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26"/>
  </p:notesMasterIdLst>
  <p:handoutMasterIdLst>
    <p:handoutMasterId r:id="rId127"/>
  </p:handoutMasterIdLst>
  <p:sldIdLst>
    <p:sldId id="429" r:id="rId5"/>
    <p:sldId id="281" r:id="rId6"/>
    <p:sldId id="266" r:id="rId7"/>
    <p:sldId id="426" r:id="rId8"/>
    <p:sldId id="309" r:id="rId9"/>
    <p:sldId id="306" r:id="rId10"/>
    <p:sldId id="313" r:id="rId11"/>
    <p:sldId id="307" r:id="rId12"/>
    <p:sldId id="310" r:id="rId13"/>
    <p:sldId id="315" r:id="rId14"/>
    <p:sldId id="303" r:id="rId15"/>
    <p:sldId id="314" r:id="rId16"/>
    <p:sldId id="318" r:id="rId17"/>
    <p:sldId id="319" r:id="rId18"/>
    <p:sldId id="430" r:id="rId19"/>
    <p:sldId id="320" r:id="rId20"/>
    <p:sldId id="321" r:id="rId21"/>
    <p:sldId id="323" r:id="rId22"/>
    <p:sldId id="324" r:id="rId23"/>
    <p:sldId id="325" r:id="rId24"/>
    <p:sldId id="326" r:id="rId25"/>
    <p:sldId id="328" r:id="rId26"/>
    <p:sldId id="329" r:id="rId27"/>
    <p:sldId id="330" r:id="rId28"/>
    <p:sldId id="331" r:id="rId29"/>
    <p:sldId id="332" r:id="rId30"/>
    <p:sldId id="333" r:id="rId31"/>
    <p:sldId id="334" r:id="rId32"/>
    <p:sldId id="335" r:id="rId33"/>
    <p:sldId id="336" r:id="rId34"/>
    <p:sldId id="337" r:id="rId35"/>
    <p:sldId id="338" r:id="rId36"/>
    <p:sldId id="339" r:id="rId37"/>
    <p:sldId id="340" r:id="rId38"/>
    <p:sldId id="341" r:id="rId39"/>
    <p:sldId id="342" r:id="rId40"/>
    <p:sldId id="343" r:id="rId41"/>
    <p:sldId id="344" r:id="rId42"/>
    <p:sldId id="345" r:id="rId43"/>
    <p:sldId id="346" r:id="rId44"/>
    <p:sldId id="347" r:id="rId45"/>
    <p:sldId id="348" r:id="rId46"/>
    <p:sldId id="349" r:id="rId47"/>
    <p:sldId id="350" r:id="rId48"/>
    <p:sldId id="351" r:id="rId49"/>
    <p:sldId id="352" r:id="rId50"/>
    <p:sldId id="353" r:id="rId51"/>
    <p:sldId id="354" r:id="rId52"/>
    <p:sldId id="356" r:id="rId53"/>
    <p:sldId id="355" r:id="rId54"/>
    <p:sldId id="357" r:id="rId55"/>
    <p:sldId id="358" r:id="rId56"/>
    <p:sldId id="359" r:id="rId57"/>
    <p:sldId id="360" r:id="rId58"/>
    <p:sldId id="361" r:id="rId59"/>
    <p:sldId id="362" r:id="rId60"/>
    <p:sldId id="363" r:id="rId61"/>
    <p:sldId id="364" r:id="rId62"/>
    <p:sldId id="365" r:id="rId63"/>
    <p:sldId id="366" r:id="rId64"/>
    <p:sldId id="367" r:id="rId65"/>
    <p:sldId id="368" r:id="rId66"/>
    <p:sldId id="369" r:id="rId67"/>
    <p:sldId id="370" r:id="rId68"/>
    <p:sldId id="371" r:id="rId69"/>
    <p:sldId id="372" r:id="rId70"/>
    <p:sldId id="373" r:id="rId71"/>
    <p:sldId id="374" r:id="rId72"/>
    <p:sldId id="375" r:id="rId73"/>
    <p:sldId id="376" r:id="rId74"/>
    <p:sldId id="377" r:id="rId75"/>
    <p:sldId id="378" r:id="rId76"/>
    <p:sldId id="379" r:id="rId77"/>
    <p:sldId id="380" r:id="rId78"/>
    <p:sldId id="381" r:id="rId79"/>
    <p:sldId id="382" r:id="rId80"/>
    <p:sldId id="383" r:id="rId81"/>
    <p:sldId id="384" r:id="rId82"/>
    <p:sldId id="385" r:id="rId83"/>
    <p:sldId id="386" r:id="rId84"/>
    <p:sldId id="387" r:id="rId85"/>
    <p:sldId id="388" r:id="rId86"/>
    <p:sldId id="389" r:id="rId87"/>
    <p:sldId id="390" r:id="rId88"/>
    <p:sldId id="391" r:id="rId89"/>
    <p:sldId id="392" r:id="rId90"/>
    <p:sldId id="393" r:id="rId91"/>
    <p:sldId id="394" r:id="rId92"/>
    <p:sldId id="395" r:id="rId93"/>
    <p:sldId id="396" r:id="rId94"/>
    <p:sldId id="397" r:id="rId95"/>
    <p:sldId id="398" r:id="rId96"/>
    <p:sldId id="399" r:id="rId97"/>
    <p:sldId id="400" r:id="rId98"/>
    <p:sldId id="401" r:id="rId99"/>
    <p:sldId id="402" r:id="rId100"/>
    <p:sldId id="403" r:id="rId101"/>
    <p:sldId id="404" r:id="rId102"/>
    <p:sldId id="405" r:id="rId103"/>
    <p:sldId id="406" r:id="rId104"/>
    <p:sldId id="407" r:id="rId105"/>
    <p:sldId id="408" r:id="rId106"/>
    <p:sldId id="409" r:id="rId107"/>
    <p:sldId id="410" r:id="rId108"/>
    <p:sldId id="411" r:id="rId109"/>
    <p:sldId id="412" r:id="rId110"/>
    <p:sldId id="413" r:id="rId111"/>
    <p:sldId id="414" r:id="rId112"/>
    <p:sldId id="415" r:id="rId113"/>
    <p:sldId id="416" r:id="rId114"/>
    <p:sldId id="417" r:id="rId115"/>
    <p:sldId id="418" r:id="rId116"/>
    <p:sldId id="419" r:id="rId117"/>
    <p:sldId id="421" r:id="rId118"/>
    <p:sldId id="420" r:id="rId119"/>
    <p:sldId id="422" r:id="rId120"/>
    <p:sldId id="423" r:id="rId121"/>
    <p:sldId id="424" r:id="rId122"/>
    <p:sldId id="425" r:id="rId123"/>
    <p:sldId id="262" r:id="rId124"/>
    <p:sldId id="263" r:id="rId125"/>
  </p:sldIdLst>
  <p:sldSz cx="12192000" cy="6858000"/>
  <p:notesSz cx="6858000" cy="9144000"/>
  <p:embeddedFontLst>
    <p:embeddedFont>
      <p:font typeface="Calibri" panose="020F0502020204030204" pitchFamily="34" charset="0"/>
      <p:regular r:id="rId128"/>
      <p:bold r:id="rId129"/>
      <p:italic r:id="rId130"/>
      <p:boldItalic r:id="rId131"/>
    </p:embeddedFont>
    <p:embeddedFont>
      <p:font typeface="Franklin Gothic Book" panose="020B0503020102020204" pitchFamily="34" charset="0"/>
      <p:regular r:id="rId132"/>
      <p:italic r:id="rId133"/>
    </p:embeddedFont>
    <p:embeddedFont>
      <p:font typeface="Gill Sans MT" panose="020B0502020104020203" pitchFamily="34" charset="0"/>
      <p:regular r:id="rId134"/>
      <p:bold r:id="rId135"/>
      <p:italic r:id="rId136"/>
      <p:boldItalic r:id="rId137"/>
    </p:embeddedFont>
    <p:embeddedFont>
      <p:font typeface="Lato" panose="020F0502020204030203" pitchFamily="34" charset="0"/>
      <p:regular r:id="rId138"/>
      <p:bold r:id="rId139"/>
      <p:italic r:id="rId140"/>
      <p:boldItalic r:id="rId141"/>
    </p:embeddedFont>
    <p:embeddedFont>
      <p:font typeface="Open Sans" panose="020B0606030504020204" pitchFamily="34" charset="0"/>
      <p:regular r:id="rId142"/>
      <p:bold r:id="rId143"/>
      <p:italic r:id="rId144"/>
      <p:boldItalic r:id="rId145"/>
    </p:embeddedFont>
    <p:embeddedFont>
      <p:font typeface="Oswald" panose="00000500000000000000" pitchFamily="2" charset="0"/>
      <p:regular r:id="rId146"/>
      <p:bold r:id="rId147"/>
    </p:embeddedFont>
    <p:embeddedFont>
      <p:font typeface="Oswald Medium" panose="00000600000000000000" pitchFamily="2" charset="0"/>
      <p:regular r:id="rId148"/>
    </p:embeddedFont>
  </p:embeddedFontLst>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tilisateur de la version d'évaluation de Office 2004" initials="" lastIdx="84" clrIdx="0"/>
  <p:cmAuthor id="1" name="Burrell, Alice" initials="BA" lastIdx="35" clrIdx="1">
    <p:extLst>
      <p:ext uri="{19B8F6BF-5375-455C-9EA6-DF929625EA0E}">
        <p15:presenceInfo xmlns:p15="http://schemas.microsoft.com/office/powerpoint/2012/main" userId="S::alice.burrell@savethechildren.org::7451a51b-a698-4eed-857d-e2f3aa55f1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4E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317970-446F-4A5E-A548-AB827EA6D323}" v="88" dt="2023-10-06T08:33:11.626"/>
    <p1510:client id="{6C54CDC8-FDAC-A479-4296-E1BEECB78FAC}" v="20" dt="2023-10-06T15:05:23.251"/>
    <p1510:client id="{B10085B5-59B6-4EEE-10DD-6457845F34A9}" v="29" dt="2023-10-05T10:37:47.9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63"/>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font" Target="fonts/font11.fntdata"/><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font" Target="fonts/font1.fntdata"/><Relationship Id="rId149" Type="http://schemas.openxmlformats.org/officeDocument/2006/relationships/commentAuthors" Target="commentAuthors.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font" Target="fonts/font7.fntdata"/><Relationship Id="rId139" Type="http://schemas.openxmlformats.org/officeDocument/2006/relationships/font" Target="fonts/font12.fntdata"/><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presProps" Target="presProps.xml"/><Relationship Id="rId155" Type="http://schemas.microsoft.com/office/2015/10/relationships/revisionInfo" Target="revisionInfo.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font" Target="fonts/font2.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font" Target="fonts/font13.fntdata"/><Relationship Id="rId145" Type="http://schemas.openxmlformats.org/officeDocument/2006/relationships/font" Target="fonts/font18.fntdata"/><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font" Target="fonts/font3.fntdata"/><Relationship Id="rId135" Type="http://schemas.openxmlformats.org/officeDocument/2006/relationships/font" Target="fonts/font8.fntdata"/><Relationship Id="rId151" Type="http://schemas.openxmlformats.org/officeDocument/2006/relationships/viewProps" Target="view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font" Target="fonts/font14.fntdata"/><Relationship Id="rId146" Type="http://schemas.openxmlformats.org/officeDocument/2006/relationships/font" Target="fonts/font19.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font" Target="fonts/font4.fntdata"/><Relationship Id="rId136" Type="http://schemas.openxmlformats.org/officeDocument/2006/relationships/font" Target="fonts/font9.fntdata"/><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notesMaster" Target="notesMasters/notesMaster1.xml"/><Relationship Id="rId147" Type="http://schemas.openxmlformats.org/officeDocument/2006/relationships/font" Target="fonts/font20.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font" Target="fonts/font15.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font" Target="fonts/font5.fntdata"/><Relationship Id="rId153" Type="http://schemas.openxmlformats.org/officeDocument/2006/relationships/tableStyles" Target="tableStyle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font" Target="fonts/font16.fntdata"/><Relationship Id="rId148" Type="http://schemas.openxmlformats.org/officeDocument/2006/relationships/font" Target="fonts/font21.fntdata"/><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font" Target="fonts/font6.fntdata"/><Relationship Id="rId154" Type="http://schemas.microsoft.com/office/2016/11/relationships/changesInfo" Target="changesInfos/changesInfo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font" Target="fonts/font17.fntdata"/><Relationship Id="rId90" Type="http://schemas.openxmlformats.org/officeDocument/2006/relationships/slide" Target="slides/slide8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rrell, Alice" userId="S::alice.burrell@savethechildren.org::7451a51b-a698-4eed-857d-e2f3aa55f173" providerId="AD" clId="Web-{14879608-B332-06E7-5529-45B2F77CA87E}"/>
    <pc:docChg chg="modSld">
      <pc:chgData name="Burrell, Alice" userId="S::alice.burrell@savethechildren.org::7451a51b-a698-4eed-857d-e2f3aa55f173" providerId="AD" clId="Web-{14879608-B332-06E7-5529-45B2F77CA87E}" dt="2023-08-21T07:59:55.193" v="8" actId="1076"/>
      <pc:docMkLst>
        <pc:docMk/>
      </pc:docMkLst>
      <pc:sldChg chg="modSp">
        <pc:chgData name="Burrell, Alice" userId="S::alice.burrell@savethechildren.org::7451a51b-a698-4eed-857d-e2f3aa55f173" providerId="AD" clId="Web-{14879608-B332-06E7-5529-45B2F77CA87E}" dt="2023-08-21T07:59:55.193" v="8" actId="1076"/>
        <pc:sldMkLst>
          <pc:docMk/>
          <pc:sldMk cId="3932210871" sldId="320"/>
        </pc:sldMkLst>
        <pc:spChg chg="mod">
          <ac:chgData name="Burrell, Alice" userId="S::alice.burrell@savethechildren.org::7451a51b-a698-4eed-857d-e2f3aa55f173" providerId="AD" clId="Web-{14879608-B332-06E7-5529-45B2F77CA87E}" dt="2023-08-21T07:59:25.818" v="5" actId="14100"/>
          <ac:spMkLst>
            <pc:docMk/>
            <pc:sldMk cId="3932210871" sldId="320"/>
            <ac:spMk id="2" creationId="{C66EE833-1EAD-CD09-4BE1-51B7680729FB}"/>
          </ac:spMkLst>
        </pc:spChg>
        <pc:spChg chg="mod">
          <ac:chgData name="Burrell, Alice" userId="S::alice.burrell@savethechildren.org::7451a51b-a698-4eed-857d-e2f3aa55f173" providerId="AD" clId="Web-{14879608-B332-06E7-5529-45B2F77CA87E}" dt="2023-08-21T07:59:19.458" v="4" actId="20577"/>
          <ac:spMkLst>
            <pc:docMk/>
            <pc:sldMk cId="3932210871" sldId="320"/>
            <ac:spMk id="3" creationId="{A086D398-7930-43E5-B54C-621E4A76C880}"/>
          </ac:spMkLst>
        </pc:spChg>
        <pc:spChg chg="mod">
          <ac:chgData name="Burrell, Alice" userId="S::alice.burrell@savethechildren.org::7451a51b-a698-4eed-857d-e2f3aa55f173" providerId="AD" clId="Web-{14879608-B332-06E7-5529-45B2F77CA87E}" dt="2023-08-21T07:59:55.193" v="8" actId="1076"/>
          <ac:spMkLst>
            <pc:docMk/>
            <pc:sldMk cId="3932210871" sldId="320"/>
            <ac:spMk id="4" creationId="{7D0D333D-1304-0D37-8004-59C0C006ABC9}"/>
          </ac:spMkLst>
        </pc:spChg>
      </pc:sldChg>
    </pc:docChg>
  </pc:docChgLst>
  <pc:docChgLst>
    <pc:chgData name="Burrell, Alice" userId="S::alice.burrell@savethechildren.org::7451a51b-a698-4eed-857d-e2f3aa55f173" providerId="AD" clId="Web-{9947668D-8BF0-85E0-8770-9D5985F89991}"/>
    <pc:docChg chg="modSld">
      <pc:chgData name="Burrell, Alice" userId="S::alice.burrell@savethechildren.org::7451a51b-a698-4eed-857d-e2f3aa55f173" providerId="AD" clId="Web-{9947668D-8BF0-85E0-8770-9D5985F89991}" dt="2023-09-11T15:21:20.258" v="199" actId="1076"/>
      <pc:docMkLst>
        <pc:docMk/>
      </pc:docMkLst>
      <pc:sldChg chg="addSp delSp modSp delCm">
        <pc:chgData name="Burrell, Alice" userId="S::alice.burrell@savethechildren.org::7451a51b-a698-4eed-857d-e2f3aa55f173" providerId="AD" clId="Web-{9947668D-8BF0-85E0-8770-9D5985F89991}" dt="2023-09-11T15:21:20.258" v="199" actId="1076"/>
        <pc:sldMkLst>
          <pc:docMk/>
          <pc:sldMk cId="1986450393" sldId="375"/>
        </pc:sldMkLst>
        <pc:picChg chg="add mod">
          <ac:chgData name="Burrell, Alice" userId="S::alice.burrell@savethechildren.org::7451a51b-a698-4eed-857d-e2f3aa55f173" providerId="AD" clId="Web-{9947668D-8BF0-85E0-8770-9D5985F89991}" dt="2023-09-11T15:21:20.258" v="199" actId="1076"/>
          <ac:picMkLst>
            <pc:docMk/>
            <pc:sldMk cId="1986450393" sldId="375"/>
            <ac:picMk id="2" creationId="{0E1EB9B9-3B6F-327E-E88F-CEA4DD0931E2}"/>
          </ac:picMkLst>
        </pc:picChg>
        <pc:picChg chg="del">
          <ac:chgData name="Burrell, Alice" userId="S::alice.burrell@savethechildren.org::7451a51b-a698-4eed-857d-e2f3aa55f173" providerId="AD" clId="Web-{9947668D-8BF0-85E0-8770-9D5985F89991}" dt="2023-09-11T15:20:39.085" v="193"/>
          <ac:picMkLst>
            <pc:docMk/>
            <pc:sldMk cId="1986450393" sldId="375"/>
            <ac:picMk id="9" creationId="{98DA8962-1EBF-C52C-025D-F2AF268DD457}"/>
          </ac:picMkLst>
        </pc:picChg>
      </pc:sldChg>
      <pc:sldChg chg="addSp delSp modSp delCm">
        <pc:chgData name="Burrell, Alice" userId="S::alice.burrell@savethechildren.org::7451a51b-a698-4eed-857d-e2f3aa55f173" providerId="AD" clId="Web-{9947668D-8BF0-85E0-8770-9D5985F89991}" dt="2023-09-11T15:20:35.163" v="192" actId="1076"/>
        <pc:sldMkLst>
          <pc:docMk/>
          <pc:sldMk cId="603256544" sldId="376"/>
        </pc:sldMkLst>
        <pc:picChg chg="del">
          <ac:chgData name="Burrell, Alice" userId="S::alice.burrell@savethechildren.org::7451a51b-a698-4eed-857d-e2f3aa55f173" providerId="AD" clId="Web-{9947668D-8BF0-85E0-8770-9D5985F89991}" dt="2023-09-11T15:18:51.989" v="178"/>
          <ac:picMkLst>
            <pc:docMk/>
            <pc:sldMk cId="603256544" sldId="376"/>
            <ac:picMk id="2" creationId="{E5064E55-DCA6-F32A-1FED-9D644BB05B12}"/>
          </ac:picMkLst>
        </pc:picChg>
        <pc:picChg chg="del">
          <ac:chgData name="Burrell, Alice" userId="S::alice.burrell@savethechildren.org::7451a51b-a698-4eed-857d-e2f3aa55f173" providerId="AD" clId="Web-{9947668D-8BF0-85E0-8770-9D5985F89991}" dt="2023-09-11T15:19:28.302" v="182"/>
          <ac:picMkLst>
            <pc:docMk/>
            <pc:sldMk cId="603256544" sldId="376"/>
            <ac:picMk id="3" creationId="{DDD71D0A-6AEB-8AAA-B27C-1B2625B21767}"/>
          </ac:picMkLst>
        </pc:picChg>
        <pc:picChg chg="del">
          <ac:chgData name="Burrell, Alice" userId="S::alice.burrell@savethechildren.org::7451a51b-a698-4eed-857d-e2f3aa55f173" providerId="AD" clId="Web-{9947668D-8BF0-85E0-8770-9D5985F89991}" dt="2023-09-11T15:19:28.802" v="183"/>
          <ac:picMkLst>
            <pc:docMk/>
            <pc:sldMk cId="603256544" sldId="376"/>
            <ac:picMk id="4" creationId="{BBAB8D06-5E18-E2DC-723E-3A6E6612C098}"/>
          </ac:picMkLst>
        </pc:picChg>
        <pc:picChg chg="add mod">
          <ac:chgData name="Burrell, Alice" userId="S::alice.burrell@savethechildren.org::7451a51b-a698-4eed-857d-e2f3aa55f173" providerId="AD" clId="Web-{9947668D-8BF0-85E0-8770-9D5985F89991}" dt="2023-09-11T15:19:34.740" v="185" actId="1076"/>
          <ac:picMkLst>
            <pc:docMk/>
            <pc:sldMk cId="603256544" sldId="376"/>
            <ac:picMk id="7" creationId="{F20A651E-56A3-A5F3-D219-8A8A5D16D42C}"/>
          </ac:picMkLst>
        </pc:picChg>
        <pc:picChg chg="add mod">
          <ac:chgData name="Burrell, Alice" userId="S::alice.burrell@savethechildren.org::7451a51b-a698-4eed-857d-e2f3aa55f173" providerId="AD" clId="Web-{9947668D-8BF0-85E0-8770-9D5985F89991}" dt="2023-09-11T15:20:35.163" v="192" actId="1076"/>
          <ac:picMkLst>
            <pc:docMk/>
            <pc:sldMk cId="603256544" sldId="376"/>
            <ac:picMk id="8" creationId="{56014AC7-F7A9-EB46-3EB6-CDDD48C8AABD}"/>
          </ac:picMkLst>
        </pc:picChg>
      </pc:sldChg>
      <pc:sldChg chg="addSp delSp modSp delCm">
        <pc:chgData name="Burrell, Alice" userId="S::alice.burrell@savethechildren.org::7451a51b-a698-4eed-857d-e2f3aa55f173" providerId="AD" clId="Web-{9947668D-8BF0-85E0-8770-9D5985F89991}" dt="2023-09-11T15:18:45.082" v="177" actId="1076"/>
        <pc:sldMkLst>
          <pc:docMk/>
          <pc:sldMk cId="773253990" sldId="377"/>
        </pc:sldMkLst>
        <pc:grpChg chg="del mod">
          <ac:chgData name="Burrell, Alice" userId="S::alice.burrell@savethechildren.org::7451a51b-a698-4eed-857d-e2f3aa55f173" providerId="AD" clId="Web-{9947668D-8BF0-85E0-8770-9D5985F89991}" dt="2023-09-11T15:16:51.923" v="166"/>
          <ac:grpSpMkLst>
            <pc:docMk/>
            <pc:sldMk cId="773253990" sldId="377"/>
            <ac:grpSpMk id="9" creationId="{CBD112A2-BC96-6CF9-2370-84C0D1137479}"/>
          </ac:grpSpMkLst>
        </pc:grpChg>
        <pc:picChg chg="add mod">
          <ac:chgData name="Burrell, Alice" userId="S::alice.burrell@savethechildren.org::7451a51b-a698-4eed-857d-e2f3aa55f173" providerId="AD" clId="Web-{9947668D-8BF0-85E0-8770-9D5985F89991}" dt="2023-09-11T15:18:45.082" v="177" actId="1076"/>
          <ac:picMkLst>
            <pc:docMk/>
            <pc:sldMk cId="773253990" sldId="377"/>
            <ac:picMk id="2" creationId="{BB0B32F6-580E-8C03-9EC2-D71833024DA8}"/>
          </ac:picMkLst>
        </pc:picChg>
        <pc:picChg chg="add mod">
          <ac:chgData name="Burrell, Alice" userId="S::alice.burrell@savethechildren.org::7451a51b-a698-4eed-857d-e2f3aa55f173" providerId="AD" clId="Web-{9947668D-8BF0-85E0-8770-9D5985F89991}" dt="2023-09-11T15:18:37.582" v="175" actId="1076"/>
          <ac:picMkLst>
            <pc:docMk/>
            <pc:sldMk cId="773253990" sldId="377"/>
            <ac:picMk id="3" creationId="{29EEF91F-E84B-A089-08CF-C194F5DCD717}"/>
          </ac:picMkLst>
        </pc:picChg>
      </pc:sldChg>
      <pc:sldChg chg="modSp">
        <pc:chgData name="Burrell, Alice" userId="S::alice.burrell@savethechildren.org::7451a51b-a698-4eed-857d-e2f3aa55f173" providerId="AD" clId="Web-{9947668D-8BF0-85E0-8770-9D5985F89991}" dt="2023-09-11T15:16:43.923" v="164" actId="1076"/>
        <pc:sldMkLst>
          <pc:docMk/>
          <pc:sldMk cId="2509357198" sldId="379"/>
        </pc:sldMkLst>
        <pc:picChg chg="mod">
          <ac:chgData name="Burrell, Alice" userId="S::alice.burrell@savethechildren.org::7451a51b-a698-4eed-857d-e2f3aa55f173" providerId="AD" clId="Web-{9947668D-8BF0-85E0-8770-9D5985F89991}" dt="2023-09-11T15:16:43.923" v="164" actId="1076"/>
          <ac:picMkLst>
            <pc:docMk/>
            <pc:sldMk cId="2509357198" sldId="379"/>
            <ac:picMk id="2" creationId="{7522E263-CDCF-76AC-D969-A6B8D8DB8250}"/>
          </ac:picMkLst>
        </pc:picChg>
      </pc:sldChg>
      <pc:sldChg chg="addSp delSp modSp delCm">
        <pc:chgData name="Burrell, Alice" userId="S::alice.burrell@savethechildren.org::7451a51b-a698-4eed-857d-e2f3aa55f173" providerId="AD" clId="Web-{9947668D-8BF0-85E0-8770-9D5985F89991}" dt="2023-09-11T15:15:04.467" v="154" actId="1076"/>
        <pc:sldMkLst>
          <pc:docMk/>
          <pc:sldMk cId="4218795911" sldId="391"/>
        </pc:sldMkLst>
        <pc:picChg chg="add mod">
          <ac:chgData name="Burrell, Alice" userId="S::alice.burrell@savethechildren.org::7451a51b-a698-4eed-857d-e2f3aa55f173" providerId="AD" clId="Web-{9947668D-8BF0-85E0-8770-9D5985F89991}" dt="2023-09-11T15:15:04.452" v="153" actId="1076"/>
          <ac:picMkLst>
            <pc:docMk/>
            <pc:sldMk cId="4218795911" sldId="391"/>
            <ac:picMk id="2" creationId="{5ADD3249-077E-4078-47BF-44AC2362AEC9}"/>
          </ac:picMkLst>
        </pc:picChg>
        <pc:picChg chg="add mod">
          <ac:chgData name="Burrell, Alice" userId="S::alice.burrell@savethechildren.org::7451a51b-a698-4eed-857d-e2f3aa55f173" providerId="AD" clId="Web-{9947668D-8BF0-85E0-8770-9D5985F89991}" dt="2023-09-11T15:15:04.467" v="154" actId="1076"/>
          <ac:picMkLst>
            <pc:docMk/>
            <pc:sldMk cId="4218795911" sldId="391"/>
            <ac:picMk id="3" creationId="{98262ACD-6914-6A1A-D814-14EE9D7E4F4C}"/>
          </ac:picMkLst>
        </pc:picChg>
        <pc:picChg chg="del mod">
          <ac:chgData name="Burrell, Alice" userId="S::alice.burrell@savethechildren.org::7451a51b-a698-4eed-857d-e2f3aa55f173" providerId="AD" clId="Web-{9947668D-8BF0-85E0-8770-9D5985F89991}" dt="2023-09-11T15:13:39.012" v="144"/>
          <ac:picMkLst>
            <pc:docMk/>
            <pc:sldMk cId="4218795911" sldId="391"/>
            <ac:picMk id="8" creationId="{4F04573E-904A-746A-CCBC-4059E7B3048E}"/>
          </ac:picMkLst>
        </pc:picChg>
        <pc:picChg chg="del">
          <ac:chgData name="Burrell, Alice" userId="S::alice.burrell@savethechildren.org::7451a51b-a698-4eed-857d-e2f3aa55f173" providerId="AD" clId="Web-{9947668D-8BF0-85E0-8770-9D5985F89991}" dt="2023-09-11T15:13:39.809" v="145"/>
          <ac:picMkLst>
            <pc:docMk/>
            <pc:sldMk cId="4218795911" sldId="391"/>
            <ac:picMk id="9" creationId="{FA5B15CB-559D-8E25-FEE3-C0E340984952}"/>
          </ac:picMkLst>
        </pc:picChg>
      </pc:sldChg>
      <pc:sldChg chg="addSp delSp modSp delCm">
        <pc:chgData name="Burrell, Alice" userId="S::alice.burrell@savethechildren.org::7451a51b-a698-4eed-857d-e2f3aa55f173" providerId="AD" clId="Web-{9947668D-8BF0-85E0-8770-9D5985F89991}" dt="2023-09-11T15:13:25.574" v="141" actId="1076"/>
        <pc:sldMkLst>
          <pc:docMk/>
          <pc:sldMk cId="1239046707" sldId="393"/>
        </pc:sldMkLst>
        <pc:picChg chg="del">
          <ac:chgData name="Burrell, Alice" userId="S::alice.burrell@savethechildren.org::7451a51b-a698-4eed-857d-e2f3aa55f173" providerId="AD" clId="Web-{9947668D-8BF0-85E0-8770-9D5985F89991}" dt="2023-09-11T15:12:46.885" v="136"/>
          <ac:picMkLst>
            <pc:docMk/>
            <pc:sldMk cId="1239046707" sldId="393"/>
            <ac:picMk id="2" creationId="{989159D6-95B3-D2BB-2EE4-60327323AB18}"/>
          </ac:picMkLst>
        </pc:picChg>
        <pc:picChg chg="add mod">
          <ac:chgData name="Burrell, Alice" userId="S::alice.burrell@savethechildren.org::7451a51b-a698-4eed-857d-e2f3aa55f173" providerId="AD" clId="Web-{9947668D-8BF0-85E0-8770-9D5985F89991}" dt="2023-09-11T15:13:25.574" v="141" actId="1076"/>
          <ac:picMkLst>
            <pc:docMk/>
            <pc:sldMk cId="1239046707" sldId="393"/>
            <ac:picMk id="3" creationId="{74D002E8-9690-D733-74FD-BCF78371294D}"/>
          </ac:picMkLst>
        </pc:picChg>
      </pc:sldChg>
      <pc:sldChg chg="addSp delSp modSp delCm">
        <pc:chgData name="Burrell, Alice" userId="S::alice.burrell@savethechildren.org::7451a51b-a698-4eed-857d-e2f3aa55f173" providerId="AD" clId="Web-{9947668D-8BF0-85E0-8770-9D5985F89991}" dt="2023-09-11T15:12:37.041" v="135"/>
        <pc:sldMkLst>
          <pc:docMk/>
          <pc:sldMk cId="2297536730" sldId="395"/>
        </pc:sldMkLst>
        <pc:picChg chg="add mod">
          <ac:chgData name="Burrell, Alice" userId="S::alice.burrell@savethechildren.org::7451a51b-a698-4eed-857d-e2f3aa55f173" providerId="AD" clId="Web-{9947668D-8BF0-85E0-8770-9D5985F89991}" dt="2023-09-11T15:12:34.823" v="134" actId="1076"/>
          <ac:picMkLst>
            <pc:docMk/>
            <pc:sldMk cId="2297536730" sldId="395"/>
            <ac:picMk id="3" creationId="{3A8DB09F-2DBE-A968-756D-E76C309786B2}"/>
          </ac:picMkLst>
        </pc:picChg>
        <pc:picChg chg="del">
          <ac:chgData name="Burrell, Alice" userId="S::alice.burrell@savethechildren.org::7451a51b-a698-4eed-857d-e2f3aa55f173" providerId="AD" clId="Web-{9947668D-8BF0-85E0-8770-9D5985F89991}" dt="2023-09-11T15:12:26.010" v="130"/>
          <ac:picMkLst>
            <pc:docMk/>
            <pc:sldMk cId="2297536730" sldId="395"/>
            <ac:picMk id="4" creationId="{0D36D8F3-46E1-2967-7B7A-EE3E29CEA877}"/>
          </ac:picMkLst>
        </pc:picChg>
      </pc:sldChg>
      <pc:sldChg chg="addSp delSp modSp delCm">
        <pc:chgData name="Burrell, Alice" userId="S::alice.burrell@savethechildren.org::7451a51b-a698-4eed-857d-e2f3aa55f173" providerId="AD" clId="Web-{9947668D-8BF0-85E0-8770-9D5985F89991}" dt="2023-09-11T15:15:34.234" v="159" actId="14100"/>
        <pc:sldMkLst>
          <pc:docMk/>
          <pc:sldMk cId="644128477" sldId="397"/>
        </pc:sldMkLst>
        <pc:picChg chg="add mod ord">
          <ac:chgData name="Burrell, Alice" userId="S::alice.burrell@savethechildren.org::7451a51b-a698-4eed-857d-e2f3aa55f173" providerId="AD" clId="Web-{9947668D-8BF0-85E0-8770-9D5985F89991}" dt="2023-09-11T15:15:34.234" v="159" actId="14100"/>
          <ac:picMkLst>
            <pc:docMk/>
            <pc:sldMk cId="644128477" sldId="397"/>
            <ac:picMk id="2" creationId="{C47E08B1-9821-D527-0BC6-37F745C0E3A8}"/>
          </ac:picMkLst>
        </pc:picChg>
        <pc:picChg chg="del">
          <ac:chgData name="Burrell, Alice" userId="S::alice.burrell@savethechildren.org::7451a51b-a698-4eed-857d-e2f3aa55f173" providerId="AD" clId="Web-{9947668D-8BF0-85E0-8770-9D5985F89991}" dt="2023-09-11T12:10:35.297" v="0"/>
          <ac:picMkLst>
            <pc:docMk/>
            <pc:sldMk cId="644128477" sldId="397"/>
            <ac:picMk id="7" creationId="{EC065C52-C984-D1A6-11CC-5EB683327A37}"/>
          </ac:picMkLst>
        </pc:picChg>
      </pc:sldChg>
      <pc:sldChg chg="addSp delSp modSp delCm">
        <pc:chgData name="Burrell, Alice" userId="S::alice.burrell@savethechildren.org::7451a51b-a698-4eed-857d-e2f3aa55f173" providerId="AD" clId="Web-{9947668D-8BF0-85E0-8770-9D5985F89991}" dt="2023-09-11T12:18:02.855" v="22" actId="14100"/>
        <pc:sldMkLst>
          <pc:docMk/>
          <pc:sldMk cId="507748432" sldId="398"/>
        </pc:sldMkLst>
        <pc:picChg chg="del">
          <ac:chgData name="Burrell, Alice" userId="S::alice.burrell@savethechildren.org::7451a51b-a698-4eed-857d-e2f3aa55f173" providerId="AD" clId="Web-{9947668D-8BF0-85E0-8770-9D5985F89991}" dt="2023-09-11T12:17:10.930" v="7"/>
          <ac:picMkLst>
            <pc:docMk/>
            <pc:sldMk cId="507748432" sldId="398"/>
            <ac:picMk id="3" creationId="{CD74E2F5-18D2-941C-C91F-F5F988275ACD}"/>
          </ac:picMkLst>
        </pc:picChg>
        <pc:picChg chg="del">
          <ac:chgData name="Burrell, Alice" userId="S::alice.burrell@savethechildren.org::7451a51b-a698-4eed-857d-e2f3aa55f173" providerId="AD" clId="Web-{9947668D-8BF0-85E0-8770-9D5985F89991}" dt="2023-09-11T12:17:17.321" v="12"/>
          <ac:picMkLst>
            <pc:docMk/>
            <pc:sldMk cId="507748432" sldId="398"/>
            <ac:picMk id="4" creationId="{BEF82C31-FE16-1E3A-04BD-D9FB9220F1A3}"/>
          </ac:picMkLst>
        </pc:picChg>
        <pc:picChg chg="add mod modCrop">
          <ac:chgData name="Burrell, Alice" userId="S::alice.burrell@savethechildren.org::7451a51b-a698-4eed-857d-e2f3aa55f173" providerId="AD" clId="Web-{9947668D-8BF0-85E0-8770-9D5985F89991}" dt="2023-09-11T12:17:59.745" v="21" actId="14100"/>
          <ac:picMkLst>
            <pc:docMk/>
            <pc:sldMk cId="507748432" sldId="398"/>
            <ac:picMk id="7" creationId="{73351E8B-E66B-7F3D-A1D3-51B6E209E077}"/>
          </ac:picMkLst>
        </pc:picChg>
        <pc:picChg chg="add mod">
          <ac:chgData name="Burrell, Alice" userId="S::alice.burrell@savethechildren.org::7451a51b-a698-4eed-857d-e2f3aa55f173" providerId="AD" clId="Web-{9947668D-8BF0-85E0-8770-9D5985F89991}" dt="2023-09-11T12:18:02.855" v="22" actId="14100"/>
          <ac:picMkLst>
            <pc:docMk/>
            <pc:sldMk cId="507748432" sldId="398"/>
            <ac:picMk id="8" creationId="{01D3A54B-5285-593F-D634-D418E9DF452D}"/>
          </ac:picMkLst>
        </pc:picChg>
      </pc:sldChg>
      <pc:sldChg chg="addSp delSp modSp delCm">
        <pc:chgData name="Burrell, Alice" userId="S::alice.burrell@savethechildren.org::7451a51b-a698-4eed-857d-e2f3aa55f173" providerId="AD" clId="Web-{9947668D-8BF0-85E0-8770-9D5985F89991}" dt="2023-09-11T15:10:06.428" v="122"/>
        <pc:sldMkLst>
          <pc:docMk/>
          <pc:sldMk cId="704359236" sldId="400"/>
        </pc:sldMkLst>
        <pc:picChg chg="add mod">
          <ac:chgData name="Burrell, Alice" userId="S::alice.burrell@savethechildren.org::7451a51b-a698-4eed-857d-e2f3aa55f173" providerId="AD" clId="Web-{9947668D-8BF0-85E0-8770-9D5985F89991}" dt="2023-09-11T15:10:04.084" v="121" actId="14100"/>
          <ac:picMkLst>
            <pc:docMk/>
            <pc:sldMk cId="704359236" sldId="400"/>
            <ac:picMk id="3" creationId="{6D8CE95F-73D0-9361-863D-06D8B155A4F5}"/>
          </ac:picMkLst>
        </pc:picChg>
        <pc:picChg chg="del">
          <ac:chgData name="Burrell, Alice" userId="S::alice.burrell@savethechildren.org::7451a51b-a698-4eed-857d-e2f3aa55f173" providerId="AD" clId="Web-{9947668D-8BF0-85E0-8770-9D5985F89991}" dt="2023-09-11T15:09:58.866" v="118"/>
          <ac:picMkLst>
            <pc:docMk/>
            <pc:sldMk cId="704359236" sldId="400"/>
            <ac:picMk id="7" creationId="{D1F79B10-D775-4851-FE98-BE6A0589359A}"/>
          </ac:picMkLst>
        </pc:picChg>
      </pc:sldChg>
      <pc:sldChg chg="addSp delSp modSp delCm">
        <pc:chgData name="Burrell, Alice" userId="S::alice.burrell@savethechildren.org::7451a51b-a698-4eed-857d-e2f3aa55f173" providerId="AD" clId="Web-{9947668D-8BF0-85E0-8770-9D5985F89991}" dt="2023-09-11T15:10:50.945" v="128" actId="1076"/>
        <pc:sldMkLst>
          <pc:docMk/>
          <pc:sldMk cId="3444017355" sldId="402"/>
        </pc:sldMkLst>
        <pc:picChg chg="del">
          <ac:chgData name="Burrell, Alice" userId="S::alice.burrell@savethechildren.org::7451a51b-a698-4eed-857d-e2f3aa55f173" providerId="AD" clId="Web-{9947668D-8BF0-85E0-8770-9D5985F89991}" dt="2023-09-11T15:10:42.976" v="123"/>
          <ac:picMkLst>
            <pc:docMk/>
            <pc:sldMk cId="3444017355" sldId="402"/>
            <ac:picMk id="3" creationId="{E0F7AD8F-5DDE-19C0-CE0B-9BB3E76A56C9}"/>
          </ac:picMkLst>
        </pc:picChg>
        <pc:picChg chg="add mod">
          <ac:chgData name="Burrell, Alice" userId="S::alice.burrell@savethechildren.org::7451a51b-a698-4eed-857d-e2f3aa55f173" providerId="AD" clId="Web-{9947668D-8BF0-85E0-8770-9D5985F89991}" dt="2023-09-11T15:10:50.945" v="128" actId="1076"/>
          <ac:picMkLst>
            <pc:docMk/>
            <pc:sldMk cId="3444017355" sldId="402"/>
            <ac:picMk id="4" creationId="{8A261E9A-B098-8D91-F00E-A8F0BE34367B}"/>
          </ac:picMkLst>
        </pc:picChg>
      </pc:sldChg>
      <pc:sldChg chg="addSp delSp modSp delCm">
        <pc:chgData name="Burrell, Alice" userId="S::alice.burrell@savethechildren.org::7451a51b-a698-4eed-857d-e2f3aa55f173" providerId="AD" clId="Web-{9947668D-8BF0-85E0-8770-9D5985F89991}" dt="2023-09-11T14:58:08.894" v="38"/>
        <pc:sldMkLst>
          <pc:docMk/>
          <pc:sldMk cId="2520946723" sldId="404"/>
        </pc:sldMkLst>
        <pc:spChg chg="del">
          <ac:chgData name="Burrell, Alice" userId="S::alice.burrell@savethechildren.org::7451a51b-a698-4eed-857d-e2f3aa55f173" providerId="AD" clId="Web-{9947668D-8BF0-85E0-8770-9D5985F89991}" dt="2023-09-11T14:57:56.581" v="33"/>
          <ac:spMkLst>
            <pc:docMk/>
            <pc:sldMk cId="2520946723" sldId="404"/>
            <ac:spMk id="2" creationId="{6016E6A7-7B4B-48BF-6B2B-5FCD3464D9EC}"/>
          </ac:spMkLst>
        </pc:spChg>
        <pc:spChg chg="add del mod">
          <ac:chgData name="Burrell, Alice" userId="S::alice.burrell@savethechildren.org::7451a51b-a698-4eed-857d-e2f3aa55f173" providerId="AD" clId="Web-{9947668D-8BF0-85E0-8770-9D5985F89991}" dt="2023-09-11T14:57:59.659" v="34"/>
          <ac:spMkLst>
            <pc:docMk/>
            <pc:sldMk cId="2520946723" sldId="404"/>
            <ac:spMk id="8" creationId="{409EB46B-B8D3-F119-5B39-CD7C6FB62B0A}"/>
          </ac:spMkLst>
        </pc:spChg>
        <pc:picChg chg="add mod">
          <ac:chgData name="Burrell, Alice" userId="S::alice.burrell@savethechildren.org::7451a51b-a698-4eed-857d-e2f3aa55f173" providerId="AD" clId="Web-{9947668D-8BF0-85E0-8770-9D5985F89991}" dt="2023-09-11T14:58:06.785" v="37" actId="1076"/>
          <ac:picMkLst>
            <pc:docMk/>
            <pc:sldMk cId="2520946723" sldId="404"/>
            <ac:picMk id="3" creationId="{AD4476EE-E9CF-A779-401C-C4F513CE5135}"/>
          </ac:picMkLst>
        </pc:picChg>
        <pc:picChg chg="del">
          <ac:chgData name="Burrell, Alice" userId="S::alice.burrell@savethechildren.org::7451a51b-a698-4eed-857d-e2f3aa55f173" providerId="AD" clId="Web-{9947668D-8BF0-85E0-8770-9D5985F89991}" dt="2023-09-11T14:57:51.050" v="30"/>
          <ac:picMkLst>
            <pc:docMk/>
            <pc:sldMk cId="2520946723" sldId="404"/>
            <ac:picMk id="4" creationId="{87B76B41-930E-9D5A-028F-1A493C2BB8B9}"/>
          </ac:picMkLst>
        </pc:picChg>
      </pc:sldChg>
      <pc:sldChg chg="addSp delSp modSp delCm">
        <pc:chgData name="Burrell, Alice" userId="S::alice.burrell@savethechildren.org::7451a51b-a698-4eed-857d-e2f3aa55f173" providerId="AD" clId="Web-{9947668D-8BF0-85E0-8770-9D5985F89991}" dt="2023-09-11T12:19:40.236" v="29"/>
        <pc:sldMkLst>
          <pc:docMk/>
          <pc:sldMk cId="3849318640" sldId="405"/>
        </pc:sldMkLst>
        <pc:grpChg chg="mod">
          <ac:chgData name="Burrell, Alice" userId="S::alice.burrell@savethechildren.org::7451a51b-a698-4eed-857d-e2f3aa55f173" providerId="AD" clId="Web-{9947668D-8BF0-85E0-8770-9D5985F89991}" dt="2023-09-11T12:19:38.423" v="28" actId="1076"/>
          <ac:grpSpMkLst>
            <pc:docMk/>
            <pc:sldMk cId="3849318640" sldId="405"/>
            <ac:grpSpMk id="8" creationId="{DC6BDFFA-F7FB-7037-54A9-4DDE6AB4F15B}"/>
          </ac:grpSpMkLst>
        </pc:grpChg>
        <pc:picChg chg="add mod">
          <ac:chgData name="Burrell, Alice" userId="S::alice.burrell@savethechildren.org::7451a51b-a698-4eed-857d-e2f3aa55f173" providerId="AD" clId="Web-{9947668D-8BF0-85E0-8770-9D5985F89991}" dt="2023-09-11T12:19:35.033" v="27" actId="1076"/>
          <ac:picMkLst>
            <pc:docMk/>
            <pc:sldMk cId="3849318640" sldId="405"/>
            <ac:picMk id="2" creationId="{0A80708D-7CA5-613D-C9F7-618C7E881C02}"/>
          </ac:picMkLst>
        </pc:picChg>
        <pc:picChg chg="del">
          <ac:chgData name="Burrell, Alice" userId="S::alice.burrell@savethechildren.org::7451a51b-a698-4eed-857d-e2f3aa55f173" providerId="AD" clId="Web-{9947668D-8BF0-85E0-8770-9D5985F89991}" dt="2023-09-11T12:19:12.437" v="23"/>
          <ac:picMkLst>
            <pc:docMk/>
            <pc:sldMk cId="3849318640" sldId="405"/>
            <ac:picMk id="9" creationId="{4235067D-3673-4E45-3D07-59C63E4F3B64}"/>
          </ac:picMkLst>
        </pc:picChg>
      </pc:sldChg>
      <pc:sldChg chg="addSp delSp modSp delCm">
        <pc:chgData name="Burrell, Alice" userId="S::alice.burrell@savethechildren.org::7451a51b-a698-4eed-857d-e2f3aa55f173" providerId="AD" clId="Web-{9947668D-8BF0-85E0-8770-9D5985F89991}" dt="2023-09-11T15:11:03.664" v="129" actId="14100"/>
        <pc:sldMkLst>
          <pc:docMk/>
          <pc:sldMk cId="1785457837" sldId="406"/>
        </pc:sldMkLst>
        <pc:picChg chg="del">
          <ac:chgData name="Burrell, Alice" userId="S::alice.burrell@savethechildren.org::7451a51b-a698-4eed-857d-e2f3aa55f173" providerId="AD" clId="Web-{9947668D-8BF0-85E0-8770-9D5985F89991}" dt="2023-09-11T15:00:57.945" v="39"/>
          <ac:picMkLst>
            <pc:docMk/>
            <pc:sldMk cId="1785457837" sldId="406"/>
            <ac:picMk id="3" creationId="{79DCE7D6-E21E-BD9B-8936-E90293B922F4}"/>
          </ac:picMkLst>
        </pc:picChg>
        <pc:picChg chg="add mod">
          <ac:chgData name="Burrell, Alice" userId="S::alice.burrell@savethechildren.org::7451a51b-a698-4eed-857d-e2f3aa55f173" providerId="AD" clId="Web-{9947668D-8BF0-85E0-8770-9D5985F89991}" dt="2023-09-11T15:11:03.664" v="129" actId="14100"/>
          <ac:picMkLst>
            <pc:docMk/>
            <pc:sldMk cId="1785457837" sldId="406"/>
            <ac:picMk id="4" creationId="{1DFE50A7-068D-27AA-D6F8-394CFEF6D2A6}"/>
          </ac:picMkLst>
        </pc:picChg>
      </pc:sldChg>
      <pc:sldChg chg="modSp">
        <pc:chgData name="Burrell, Alice" userId="S::alice.burrell@savethechildren.org::7451a51b-a698-4eed-857d-e2f3aa55f173" providerId="AD" clId="Web-{9947668D-8BF0-85E0-8770-9D5985F89991}" dt="2023-09-11T15:15:55.406" v="160" actId="20577"/>
        <pc:sldMkLst>
          <pc:docMk/>
          <pc:sldMk cId="2245765669" sldId="411"/>
        </pc:sldMkLst>
        <pc:spChg chg="mod">
          <ac:chgData name="Burrell, Alice" userId="S::alice.burrell@savethechildren.org::7451a51b-a698-4eed-857d-e2f3aa55f173" providerId="AD" clId="Web-{9947668D-8BF0-85E0-8770-9D5985F89991}" dt="2023-09-11T15:15:55.406" v="160" actId="20577"/>
          <ac:spMkLst>
            <pc:docMk/>
            <pc:sldMk cId="2245765669" sldId="411"/>
            <ac:spMk id="2" creationId="{208D37EB-4A3F-5342-1028-8242FC122BCE}"/>
          </ac:spMkLst>
        </pc:spChg>
      </pc:sldChg>
      <pc:sldChg chg="addSp delSp modSp delCm">
        <pc:chgData name="Burrell, Alice" userId="S::alice.burrell@savethechildren.org::7451a51b-a698-4eed-857d-e2f3aa55f173" providerId="AD" clId="Web-{9947668D-8BF0-85E0-8770-9D5985F89991}" dt="2023-09-11T15:02:12.744" v="59" actId="20577"/>
        <pc:sldMkLst>
          <pc:docMk/>
          <pc:sldMk cId="3049680104" sldId="416"/>
        </pc:sldMkLst>
        <pc:spChg chg="mod">
          <ac:chgData name="Burrell, Alice" userId="S::alice.burrell@savethechildren.org::7451a51b-a698-4eed-857d-e2f3aa55f173" providerId="AD" clId="Web-{9947668D-8BF0-85E0-8770-9D5985F89991}" dt="2023-09-11T15:02:12.744" v="59" actId="20577"/>
          <ac:spMkLst>
            <pc:docMk/>
            <pc:sldMk cId="3049680104" sldId="416"/>
            <ac:spMk id="6" creationId="{C6AB759F-4765-4933-8E65-2CF201C9280E}"/>
          </ac:spMkLst>
        </pc:spChg>
        <pc:picChg chg="add mod">
          <ac:chgData name="Burrell, Alice" userId="S::alice.burrell@savethechildren.org::7451a51b-a698-4eed-857d-e2f3aa55f173" providerId="AD" clId="Web-{9947668D-8BF0-85E0-8770-9D5985F89991}" dt="2023-09-11T15:01:43.618" v="48" actId="14100"/>
          <ac:picMkLst>
            <pc:docMk/>
            <pc:sldMk cId="3049680104" sldId="416"/>
            <ac:picMk id="2" creationId="{45E9CEC4-F6D5-CBA2-B8CE-DA9518B52C75}"/>
          </ac:picMkLst>
        </pc:picChg>
        <pc:picChg chg="del">
          <ac:chgData name="Burrell, Alice" userId="S::alice.burrell@savethechildren.org::7451a51b-a698-4eed-857d-e2f3aa55f173" providerId="AD" clId="Web-{9947668D-8BF0-85E0-8770-9D5985F89991}" dt="2023-09-11T15:01:18.555" v="45"/>
          <ac:picMkLst>
            <pc:docMk/>
            <pc:sldMk cId="3049680104" sldId="416"/>
            <ac:picMk id="7" creationId="{423BA00B-6F4C-4AF2-01D3-9B07F737BB9B}"/>
          </ac:picMkLst>
        </pc:picChg>
      </pc:sldChg>
      <pc:sldChg chg="addSp delSp modSp delCm">
        <pc:chgData name="Burrell, Alice" userId="S::alice.burrell@savethechildren.org::7451a51b-a698-4eed-857d-e2f3aa55f173" providerId="AD" clId="Web-{9947668D-8BF0-85E0-8770-9D5985F89991}" dt="2023-09-11T15:08:40.004" v="117"/>
        <pc:sldMkLst>
          <pc:docMk/>
          <pc:sldMk cId="2239220886" sldId="422"/>
        </pc:sldMkLst>
        <pc:graphicFrameChg chg="add del mod modGraphic">
          <ac:chgData name="Burrell, Alice" userId="S::alice.burrell@savethechildren.org::7451a51b-a698-4eed-857d-e2f3aa55f173" providerId="AD" clId="Web-{9947668D-8BF0-85E0-8770-9D5985F89991}" dt="2023-09-11T15:07:44.471" v="64"/>
          <ac:graphicFrameMkLst>
            <pc:docMk/>
            <pc:sldMk cId="2239220886" sldId="422"/>
            <ac:graphicFrameMk id="3" creationId="{C08F81ED-FAC7-FF6A-74D6-E79C50833429}"/>
          </ac:graphicFrameMkLst>
        </pc:graphicFrameChg>
        <pc:graphicFrameChg chg="add mod modGraphic">
          <ac:chgData name="Burrell, Alice" userId="S::alice.burrell@savethechildren.org::7451a51b-a698-4eed-857d-e2f3aa55f173" providerId="AD" clId="Web-{9947668D-8BF0-85E0-8770-9D5985F89991}" dt="2023-09-11T15:08:40.004" v="117"/>
          <ac:graphicFrameMkLst>
            <pc:docMk/>
            <pc:sldMk cId="2239220886" sldId="422"/>
            <ac:graphicFrameMk id="8" creationId="{40CB9C8B-9BA6-8918-DFD4-C64FE535806D}"/>
          </ac:graphicFrameMkLst>
        </pc:graphicFrameChg>
        <pc:picChg chg="del">
          <ac:chgData name="Burrell, Alice" userId="S::alice.burrell@savethechildren.org::7451a51b-a698-4eed-857d-e2f3aa55f173" providerId="AD" clId="Web-{9947668D-8BF0-85E0-8770-9D5985F89991}" dt="2023-09-11T15:07:36.862" v="60"/>
          <ac:picMkLst>
            <pc:docMk/>
            <pc:sldMk cId="2239220886" sldId="422"/>
            <ac:picMk id="7" creationId="{FFCF2276-7E12-EB9E-C588-847B54A51290}"/>
          </ac:picMkLst>
        </pc:picChg>
      </pc:sldChg>
    </pc:docChg>
  </pc:docChgLst>
  <pc:docChgLst>
    <pc:chgData name="Burrell, Alice" userId="S::alice.burrell@savethechildren.org::7451a51b-a698-4eed-857d-e2f3aa55f173" providerId="AD" clId="Web-{AF19A8C1-8CD6-FC2E-4685-1BB0C7ECB06E}"/>
    <pc:docChg chg="addSld modSld sldOrd">
      <pc:chgData name="Burrell, Alice" userId="S::alice.burrell@savethechildren.org::7451a51b-a698-4eed-857d-e2f3aa55f173" providerId="AD" clId="Web-{AF19A8C1-8CD6-FC2E-4685-1BB0C7ECB06E}" dt="2023-08-22T15:48:29.382" v="306" actId="14100"/>
      <pc:docMkLst>
        <pc:docMk/>
      </pc:docMkLst>
      <pc:sldChg chg="modSp">
        <pc:chgData name="Burrell, Alice" userId="S::alice.burrell@savethechildren.org::7451a51b-a698-4eed-857d-e2f3aa55f173" providerId="AD" clId="Web-{AF19A8C1-8CD6-FC2E-4685-1BB0C7ECB06E}" dt="2023-08-22T14:49:01.104" v="0" actId="20577"/>
        <pc:sldMkLst>
          <pc:docMk/>
          <pc:sldMk cId="3204558346" sldId="266"/>
        </pc:sldMkLst>
        <pc:spChg chg="mod">
          <ac:chgData name="Burrell, Alice" userId="S::alice.burrell@savethechildren.org::7451a51b-a698-4eed-857d-e2f3aa55f173" providerId="AD" clId="Web-{AF19A8C1-8CD6-FC2E-4685-1BB0C7ECB06E}" dt="2023-08-22T14:49:01.104" v="0" actId="20577"/>
          <ac:spMkLst>
            <pc:docMk/>
            <pc:sldMk cId="3204558346" sldId="266"/>
            <ac:spMk id="7" creationId="{AA2DCF4F-2A30-EA1E-5EE2-6C6E8F486215}"/>
          </ac:spMkLst>
        </pc:spChg>
      </pc:sldChg>
      <pc:sldChg chg="modSp">
        <pc:chgData name="Burrell, Alice" userId="S::alice.burrell@savethechildren.org::7451a51b-a698-4eed-857d-e2f3aa55f173" providerId="AD" clId="Web-{AF19A8C1-8CD6-FC2E-4685-1BB0C7ECB06E}" dt="2023-08-22T14:49:19.495" v="2"/>
        <pc:sldMkLst>
          <pc:docMk/>
          <pc:sldMk cId="3360505242" sldId="313"/>
        </pc:sldMkLst>
        <pc:graphicFrameChg chg="mod modGraphic">
          <ac:chgData name="Burrell, Alice" userId="S::alice.burrell@savethechildren.org::7451a51b-a698-4eed-857d-e2f3aa55f173" providerId="AD" clId="Web-{AF19A8C1-8CD6-FC2E-4685-1BB0C7ECB06E}" dt="2023-08-22T14:49:19.495" v="2"/>
          <ac:graphicFrameMkLst>
            <pc:docMk/>
            <pc:sldMk cId="3360505242" sldId="313"/>
            <ac:graphicFrameMk id="2" creationId="{BE7D3B30-593E-AED1-BA0A-B736B186E055}"/>
          </ac:graphicFrameMkLst>
        </pc:graphicFrameChg>
      </pc:sldChg>
      <pc:sldChg chg="addCm">
        <pc:chgData name="Burrell, Alice" userId="S::alice.burrell@savethechildren.org::7451a51b-a698-4eed-857d-e2f3aa55f173" providerId="AD" clId="Web-{AF19A8C1-8CD6-FC2E-4685-1BB0C7ECB06E}" dt="2023-08-22T14:50:00.793" v="9"/>
        <pc:sldMkLst>
          <pc:docMk/>
          <pc:sldMk cId="423060464" sldId="314"/>
        </pc:sldMkLst>
      </pc:sldChg>
      <pc:sldChg chg="modSp modNotes">
        <pc:chgData name="Burrell, Alice" userId="S::alice.burrell@savethechildren.org::7451a51b-a698-4eed-857d-e2f3aa55f173" providerId="AD" clId="Web-{AF19A8C1-8CD6-FC2E-4685-1BB0C7ECB06E}" dt="2023-08-22T14:49:37.261" v="8"/>
        <pc:sldMkLst>
          <pc:docMk/>
          <pc:sldMk cId="1375152679" sldId="315"/>
        </pc:sldMkLst>
        <pc:spChg chg="mod">
          <ac:chgData name="Burrell, Alice" userId="S::alice.burrell@savethechildren.org::7451a51b-a698-4eed-857d-e2f3aa55f173" providerId="AD" clId="Web-{AF19A8C1-8CD6-FC2E-4685-1BB0C7ECB06E}" dt="2023-08-22T14:49:27.604" v="3" actId="20577"/>
          <ac:spMkLst>
            <pc:docMk/>
            <pc:sldMk cId="1375152679" sldId="315"/>
            <ac:spMk id="3" creationId="{8B7D2789-7F09-C44E-A521-92E0AF25D5DC}"/>
          </ac:spMkLst>
        </pc:spChg>
      </pc:sldChg>
      <pc:sldChg chg="modSp modNotes">
        <pc:chgData name="Burrell, Alice" userId="S::alice.burrell@savethechildren.org::7451a51b-a698-4eed-857d-e2f3aa55f173" providerId="AD" clId="Web-{AF19A8C1-8CD6-FC2E-4685-1BB0C7ECB06E}" dt="2023-08-22T14:50:29.622" v="20"/>
        <pc:sldMkLst>
          <pc:docMk/>
          <pc:sldMk cId="3620289371" sldId="318"/>
        </pc:sldMkLst>
        <pc:spChg chg="mod">
          <ac:chgData name="Burrell, Alice" userId="S::alice.burrell@savethechildren.org::7451a51b-a698-4eed-857d-e2f3aa55f173" providerId="AD" clId="Web-{AF19A8C1-8CD6-FC2E-4685-1BB0C7ECB06E}" dt="2023-08-22T14:50:09.012" v="10" actId="20577"/>
          <ac:spMkLst>
            <pc:docMk/>
            <pc:sldMk cId="3620289371" sldId="318"/>
            <ac:spMk id="12" creationId="{8859C213-E64D-D93D-6F04-B36177053A1D}"/>
          </ac:spMkLst>
        </pc:spChg>
      </pc:sldChg>
      <pc:sldChg chg="modSp">
        <pc:chgData name="Burrell, Alice" userId="S::alice.burrell@savethechildren.org::7451a51b-a698-4eed-857d-e2f3aa55f173" providerId="AD" clId="Web-{AF19A8C1-8CD6-FC2E-4685-1BB0C7ECB06E}" dt="2023-08-22T14:51:04.920" v="36" actId="20577"/>
        <pc:sldMkLst>
          <pc:docMk/>
          <pc:sldMk cId="73272042" sldId="319"/>
        </pc:sldMkLst>
        <pc:spChg chg="mod">
          <ac:chgData name="Burrell, Alice" userId="S::alice.burrell@savethechildren.org::7451a51b-a698-4eed-857d-e2f3aa55f173" providerId="AD" clId="Web-{AF19A8C1-8CD6-FC2E-4685-1BB0C7ECB06E}" dt="2023-08-22T14:51:04.920" v="36" actId="20577"/>
          <ac:spMkLst>
            <pc:docMk/>
            <pc:sldMk cId="73272042" sldId="319"/>
            <ac:spMk id="8" creationId="{73A20AFF-4F29-36AE-B7FE-ADB46F93AB02}"/>
          </ac:spMkLst>
        </pc:spChg>
      </pc:sldChg>
      <pc:sldChg chg="modSp modNotes">
        <pc:chgData name="Burrell, Alice" userId="S::alice.burrell@savethechildren.org::7451a51b-a698-4eed-857d-e2f3aa55f173" providerId="AD" clId="Web-{AF19A8C1-8CD6-FC2E-4685-1BB0C7ECB06E}" dt="2023-08-22T14:51:21.748" v="40"/>
        <pc:sldMkLst>
          <pc:docMk/>
          <pc:sldMk cId="3932210871" sldId="320"/>
        </pc:sldMkLst>
        <pc:spChg chg="mod">
          <ac:chgData name="Burrell, Alice" userId="S::alice.burrell@savethechildren.org::7451a51b-a698-4eed-857d-e2f3aa55f173" providerId="AD" clId="Web-{AF19A8C1-8CD6-FC2E-4685-1BB0C7ECB06E}" dt="2023-08-22T14:51:11.123" v="37" actId="1076"/>
          <ac:spMkLst>
            <pc:docMk/>
            <pc:sldMk cId="3932210871" sldId="320"/>
            <ac:spMk id="4" creationId="{7D0D333D-1304-0D37-8004-59C0C006ABC9}"/>
          </ac:spMkLst>
        </pc:spChg>
      </pc:sldChg>
      <pc:sldChg chg="modSp">
        <pc:chgData name="Burrell, Alice" userId="S::alice.burrell@savethechildren.org::7451a51b-a698-4eed-857d-e2f3aa55f173" providerId="AD" clId="Web-{AF19A8C1-8CD6-FC2E-4685-1BB0C7ECB06E}" dt="2023-08-22T14:51:31.999" v="41" actId="1076"/>
        <pc:sldMkLst>
          <pc:docMk/>
          <pc:sldMk cId="3248752600" sldId="321"/>
        </pc:sldMkLst>
        <pc:grpChg chg="mod">
          <ac:chgData name="Burrell, Alice" userId="S::alice.burrell@savethechildren.org::7451a51b-a698-4eed-857d-e2f3aa55f173" providerId="AD" clId="Web-{AF19A8C1-8CD6-FC2E-4685-1BB0C7ECB06E}" dt="2023-08-22T14:51:31.999" v="41" actId="1076"/>
          <ac:grpSpMkLst>
            <pc:docMk/>
            <pc:sldMk cId="3248752600" sldId="321"/>
            <ac:grpSpMk id="11" creationId="{6FEA4A17-E122-0421-642C-B88BD93EC874}"/>
          </ac:grpSpMkLst>
        </pc:grpChg>
      </pc:sldChg>
      <pc:sldChg chg="modSp">
        <pc:chgData name="Burrell, Alice" userId="S::alice.burrell@savethechildren.org::7451a51b-a698-4eed-857d-e2f3aa55f173" providerId="AD" clId="Web-{AF19A8C1-8CD6-FC2E-4685-1BB0C7ECB06E}" dt="2023-08-22T14:51:40.702" v="42" actId="20577"/>
        <pc:sldMkLst>
          <pc:docMk/>
          <pc:sldMk cId="2015664209" sldId="323"/>
        </pc:sldMkLst>
        <pc:spChg chg="mod">
          <ac:chgData name="Burrell, Alice" userId="S::alice.burrell@savethechildren.org::7451a51b-a698-4eed-857d-e2f3aa55f173" providerId="AD" clId="Web-{AF19A8C1-8CD6-FC2E-4685-1BB0C7ECB06E}" dt="2023-08-22T14:51:40.702" v="42" actId="20577"/>
          <ac:spMkLst>
            <pc:docMk/>
            <pc:sldMk cId="2015664209" sldId="323"/>
            <ac:spMk id="8" creationId="{77559015-246B-4A3D-A771-94C00AA2A8DF}"/>
          </ac:spMkLst>
        </pc:spChg>
      </pc:sldChg>
      <pc:sldChg chg="modSp modNotes">
        <pc:chgData name="Burrell, Alice" userId="S::alice.burrell@savethechildren.org::7451a51b-a698-4eed-857d-e2f3aa55f173" providerId="AD" clId="Web-{AF19A8C1-8CD6-FC2E-4685-1BB0C7ECB06E}" dt="2023-08-22T14:52:42.157" v="53"/>
        <pc:sldMkLst>
          <pc:docMk/>
          <pc:sldMk cId="3164639553" sldId="325"/>
        </pc:sldMkLst>
        <pc:spChg chg="mod">
          <ac:chgData name="Burrell, Alice" userId="S::alice.burrell@savethechildren.org::7451a51b-a698-4eed-857d-e2f3aa55f173" providerId="AD" clId="Web-{AF19A8C1-8CD6-FC2E-4685-1BB0C7ECB06E}" dt="2023-08-22T14:52:04.968" v="46" actId="20577"/>
          <ac:spMkLst>
            <pc:docMk/>
            <pc:sldMk cId="3164639553" sldId="325"/>
            <ac:spMk id="4" creationId="{05691FD2-C094-836D-3C9B-72D6945DB2F3}"/>
          </ac:spMkLst>
        </pc:spChg>
        <pc:spChg chg="mod">
          <ac:chgData name="Burrell, Alice" userId="S::alice.burrell@savethechildren.org::7451a51b-a698-4eed-857d-e2f3aa55f173" providerId="AD" clId="Web-{AF19A8C1-8CD6-FC2E-4685-1BB0C7ECB06E}" dt="2023-08-22T14:51:59.515" v="45" actId="1076"/>
          <ac:spMkLst>
            <pc:docMk/>
            <pc:sldMk cId="3164639553" sldId="325"/>
            <ac:spMk id="6" creationId="{C6AB759F-4765-4933-8E65-2CF201C9280E}"/>
          </ac:spMkLst>
        </pc:spChg>
      </pc:sldChg>
      <pc:sldChg chg="modSp">
        <pc:chgData name="Burrell, Alice" userId="S::alice.burrell@savethechildren.org::7451a51b-a698-4eed-857d-e2f3aa55f173" providerId="AD" clId="Web-{AF19A8C1-8CD6-FC2E-4685-1BB0C7ECB06E}" dt="2023-08-22T14:52:54.673" v="55" actId="20577"/>
        <pc:sldMkLst>
          <pc:docMk/>
          <pc:sldMk cId="66972763" sldId="328"/>
        </pc:sldMkLst>
        <pc:spChg chg="mod">
          <ac:chgData name="Burrell, Alice" userId="S::alice.burrell@savethechildren.org::7451a51b-a698-4eed-857d-e2f3aa55f173" providerId="AD" clId="Web-{AF19A8C1-8CD6-FC2E-4685-1BB0C7ECB06E}" dt="2023-08-22T14:52:54.673" v="55" actId="20577"/>
          <ac:spMkLst>
            <pc:docMk/>
            <pc:sldMk cId="66972763" sldId="328"/>
            <ac:spMk id="13" creationId="{66CA6AAB-6D3E-F862-C284-6489BB1DF56A}"/>
          </ac:spMkLst>
        </pc:spChg>
      </pc:sldChg>
      <pc:sldChg chg="modSp addCm">
        <pc:chgData name="Burrell, Alice" userId="S::alice.burrell@savethechildren.org::7451a51b-a698-4eed-857d-e2f3aa55f173" providerId="AD" clId="Web-{AF19A8C1-8CD6-FC2E-4685-1BB0C7ECB06E}" dt="2023-08-22T14:54:34.676" v="72"/>
        <pc:sldMkLst>
          <pc:docMk/>
          <pc:sldMk cId="2531974774" sldId="331"/>
        </pc:sldMkLst>
        <pc:spChg chg="mod">
          <ac:chgData name="Burrell, Alice" userId="S::alice.burrell@savethechildren.org::7451a51b-a698-4eed-857d-e2f3aa55f173" providerId="AD" clId="Web-{AF19A8C1-8CD6-FC2E-4685-1BB0C7ECB06E}" dt="2023-08-22T14:53:07.439" v="56" actId="20577"/>
          <ac:spMkLst>
            <pc:docMk/>
            <pc:sldMk cId="2531974774" sldId="331"/>
            <ac:spMk id="7" creationId="{CC0B20DB-0C57-4D13-AC1C-B08287C89388}"/>
          </ac:spMkLst>
        </pc:spChg>
      </pc:sldChg>
      <pc:sldChg chg="modSp addCm modNotes">
        <pc:chgData name="Burrell, Alice" userId="S::alice.burrell@savethechildren.org::7451a51b-a698-4eed-857d-e2f3aa55f173" providerId="AD" clId="Web-{AF19A8C1-8CD6-FC2E-4685-1BB0C7ECB06E}" dt="2023-08-22T14:54:23.879" v="71"/>
        <pc:sldMkLst>
          <pc:docMk/>
          <pc:sldMk cId="929100779" sldId="332"/>
        </pc:sldMkLst>
        <pc:spChg chg="mod">
          <ac:chgData name="Burrell, Alice" userId="S::alice.burrell@savethechildren.org::7451a51b-a698-4eed-857d-e2f3aa55f173" providerId="AD" clId="Web-{AF19A8C1-8CD6-FC2E-4685-1BB0C7ECB06E}" dt="2023-08-22T14:53:14.345" v="57" actId="20577"/>
          <ac:spMkLst>
            <pc:docMk/>
            <pc:sldMk cId="929100779" sldId="332"/>
            <ac:spMk id="6" creationId="{C6AB759F-4765-4933-8E65-2CF201C9280E}"/>
          </ac:spMkLst>
        </pc:spChg>
      </pc:sldChg>
      <pc:sldChg chg="modSp addCm delCm modNotes">
        <pc:chgData name="Burrell, Alice" userId="S::alice.burrell@savethechildren.org::7451a51b-a698-4eed-857d-e2f3aa55f173" providerId="AD" clId="Web-{AF19A8C1-8CD6-FC2E-4685-1BB0C7ECB06E}" dt="2023-08-22T14:57:35.306" v="82"/>
        <pc:sldMkLst>
          <pc:docMk/>
          <pc:sldMk cId="2927687605" sldId="333"/>
        </pc:sldMkLst>
        <pc:spChg chg="mod">
          <ac:chgData name="Burrell, Alice" userId="S::alice.burrell@savethechildren.org::7451a51b-a698-4eed-857d-e2f3aa55f173" providerId="AD" clId="Web-{AF19A8C1-8CD6-FC2E-4685-1BB0C7ECB06E}" dt="2023-08-22T14:53:24.893" v="60" actId="20577"/>
          <ac:spMkLst>
            <pc:docMk/>
            <pc:sldMk cId="2927687605" sldId="333"/>
            <ac:spMk id="6" creationId="{C6AB759F-4765-4933-8E65-2CF201C9280E}"/>
          </ac:spMkLst>
        </pc:spChg>
      </pc:sldChg>
      <pc:sldChg chg="modSp addCm">
        <pc:chgData name="Burrell, Alice" userId="S::alice.burrell@savethechildren.org::7451a51b-a698-4eed-857d-e2f3aa55f173" providerId="AD" clId="Web-{AF19A8C1-8CD6-FC2E-4685-1BB0C7ECB06E}" dt="2023-08-22T14:54:00.612" v="69"/>
        <pc:sldMkLst>
          <pc:docMk/>
          <pc:sldMk cId="949058928" sldId="334"/>
        </pc:sldMkLst>
        <pc:spChg chg="mod">
          <ac:chgData name="Burrell, Alice" userId="S::alice.burrell@savethechildren.org::7451a51b-a698-4eed-857d-e2f3aa55f173" providerId="AD" clId="Web-{AF19A8C1-8CD6-FC2E-4685-1BB0C7ECB06E}" dt="2023-08-22T14:53:51.128" v="68" actId="20577"/>
          <ac:spMkLst>
            <pc:docMk/>
            <pc:sldMk cId="949058928" sldId="334"/>
            <ac:spMk id="6" creationId="{C6AB759F-4765-4933-8E65-2CF201C9280E}"/>
          </ac:spMkLst>
        </pc:spChg>
      </pc:sldChg>
      <pc:sldChg chg="addCm delCm">
        <pc:chgData name="Burrell, Alice" userId="S::alice.burrell@savethechildren.org::7451a51b-a698-4eed-857d-e2f3aa55f173" providerId="AD" clId="Web-{AF19A8C1-8CD6-FC2E-4685-1BB0C7ECB06E}" dt="2023-08-22T14:56:43.180" v="81"/>
        <pc:sldMkLst>
          <pc:docMk/>
          <pc:sldMk cId="3076078722" sldId="339"/>
        </pc:sldMkLst>
      </pc:sldChg>
      <pc:sldChg chg="addCm delCm">
        <pc:chgData name="Burrell, Alice" userId="S::alice.burrell@savethechildren.org::7451a51b-a698-4eed-857d-e2f3aa55f173" providerId="AD" clId="Web-{AF19A8C1-8CD6-FC2E-4685-1BB0C7ECB06E}" dt="2023-08-22T14:56:26.929" v="80"/>
        <pc:sldMkLst>
          <pc:docMk/>
          <pc:sldMk cId="995163150" sldId="340"/>
        </pc:sldMkLst>
      </pc:sldChg>
      <pc:sldChg chg="addSp delSp modSp addCm delCm">
        <pc:chgData name="Burrell, Alice" userId="S::alice.burrell@savethechildren.org::7451a51b-a698-4eed-857d-e2f3aa55f173" providerId="AD" clId="Web-{AF19A8C1-8CD6-FC2E-4685-1BB0C7ECB06E}" dt="2023-08-22T15:04:47.944" v="128" actId="14100"/>
        <pc:sldMkLst>
          <pc:docMk/>
          <pc:sldMk cId="2733443909" sldId="341"/>
        </pc:sldMkLst>
        <pc:picChg chg="del">
          <ac:chgData name="Burrell, Alice" userId="S::alice.burrell@savethechildren.org::7451a51b-a698-4eed-857d-e2f3aa55f173" providerId="AD" clId="Web-{AF19A8C1-8CD6-FC2E-4685-1BB0C7ECB06E}" dt="2023-08-22T15:04:25.350" v="123"/>
          <ac:picMkLst>
            <pc:docMk/>
            <pc:sldMk cId="2733443909" sldId="341"/>
            <ac:picMk id="2" creationId="{63680D65-63C8-6C71-6022-15B1C0B69789}"/>
          </ac:picMkLst>
        </pc:picChg>
        <pc:picChg chg="add mod">
          <ac:chgData name="Burrell, Alice" userId="S::alice.burrell@savethechildren.org::7451a51b-a698-4eed-857d-e2f3aa55f173" providerId="AD" clId="Web-{AF19A8C1-8CD6-FC2E-4685-1BB0C7ECB06E}" dt="2023-08-22T15:04:47.944" v="128" actId="14100"/>
          <ac:picMkLst>
            <pc:docMk/>
            <pc:sldMk cId="2733443909" sldId="341"/>
            <ac:picMk id="3" creationId="{53250470-6F40-E79E-9205-604DD835F41C}"/>
          </ac:picMkLst>
        </pc:picChg>
      </pc:sldChg>
      <pc:sldChg chg="addSp delSp modSp addCm delCm modNotes">
        <pc:chgData name="Burrell, Alice" userId="S::alice.burrell@savethechildren.org::7451a51b-a698-4eed-857d-e2f3aa55f173" providerId="AD" clId="Web-{AF19A8C1-8CD6-FC2E-4685-1BB0C7ECB06E}" dt="2023-08-22T15:46:02.894" v="288" actId="1076"/>
        <pc:sldMkLst>
          <pc:docMk/>
          <pc:sldMk cId="2119315214" sldId="342"/>
        </pc:sldMkLst>
        <pc:picChg chg="add mod">
          <ac:chgData name="Burrell, Alice" userId="S::alice.burrell@savethechildren.org::7451a51b-a698-4eed-857d-e2f3aa55f173" providerId="AD" clId="Web-{AF19A8C1-8CD6-FC2E-4685-1BB0C7ECB06E}" dt="2023-08-22T15:46:02.894" v="288" actId="1076"/>
          <ac:picMkLst>
            <pc:docMk/>
            <pc:sldMk cId="2119315214" sldId="342"/>
            <ac:picMk id="2" creationId="{656CA170-88EC-61C7-D84C-F45C0782DAB2}"/>
          </ac:picMkLst>
        </pc:picChg>
        <pc:picChg chg="del">
          <ac:chgData name="Burrell, Alice" userId="S::alice.burrell@savethechildren.org::7451a51b-a698-4eed-857d-e2f3aa55f173" providerId="AD" clId="Web-{AF19A8C1-8CD6-FC2E-4685-1BB0C7ECB06E}" dt="2023-08-22T15:43:50.780" v="279"/>
          <ac:picMkLst>
            <pc:docMk/>
            <pc:sldMk cId="2119315214" sldId="342"/>
            <ac:picMk id="3" creationId="{9126E86A-990D-9270-AE16-ADDD756406F3}"/>
          </ac:picMkLst>
        </pc:picChg>
      </pc:sldChg>
      <pc:sldChg chg="modSp">
        <pc:chgData name="Burrell, Alice" userId="S::alice.burrell@savethechildren.org::7451a51b-a698-4eed-857d-e2f3aa55f173" providerId="AD" clId="Web-{AF19A8C1-8CD6-FC2E-4685-1BB0C7ECB06E}" dt="2023-08-22T14:55:56.272" v="77" actId="20577"/>
        <pc:sldMkLst>
          <pc:docMk/>
          <pc:sldMk cId="1921400301" sldId="343"/>
        </pc:sldMkLst>
        <pc:spChg chg="mod">
          <ac:chgData name="Burrell, Alice" userId="S::alice.burrell@savethechildren.org::7451a51b-a698-4eed-857d-e2f3aa55f173" providerId="AD" clId="Web-{AF19A8C1-8CD6-FC2E-4685-1BB0C7ECB06E}" dt="2023-08-22T14:55:56.272" v="77" actId="20577"/>
          <ac:spMkLst>
            <pc:docMk/>
            <pc:sldMk cId="1921400301" sldId="343"/>
            <ac:spMk id="6" creationId="{C6AB759F-4765-4933-8E65-2CF201C9280E}"/>
          </ac:spMkLst>
        </pc:spChg>
      </pc:sldChg>
      <pc:sldChg chg="modSp">
        <pc:chgData name="Burrell, Alice" userId="S::alice.burrell@savethechildren.org::7451a51b-a698-4eed-857d-e2f3aa55f173" providerId="AD" clId="Web-{AF19A8C1-8CD6-FC2E-4685-1BB0C7ECB06E}" dt="2023-08-22T14:56:03.085" v="78" actId="20577"/>
        <pc:sldMkLst>
          <pc:docMk/>
          <pc:sldMk cId="3891272349" sldId="344"/>
        </pc:sldMkLst>
        <pc:spChg chg="mod">
          <ac:chgData name="Burrell, Alice" userId="S::alice.burrell@savethechildren.org::7451a51b-a698-4eed-857d-e2f3aa55f173" providerId="AD" clId="Web-{AF19A8C1-8CD6-FC2E-4685-1BB0C7ECB06E}" dt="2023-08-22T14:56:03.085" v="78" actId="20577"/>
          <ac:spMkLst>
            <pc:docMk/>
            <pc:sldMk cId="3891272349" sldId="344"/>
            <ac:spMk id="6" creationId="{C6AB759F-4765-4933-8E65-2CF201C9280E}"/>
          </ac:spMkLst>
        </pc:spChg>
      </pc:sldChg>
      <pc:sldChg chg="addSp delSp modSp">
        <pc:chgData name="Burrell, Alice" userId="S::alice.burrell@savethechildren.org::7451a51b-a698-4eed-857d-e2f3aa55f173" providerId="AD" clId="Web-{AF19A8C1-8CD6-FC2E-4685-1BB0C7ECB06E}" dt="2023-08-22T15:04:21.193" v="122" actId="1076"/>
        <pc:sldMkLst>
          <pc:docMk/>
          <pc:sldMk cId="1427330230" sldId="345"/>
        </pc:sldMkLst>
        <pc:picChg chg="add mod">
          <ac:chgData name="Burrell, Alice" userId="S::alice.burrell@savethechildren.org::7451a51b-a698-4eed-857d-e2f3aa55f173" providerId="AD" clId="Web-{AF19A8C1-8CD6-FC2E-4685-1BB0C7ECB06E}" dt="2023-08-22T15:04:21.193" v="122" actId="1076"/>
          <ac:picMkLst>
            <pc:docMk/>
            <pc:sldMk cId="1427330230" sldId="345"/>
            <ac:picMk id="2" creationId="{DD48111C-5071-D105-F154-2A0AC0F677B2}"/>
          </ac:picMkLst>
        </pc:picChg>
        <pc:picChg chg="del">
          <ac:chgData name="Burrell, Alice" userId="S::alice.burrell@savethechildren.org::7451a51b-a698-4eed-857d-e2f3aa55f173" providerId="AD" clId="Web-{AF19A8C1-8CD6-FC2E-4685-1BB0C7ECB06E}" dt="2023-08-22T15:01:28.579" v="118"/>
          <ac:picMkLst>
            <pc:docMk/>
            <pc:sldMk cId="1427330230" sldId="345"/>
            <ac:picMk id="4" creationId="{135BE208-6EAB-E71C-B836-F9F9EA5492DF}"/>
          </ac:picMkLst>
        </pc:picChg>
      </pc:sldChg>
      <pc:sldChg chg="modSp modNotes">
        <pc:chgData name="Burrell, Alice" userId="S::alice.burrell@savethechildren.org::7451a51b-a698-4eed-857d-e2f3aa55f173" providerId="AD" clId="Web-{AF19A8C1-8CD6-FC2E-4685-1BB0C7ECB06E}" dt="2023-08-22T14:58:14.604" v="90"/>
        <pc:sldMkLst>
          <pc:docMk/>
          <pc:sldMk cId="1048915888" sldId="346"/>
        </pc:sldMkLst>
        <pc:spChg chg="mod">
          <ac:chgData name="Burrell, Alice" userId="S::alice.burrell@savethechildren.org::7451a51b-a698-4eed-857d-e2f3aa55f173" providerId="AD" clId="Web-{AF19A8C1-8CD6-FC2E-4685-1BB0C7ECB06E}" dt="2023-08-22T14:58:06.479" v="85" actId="20577"/>
          <ac:spMkLst>
            <pc:docMk/>
            <pc:sldMk cId="1048915888" sldId="346"/>
            <ac:spMk id="2" creationId="{90188E41-016A-EB66-88EB-19D442929CC7}"/>
          </ac:spMkLst>
        </pc:spChg>
        <pc:spChg chg="mod">
          <ac:chgData name="Burrell, Alice" userId="S::alice.burrell@savethechildren.org::7451a51b-a698-4eed-857d-e2f3aa55f173" providerId="AD" clId="Web-{AF19A8C1-8CD6-FC2E-4685-1BB0C7ECB06E}" dt="2023-08-22T14:58:06.464" v="83" actId="20577"/>
          <ac:spMkLst>
            <pc:docMk/>
            <pc:sldMk cId="1048915888" sldId="346"/>
            <ac:spMk id="5" creationId="{979C55A8-8D5F-9A44-A251-7381460D0CA8}"/>
          </ac:spMkLst>
        </pc:spChg>
        <pc:spChg chg="mod">
          <ac:chgData name="Burrell, Alice" userId="S::alice.burrell@savethechildren.org::7451a51b-a698-4eed-857d-e2f3aa55f173" providerId="AD" clId="Web-{AF19A8C1-8CD6-FC2E-4685-1BB0C7ECB06E}" dt="2023-08-22T14:58:06.464" v="84" actId="20577"/>
          <ac:spMkLst>
            <pc:docMk/>
            <pc:sldMk cId="1048915888" sldId="346"/>
            <ac:spMk id="6" creationId="{C6AB759F-4765-4933-8E65-2CF201C9280E}"/>
          </ac:spMkLst>
        </pc:spChg>
      </pc:sldChg>
      <pc:sldChg chg="modSp">
        <pc:chgData name="Burrell, Alice" userId="S::alice.burrell@savethechildren.org::7451a51b-a698-4eed-857d-e2f3aa55f173" providerId="AD" clId="Web-{AF19A8C1-8CD6-FC2E-4685-1BB0C7ECB06E}" dt="2023-08-22T14:58:22.198" v="95" actId="20577"/>
        <pc:sldMkLst>
          <pc:docMk/>
          <pc:sldMk cId="2802388289" sldId="347"/>
        </pc:sldMkLst>
        <pc:spChg chg="mod">
          <ac:chgData name="Burrell, Alice" userId="S::alice.burrell@savethechildren.org::7451a51b-a698-4eed-857d-e2f3aa55f173" providerId="AD" clId="Web-{AF19A8C1-8CD6-FC2E-4685-1BB0C7ECB06E}" dt="2023-08-22T14:58:22.152" v="93" actId="20577"/>
          <ac:spMkLst>
            <pc:docMk/>
            <pc:sldMk cId="2802388289" sldId="347"/>
            <ac:spMk id="2" creationId="{90188E41-016A-EB66-88EB-19D442929CC7}"/>
          </ac:spMkLst>
        </pc:spChg>
        <pc:spChg chg="mod">
          <ac:chgData name="Burrell, Alice" userId="S::alice.burrell@savethechildren.org::7451a51b-a698-4eed-857d-e2f3aa55f173" providerId="AD" clId="Web-{AF19A8C1-8CD6-FC2E-4685-1BB0C7ECB06E}" dt="2023-08-22T14:58:22.120" v="91" actId="20577"/>
          <ac:spMkLst>
            <pc:docMk/>
            <pc:sldMk cId="2802388289" sldId="347"/>
            <ac:spMk id="5" creationId="{979C55A8-8D5F-9A44-A251-7381460D0CA8}"/>
          </ac:spMkLst>
        </pc:spChg>
        <pc:spChg chg="mod">
          <ac:chgData name="Burrell, Alice" userId="S::alice.burrell@savethechildren.org::7451a51b-a698-4eed-857d-e2f3aa55f173" providerId="AD" clId="Web-{AF19A8C1-8CD6-FC2E-4685-1BB0C7ECB06E}" dt="2023-08-22T14:58:22.136" v="92" actId="20577"/>
          <ac:spMkLst>
            <pc:docMk/>
            <pc:sldMk cId="2802388289" sldId="347"/>
            <ac:spMk id="6" creationId="{C6AB759F-4765-4933-8E65-2CF201C9280E}"/>
          </ac:spMkLst>
        </pc:spChg>
        <pc:spChg chg="mod">
          <ac:chgData name="Burrell, Alice" userId="S::alice.burrell@savethechildren.org::7451a51b-a698-4eed-857d-e2f3aa55f173" providerId="AD" clId="Web-{AF19A8C1-8CD6-FC2E-4685-1BB0C7ECB06E}" dt="2023-08-22T14:58:22.183" v="94" actId="20577"/>
          <ac:spMkLst>
            <pc:docMk/>
            <pc:sldMk cId="2802388289" sldId="347"/>
            <ac:spMk id="7" creationId="{B3E39850-4709-D325-B2C1-92C3DCEEDA3C}"/>
          </ac:spMkLst>
        </pc:spChg>
        <pc:spChg chg="mod">
          <ac:chgData name="Burrell, Alice" userId="S::alice.burrell@savethechildren.org::7451a51b-a698-4eed-857d-e2f3aa55f173" providerId="AD" clId="Web-{AF19A8C1-8CD6-FC2E-4685-1BB0C7ECB06E}" dt="2023-08-22T14:58:22.198" v="95" actId="20577"/>
          <ac:spMkLst>
            <pc:docMk/>
            <pc:sldMk cId="2802388289" sldId="347"/>
            <ac:spMk id="8" creationId="{E24334EE-3A62-208C-340C-16CD52C36454}"/>
          </ac:spMkLst>
        </pc:spChg>
      </pc:sldChg>
      <pc:sldChg chg="modSp modNotes">
        <pc:chgData name="Burrell, Alice" userId="S::alice.burrell@savethechildren.org::7451a51b-a698-4eed-857d-e2f3aa55f173" providerId="AD" clId="Web-{AF19A8C1-8CD6-FC2E-4685-1BB0C7ECB06E}" dt="2023-08-22T14:58:31.417" v="98"/>
        <pc:sldMkLst>
          <pc:docMk/>
          <pc:sldMk cId="4197344096" sldId="348"/>
        </pc:sldMkLst>
        <pc:spChg chg="mod">
          <ac:chgData name="Burrell, Alice" userId="S::alice.burrell@savethechildren.org::7451a51b-a698-4eed-857d-e2f3aa55f173" providerId="AD" clId="Web-{AF19A8C1-8CD6-FC2E-4685-1BB0C7ECB06E}" dt="2023-08-22T14:58:28.511" v="96" actId="20577"/>
          <ac:spMkLst>
            <pc:docMk/>
            <pc:sldMk cId="4197344096" sldId="348"/>
            <ac:spMk id="6" creationId="{C6AB759F-4765-4933-8E65-2CF201C9280E}"/>
          </ac:spMkLst>
        </pc:spChg>
      </pc:sldChg>
      <pc:sldChg chg="modSp modNotes">
        <pc:chgData name="Burrell, Alice" userId="S::alice.burrell@savethechildren.org::7451a51b-a698-4eed-857d-e2f3aa55f173" providerId="AD" clId="Web-{AF19A8C1-8CD6-FC2E-4685-1BB0C7ECB06E}" dt="2023-08-22T14:58:56.668" v="101"/>
        <pc:sldMkLst>
          <pc:docMk/>
          <pc:sldMk cId="1783105813" sldId="349"/>
        </pc:sldMkLst>
        <pc:spChg chg="mod">
          <ac:chgData name="Burrell, Alice" userId="S::alice.burrell@savethechildren.org::7451a51b-a698-4eed-857d-e2f3aa55f173" providerId="AD" clId="Web-{AF19A8C1-8CD6-FC2E-4685-1BB0C7ECB06E}" dt="2023-08-22T14:58:38.183" v="99" actId="20577"/>
          <ac:spMkLst>
            <pc:docMk/>
            <pc:sldMk cId="1783105813" sldId="349"/>
            <ac:spMk id="6" creationId="{C6AB759F-4765-4933-8E65-2CF201C9280E}"/>
          </ac:spMkLst>
        </pc:spChg>
      </pc:sldChg>
      <pc:sldChg chg="modSp modNotes">
        <pc:chgData name="Burrell, Alice" userId="S::alice.burrell@savethechildren.org::7451a51b-a698-4eed-857d-e2f3aa55f173" providerId="AD" clId="Web-{AF19A8C1-8CD6-FC2E-4685-1BB0C7ECB06E}" dt="2023-08-22T14:59:07.825" v="106"/>
        <pc:sldMkLst>
          <pc:docMk/>
          <pc:sldMk cId="1797481923" sldId="350"/>
        </pc:sldMkLst>
        <pc:spChg chg="mod">
          <ac:chgData name="Burrell, Alice" userId="S::alice.burrell@savethechildren.org::7451a51b-a698-4eed-857d-e2f3aa55f173" providerId="AD" clId="Web-{AF19A8C1-8CD6-FC2E-4685-1BB0C7ECB06E}" dt="2023-08-22T14:59:04.559" v="104" actId="20577"/>
          <ac:spMkLst>
            <pc:docMk/>
            <pc:sldMk cId="1797481923" sldId="350"/>
            <ac:spMk id="3" creationId="{ED1A1F7A-385C-61F6-FE0A-BAAAE96217DD}"/>
          </ac:spMkLst>
        </pc:spChg>
        <pc:spChg chg="mod">
          <ac:chgData name="Burrell, Alice" userId="S::alice.burrell@savethechildren.org::7451a51b-a698-4eed-857d-e2f3aa55f173" providerId="AD" clId="Web-{AF19A8C1-8CD6-FC2E-4685-1BB0C7ECB06E}" dt="2023-08-22T14:59:04.543" v="102" actId="20577"/>
          <ac:spMkLst>
            <pc:docMk/>
            <pc:sldMk cId="1797481923" sldId="350"/>
            <ac:spMk id="5" creationId="{979C55A8-8D5F-9A44-A251-7381460D0CA8}"/>
          </ac:spMkLst>
        </pc:spChg>
        <pc:spChg chg="mod">
          <ac:chgData name="Burrell, Alice" userId="S::alice.burrell@savethechildren.org::7451a51b-a698-4eed-857d-e2f3aa55f173" providerId="AD" clId="Web-{AF19A8C1-8CD6-FC2E-4685-1BB0C7ECB06E}" dt="2023-08-22T14:59:04.559" v="103" actId="20577"/>
          <ac:spMkLst>
            <pc:docMk/>
            <pc:sldMk cId="1797481923" sldId="350"/>
            <ac:spMk id="6" creationId="{C6AB759F-4765-4933-8E65-2CF201C9280E}"/>
          </ac:spMkLst>
        </pc:spChg>
      </pc:sldChg>
      <pc:sldChg chg="modSp">
        <pc:chgData name="Burrell, Alice" userId="S::alice.burrell@savethechildren.org::7451a51b-a698-4eed-857d-e2f3aa55f173" providerId="AD" clId="Web-{AF19A8C1-8CD6-FC2E-4685-1BB0C7ECB06E}" dt="2023-08-22T14:59:13.169" v="109" actId="20577"/>
        <pc:sldMkLst>
          <pc:docMk/>
          <pc:sldMk cId="3960230365" sldId="351"/>
        </pc:sldMkLst>
        <pc:spChg chg="mod">
          <ac:chgData name="Burrell, Alice" userId="S::alice.burrell@savethechildren.org::7451a51b-a698-4eed-857d-e2f3aa55f173" providerId="AD" clId="Web-{AF19A8C1-8CD6-FC2E-4685-1BB0C7ECB06E}" dt="2023-08-22T14:59:13.153" v="107" actId="20577"/>
          <ac:spMkLst>
            <pc:docMk/>
            <pc:sldMk cId="3960230365" sldId="351"/>
            <ac:spMk id="5" creationId="{979C55A8-8D5F-9A44-A251-7381460D0CA8}"/>
          </ac:spMkLst>
        </pc:spChg>
        <pc:spChg chg="mod">
          <ac:chgData name="Burrell, Alice" userId="S::alice.burrell@savethechildren.org::7451a51b-a698-4eed-857d-e2f3aa55f173" providerId="AD" clId="Web-{AF19A8C1-8CD6-FC2E-4685-1BB0C7ECB06E}" dt="2023-08-22T14:59:13.169" v="108" actId="20577"/>
          <ac:spMkLst>
            <pc:docMk/>
            <pc:sldMk cId="3960230365" sldId="351"/>
            <ac:spMk id="6" creationId="{C6AB759F-4765-4933-8E65-2CF201C9280E}"/>
          </ac:spMkLst>
        </pc:spChg>
        <pc:spChg chg="mod">
          <ac:chgData name="Burrell, Alice" userId="S::alice.burrell@savethechildren.org::7451a51b-a698-4eed-857d-e2f3aa55f173" providerId="AD" clId="Web-{AF19A8C1-8CD6-FC2E-4685-1BB0C7ECB06E}" dt="2023-08-22T14:59:13.169" v="109" actId="20577"/>
          <ac:spMkLst>
            <pc:docMk/>
            <pc:sldMk cId="3960230365" sldId="351"/>
            <ac:spMk id="8" creationId="{AFB7D647-357A-4D88-56BB-67750E873175}"/>
          </ac:spMkLst>
        </pc:spChg>
      </pc:sldChg>
      <pc:sldChg chg="modSp">
        <pc:chgData name="Burrell, Alice" userId="S::alice.burrell@savethechildren.org::7451a51b-a698-4eed-857d-e2f3aa55f173" providerId="AD" clId="Web-{AF19A8C1-8CD6-FC2E-4685-1BB0C7ECB06E}" dt="2023-08-22T14:59:19.060" v="111" actId="20577"/>
        <pc:sldMkLst>
          <pc:docMk/>
          <pc:sldMk cId="2982176676" sldId="352"/>
        </pc:sldMkLst>
        <pc:spChg chg="mod">
          <ac:chgData name="Burrell, Alice" userId="S::alice.burrell@savethechildren.org::7451a51b-a698-4eed-857d-e2f3aa55f173" providerId="AD" clId="Web-{AF19A8C1-8CD6-FC2E-4685-1BB0C7ECB06E}" dt="2023-08-22T14:59:19.044" v="110" actId="20577"/>
          <ac:spMkLst>
            <pc:docMk/>
            <pc:sldMk cId="2982176676" sldId="352"/>
            <ac:spMk id="5" creationId="{979C55A8-8D5F-9A44-A251-7381460D0CA8}"/>
          </ac:spMkLst>
        </pc:spChg>
        <pc:spChg chg="mod">
          <ac:chgData name="Burrell, Alice" userId="S::alice.burrell@savethechildren.org::7451a51b-a698-4eed-857d-e2f3aa55f173" providerId="AD" clId="Web-{AF19A8C1-8CD6-FC2E-4685-1BB0C7ECB06E}" dt="2023-08-22T14:59:19.060" v="111" actId="20577"/>
          <ac:spMkLst>
            <pc:docMk/>
            <pc:sldMk cId="2982176676" sldId="352"/>
            <ac:spMk id="6" creationId="{C6AB759F-4765-4933-8E65-2CF201C9280E}"/>
          </ac:spMkLst>
        </pc:spChg>
      </pc:sldChg>
      <pc:sldChg chg="addSp delSp modSp delCm">
        <pc:chgData name="Burrell, Alice" userId="S::alice.burrell@savethechildren.org::7451a51b-a698-4eed-857d-e2f3aa55f173" providerId="AD" clId="Web-{AF19A8C1-8CD6-FC2E-4685-1BB0C7ECB06E}" dt="2023-08-22T15:01:21.485" v="117" actId="14100"/>
        <pc:sldMkLst>
          <pc:docMk/>
          <pc:sldMk cId="2350047523" sldId="353"/>
        </pc:sldMkLst>
        <pc:picChg chg="add mod">
          <ac:chgData name="Burrell, Alice" userId="S::alice.burrell@savethechildren.org::7451a51b-a698-4eed-857d-e2f3aa55f173" providerId="AD" clId="Web-{AF19A8C1-8CD6-FC2E-4685-1BB0C7ECB06E}" dt="2023-08-22T15:01:21.485" v="117" actId="14100"/>
          <ac:picMkLst>
            <pc:docMk/>
            <pc:sldMk cId="2350047523" sldId="353"/>
            <ac:picMk id="2" creationId="{F473A83B-E550-1C1E-BF01-AB3D6FBA7E85}"/>
          </ac:picMkLst>
        </pc:picChg>
        <pc:picChg chg="del">
          <ac:chgData name="Burrell, Alice" userId="S::alice.burrell@savethechildren.org::7451a51b-a698-4eed-857d-e2f3aa55f173" providerId="AD" clId="Web-{AF19A8C1-8CD6-FC2E-4685-1BB0C7ECB06E}" dt="2023-08-22T15:01:13.157" v="112"/>
          <ac:picMkLst>
            <pc:docMk/>
            <pc:sldMk cId="2350047523" sldId="353"/>
            <ac:picMk id="3" creationId="{88C9AA65-9F10-8EC8-BC63-E3E44779B0DF}"/>
          </ac:picMkLst>
        </pc:picChg>
      </pc:sldChg>
      <pc:sldChg chg="addCm">
        <pc:chgData name="Burrell, Alice" userId="S::alice.burrell@savethechildren.org::7451a51b-a698-4eed-857d-e2f3aa55f173" providerId="AD" clId="Web-{AF19A8C1-8CD6-FC2E-4685-1BB0C7ECB06E}" dt="2023-08-22T15:05:12.570" v="129"/>
        <pc:sldMkLst>
          <pc:docMk/>
          <pc:sldMk cId="2188652853" sldId="354"/>
        </pc:sldMkLst>
      </pc:sldChg>
      <pc:sldChg chg="modSp ord modNotes">
        <pc:chgData name="Burrell, Alice" userId="S::alice.burrell@savethechildren.org::7451a51b-a698-4eed-857d-e2f3aa55f173" providerId="AD" clId="Web-{AF19A8C1-8CD6-FC2E-4685-1BB0C7ECB06E}" dt="2023-08-22T15:06:46.995" v="133"/>
        <pc:sldMkLst>
          <pc:docMk/>
          <pc:sldMk cId="761927934" sldId="355"/>
        </pc:sldMkLst>
        <pc:spChg chg="mod">
          <ac:chgData name="Burrell, Alice" userId="S::alice.burrell@savethechildren.org::7451a51b-a698-4eed-857d-e2f3aa55f173" providerId="AD" clId="Web-{AF19A8C1-8CD6-FC2E-4685-1BB0C7ECB06E}" dt="2023-08-22T15:05:20.852" v="131" actId="20577"/>
          <ac:spMkLst>
            <pc:docMk/>
            <pc:sldMk cId="761927934" sldId="355"/>
            <ac:spMk id="7" creationId="{320E4C24-4637-8A82-09F0-AD01BC95E9DE}"/>
          </ac:spMkLst>
        </pc:spChg>
      </pc:sldChg>
      <pc:sldChg chg="modSp">
        <pc:chgData name="Burrell, Alice" userId="S::alice.burrell@savethechildren.org::7451a51b-a698-4eed-857d-e2f3aa55f173" providerId="AD" clId="Web-{AF19A8C1-8CD6-FC2E-4685-1BB0C7ECB06E}" dt="2023-08-22T15:06:55.214" v="134" actId="20577"/>
        <pc:sldMkLst>
          <pc:docMk/>
          <pc:sldMk cId="3544652633" sldId="356"/>
        </pc:sldMkLst>
        <pc:spChg chg="mod">
          <ac:chgData name="Burrell, Alice" userId="S::alice.burrell@savethechildren.org::7451a51b-a698-4eed-857d-e2f3aa55f173" providerId="AD" clId="Web-{AF19A8C1-8CD6-FC2E-4685-1BB0C7ECB06E}" dt="2023-08-22T15:06:55.214" v="134" actId="20577"/>
          <ac:spMkLst>
            <pc:docMk/>
            <pc:sldMk cId="3544652633" sldId="356"/>
            <ac:spMk id="6" creationId="{C6AB759F-4765-4933-8E65-2CF201C9280E}"/>
          </ac:spMkLst>
        </pc:spChg>
      </pc:sldChg>
      <pc:sldChg chg="modSp">
        <pc:chgData name="Burrell, Alice" userId="S::alice.burrell@savethechildren.org::7451a51b-a698-4eed-857d-e2f3aa55f173" providerId="AD" clId="Web-{AF19A8C1-8CD6-FC2E-4685-1BB0C7ECB06E}" dt="2023-08-22T15:07:11.386" v="135" actId="20577"/>
        <pc:sldMkLst>
          <pc:docMk/>
          <pc:sldMk cId="788078670" sldId="360"/>
        </pc:sldMkLst>
        <pc:spChg chg="mod">
          <ac:chgData name="Burrell, Alice" userId="S::alice.burrell@savethechildren.org::7451a51b-a698-4eed-857d-e2f3aa55f173" providerId="AD" clId="Web-{AF19A8C1-8CD6-FC2E-4685-1BB0C7ECB06E}" dt="2023-08-22T15:07:11.386" v="135" actId="20577"/>
          <ac:spMkLst>
            <pc:docMk/>
            <pc:sldMk cId="788078670" sldId="360"/>
            <ac:spMk id="3" creationId="{D81108D7-BF35-B018-0788-C49B59E49172}"/>
          </ac:spMkLst>
        </pc:spChg>
      </pc:sldChg>
      <pc:sldChg chg="addCm">
        <pc:chgData name="Burrell, Alice" userId="S::alice.burrell@savethechildren.org::7451a51b-a698-4eed-857d-e2f3aa55f173" providerId="AD" clId="Web-{AF19A8C1-8CD6-FC2E-4685-1BB0C7ECB06E}" dt="2023-08-22T15:08:11.794" v="136"/>
        <pc:sldMkLst>
          <pc:docMk/>
          <pc:sldMk cId="1101264419" sldId="361"/>
        </pc:sldMkLst>
      </pc:sldChg>
      <pc:sldChg chg="addSp delSp modSp">
        <pc:chgData name="Burrell, Alice" userId="S::alice.burrell@savethechildren.org::7451a51b-a698-4eed-857d-e2f3aa55f173" providerId="AD" clId="Web-{AF19A8C1-8CD6-FC2E-4685-1BB0C7ECB06E}" dt="2023-08-22T15:09:49.031" v="143" actId="1076"/>
        <pc:sldMkLst>
          <pc:docMk/>
          <pc:sldMk cId="859994745" sldId="365"/>
        </pc:sldMkLst>
        <pc:picChg chg="add mod">
          <ac:chgData name="Burrell, Alice" userId="S::alice.burrell@savethechildren.org::7451a51b-a698-4eed-857d-e2f3aa55f173" providerId="AD" clId="Web-{AF19A8C1-8CD6-FC2E-4685-1BB0C7ECB06E}" dt="2023-08-22T15:09:49.031" v="143" actId="1076"/>
          <ac:picMkLst>
            <pc:docMk/>
            <pc:sldMk cId="859994745" sldId="365"/>
            <ac:picMk id="2" creationId="{D16AD5E4-14EA-DEBC-2180-F34D3CAAB3B5}"/>
          </ac:picMkLst>
        </pc:picChg>
        <pc:picChg chg="del">
          <ac:chgData name="Burrell, Alice" userId="S::alice.burrell@savethechildren.org::7451a51b-a698-4eed-857d-e2f3aa55f173" providerId="AD" clId="Web-{AF19A8C1-8CD6-FC2E-4685-1BB0C7ECB06E}" dt="2023-08-22T15:09:28.968" v="137"/>
          <ac:picMkLst>
            <pc:docMk/>
            <pc:sldMk cId="859994745" sldId="365"/>
            <ac:picMk id="4" creationId="{305BFAE5-FFE5-CD9A-C82E-3457451C6578}"/>
          </ac:picMkLst>
        </pc:picChg>
      </pc:sldChg>
      <pc:sldChg chg="addSp delSp modSp">
        <pc:chgData name="Burrell, Alice" userId="S::alice.burrell@savethechildren.org::7451a51b-a698-4eed-857d-e2f3aa55f173" providerId="AD" clId="Web-{AF19A8C1-8CD6-FC2E-4685-1BB0C7ECB06E}" dt="2023-08-22T15:11:40.550" v="153" actId="1076"/>
        <pc:sldMkLst>
          <pc:docMk/>
          <pc:sldMk cId="2797150467" sldId="366"/>
        </pc:sldMkLst>
        <pc:picChg chg="del">
          <ac:chgData name="Burrell, Alice" userId="S::alice.burrell@savethechildren.org::7451a51b-a698-4eed-857d-e2f3aa55f173" providerId="AD" clId="Web-{AF19A8C1-8CD6-FC2E-4685-1BB0C7ECB06E}" dt="2023-08-22T15:11:13.925" v="149"/>
          <ac:picMkLst>
            <pc:docMk/>
            <pc:sldMk cId="2797150467" sldId="366"/>
            <ac:picMk id="2" creationId="{E15EE911-D708-2353-4FF3-D4A0D0272BE6}"/>
          </ac:picMkLst>
        </pc:picChg>
        <pc:picChg chg="add mod">
          <ac:chgData name="Burrell, Alice" userId="S::alice.burrell@savethechildren.org::7451a51b-a698-4eed-857d-e2f3aa55f173" providerId="AD" clId="Web-{AF19A8C1-8CD6-FC2E-4685-1BB0C7ECB06E}" dt="2023-08-22T15:11:40.550" v="153" actId="1076"/>
          <ac:picMkLst>
            <pc:docMk/>
            <pc:sldMk cId="2797150467" sldId="366"/>
            <ac:picMk id="3" creationId="{00A5A85B-998E-3783-94AA-EA161340F0E1}"/>
          </ac:picMkLst>
        </pc:picChg>
      </pc:sldChg>
      <pc:sldChg chg="addSp delSp modSp">
        <pc:chgData name="Burrell, Alice" userId="S::alice.burrell@savethechildren.org::7451a51b-a698-4eed-857d-e2f3aa55f173" providerId="AD" clId="Web-{AF19A8C1-8CD6-FC2E-4685-1BB0C7ECB06E}" dt="2023-08-22T15:12:58.162" v="158" actId="1076"/>
        <pc:sldMkLst>
          <pc:docMk/>
          <pc:sldMk cId="4109994960" sldId="367"/>
        </pc:sldMkLst>
        <pc:picChg chg="add mod">
          <ac:chgData name="Burrell, Alice" userId="S::alice.burrell@savethechildren.org::7451a51b-a698-4eed-857d-e2f3aa55f173" providerId="AD" clId="Web-{AF19A8C1-8CD6-FC2E-4685-1BB0C7ECB06E}" dt="2023-08-22T15:12:58.162" v="158" actId="1076"/>
          <ac:picMkLst>
            <pc:docMk/>
            <pc:sldMk cId="4109994960" sldId="367"/>
            <ac:picMk id="2" creationId="{7D2D90E9-54F1-6D58-89CA-1268153804DF}"/>
          </ac:picMkLst>
        </pc:picChg>
        <pc:picChg chg="del">
          <ac:chgData name="Burrell, Alice" userId="S::alice.burrell@savethechildren.org::7451a51b-a698-4eed-857d-e2f3aa55f173" providerId="AD" clId="Web-{AF19A8C1-8CD6-FC2E-4685-1BB0C7ECB06E}" dt="2023-08-22T15:12:50.927" v="154"/>
          <ac:picMkLst>
            <pc:docMk/>
            <pc:sldMk cId="4109994960" sldId="367"/>
            <ac:picMk id="3" creationId="{7E2D3332-3B95-9EA5-89E9-084AA8347A9F}"/>
          </ac:picMkLst>
        </pc:picChg>
      </pc:sldChg>
      <pc:sldChg chg="addSp delSp modSp">
        <pc:chgData name="Burrell, Alice" userId="S::alice.burrell@savethechildren.org::7451a51b-a698-4eed-857d-e2f3aa55f173" providerId="AD" clId="Web-{AF19A8C1-8CD6-FC2E-4685-1BB0C7ECB06E}" dt="2023-08-22T15:10:36.095" v="148" actId="1076"/>
        <pc:sldMkLst>
          <pc:docMk/>
          <pc:sldMk cId="2297250869" sldId="368"/>
        </pc:sldMkLst>
        <pc:picChg chg="del">
          <ac:chgData name="Burrell, Alice" userId="S::alice.burrell@savethechildren.org::7451a51b-a698-4eed-857d-e2f3aa55f173" providerId="AD" clId="Web-{AF19A8C1-8CD6-FC2E-4685-1BB0C7ECB06E}" dt="2023-08-22T15:10:25.642" v="144"/>
          <ac:picMkLst>
            <pc:docMk/>
            <pc:sldMk cId="2297250869" sldId="368"/>
            <ac:picMk id="2" creationId="{E15EE911-D708-2353-4FF3-D4A0D0272BE6}"/>
          </ac:picMkLst>
        </pc:picChg>
        <pc:picChg chg="add mod">
          <ac:chgData name="Burrell, Alice" userId="S::alice.burrell@savethechildren.org::7451a51b-a698-4eed-857d-e2f3aa55f173" providerId="AD" clId="Web-{AF19A8C1-8CD6-FC2E-4685-1BB0C7ECB06E}" dt="2023-08-22T15:10:36.095" v="148" actId="1076"/>
          <ac:picMkLst>
            <pc:docMk/>
            <pc:sldMk cId="2297250869" sldId="368"/>
            <ac:picMk id="3" creationId="{02891EB4-E7EC-F124-A7FC-322921B3221F}"/>
          </ac:picMkLst>
        </pc:picChg>
      </pc:sldChg>
      <pc:sldChg chg="addCm">
        <pc:chgData name="Burrell, Alice" userId="S::alice.burrell@savethechildren.org::7451a51b-a698-4eed-857d-e2f3aa55f173" providerId="AD" clId="Web-{AF19A8C1-8CD6-FC2E-4685-1BB0C7ECB06E}" dt="2023-08-22T15:46:23.176" v="289"/>
        <pc:sldMkLst>
          <pc:docMk/>
          <pc:sldMk cId="3180455405" sldId="369"/>
        </pc:sldMkLst>
      </pc:sldChg>
      <pc:sldChg chg="addSp delSp modSp">
        <pc:chgData name="Burrell, Alice" userId="S::alice.burrell@savethechildren.org::7451a51b-a698-4eed-857d-e2f3aa55f173" providerId="AD" clId="Web-{AF19A8C1-8CD6-FC2E-4685-1BB0C7ECB06E}" dt="2023-08-22T15:14:46.041" v="163" actId="14100"/>
        <pc:sldMkLst>
          <pc:docMk/>
          <pc:sldMk cId="2686201803" sldId="370"/>
        </pc:sldMkLst>
        <pc:picChg chg="del">
          <ac:chgData name="Burrell, Alice" userId="S::alice.burrell@savethechildren.org::7451a51b-a698-4eed-857d-e2f3aa55f173" providerId="AD" clId="Web-{AF19A8C1-8CD6-FC2E-4685-1BB0C7ECB06E}" dt="2023-08-22T15:14:40.681" v="160"/>
          <ac:picMkLst>
            <pc:docMk/>
            <pc:sldMk cId="2686201803" sldId="370"/>
            <ac:picMk id="2" creationId="{124531FC-1A60-C33D-3F0B-0CD5E4FCA28F}"/>
          </ac:picMkLst>
        </pc:picChg>
        <pc:picChg chg="add mod">
          <ac:chgData name="Burrell, Alice" userId="S::alice.burrell@savethechildren.org::7451a51b-a698-4eed-857d-e2f3aa55f173" providerId="AD" clId="Web-{AF19A8C1-8CD6-FC2E-4685-1BB0C7ECB06E}" dt="2023-08-22T15:14:46.041" v="163" actId="14100"/>
          <ac:picMkLst>
            <pc:docMk/>
            <pc:sldMk cId="2686201803" sldId="370"/>
            <ac:picMk id="3" creationId="{0E3994EE-476D-ECE1-2252-830DEE1A347F}"/>
          </ac:picMkLst>
        </pc:picChg>
        <pc:picChg chg="del">
          <ac:chgData name="Burrell, Alice" userId="S::alice.burrell@savethechildren.org::7451a51b-a698-4eed-857d-e2f3aa55f173" providerId="AD" clId="Web-{AF19A8C1-8CD6-FC2E-4685-1BB0C7ECB06E}" dt="2023-08-22T15:14:40.150" v="159"/>
          <ac:picMkLst>
            <pc:docMk/>
            <pc:sldMk cId="2686201803" sldId="370"/>
            <ac:picMk id="7" creationId="{124531FC-1A60-C33D-3F0B-0CD5E4FCA28F}"/>
          </ac:picMkLst>
        </pc:picChg>
      </pc:sldChg>
      <pc:sldChg chg="modSp">
        <pc:chgData name="Burrell, Alice" userId="S::alice.burrell@savethechildren.org::7451a51b-a698-4eed-857d-e2f3aa55f173" providerId="AD" clId="Web-{AF19A8C1-8CD6-FC2E-4685-1BB0C7ECB06E}" dt="2023-08-22T15:15:03.666" v="165" actId="1076"/>
        <pc:sldMkLst>
          <pc:docMk/>
          <pc:sldMk cId="3869759379" sldId="373"/>
        </pc:sldMkLst>
        <pc:spChg chg="mod">
          <ac:chgData name="Burrell, Alice" userId="S::alice.burrell@savethechildren.org::7451a51b-a698-4eed-857d-e2f3aa55f173" providerId="AD" clId="Web-{AF19A8C1-8CD6-FC2E-4685-1BB0C7ECB06E}" dt="2023-08-22T15:15:01.104" v="164" actId="20577"/>
          <ac:spMkLst>
            <pc:docMk/>
            <pc:sldMk cId="3869759379" sldId="373"/>
            <ac:spMk id="7" creationId="{CC0B20DB-0C57-4D13-AC1C-B08287C89388}"/>
          </ac:spMkLst>
        </pc:spChg>
        <pc:picChg chg="mod">
          <ac:chgData name="Burrell, Alice" userId="S::alice.burrell@savethechildren.org::7451a51b-a698-4eed-857d-e2f3aa55f173" providerId="AD" clId="Web-{AF19A8C1-8CD6-FC2E-4685-1BB0C7ECB06E}" dt="2023-08-22T15:15:03.666" v="165" actId="1076"/>
          <ac:picMkLst>
            <pc:docMk/>
            <pc:sldMk cId="3869759379" sldId="373"/>
            <ac:picMk id="6" creationId="{878D5A15-8907-B619-9402-1E62F0389026}"/>
          </ac:picMkLst>
        </pc:picChg>
      </pc:sldChg>
      <pc:sldChg chg="modSp">
        <pc:chgData name="Burrell, Alice" userId="S::alice.burrell@savethechildren.org::7451a51b-a698-4eed-857d-e2f3aa55f173" providerId="AD" clId="Web-{AF19A8C1-8CD6-FC2E-4685-1BB0C7ECB06E}" dt="2023-08-22T15:15:18.011" v="166" actId="20577"/>
        <pc:sldMkLst>
          <pc:docMk/>
          <pc:sldMk cId="725840831" sldId="374"/>
        </pc:sldMkLst>
        <pc:spChg chg="mod">
          <ac:chgData name="Burrell, Alice" userId="S::alice.burrell@savethechildren.org::7451a51b-a698-4eed-857d-e2f3aa55f173" providerId="AD" clId="Web-{AF19A8C1-8CD6-FC2E-4685-1BB0C7ECB06E}" dt="2023-08-22T15:15:18.011" v="166" actId="20577"/>
          <ac:spMkLst>
            <pc:docMk/>
            <pc:sldMk cId="725840831" sldId="374"/>
            <ac:spMk id="6" creationId="{C6AB759F-4765-4933-8E65-2CF201C9280E}"/>
          </ac:spMkLst>
        </pc:spChg>
      </pc:sldChg>
      <pc:sldChg chg="modSp addCm">
        <pc:chgData name="Burrell, Alice" userId="S::alice.burrell@savethechildren.org::7451a51b-a698-4eed-857d-e2f3aa55f173" providerId="AD" clId="Web-{AF19A8C1-8CD6-FC2E-4685-1BB0C7ECB06E}" dt="2023-08-22T15:15:44.574" v="168"/>
        <pc:sldMkLst>
          <pc:docMk/>
          <pc:sldMk cId="1986450393" sldId="375"/>
        </pc:sldMkLst>
        <pc:spChg chg="mod">
          <ac:chgData name="Burrell, Alice" userId="S::alice.burrell@savethechildren.org::7451a51b-a698-4eed-857d-e2f3aa55f173" providerId="AD" clId="Web-{AF19A8C1-8CD6-FC2E-4685-1BB0C7ECB06E}" dt="2023-08-22T15:15:26.323" v="167" actId="20577"/>
          <ac:spMkLst>
            <pc:docMk/>
            <pc:sldMk cId="1986450393" sldId="375"/>
            <ac:spMk id="6" creationId="{C6AB759F-4765-4933-8E65-2CF201C9280E}"/>
          </ac:spMkLst>
        </pc:spChg>
      </pc:sldChg>
      <pc:sldChg chg="modSp addCm">
        <pc:chgData name="Burrell, Alice" userId="S::alice.burrell@savethechildren.org::7451a51b-a698-4eed-857d-e2f3aa55f173" providerId="AD" clId="Web-{AF19A8C1-8CD6-FC2E-4685-1BB0C7ECB06E}" dt="2023-08-22T15:15:54.840" v="170" actId="20577"/>
        <pc:sldMkLst>
          <pc:docMk/>
          <pc:sldMk cId="603256544" sldId="376"/>
        </pc:sldMkLst>
        <pc:spChg chg="mod">
          <ac:chgData name="Burrell, Alice" userId="S::alice.burrell@savethechildren.org::7451a51b-a698-4eed-857d-e2f3aa55f173" providerId="AD" clId="Web-{AF19A8C1-8CD6-FC2E-4685-1BB0C7ECB06E}" dt="2023-08-22T15:15:54.840" v="170" actId="20577"/>
          <ac:spMkLst>
            <pc:docMk/>
            <pc:sldMk cId="603256544" sldId="376"/>
            <ac:spMk id="6" creationId="{C6AB759F-4765-4933-8E65-2CF201C9280E}"/>
          </ac:spMkLst>
        </pc:spChg>
      </pc:sldChg>
      <pc:sldChg chg="modSp addCm">
        <pc:chgData name="Burrell, Alice" userId="S::alice.burrell@savethechildren.org::7451a51b-a698-4eed-857d-e2f3aa55f173" providerId="AD" clId="Web-{AF19A8C1-8CD6-FC2E-4685-1BB0C7ECB06E}" dt="2023-08-22T15:22:45.633" v="172"/>
        <pc:sldMkLst>
          <pc:docMk/>
          <pc:sldMk cId="773253990" sldId="377"/>
        </pc:sldMkLst>
        <pc:spChg chg="mod">
          <ac:chgData name="Burrell, Alice" userId="S::alice.burrell@savethechildren.org::7451a51b-a698-4eed-857d-e2f3aa55f173" providerId="AD" clId="Web-{AF19A8C1-8CD6-FC2E-4685-1BB0C7ECB06E}" dt="2023-08-22T15:22:35.320" v="171" actId="20577"/>
          <ac:spMkLst>
            <pc:docMk/>
            <pc:sldMk cId="773253990" sldId="377"/>
            <ac:spMk id="6" creationId="{C6AB759F-4765-4933-8E65-2CF201C9280E}"/>
          </ac:spMkLst>
        </pc:spChg>
      </pc:sldChg>
      <pc:sldChg chg="modSp">
        <pc:chgData name="Burrell, Alice" userId="S::alice.burrell@savethechildren.org::7451a51b-a698-4eed-857d-e2f3aa55f173" providerId="AD" clId="Web-{AF19A8C1-8CD6-FC2E-4685-1BB0C7ECB06E}" dt="2023-08-22T15:22:55.290" v="174" actId="20577"/>
        <pc:sldMkLst>
          <pc:docMk/>
          <pc:sldMk cId="1010145473" sldId="378"/>
        </pc:sldMkLst>
        <pc:spChg chg="mod">
          <ac:chgData name="Burrell, Alice" userId="S::alice.burrell@savethechildren.org::7451a51b-a698-4eed-857d-e2f3aa55f173" providerId="AD" clId="Web-{AF19A8C1-8CD6-FC2E-4685-1BB0C7ECB06E}" dt="2023-08-22T15:22:55.290" v="174" actId="20577"/>
          <ac:spMkLst>
            <pc:docMk/>
            <pc:sldMk cId="1010145473" sldId="378"/>
            <ac:spMk id="6" creationId="{C6AB759F-4765-4933-8E65-2CF201C9280E}"/>
          </ac:spMkLst>
        </pc:spChg>
      </pc:sldChg>
      <pc:sldChg chg="addSp delSp modSp addCm delCm modNotes">
        <pc:chgData name="Burrell, Alice" userId="S::alice.burrell@savethechildren.org::7451a51b-a698-4eed-857d-e2f3aa55f173" providerId="AD" clId="Web-{AF19A8C1-8CD6-FC2E-4685-1BB0C7ECB06E}" dt="2023-08-22T15:47:29.599" v="297" actId="1076"/>
        <pc:sldMkLst>
          <pc:docMk/>
          <pc:sldMk cId="2509357198" sldId="379"/>
        </pc:sldMkLst>
        <pc:spChg chg="mod">
          <ac:chgData name="Burrell, Alice" userId="S::alice.burrell@savethechildren.org::7451a51b-a698-4eed-857d-e2f3aa55f173" providerId="AD" clId="Web-{AF19A8C1-8CD6-FC2E-4685-1BB0C7ECB06E}" dt="2023-08-22T15:23:06.446" v="176" actId="20577"/>
          <ac:spMkLst>
            <pc:docMk/>
            <pc:sldMk cId="2509357198" sldId="379"/>
            <ac:spMk id="6" creationId="{C6AB759F-4765-4933-8E65-2CF201C9280E}"/>
          </ac:spMkLst>
        </pc:spChg>
        <pc:picChg chg="add mod">
          <ac:chgData name="Burrell, Alice" userId="S::alice.burrell@savethechildren.org::7451a51b-a698-4eed-857d-e2f3aa55f173" providerId="AD" clId="Web-{AF19A8C1-8CD6-FC2E-4685-1BB0C7ECB06E}" dt="2023-08-22T15:47:29.599" v="297" actId="1076"/>
          <ac:picMkLst>
            <pc:docMk/>
            <pc:sldMk cId="2509357198" sldId="379"/>
            <ac:picMk id="2" creationId="{7522E263-CDCF-76AC-D969-A6B8D8DB8250}"/>
          </ac:picMkLst>
        </pc:picChg>
        <pc:picChg chg="del">
          <ac:chgData name="Burrell, Alice" userId="S::alice.burrell@savethechildren.org::7451a51b-a698-4eed-857d-e2f3aa55f173" providerId="AD" clId="Web-{AF19A8C1-8CD6-FC2E-4685-1BB0C7ECB06E}" dt="2023-08-22T15:47:11.818" v="292"/>
          <ac:picMkLst>
            <pc:docMk/>
            <pc:sldMk cId="2509357198" sldId="379"/>
            <ac:picMk id="7" creationId="{9E6210FC-23BD-A313-67DB-C87E343E465D}"/>
          </ac:picMkLst>
        </pc:picChg>
      </pc:sldChg>
      <pc:sldChg chg="addSp delSp modSp addCm delCm modNotes">
        <pc:chgData name="Burrell, Alice" userId="S::alice.burrell@savethechildren.org::7451a51b-a698-4eed-857d-e2f3aa55f173" providerId="AD" clId="Web-{AF19A8C1-8CD6-FC2E-4685-1BB0C7ECB06E}" dt="2023-08-22T15:48:29.382" v="306" actId="14100"/>
        <pc:sldMkLst>
          <pc:docMk/>
          <pc:sldMk cId="2598598931" sldId="382"/>
        </pc:sldMkLst>
        <pc:spChg chg="mod">
          <ac:chgData name="Burrell, Alice" userId="S::alice.burrell@savethechildren.org::7451a51b-a698-4eed-857d-e2f3aa55f173" providerId="AD" clId="Web-{AF19A8C1-8CD6-FC2E-4685-1BB0C7ECB06E}" dt="2023-08-22T15:23:36.025" v="178" actId="20577"/>
          <ac:spMkLst>
            <pc:docMk/>
            <pc:sldMk cId="2598598931" sldId="382"/>
            <ac:spMk id="6" creationId="{C6AB759F-4765-4933-8E65-2CF201C9280E}"/>
          </ac:spMkLst>
        </pc:spChg>
        <pc:picChg chg="del">
          <ac:chgData name="Burrell, Alice" userId="S::alice.burrell@savethechildren.org::7451a51b-a698-4eed-857d-e2f3aa55f173" providerId="AD" clId="Web-{AF19A8C1-8CD6-FC2E-4685-1BB0C7ECB06E}" dt="2023-08-22T15:47:58.116" v="302"/>
          <ac:picMkLst>
            <pc:docMk/>
            <pc:sldMk cId="2598598931" sldId="382"/>
            <ac:picMk id="2" creationId="{17CD9D3C-EB29-F489-18FE-548309CAFBFC}"/>
          </ac:picMkLst>
        </pc:picChg>
        <pc:picChg chg="add mod">
          <ac:chgData name="Burrell, Alice" userId="S::alice.burrell@savethechildren.org::7451a51b-a698-4eed-857d-e2f3aa55f173" providerId="AD" clId="Web-{AF19A8C1-8CD6-FC2E-4685-1BB0C7ECB06E}" dt="2023-08-22T15:48:29.382" v="306" actId="14100"/>
          <ac:picMkLst>
            <pc:docMk/>
            <pc:sldMk cId="2598598931" sldId="382"/>
            <ac:picMk id="3" creationId="{F474E3E6-0BBC-854A-15E4-49997C061B06}"/>
          </ac:picMkLst>
        </pc:picChg>
      </pc:sldChg>
      <pc:sldChg chg="modSp">
        <pc:chgData name="Burrell, Alice" userId="S::alice.burrell@savethechildren.org::7451a51b-a698-4eed-857d-e2f3aa55f173" providerId="AD" clId="Web-{AF19A8C1-8CD6-FC2E-4685-1BB0C7ECB06E}" dt="2023-08-22T15:23:55.245" v="180" actId="20577"/>
        <pc:sldMkLst>
          <pc:docMk/>
          <pc:sldMk cId="3361813462" sldId="384"/>
        </pc:sldMkLst>
        <pc:spChg chg="mod">
          <ac:chgData name="Burrell, Alice" userId="S::alice.burrell@savethechildren.org::7451a51b-a698-4eed-857d-e2f3aa55f173" providerId="AD" clId="Web-{AF19A8C1-8CD6-FC2E-4685-1BB0C7ECB06E}" dt="2023-08-22T15:23:55.245" v="180" actId="20577"/>
          <ac:spMkLst>
            <pc:docMk/>
            <pc:sldMk cId="3361813462" sldId="384"/>
            <ac:spMk id="6" creationId="{C6AB759F-4765-4933-8E65-2CF201C9280E}"/>
          </ac:spMkLst>
        </pc:spChg>
      </pc:sldChg>
      <pc:sldChg chg="modSp">
        <pc:chgData name="Burrell, Alice" userId="S::alice.burrell@savethechildren.org::7451a51b-a698-4eed-857d-e2f3aa55f173" providerId="AD" clId="Web-{AF19A8C1-8CD6-FC2E-4685-1BB0C7ECB06E}" dt="2023-08-22T15:24:03.557" v="181" actId="20577"/>
        <pc:sldMkLst>
          <pc:docMk/>
          <pc:sldMk cId="3106962752" sldId="385"/>
        </pc:sldMkLst>
        <pc:spChg chg="mod">
          <ac:chgData name="Burrell, Alice" userId="S::alice.burrell@savethechildren.org::7451a51b-a698-4eed-857d-e2f3aa55f173" providerId="AD" clId="Web-{AF19A8C1-8CD6-FC2E-4685-1BB0C7ECB06E}" dt="2023-08-22T15:24:03.557" v="181" actId="20577"/>
          <ac:spMkLst>
            <pc:docMk/>
            <pc:sldMk cId="3106962752" sldId="385"/>
            <ac:spMk id="6" creationId="{C6AB759F-4765-4933-8E65-2CF201C9280E}"/>
          </ac:spMkLst>
        </pc:spChg>
      </pc:sldChg>
      <pc:sldChg chg="addSp delSp modSp">
        <pc:chgData name="Burrell, Alice" userId="S::alice.burrell@savethechildren.org::7451a51b-a698-4eed-857d-e2f3aa55f173" providerId="AD" clId="Web-{AF19A8C1-8CD6-FC2E-4685-1BB0C7ECB06E}" dt="2023-08-22T15:31:51.400" v="191" actId="1076"/>
        <pc:sldMkLst>
          <pc:docMk/>
          <pc:sldMk cId="1005125496" sldId="386"/>
        </pc:sldMkLst>
        <pc:spChg chg="mod">
          <ac:chgData name="Burrell, Alice" userId="S::alice.burrell@savethechildren.org::7451a51b-a698-4eed-857d-e2f3aa55f173" providerId="AD" clId="Web-{AF19A8C1-8CD6-FC2E-4685-1BB0C7ECB06E}" dt="2023-08-22T15:24:13.464" v="182" actId="20577"/>
          <ac:spMkLst>
            <pc:docMk/>
            <pc:sldMk cId="1005125496" sldId="386"/>
            <ac:spMk id="6" creationId="{C6AB759F-4765-4933-8E65-2CF201C9280E}"/>
          </ac:spMkLst>
        </pc:spChg>
        <pc:picChg chg="del">
          <ac:chgData name="Burrell, Alice" userId="S::alice.burrell@savethechildren.org::7451a51b-a698-4eed-857d-e2f3aa55f173" providerId="AD" clId="Web-{AF19A8C1-8CD6-FC2E-4685-1BB0C7ECB06E}" dt="2023-08-22T15:31:39.665" v="183"/>
          <ac:picMkLst>
            <pc:docMk/>
            <pc:sldMk cId="1005125496" sldId="386"/>
            <ac:picMk id="2" creationId="{00000000-0000-0000-0000-000000000000}"/>
          </ac:picMkLst>
        </pc:picChg>
        <pc:picChg chg="add mod">
          <ac:chgData name="Burrell, Alice" userId="S::alice.burrell@savethechildren.org::7451a51b-a698-4eed-857d-e2f3aa55f173" providerId="AD" clId="Web-{AF19A8C1-8CD6-FC2E-4685-1BB0C7ECB06E}" dt="2023-08-22T15:31:51.400" v="191" actId="1076"/>
          <ac:picMkLst>
            <pc:docMk/>
            <pc:sldMk cId="1005125496" sldId="386"/>
            <ac:picMk id="3" creationId="{AB4872D6-5DB6-5145-C4E8-1B056E0C302C}"/>
          </ac:picMkLst>
        </pc:picChg>
        <pc:picChg chg="del">
          <ac:chgData name="Burrell, Alice" userId="S::alice.burrell@savethechildren.org::7451a51b-a698-4eed-857d-e2f3aa55f173" providerId="AD" clId="Web-{AF19A8C1-8CD6-FC2E-4685-1BB0C7ECB06E}" dt="2023-08-22T15:31:40.227" v="184"/>
          <ac:picMkLst>
            <pc:docMk/>
            <pc:sldMk cId="1005125496" sldId="386"/>
            <ac:picMk id="8" creationId="{00000000-0000-0000-0000-000000000000}"/>
          </ac:picMkLst>
        </pc:picChg>
        <pc:picChg chg="del">
          <ac:chgData name="Burrell, Alice" userId="S::alice.burrell@savethechildren.org::7451a51b-a698-4eed-857d-e2f3aa55f173" providerId="AD" clId="Web-{AF19A8C1-8CD6-FC2E-4685-1BB0C7ECB06E}" dt="2023-08-22T15:31:40.759" v="185"/>
          <ac:picMkLst>
            <pc:docMk/>
            <pc:sldMk cId="1005125496" sldId="386"/>
            <ac:picMk id="9" creationId="{00000000-0000-0000-0000-000000000000}"/>
          </ac:picMkLst>
        </pc:picChg>
      </pc:sldChg>
      <pc:sldChg chg="modSp">
        <pc:chgData name="Burrell, Alice" userId="S::alice.burrell@savethechildren.org::7451a51b-a698-4eed-857d-e2f3aa55f173" providerId="AD" clId="Web-{AF19A8C1-8CD6-FC2E-4685-1BB0C7ECB06E}" dt="2023-08-22T15:32:00.728" v="192" actId="20577"/>
        <pc:sldMkLst>
          <pc:docMk/>
          <pc:sldMk cId="578057191" sldId="387"/>
        </pc:sldMkLst>
        <pc:spChg chg="mod">
          <ac:chgData name="Burrell, Alice" userId="S::alice.burrell@savethechildren.org::7451a51b-a698-4eed-857d-e2f3aa55f173" providerId="AD" clId="Web-{AF19A8C1-8CD6-FC2E-4685-1BB0C7ECB06E}" dt="2023-08-22T15:32:00.728" v="192" actId="20577"/>
          <ac:spMkLst>
            <pc:docMk/>
            <pc:sldMk cId="578057191" sldId="387"/>
            <ac:spMk id="6" creationId="{C6AB759F-4765-4933-8E65-2CF201C9280E}"/>
          </ac:spMkLst>
        </pc:spChg>
      </pc:sldChg>
      <pc:sldChg chg="modSp">
        <pc:chgData name="Burrell, Alice" userId="S::alice.burrell@savethechildren.org::7451a51b-a698-4eed-857d-e2f3aa55f173" providerId="AD" clId="Web-{AF19A8C1-8CD6-FC2E-4685-1BB0C7ECB06E}" dt="2023-08-22T15:32:12.291" v="193" actId="20577"/>
        <pc:sldMkLst>
          <pc:docMk/>
          <pc:sldMk cId="2383962846" sldId="388"/>
        </pc:sldMkLst>
        <pc:spChg chg="mod">
          <ac:chgData name="Burrell, Alice" userId="S::alice.burrell@savethechildren.org::7451a51b-a698-4eed-857d-e2f3aa55f173" providerId="AD" clId="Web-{AF19A8C1-8CD6-FC2E-4685-1BB0C7ECB06E}" dt="2023-08-22T15:32:12.291" v="193" actId="20577"/>
          <ac:spMkLst>
            <pc:docMk/>
            <pc:sldMk cId="2383962846" sldId="388"/>
            <ac:spMk id="6" creationId="{C6AB759F-4765-4933-8E65-2CF201C9280E}"/>
          </ac:spMkLst>
        </pc:spChg>
      </pc:sldChg>
      <pc:sldChg chg="modSp">
        <pc:chgData name="Burrell, Alice" userId="S::alice.burrell@savethechildren.org::7451a51b-a698-4eed-857d-e2f3aa55f173" providerId="AD" clId="Web-{AF19A8C1-8CD6-FC2E-4685-1BB0C7ECB06E}" dt="2023-08-22T15:32:20.416" v="194" actId="20577"/>
        <pc:sldMkLst>
          <pc:docMk/>
          <pc:sldMk cId="1263496712" sldId="389"/>
        </pc:sldMkLst>
        <pc:spChg chg="mod">
          <ac:chgData name="Burrell, Alice" userId="S::alice.burrell@savethechildren.org::7451a51b-a698-4eed-857d-e2f3aa55f173" providerId="AD" clId="Web-{AF19A8C1-8CD6-FC2E-4685-1BB0C7ECB06E}" dt="2023-08-22T15:32:20.416" v="194" actId="20577"/>
          <ac:spMkLst>
            <pc:docMk/>
            <pc:sldMk cId="1263496712" sldId="389"/>
            <ac:spMk id="7" creationId="{CC0B20DB-0C57-4D13-AC1C-B08287C89388}"/>
          </ac:spMkLst>
        </pc:spChg>
      </pc:sldChg>
      <pc:sldChg chg="modSp">
        <pc:chgData name="Burrell, Alice" userId="S::alice.burrell@savethechildren.org::7451a51b-a698-4eed-857d-e2f3aa55f173" providerId="AD" clId="Web-{AF19A8C1-8CD6-FC2E-4685-1BB0C7ECB06E}" dt="2023-08-22T15:32:26.604" v="195" actId="20577"/>
        <pc:sldMkLst>
          <pc:docMk/>
          <pc:sldMk cId="20364866" sldId="390"/>
        </pc:sldMkLst>
        <pc:spChg chg="mod">
          <ac:chgData name="Burrell, Alice" userId="S::alice.burrell@savethechildren.org::7451a51b-a698-4eed-857d-e2f3aa55f173" providerId="AD" clId="Web-{AF19A8C1-8CD6-FC2E-4685-1BB0C7ECB06E}" dt="2023-08-22T15:32:26.604" v="195" actId="20577"/>
          <ac:spMkLst>
            <pc:docMk/>
            <pc:sldMk cId="20364866" sldId="390"/>
            <ac:spMk id="6" creationId="{C6AB759F-4765-4933-8E65-2CF201C9280E}"/>
          </ac:spMkLst>
        </pc:spChg>
      </pc:sldChg>
      <pc:sldChg chg="modSp addCm">
        <pc:chgData name="Burrell, Alice" userId="S::alice.burrell@savethechildren.org::7451a51b-a698-4eed-857d-e2f3aa55f173" providerId="AD" clId="Web-{AF19A8C1-8CD6-FC2E-4685-1BB0C7ECB06E}" dt="2023-08-22T15:33:02.511" v="197"/>
        <pc:sldMkLst>
          <pc:docMk/>
          <pc:sldMk cId="4218795911" sldId="391"/>
        </pc:sldMkLst>
        <pc:spChg chg="mod">
          <ac:chgData name="Burrell, Alice" userId="S::alice.burrell@savethechildren.org::7451a51b-a698-4eed-857d-e2f3aa55f173" providerId="AD" clId="Web-{AF19A8C1-8CD6-FC2E-4685-1BB0C7ECB06E}" dt="2023-08-22T15:32:34.932" v="196" actId="20577"/>
          <ac:spMkLst>
            <pc:docMk/>
            <pc:sldMk cId="4218795911" sldId="391"/>
            <ac:spMk id="6" creationId="{C6AB759F-4765-4933-8E65-2CF201C9280E}"/>
          </ac:spMkLst>
        </pc:spChg>
      </pc:sldChg>
      <pc:sldChg chg="modSp">
        <pc:chgData name="Burrell, Alice" userId="S::alice.burrell@savethechildren.org::7451a51b-a698-4eed-857d-e2f3aa55f173" providerId="AD" clId="Web-{AF19A8C1-8CD6-FC2E-4685-1BB0C7ECB06E}" dt="2023-08-22T15:33:20.746" v="204" actId="20577"/>
        <pc:sldMkLst>
          <pc:docMk/>
          <pc:sldMk cId="1565290805" sldId="392"/>
        </pc:sldMkLst>
        <pc:spChg chg="mod">
          <ac:chgData name="Burrell, Alice" userId="S::alice.burrell@savethechildren.org::7451a51b-a698-4eed-857d-e2f3aa55f173" providerId="AD" clId="Web-{AF19A8C1-8CD6-FC2E-4685-1BB0C7ECB06E}" dt="2023-08-22T15:33:20.746" v="204" actId="20577"/>
          <ac:spMkLst>
            <pc:docMk/>
            <pc:sldMk cId="1565290805" sldId="392"/>
            <ac:spMk id="2" creationId="{6016E6A7-7B4B-48BF-6B2B-5FCD3464D9EC}"/>
          </ac:spMkLst>
        </pc:spChg>
        <pc:spChg chg="mod">
          <ac:chgData name="Burrell, Alice" userId="S::alice.burrell@savethechildren.org::7451a51b-a698-4eed-857d-e2f3aa55f173" providerId="AD" clId="Web-{AF19A8C1-8CD6-FC2E-4685-1BB0C7ECB06E}" dt="2023-08-22T15:33:20.730" v="202" actId="20577"/>
          <ac:spMkLst>
            <pc:docMk/>
            <pc:sldMk cId="1565290805" sldId="392"/>
            <ac:spMk id="5" creationId="{979C55A8-8D5F-9A44-A251-7381460D0CA8}"/>
          </ac:spMkLst>
        </pc:spChg>
        <pc:spChg chg="mod">
          <ac:chgData name="Burrell, Alice" userId="S::alice.burrell@savethechildren.org::7451a51b-a698-4eed-857d-e2f3aa55f173" providerId="AD" clId="Web-{AF19A8C1-8CD6-FC2E-4685-1BB0C7ECB06E}" dt="2023-08-22T15:33:20.730" v="203" actId="20577"/>
          <ac:spMkLst>
            <pc:docMk/>
            <pc:sldMk cId="1565290805" sldId="392"/>
            <ac:spMk id="6" creationId="{C6AB759F-4765-4933-8E65-2CF201C9280E}"/>
          </ac:spMkLst>
        </pc:spChg>
      </pc:sldChg>
      <pc:sldChg chg="addSp delSp modSp addCm">
        <pc:chgData name="Burrell, Alice" userId="S::alice.burrell@savethechildren.org::7451a51b-a698-4eed-857d-e2f3aa55f173" providerId="AD" clId="Web-{AF19A8C1-8CD6-FC2E-4685-1BB0C7ECB06E}" dt="2023-08-22T15:33:26.480" v="207" actId="20577"/>
        <pc:sldMkLst>
          <pc:docMk/>
          <pc:sldMk cId="1239046707" sldId="393"/>
        </pc:sldMkLst>
        <pc:spChg chg="add del mod">
          <ac:chgData name="Burrell, Alice" userId="S::alice.burrell@savethechildren.org::7451a51b-a698-4eed-857d-e2f3aa55f173" providerId="AD" clId="Web-{AF19A8C1-8CD6-FC2E-4685-1BB0C7ECB06E}" dt="2023-08-22T15:33:07.839" v="200"/>
          <ac:spMkLst>
            <pc:docMk/>
            <pc:sldMk cId="1239046707" sldId="393"/>
            <ac:spMk id="3" creationId="{89829129-5A78-E46E-FC60-2BF30CB5E6C8}"/>
          </ac:spMkLst>
        </pc:spChg>
        <pc:spChg chg="mod">
          <ac:chgData name="Burrell, Alice" userId="S::alice.burrell@savethechildren.org::7451a51b-a698-4eed-857d-e2f3aa55f173" providerId="AD" clId="Web-{AF19A8C1-8CD6-FC2E-4685-1BB0C7ECB06E}" dt="2023-08-22T15:33:26.465" v="205" actId="20577"/>
          <ac:spMkLst>
            <pc:docMk/>
            <pc:sldMk cId="1239046707" sldId="393"/>
            <ac:spMk id="5" creationId="{979C55A8-8D5F-9A44-A251-7381460D0CA8}"/>
          </ac:spMkLst>
        </pc:spChg>
        <pc:spChg chg="mod">
          <ac:chgData name="Burrell, Alice" userId="S::alice.burrell@savethechildren.org::7451a51b-a698-4eed-857d-e2f3aa55f173" providerId="AD" clId="Web-{AF19A8C1-8CD6-FC2E-4685-1BB0C7ECB06E}" dt="2023-08-22T15:33:26.480" v="206" actId="20577"/>
          <ac:spMkLst>
            <pc:docMk/>
            <pc:sldMk cId="1239046707" sldId="393"/>
            <ac:spMk id="6" creationId="{C6AB759F-4765-4933-8E65-2CF201C9280E}"/>
          </ac:spMkLst>
        </pc:spChg>
        <pc:spChg chg="mod">
          <ac:chgData name="Burrell, Alice" userId="S::alice.burrell@savethechildren.org::7451a51b-a698-4eed-857d-e2f3aa55f173" providerId="AD" clId="Web-{AF19A8C1-8CD6-FC2E-4685-1BB0C7ECB06E}" dt="2023-08-22T15:33:26.480" v="207" actId="20577"/>
          <ac:spMkLst>
            <pc:docMk/>
            <pc:sldMk cId="1239046707" sldId="393"/>
            <ac:spMk id="10" creationId="{1848FBEC-F92E-B824-9644-00C57BF393F1}"/>
          </ac:spMkLst>
        </pc:spChg>
      </pc:sldChg>
      <pc:sldChg chg="modSp addCm">
        <pc:chgData name="Burrell, Alice" userId="S::alice.burrell@savethechildren.org::7451a51b-a698-4eed-857d-e2f3aa55f173" providerId="AD" clId="Web-{AF19A8C1-8CD6-FC2E-4685-1BB0C7ECB06E}" dt="2023-08-22T15:33:50.309" v="211"/>
        <pc:sldMkLst>
          <pc:docMk/>
          <pc:sldMk cId="2297536730" sldId="395"/>
        </pc:sldMkLst>
        <pc:spChg chg="mod">
          <ac:chgData name="Burrell, Alice" userId="S::alice.burrell@savethechildren.org::7451a51b-a698-4eed-857d-e2f3aa55f173" providerId="AD" clId="Web-{AF19A8C1-8CD6-FC2E-4685-1BB0C7ECB06E}" dt="2023-08-22T15:33:39.622" v="210" actId="20577"/>
          <ac:spMkLst>
            <pc:docMk/>
            <pc:sldMk cId="2297536730" sldId="395"/>
            <ac:spMk id="2" creationId="{6016E6A7-7B4B-48BF-6B2B-5FCD3464D9EC}"/>
          </ac:spMkLst>
        </pc:spChg>
        <pc:spChg chg="mod">
          <ac:chgData name="Burrell, Alice" userId="S::alice.burrell@savethechildren.org::7451a51b-a698-4eed-857d-e2f3aa55f173" providerId="AD" clId="Web-{AF19A8C1-8CD6-FC2E-4685-1BB0C7ECB06E}" dt="2023-08-22T15:33:39.606" v="208" actId="20577"/>
          <ac:spMkLst>
            <pc:docMk/>
            <pc:sldMk cId="2297536730" sldId="395"/>
            <ac:spMk id="5" creationId="{979C55A8-8D5F-9A44-A251-7381460D0CA8}"/>
          </ac:spMkLst>
        </pc:spChg>
        <pc:spChg chg="mod">
          <ac:chgData name="Burrell, Alice" userId="S::alice.burrell@savethechildren.org::7451a51b-a698-4eed-857d-e2f3aa55f173" providerId="AD" clId="Web-{AF19A8C1-8CD6-FC2E-4685-1BB0C7ECB06E}" dt="2023-08-22T15:33:39.606" v="209" actId="20577"/>
          <ac:spMkLst>
            <pc:docMk/>
            <pc:sldMk cId="2297536730" sldId="395"/>
            <ac:spMk id="6" creationId="{C6AB759F-4765-4933-8E65-2CF201C9280E}"/>
          </ac:spMkLst>
        </pc:spChg>
      </pc:sldChg>
      <pc:sldChg chg="modSp">
        <pc:chgData name="Burrell, Alice" userId="S::alice.burrell@savethechildren.org::7451a51b-a698-4eed-857d-e2f3aa55f173" providerId="AD" clId="Web-{AF19A8C1-8CD6-FC2E-4685-1BB0C7ECB06E}" dt="2023-08-22T15:34:05.700" v="212" actId="20577"/>
        <pc:sldMkLst>
          <pc:docMk/>
          <pc:sldMk cId="2307155699" sldId="396"/>
        </pc:sldMkLst>
        <pc:spChg chg="mod">
          <ac:chgData name="Burrell, Alice" userId="S::alice.burrell@savethechildren.org::7451a51b-a698-4eed-857d-e2f3aa55f173" providerId="AD" clId="Web-{AF19A8C1-8CD6-FC2E-4685-1BB0C7ECB06E}" dt="2023-08-22T15:34:05.700" v="212" actId="20577"/>
          <ac:spMkLst>
            <pc:docMk/>
            <pc:sldMk cId="2307155699" sldId="396"/>
            <ac:spMk id="6" creationId="{C6AB759F-4765-4933-8E65-2CF201C9280E}"/>
          </ac:spMkLst>
        </pc:spChg>
      </pc:sldChg>
      <pc:sldChg chg="modSp addCm">
        <pc:chgData name="Burrell, Alice" userId="S::alice.burrell@savethechildren.org::7451a51b-a698-4eed-857d-e2f3aa55f173" providerId="AD" clId="Web-{AF19A8C1-8CD6-FC2E-4685-1BB0C7ECB06E}" dt="2023-08-22T15:34:19.435" v="215"/>
        <pc:sldMkLst>
          <pc:docMk/>
          <pc:sldMk cId="644128477" sldId="397"/>
        </pc:sldMkLst>
        <pc:spChg chg="mod">
          <ac:chgData name="Burrell, Alice" userId="S::alice.burrell@savethechildren.org::7451a51b-a698-4eed-857d-e2f3aa55f173" providerId="AD" clId="Web-{AF19A8C1-8CD6-FC2E-4685-1BB0C7ECB06E}" dt="2023-08-22T15:34:12.076" v="213" actId="20577"/>
          <ac:spMkLst>
            <pc:docMk/>
            <pc:sldMk cId="644128477" sldId="397"/>
            <ac:spMk id="5" creationId="{979C55A8-8D5F-9A44-A251-7381460D0CA8}"/>
          </ac:spMkLst>
        </pc:spChg>
        <pc:spChg chg="mod">
          <ac:chgData name="Burrell, Alice" userId="S::alice.burrell@savethechildren.org::7451a51b-a698-4eed-857d-e2f3aa55f173" providerId="AD" clId="Web-{AF19A8C1-8CD6-FC2E-4685-1BB0C7ECB06E}" dt="2023-08-22T15:34:12.076" v="214" actId="20577"/>
          <ac:spMkLst>
            <pc:docMk/>
            <pc:sldMk cId="644128477" sldId="397"/>
            <ac:spMk id="6" creationId="{C6AB759F-4765-4933-8E65-2CF201C9280E}"/>
          </ac:spMkLst>
        </pc:spChg>
      </pc:sldChg>
      <pc:sldChg chg="addCm">
        <pc:chgData name="Burrell, Alice" userId="S::alice.burrell@savethechildren.org::7451a51b-a698-4eed-857d-e2f3aa55f173" providerId="AD" clId="Web-{AF19A8C1-8CD6-FC2E-4685-1BB0C7ECB06E}" dt="2023-08-22T15:34:25.623" v="216"/>
        <pc:sldMkLst>
          <pc:docMk/>
          <pc:sldMk cId="507748432" sldId="398"/>
        </pc:sldMkLst>
      </pc:sldChg>
      <pc:sldChg chg="modSp addCm">
        <pc:chgData name="Burrell, Alice" userId="S::alice.burrell@savethechildren.org::7451a51b-a698-4eed-857d-e2f3aa55f173" providerId="AD" clId="Web-{AF19A8C1-8CD6-FC2E-4685-1BB0C7ECB06E}" dt="2023-08-22T15:34:44.639" v="219"/>
        <pc:sldMkLst>
          <pc:docMk/>
          <pc:sldMk cId="704359236" sldId="400"/>
        </pc:sldMkLst>
        <pc:spChg chg="mod">
          <ac:chgData name="Burrell, Alice" userId="S::alice.burrell@savethechildren.org::7451a51b-a698-4eed-857d-e2f3aa55f173" providerId="AD" clId="Web-{AF19A8C1-8CD6-FC2E-4685-1BB0C7ECB06E}" dt="2023-08-22T15:34:41.326" v="218" actId="20577"/>
          <ac:spMkLst>
            <pc:docMk/>
            <pc:sldMk cId="704359236" sldId="400"/>
            <ac:spMk id="2" creationId="{8A1772E4-973D-FA0E-0B9B-1B6BD29B3C24}"/>
          </ac:spMkLst>
        </pc:spChg>
        <pc:spChg chg="mod">
          <ac:chgData name="Burrell, Alice" userId="S::alice.burrell@savethechildren.org::7451a51b-a698-4eed-857d-e2f3aa55f173" providerId="AD" clId="Web-{AF19A8C1-8CD6-FC2E-4685-1BB0C7ECB06E}" dt="2023-08-22T15:34:36.029" v="217" actId="20577"/>
          <ac:spMkLst>
            <pc:docMk/>
            <pc:sldMk cId="704359236" sldId="400"/>
            <ac:spMk id="6" creationId="{C6AB759F-4765-4933-8E65-2CF201C9280E}"/>
          </ac:spMkLst>
        </pc:spChg>
      </pc:sldChg>
      <pc:sldChg chg="modSp">
        <pc:chgData name="Burrell, Alice" userId="S::alice.burrell@savethechildren.org::7451a51b-a698-4eed-857d-e2f3aa55f173" providerId="AD" clId="Web-{AF19A8C1-8CD6-FC2E-4685-1BB0C7ECB06E}" dt="2023-08-22T15:34:54.374" v="223" actId="20577"/>
        <pc:sldMkLst>
          <pc:docMk/>
          <pc:sldMk cId="359633206" sldId="401"/>
        </pc:sldMkLst>
        <pc:spChg chg="mod">
          <ac:chgData name="Burrell, Alice" userId="S::alice.burrell@savethechildren.org::7451a51b-a698-4eed-857d-e2f3aa55f173" providerId="AD" clId="Web-{AF19A8C1-8CD6-FC2E-4685-1BB0C7ECB06E}" dt="2023-08-22T15:34:54.343" v="222" actId="20577"/>
          <ac:spMkLst>
            <pc:docMk/>
            <pc:sldMk cId="359633206" sldId="401"/>
            <ac:spMk id="2" creationId="{6016E6A7-7B4B-48BF-6B2B-5FCD3464D9EC}"/>
          </ac:spMkLst>
        </pc:spChg>
        <pc:spChg chg="mod">
          <ac:chgData name="Burrell, Alice" userId="S::alice.burrell@savethechildren.org::7451a51b-a698-4eed-857d-e2f3aa55f173" providerId="AD" clId="Web-{AF19A8C1-8CD6-FC2E-4685-1BB0C7ECB06E}" dt="2023-08-22T15:34:54.374" v="223" actId="20577"/>
          <ac:spMkLst>
            <pc:docMk/>
            <pc:sldMk cId="359633206" sldId="401"/>
            <ac:spMk id="5" creationId="{979C55A8-8D5F-9A44-A251-7381460D0CA8}"/>
          </ac:spMkLst>
        </pc:spChg>
        <pc:spChg chg="mod">
          <ac:chgData name="Burrell, Alice" userId="S::alice.burrell@savethechildren.org::7451a51b-a698-4eed-857d-e2f3aa55f173" providerId="AD" clId="Web-{AF19A8C1-8CD6-FC2E-4685-1BB0C7ECB06E}" dt="2023-08-22T15:34:54.343" v="221" actId="20577"/>
          <ac:spMkLst>
            <pc:docMk/>
            <pc:sldMk cId="359633206" sldId="401"/>
            <ac:spMk id="6" creationId="{C6AB759F-4765-4933-8E65-2CF201C9280E}"/>
          </ac:spMkLst>
        </pc:spChg>
      </pc:sldChg>
      <pc:sldChg chg="modSp addCm">
        <pc:chgData name="Burrell, Alice" userId="S::alice.burrell@savethechildren.org::7451a51b-a698-4eed-857d-e2f3aa55f173" providerId="AD" clId="Web-{AF19A8C1-8CD6-FC2E-4685-1BB0C7ECB06E}" dt="2023-08-22T15:35:05.905" v="225"/>
        <pc:sldMkLst>
          <pc:docMk/>
          <pc:sldMk cId="3444017355" sldId="402"/>
        </pc:sldMkLst>
        <pc:spChg chg="mod">
          <ac:chgData name="Burrell, Alice" userId="S::alice.burrell@savethechildren.org::7451a51b-a698-4eed-857d-e2f3aa55f173" providerId="AD" clId="Web-{AF19A8C1-8CD6-FC2E-4685-1BB0C7ECB06E}" dt="2023-08-22T15:35:01.077" v="224" actId="20577"/>
          <ac:spMkLst>
            <pc:docMk/>
            <pc:sldMk cId="3444017355" sldId="402"/>
            <ac:spMk id="6" creationId="{C6AB759F-4765-4933-8E65-2CF201C9280E}"/>
          </ac:spMkLst>
        </pc:spChg>
      </pc:sldChg>
      <pc:sldChg chg="modSp">
        <pc:chgData name="Burrell, Alice" userId="S::alice.burrell@savethechildren.org::7451a51b-a698-4eed-857d-e2f3aa55f173" providerId="AD" clId="Web-{AF19A8C1-8CD6-FC2E-4685-1BB0C7ECB06E}" dt="2023-08-22T15:35:12.109" v="228" actId="20577"/>
        <pc:sldMkLst>
          <pc:docMk/>
          <pc:sldMk cId="1010940327" sldId="403"/>
        </pc:sldMkLst>
        <pc:spChg chg="mod">
          <ac:chgData name="Burrell, Alice" userId="S::alice.burrell@savethechildren.org::7451a51b-a698-4eed-857d-e2f3aa55f173" providerId="AD" clId="Web-{AF19A8C1-8CD6-FC2E-4685-1BB0C7ECB06E}" dt="2023-08-22T15:35:12.109" v="228" actId="20577"/>
          <ac:spMkLst>
            <pc:docMk/>
            <pc:sldMk cId="1010940327" sldId="403"/>
            <ac:spMk id="2" creationId="{6016E6A7-7B4B-48BF-6B2B-5FCD3464D9EC}"/>
          </ac:spMkLst>
        </pc:spChg>
        <pc:spChg chg="mod">
          <ac:chgData name="Burrell, Alice" userId="S::alice.burrell@savethechildren.org::7451a51b-a698-4eed-857d-e2f3aa55f173" providerId="AD" clId="Web-{AF19A8C1-8CD6-FC2E-4685-1BB0C7ECB06E}" dt="2023-08-22T15:35:12.093" v="226" actId="20577"/>
          <ac:spMkLst>
            <pc:docMk/>
            <pc:sldMk cId="1010940327" sldId="403"/>
            <ac:spMk id="5" creationId="{979C55A8-8D5F-9A44-A251-7381460D0CA8}"/>
          </ac:spMkLst>
        </pc:spChg>
        <pc:spChg chg="mod">
          <ac:chgData name="Burrell, Alice" userId="S::alice.burrell@savethechildren.org::7451a51b-a698-4eed-857d-e2f3aa55f173" providerId="AD" clId="Web-{AF19A8C1-8CD6-FC2E-4685-1BB0C7ECB06E}" dt="2023-08-22T15:35:12.093" v="227" actId="20577"/>
          <ac:spMkLst>
            <pc:docMk/>
            <pc:sldMk cId="1010940327" sldId="403"/>
            <ac:spMk id="6" creationId="{C6AB759F-4765-4933-8E65-2CF201C9280E}"/>
          </ac:spMkLst>
        </pc:spChg>
      </pc:sldChg>
      <pc:sldChg chg="modSp addCm">
        <pc:chgData name="Burrell, Alice" userId="S::alice.burrell@savethechildren.org::7451a51b-a698-4eed-857d-e2f3aa55f173" providerId="AD" clId="Web-{AF19A8C1-8CD6-FC2E-4685-1BB0C7ECB06E}" dt="2023-08-22T15:35:27.172" v="233"/>
        <pc:sldMkLst>
          <pc:docMk/>
          <pc:sldMk cId="2520946723" sldId="404"/>
        </pc:sldMkLst>
        <pc:spChg chg="mod">
          <ac:chgData name="Burrell, Alice" userId="S::alice.burrell@savethechildren.org::7451a51b-a698-4eed-857d-e2f3aa55f173" providerId="AD" clId="Web-{AF19A8C1-8CD6-FC2E-4685-1BB0C7ECB06E}" dt="2023-08-22T15:35:18.921" v="232" actId="20577"/>
          <ac:spMkLst>
            <pc:docMk/>
            <pc:sldMk cId="2520946723" sldId="404"/>
            <ac:spMk id="2" creationId="{6016E6A7-7B4B-48BF-6B2B-5FCD3464D9EC}"/>
          </ac:spMkLst>
        </pc:spChg>
        <pc:spChg chg="mod">
          <ac:chgData name="Burrell, Alice" userId="S::alice.burrell@savethechildren.org::7451a51b-a698-4eed-857d-e2f3aa55f173" providerId="AD" clId="Web-{AF19A8C1-8CD6-FC2E-4685-1BB0C7ECB06E}" dt="2023-08-22T15:35:18.906" v="229" actId="20577"/>
          <ac:spMkLst>
            <pc:docMk/>
            <pc:sldMk cId="2520946723" sldId="404"/>
            <ac:spMk id="5" creationId="{979C55A8-8D5F-9A44-A251-7381460D0CA8}"/>
          </ac:spMkLst>
        </pc:spChg>
        <pc:spChg chg="mod">
          <ac:chgData name="Burrell, Alice" userId="S::alice.burrell@savethechildren.org::7451a51b-a698-4eed-857d-e2f3aa55f173" providerId="AD" clId="Web-{AF19A8C1-8CD6-FC2E-4685-1BB0C7ECB06E}" dt="2023-08-22T15:35:18.906" v="230" actId="20577"/>
          <ac:spMkLst>
            <pc:docMk/>
            <pc:sldMk cId="2520946723" sldId="404"/>
            <ac:spMk id="6" creationId="{C6AB759F-4765-4933-8E65-2CF201C9280E}"/>
          </ac:spMkLst>
        </pc:spChg>
      </pc:sldChg>
      <pc:sldChg chg="modSp addCm">
        <pc:chgData name="Burrell, Alice" userId="S::alice.burrell@savethechildren.org::7451a51b-a698-4eed-857d-e2f3aa55f173" providerId="AD" clId="Web-{AF19A8C1-8CD6-FC2E-4685-1BB0C7ECB06E}" dt="2023-08-22T15:35:54.047" v="235"/>
        <pc:sldMkLst>
          <pc:docMk/>
          <pc:sldMk cId="3849318640" sldId="405"/>
        </pc:sldMkLst>
        <pc:spChg chg="mod">
          <ac:chgData name="Burrell, Alice" userId="S::alice.burrell@savethechildren.org::7451a51b-a698-4eed-857d-e2f3aa55f173" providerId="AD" clId="Web-{AF19A8C1-8CD6-FC2E-4685-1BB0C7ECB06E}" dt="2023-08-22T15:35:35.141" v="234" actId="20577"/>
          <ac:spMkLst>
            <pc:docMk/>
            <pc:sldMk cId="3849318640" sldId="405"/>
            <ac:spMk id="6" creationId="{C6AB759F-4765-4933-8E65-2CF201C9280E}"/>
          </ac:spMkLst>
        </pc:spChg>
      </pc:sldChg>
      <pc:sldChg chg="modSp addCm modNotes">
        <pc:chgData name="Burrell, Alice" userId="S::alice.burrell@savethechildren.org::7451a51b-a698-4eed-857d-e2f3aa55f173" providerId="AD" clId="Web-{AF19A8C1-8CD6-FC2E-4685-1BB0C7ECB06E}" dt="2023-08-22T15:37:54.238" v="259" actId="20577"/>
        <pc:sldMkLst>
          <pc:docMk/>
          <pc:sldMk cId="1785457837" sldId="406"/>
        </pc:sldMkLst>
        <pc:spChg chg="mod">
          <ac:chgData name="Burrell, Alice" userId="S::alice.burrell@savethechildren.org::7451a51b-a698-4eed-857d-e2f3aa55f173" providerId="AD" clId="Web-{AF19A8C1-8CD6-FC2E-4685-1BB0C7ECB06E}" dt="2023-08-22T15:37:54.238" v="259" actId="20577"/>
          <ac:spMkLst>
            <pc:docMk/>
            <pc:sldMk cId="1785457837" sldId="406"/>
            <ac:spMk id="2" creationId="{3092320B-7F1C-406C-02F1-111E5971EB94}"/>
          </ac:spMkLst>
        </pc:spChg>
        <pc:spChg chg="mod">
          <ac:chgData name="Burrell, Alice" userId="S::alice.burrell@savethechildren.org::7451a51b-a698-4eed-857d-e2f3aa55f173" providerId="AD" clId="Web-{AF19A8C1-8CD6-FC2E-4685-1BB0C7ECB06E}" dt="2023-08-22T15:36:04.845" v="236" actId="20577"/>
          <ac:spMkLst>
            <pc:docMk/>
            <pc:sldMk cId="1785457837" sldId="406"/>
            <ac:spMk id="6" creationId="{C6AB759F-4765-4933-8E65-2CF201C9280E}"/>
          </ac:spMkLst>
        </pc:spChg>
      </pc:sldChg>
      <pc:sldChg chg="addCm">
        <pc:chgData name="Burrell, Alice" userId="S::alice.burrell@savethechildren.org::7451a51b-a698-4eed-857d-e2f3aa55f173" providerId="AD" clId="Web-{AF19A8C1-8CD6-FC2E-4685-1BB0C7ECB06E}" dt="2023-08-22T15:38:02.411" v="260"/>
        <pc:sldMkLst>
          <pc:docMk/>
          <pc:sldMk cId="3052669959" sldId="407"/>
        </pc:sldMkLst>
      </pc:sldChg>
      <pc:sldChg chg="modSp">
        <pc:chgData name="Burrell, Alice" userId="S::alice.burrell@savethechildren.org::7451a51b-a698-4eed-857d-e2f3aa55f173" providerId="AD" clId="Web-{AF19A8C1-8CD6-FC2E-4685-1BB0C7ECB06E}" dt="2023-08-22T15:38:35.474" v="261" actId="20577"/>
        <pc:sldMkLst>
          <pc:docMk/>
          <pc:sldMk cId="3265465697" sldId="412"/>
        </pc:sldMkLst>
        <pc:spChg chg="mod">
          <ac:chgData name="Burrell, Alice" userId="S::alice.burrell@savethechildren.org::7451a51b-a698-4eed-857d-e2f3aa55f173" providerId="AD" clId="Web-{AF19A8C1-8CD6-FC2E-4685-1BB0C7ECB06E}" dt="2023-08-22T15:38:35.474" v="261" actId="20577"/>
          <ac:spMkLst>
            <pc:docMk/>
            <pc:sldMk cId="3265465697" sldId="412"/>
            <ac:spMk id="3" creationId="{09175745-1C7F-4C82-8335-6746EEE98A1D}"/>
          </ac:spMkLst>
        </pc:spChg>
      </pc:sldChg>
      <pc:sldChg chg="modSp">
        <pc:chgData name="Burrell, Alice" userId="S::alice.burrell@savethechildren.org::7451a51b-a698-4eed-857d-e2f3aa55f173" providerId="AD" clId="Web-{AF19A8C1-8CD6-FC2E-4685-1BB0C7ECB06E}" dt="2023-08-22T15:38:39.974" v="262" actId="20577"/>
        <pc:sldMkLst>
          <pc:docMk/>
          <pc:sldMk cId="2961369721" sldId="413"/>
        </pc:sldMkLst>
        <pc:spChg chg="mod">
          <ac:chgData name="Burrell, Alice" userId="S::alice.burrell@savethechildren.org::7451a51b-a698-4eed-857d-e2f3aa55f173" providerId="AD" clId="Web-{AF19A8C1-8CD6-FC2E-4685-1BB0C7ECB06E}" dt="2023-08-22T15:38:39.974" v="262" actId="20577"/>
          <ac:spMkLst>
            <pc:docMk/>
            <pc:sldMk cId="2961369721" sldId="413"/>
            <ac:spMk id="3" creationId="{09175745-1C7F-4C82-8335-6746EEE98A1D}"/>
          </ac:spMkLst>
        </pc:spChg>
      </pc:sldChg>
      <pc:sldChg chg="modSp">
        <pc:chgData name="Burrell, Alice" userId="S::alice.burrell@savethechildren.org::7451a51b-a698-4eed-857d-e2f3aa55f173" providerId="AD" clId="Web-{AF19A8C1-8CD6-FC2E-4685-1BB0C7ECB06E}" dt="2023-08-22T15:38:50.412" v="263" actId="20577"/>
        <pc:sldMkLst>
          <pc:docMk/>
          <pc:sldMk cId="3342589760" sldId="414"/>
        </pc:sldMkLst>
        <pc:spChg chg="mod">
          <ac:chgData name="Burrell, Alice" userId="S::alice.burrell@savethechildren.org::7451a51b-a698-4eed-857d-e2f3aa55f173" providerId="AD" clId="Web-{AF19A8C1-8CD6-FC2E-4685-1BB0C7ECB06E}" dt="2023-08-22T15:38:50.412" v="263" actId="20577"/>
          <ac:spMkLst>
            <pc:docMk/>
            <pc:sldMk cId="3342589760" sldId="414"/>
            <ac:spMk id="3" creationId="{09175745-1C7F-4C82-8335-6746EEE98A1D}"/>
          </ac:spMkLst>
        </pc:spChg>
      </pc:sldChg>
      <pc:sldChg chg="addCm">
        <pc:chgData name="Burrell, Alice" userId="S::alice.burrell@savethechildren.org::7451a51b-a698-4eed-857d-e2f3aa55f173" providerId="AD" clId="Web-{AF19A8C1-8CD6-FC2E-4685-1BB0C7ECB06E}" dt="2023-08-22T15:39:25.288" v="264"/>
        <pc:sldMkLst>
          <pc:docMk/>
          <pc:sldMk cId="3049680104" sldId="416"/>
        </pc:sldMkLst>
      </pc:sldChg>
      <pc:sldChg chg="modSp">
        <pc:chgData name="Burrell, Alice" userId="S::alice.burrell@savethechildren.org::7451a51b-a698-4eed-857d-e2f3aa55f173" providerId="AD" clId="Web-{AF19A8C1-8CD6-FC2E-4685-1BB0C7ECB06E}" dt="2023-08-22T15:39:32.195" v="267" actId="20577"/>
        <pc:sldMkLst>
          <pc:docMk/>
          <pc:sldMk cId="3742622524" sldId="417"/>
        </pc:sldMkLst>
        <pc:spChg chg="mod">
          <ac:chgData name="Burrell, Alice" userId="S::alice.burrell@savethechildren.org::7451a51b-a698-4eed-857d-e2f3aa55f173" providerId="AD" clId="Web-{AF19A8C1-8CD6-FC2E-4685-1BB0C7ECB06E}" dt="2023-08-22T15:39:32.195" v="267" actId="20577"/>
          <ac:spMkLst>
            <pc:docMk/>
            <pc:sldMk cId="3742622524" sldId="417"/>
            <ac:spMk id="2" creationId="{AFB1852C-4183-8F65-644B-5B478263310C}"/>
          </ac:spMkLst>
        </pc:spChg>
        <pc:spChg chg="mod">
          <ac:chgData name="Burrell, Alice" userId="S::alice.burrell@savethechildren.org::7451a51b-a698-4eed-857d-e2f3aa55f173" providerId="AD" clId="Web-{AF19A8C1-8CD6-FC2E-4685-1BB0C7ECB06E}" dt="2023-08-22T15:39:32.179" v="265" actId="20577"/>
          <ac:spMkLst>
            <pc:docMk/>
            <pc:sldMk cId="3742622524" sldId="417"/>
            <ac:spMk id="5" creationId="{979C55A8-8D5F-9A44-A251-7381460D0CA8}"/>
          </ac:spMkLst>
        </pc:spChg>
        <pc:spChg chg="mod">
          <ac:chgData name="Burrell, Alice" userId="S::alice.burrell@savethechildren.org::7451a51b-a698-4eed-857d-e2f3aa55f173" providerId="AD" clId="Web-{AF19A8C1-8CD6-FC2E-4685-1BB0C7ECB06E}" dt="2023-08-22T15:39:32.179" v="266" actId="20577"/>
          <ac:spMkLst>
            <pc:docMk/>
            <pc:sldMk cId="3742622524" sldId="417"/>
            <ac:spMk id="6" creationId="{C6AB759F-4765-4933-8E65-2CF201C9280E}"/>
          </ac:spMkLst>
        </pc:spChg>
      </pc:sldChg>
      <pc:sldChg chg="modSp">
        <pc:chgData name="Burrell, Alice" userId="S::alice.burrell@savethechildren.org::7451a51b-a698-4eed-857d-e2f3aa55f173" providerId="AD" clId="Web-{AF19A8C1-8CD6-FC2E-4685-1BB0C7ECB06E}" dt="2023-08-22T15:39:42.976" v="270" actId="20577"/>
        <pc:sldMkLst>
          <pc:docMk/>
          <pc:sldMk cId="2394796369" sldId="418"/>
        </pc:sldMkLst>
        <pc:spChg chg="mod">
          <ac:chgData name="Burrell, Alice" userId="S::alice.burrell@savethechildren.org::7451a51b-a698-4eed-857d-e2f3aa55f173" providerId="AD" clId="Web-{AF19A8C1-8CD6-FC2E-4685-1BB0C7ECB06E}" dt="2023-08-22T15:39:42.976" v="270" actId="20577"/>
          <ac:spMkLst>
            <pc:docMk/>
            <pc:sldMk cId="2394796369" sldId="418"/>
            <ac:spMk id="3" creationId="{09175745-1C7F-4C82-8335-6746EEE98A1D}"/>
          </ac:spMkLst>
        </pc:spChg>
        <pc:spChg chg="mod">
          <ac:chgData name="Burrell, Alice" userId="S::alice.burrell@savethechildren.org::7451a51b-a698-4eed-857d-e2f3aa55f173" providerId="AD" clId="Web-{AF19A8C1-8CD6-FC2E-4685-1BB0C7ECB06E}" dt="2023-08-22T15:39:42.945" v="268" actId="20577"/>
          <ac:spMkLst>
            <pc:docMk/>
            <pc:sldMk cId="2394796369" sldId="418"/>
            <ac:spMk id="5" creationId="{979C55A8-8D5F-9A44-A251-7381460D0CA8}"/>
          </ac:spMkLst>
        </pc:spChg>
        <pc:spChg chg="mod">
          <ac:chgData name="Burrell, Alice" userId="S::alice.burrell@savethechildren.org::7451a51b-a698-4eed-857d-e2f3aa55f173" providerId="AD" clId="Web-{AF19A8C1-8CD6-FC2E-4685-1BB0C7ECB06E}" dt="2023-08-22T15:39:42.960" v="269" actId="20577"/>
          <ac:spMkLst>
            <pc:docMk/>
            <pc:sldMk cId="2394796369" sldId="418"/>
            <ac:spMk id="6" creationId="{C6AB759F-4765-4933-8E65-2CF201C9280E}"/>
          </ac:spMkLst>
        </pc:spChg>
      </pc:sldChg>
      <pc:sldChg chg="modSp ord addCm">
        <pc:chgData name="Burrell, Alice" userId="S::alice.burrell@savethechildren.org::7451a51b-a698-4eed-857d-e2f3aa55f173" providerId="AD" clId="Web-{AF19A8C1-8CD6-FC2E-4685-1BB0C7ECB06E}" dt="2023-08-22T15:42:21.590" v="275"/>
        <pc:sldMkLst>
          <pc:docMk/>
          <pc:sldMk cId="2116594696" sldId="420"/>
        </pc:sldMkLst>
        <pc:spChg chg="mod">
          <ac:chgData name="Burrell, Alice" userId="S::alice.burrell@savethechildren.org::7451a51b-a698-4eed-857d-e2f3aa55f173" providerId="AD" clId="Web-{AF19A8C1-8CD6-FC2E-4685-1BB0C7ECB06E}" dt="2023-08-22T15:41:59.918" v="272" actId="20577"/>
          <ac:spMkLst>
            <pc:docMk/>
            <pc:sldMk cId="2116594696" sldId="420"/>
            <ac:spMk id="5" creationId="{979C55A8-8D5F-9A44-A251-7381460D0CA8}"/>
          </ac:spMkLst>
        </pc:spChg>
        <pc:spChg chg="mod">
          <ac:chgData name="Burrell, Alice" userId="S::alice.burrell@savethechildren.org::7451a51b-a698-4eed-857d-e2f3aa55f173" providerId="AD" clId="Web-{AF19A8C1-8CD6-FC2E-4685-1BB0C7ECB06E}" dt="2023-08-22T15:41:59.933" v="273" actId="20577"/>
          <ac:spMkLst>
            <pc:docMk/>
            <pc:sldMk cId="2116594696" sldId="420"/>
            <ac:spMk id="6" creationId="{C6AB759F-4765-4933-8E65-2CF201C9280E}"/>
          </ac:spMkLst>
        </pc:spChg>
      </pc:sldChg>
      <pc:sldChg chg="modSp">
        <pc:chgData name="Burrell, Alice" userId="S::alice.burrell@savethechildren.org::7451a51b-a698-4eed-857d-e2f3aa55f173" providerId="AD" clId="Web-{AF19A8C1-8CD6-FC2E-4685-1BB0C7ECB06E}" dt="2023-08-22T15:42:09.637" v="274" actId="20577"/>
        <pc:sldMkLst>
          <pc:docMk/>
          <pc:sldMk cId="83965959" sldId="421"/>
        </pc:sldMkLst>
        <pc:spChg chg="mod">
          <ac:chgData name="Burrell, Alice" userId="S::alice.burrell@savethechildren.org::7451a51b-a698-4eed-857d-e2f3aa55f173" providerId="AD" clId="Web-{AF19A8C1-8CD6-FC2E-4685-1BB0C7ECB06E}" dt="2023-08-22T15:42:09.637" v="274" actId="20577"/>
          <ac:spMkLst>
            <pc:docMk/>
            <pc:sldMk cId="83965959" sldId="421"/>
            <ac:spMk id="7" creationId="{CC0B20DB-0C57-4D13-AC1C-B08287C89388}"/>
          </ac:spMkLst>
        </pc:spChg>
      </pc:sldChg>
      <pc:sldChg chg="modSp addCm">
        <pc:chgData name="Burrell, Alice" userId="S::alice.burrell@savethechildren.org::7451a51b-a698-4eed-857d-e2f3aa55f173" providerId="AD" clId="Web-{AF19A8C1-8CD6-FC2E-4685-1BB0C7ECB06E}" dt="2023-08-22T15:42:50.513" v="277"/>
        <pc:sldMkLst>
          <pc:docMk/>
          <pc:sldMk cId="2239220886" sldId="422"/>
        </pc:sldMkLst>
        <pc:spChg chg="mod">
          <ac:chgData name="Burrell, Alice" userId="S::alice.burrell@savethechildren.org::7451a51b-a698-4eed-857d-e2f3aa55f173" providerId="AD" clId="Web-{AF19A8C1-8CD6-FC2E-4685-1BB0C7ECB06E}" dt="2023-08-22T15:42:32.466" v="276" actId="20577"/>
          <ac:spMkLst>
            <pc:docMk/>
            <pc:sldMk cId="2239220886" sldId="422"/>
            <ac:spMk id="6" creationId="{C6AB759F-4765-4933-8E65-2CF201C9280E}"/>
          </ac:spMkLst>
        </pc:spChg>
      </pc:sldChg>
      <pc:sldChg chg="add replId">
        <pc:chgData name="Burrell, Alice" userId="S::alice.burrell@savethechildren.org::7451a51b-a698-4eed-857d-e2f3aa55f173" providerId="AD" clId="Web-{AF19A8C1-8CD6-FC2E-4685-1BB0C7ECB06E}" dt="2023-08-22T14:50:39.060" v="22"/>
        <pc:sldMkLst>
          <pc:docMk/>
          <pc:sldMk cId="2891927379" sldId="430"/>
        </pc:sldMkLst>
      </pc:sldChg>
    </pc:docChg>
  </pc:docChgLst>
  <pc:docChgLst>
    <pc:chgData name="Burrell, Alice" userId="S::alice.burrell@savethechildren.org::7451a51b-a698-4eed-857d-e2f3aa55f173" providerId="AD" clId="Web-{9745CEDA-C93B-E032-8E18-212BC64EBCCD}"/>
    <pc:docChg chg="modSld">
      <pc:chgData name="Burrell, Alice" userId="S::alice.burrell@savethechildren.org::7451a51b-a698-4eed-857d-e2f3aa55f173" providerId="AD" clId="Web-{9745CEDA-C93B-E032-8E18-212BC64EBCCD}" dt="2023-08-22T15:52:10.446" v="9"/>
      <pc:docMkLst>
        <pc:docMk/>
      </pc:docMkLst>
      <pc:sldChg chg="addSp modSp">
        <pc:chgData name="Burrell, Alice" userId="S::alice.burrell@savethechildren.org::7451a51b-a698-4eed-857d-e2f3aa55f173" providerId="AD" clId="Web-{9745CEDA-C93B-E032-8E18-212BC64EBCCD}" dt="2023-08-22T15:52:10.446" v="9"/>
        <pc:sldMkLst>
          <pc:docMk/>
          <pc:sldMk cId="3616711304" sldId="429"/>
        </pc:sldMkLst>
        <pc:picChg chg="add mod modCrop">
          <ac:chgData name="Burrell, Alice" userId="S::alice.burrell@savethechildren.org::7451a51b-a698-4eed-857d-e2f3aa55f173" providerId="AD" clId="Web-{9745CEDA-C93B-E032-8E18-212BC64EBCCD}" dt="2023-08-22T15:52:10.446" v="9"/>
          <ac:picMkLst>
            <pc:docMk/>
            <pc:sldMk cId="3616711304" sldId="429"/>
            <ac:picMk id="2" creationId="{BBC77D0F-83CB-BA2B-CD9E-1E5CA13C34F6}"/>
          </ac:picMkLst>
        </pc:picChg>
        <pc:picChg chg="mod">
          <ac:chgData name="Burrell, Alice" userId="S::alice.burrell@savethechildren.org::7451a51b-a698-4eed-857d-e2f3aa55f173" providerId="AD" clId="Web-{9745CEDA-C93B-E032-8E18-212BC64EBCCD}" dt="2023-08-22T15:51:56.211" v="5" actId="1076"/>
          <ac:picMkLst>
            <pc:docMk/>
            <pc:sldMk cId="3616711304" sldId="429"/>
            <ac:picMk id="7" creationId="{E4E70739-9B32-B5D7-D037-708395DC61F4}"/>
          </ac:picMkLst>
        </pc:picChg>
      </pc:sldChg>
    </pc:docChg>
  </pc:docChgLst>
  <pc:docChgLst>
    <pc:chgData name="Burrell, Alice" userId="S::alice.burrell@savethechildren.org::7451a51b-a698-4eed-857d-e2f3aa55f173" providerId="AD" clId="Web-{A881CF89-7E0A-8C74-B692-F80FB0440599}"/>
    <pc:docChg chg="">
      <pc:chgData name="Burrell, Alice" userId="S::alice.burrell@savethechildren.org::7451a51b-a698-4eed-857d-e2f3aa55f173" providerId="AD" clId="Web-{A881CF89-7E0A-8C74-B692-F80FB0440599}" dt="2023-09-14T14:31:05.974" v="1"/>
      <pc:docMkLst>
        <pc:docMk/>
      </pc:docMkLst>
      <pc:sldChg chg="addCm">
        <pc:chgData name="Burrell, Alice" userId="S::alice.burrell@savethechildren.org::7451a51b-a698-4eed-857d-e2f3aa55f173" providerId="AD" clId="Web-{A881CF89-7E0A-8C74-B692-F80FB0440599}" dt="2023-09-14T14:30:59.240" v="0"/>
        <pc:sldMkLst>
          <pc:docMk/>
          <pc:sldMk cId="2188652853" sldId="354"/>
        </pc:sldMkLst>
      </pc:sldChg>
      <pc:sldChg chg="addCm">
        <pc:chgData name="Burrell, Alice" userId="S::alice.burrell@savethechildren.org::7451a51b-a698-4eed-857d-e2f3aa55f173" providerId="AD" clId="Web-{A881CF89-7E0A-8C74-B692-F80FB0440599}" dt="2023-09-14T14:31:05.974" v="1"/>
        <pc:sldMkLst>
          <pc:docMk/>
          <pc:sldMk cId="1101264419" sldId="361"/>
        </pc:sldMkLst>
      </pc:sldChg>
    </pc:docChg>
  </pc:docChgLst>
  <pc:docChgLst>
    <pc:chgData name="Burrell, Alice" userId="S::alice.burrell@savethechildren.org::7451a51b-a698-4eed-857d-e2f3aa55f173" providerId="AD" clId="Web-{4D88064D-F124-64AA-5CD2-7E2FEA08BCD3}"/>
    <pc:docChg chg="modSld">
      <pc:chgData name="Burrell, Alice" userId="S::alice.burrell@savethechildren.org::7451a51b-a698-4eed-857d-e2f3aa55f173" providerId="AD" clId="Web-{4D88064D-F124-64AA-5CD2-7E2FEA08BCD3}" dt="2023-10-03T09:19:49.509" v="31" actId="14100"/>
      <pc:docMkLst>
        <pc:docMk/>
      </pc:docMkLst>
      <pc:sldChg chg="addSp modSp">
        <pc:chgData name="Burrell, Alice" userId="S::alice.burrell@savethechildren.org::7451a51b-a698-4eed-857d-e2f3aa55f173" providerId="AD" clId="Web-{4D88064D-F124-64AA-5CD2-7E2FEA08BCD3}" dt="2023-10-03T09:15:57.761" v="3" actId="14100"/>
        <pc:sldMkLst>
          <pc:docMk/>
          <pc:sldMk cId="929100779" sldId="332"/>
        </pc:sldMkLst>
        <pc:grpChg chg="mod">
          <ac:chgData name="Burrell, Alice" userId="S::alice.burrell@savethechildren.org::7451a51b-a698-4eed-857d-e2f3aa55f173" providerId="AD" clId="Web-{4D88064D-F124-64AA-5CD2-7E2FEA08BCD3}" dt="2023-10-03T09:15:51.870" v="0" actId="1076"/>
          <ac:grpSpMkLst>
            <pc:docMk/>
            <pc:sldMk cId="929100779" sldId="332"/>
            <ac:grpSpMk id="7" creationId="{EAF9B959-FE9A-8485-57C6-6982444511EA}"/>
          </ac:grpSpMkLst>
        </pc:grpChg>
        <pc:picChg chg="add mod">
          <ac:chgData name="Burrell, Alice" userId="S::alice.burrell@savethechildren.org::7451a51b-a698-4eed-857d-e2f3aa55f173" providerId="AD" clId="Web-{4D88064D-F124-64AA-5CD2-7E2FEA08BCD3}" dt="2023-10-03T09:15:57.761" v="3" actId="14100"/>
          <ac:picMkLst>
            <pc:docMk/>
            <pc:sldMk cId="929100779" sldId="332"/>
            <ac:picMk id="2" creationId="{413C4D8D-2D37-6C52-5E0A-7B49C5657ACE}"/>
          </ac:picMkLst>
        </pc:picChg>
      </pc:sldChg>
      <pc:sldChg chg="addSp delSp modSp delCm">
        <pc:chgData name="Burrell, Alice" userId="S::alice.burrell@savethechildren.org::7451a51b-a698-4eed-857d-e2f3aa55f173" providerId="AD" clId="Web-{4D88064D-F124-64AA-5CD2-7E2FEA08BCD3}" dt="2023-10-03T09:19:12.116" v="26" actId="1076"/>
        <pc:sldMkLst>
          <pc:docMk/>
          <pc:sldMk cId="949058928" sldId="334"/>
        </pc:sldMkLst>
        <pc:spChg chg="mod">
          <ac:chgData name="Burrell, Alice" userId="S::alice.burrell@savethechildren.org::7451a51b-a698-4eed-857d-e2f3aa55f173" providerId="AD" clId="Web-{4D88064D-F124-64AA-5CD2-7E2FEA08BCD3}" dt="2023-10-03T09:18:47.865" v="17" actId="1076"/>
          <ac:spMkLst>
            <pc:docMk/>
            <pc:sldMk cId="949058928" sldId="334"/>
            <ac:spMk id="8" creationId="{E36F867B-6256-4AC1-0C7F-30A1690E7A35}"/>
          </ac:spMkLst>
        </pc:spChg>
        <pc:spChg chg="mod">
          <ac:chgData name="Burrell, Alice" userId="S::alice.burrell@savethechildren.org::7451a51b-a698-4eed-857d-e2f3aa55f173" providerId="AD" clId="Web-{4D88064D-F124-64AA-5CD2-7E2FEA08BCD3}" dt="2023-10-03T09:18:59.240" v="21" actId="1076"/>
          <ac:spMkLst>
            <pc:docMk/>
            <pc:sldMk cId="949058928" sldId="334"/>
            <ac:spMk id="9" creationId="{1C01BC2C-5B93-C015-B2F7-F4EC7DA722A7}"/>
          </ac:spMkLst>
        </pc:spChg>
        <pc:spChg chg="mod">
          <ac:chgData name="Burrell, Alice" userId="S::alice.burrell@savethechildren.org::7451a51b-a698-4eed-857d-e2f3aa55f173" providerId="AD" clId="Web-{4D88064D-F124-64AA-5CD2-7E2FEA08BCD3}" dt="2023-10-03T09:19:08.757" v="25" actId="1076"/>
          <ac:spMkLst>
            <pc:docMk/>
            <pc:sldMk cId="949058928" sldId="334"/>
            <ac:spMk id="10" creationId="{A27224D6-1479-C86D-216C-6561C41C1A39}"/>
          </ac:spMkLst>
        </pc:spChg>
        <pc:spChg chg="mod">
          <ac:chgData name="Burrell, Alice" userId="S::alice.burrell@savethechildren.org::7451a51b-a698-4eed-857d-e2f3aa55f173" providerId="AD" clId="Web-{4D88064D-F124-64AA-5CD2-7E2FEA08BCD3}" dt="2023-10-03T09:19:12.116" v="26" actId="1076"/>
          <ac:spMkLst>
            <pc:docMk/>
            <pc:sldMk cId="949058928" sldId="334"/>
            <ac:spMk id="11" creationId="{BCE05BB7-D6E8-A5FD-1DD3-B06A6A7A489F}"/>
          </ac:spMkLst>
        </pc:spChg>
        <pc:spChg chg="mod">
          <ac:chgData name="Burrell, Alice" userId="S::alice.burrell@savethechildren.org::7451a51b-a698-4eed-857d-e2f3aa55f173" providerId="AD" clId="Web-{4D88064D-F124-64AA-5CD2-7E2FEA08BCD3}" dt="2023-10-03T09:19:02.662" v="22" actId="1076"/>
          <ac:spMkLst>
            <pc:docMk/>
            <pc:sldMk cId="949058928" sldId="334"/>
            <ac:spMk id="14" creationId="{BCE05BB7-D6E8-A5FD-1DD3-B06A6A7A489F}"/>
          </ac:spMkLst>
        </pc:spChg>
        <pc:spChg chg="mod">
          <ac:chgData name="Burrell, Alice" userId="S::alice.burrell@savethechildren.org::7451a51b-a698-4eed-857d-e2f3aa55f173" providerId="AD" clId="Web-{4D88064D-F124-64AA-5CD2-7E2FEA08BCD3}" dt="2023-10-03T09:18:37.208" v="13" actId="1076"/>
          <ac:spMkLst>
            <pc:docMk/>
            <pc:sldMk cId="949058928" sldId="334"/>
            <ac:spMk id="15" creationId="{645D275B-F5F8-B882-B5AF-529E366609BF}"/>
          </ac:spMkLst>
        </pc:spChg>
        <pc:picChg chg="del">
          <ac:chgData name="Burrell, Alice" userId="S::alice.burrell@savethechildren.org::7451a51b-a698-4eed-857d-e2f3aa55f173" providerId="AD" clId="Web-{4D88064D-F124-64AA-5CD2-7E2FEA08BCD3}" dt="2023-10-03T09:16:03.636" v="4"/>
          <ac:picMkLst>
            <pc:docMk/>
            <pc:sldMk cId="949058928" sldId="334"/>
            <ac:picMk id="2" creationId="{1D7C3042-2EA9-F87F-B62A-51976689C03A}"/>
          </ac:picMkLst>
        </pc:picChg>
        <pc:picChg chg="add mod ord">
          <ac:chgData name="Burrell, Alice" userId="S::alice.burrell@savethechildren.org::7451a51b-a698-4eed-857d-e2f3aa55f173" providerId="AD" clId="Web-{4D88064D-F124-64AA-5CD2-7E2FEA08BCD3}" dt="2023-10-03T09:18:44.349" v="16" actId="1076"/>
          <ac:picMkLst>
            <pc:docMk/>
            <pc:sldMk cId="949058928" sldId="334"/>
            <ac:picMk id="12" creationId="{D0A28511-8BF1-0F79-1FEB-C94F2B566FE4}"/>
          </ac:picMkLst>
        </pc:picChg>
      </pc:sldChg>
      <pc:sldChg chg="addSp delSp modSp delCm">
        <pc:chgData name="Burrell, Alice" userId="S::alice.burrell@savethechildren.org::7451a51b-a698-4eed-857d-e2f3aa55f173" providerId="AD" clId="Web-{4D88064D-F124-64AA-5CD2-7E2FEA08BCD3}" dt="2023-10-03T09:19:49.509" v="31" actId="14100"/>
        <pc:sldMkLst>
          <pc:docMk/>
          <pc:sldMk cId="3052669959" sldId="407"/>
        </pc:sldMkLst>
        <pc:picChg chg="add mod">
          <ac:chgData name="Burrell, Alice" userId="S::alice.burrell@savethechildren.org::7451a51b-a698-4eed-857d-e2f3aa55f173" providerId="AD" clId="Web-{4D88064D-F124-64AA-5CD2-7E2FEA08BCD3}" dt="2023-10-03T09:19:49.509" v="31" actId="14100"/>
          <ac:picMkLst>
            <pc:docMk/>
            <pc:sldMk cId="3052669959" sldId="407"/>
            <ac:picMk id="3" creationId="{BB6F48E8-2346-FDA5-229F-AAAC5606982C}"/>
          </ac:picMkLst>
        </pc:picChg>
        <pc:picChg chg="del">
          <ac:chgData name="Burrell, Alice" userId="S::alice.burrell@savethechildren.org::7451a51b-a698-4eed-857d-e2f3aa55f173" providerId="AD" clId="Web-{4D88064D-F124-64AA-5CD2-7E2FEA08BCD3}" dt="2023-10-03T09:19:40.946" v="27"/>
          <ac:picMkLst>
            <pc:docMk/>
            <pc:sldMk cId="3052669959" sldId="407"/>
            <ac:picMk id="11" creationId="{5CB929A6-1871-F6D8-6B3C-4FC610BE9735}"/>
          </ac:picMkLst>
        </pc:picChg>
      </pc:sldChg>
    </pc:docChg>
  </pc:docChgLst>
  <pc:docChgLst>
    <pc:chgData name="Burrell, Alice" userId="S::alice.burrell@savethechildren.org::7451a51b-a698-4eed-857d-e2f3aa55f173" providerId="AD" clId="Web-{55280BCB-368D-653A-D788-A471E682AA02}"/>
    <pc:docChg chg="modSld">
      <pc:chgData name="Burrell, Alice" userId="S::alice.burrell@savethechildren.org::7451a51b-a698-4eed-857d-e2f3aa55f173" providerId="AD" clId="Web-{55280BCB-368D-653A-D788-A471E682AA02}" dt="2023-08-24T10:44:37.451" v="16"/>
      <pc:docMkLst>
        <pc:docMk/>
      </pc:docMkLst>
      <pc:sldChg chg="modSp modNotes">
        <pc:chgData name="Burrell, Alice" userId="S::alice.burrell@savethechildren.org::7451a51b-a698-4eed-857d-e2f3aa55f173" providerId="AD" clId="Web-{55280BCB-368D-653A-D788-A471E682AA02}" dt="2023-08-24T10:44:37.451" v="16"/>
        <pc:sldMkLst>
          <pc:docMk/>
          <pc:sldMk cId="2394796369" sldId="418"/>
        </pc:sldMkLst>
        <pc:spChg chg="mod">
          <ac:chgData name="Burrell, Alice" userId="S::alice.burrell@savethechildren.org::7451a51b-a698-4eed-857d-e2f3aa55f173" providerId="AD" clId="Web-{55280BCB-368D-653A-D788-A471E682AA02}" dt="2023-08-24T10:44:12.044" v="3" actId="20577"/>
          <ac:spMkLst>
            <pc:docMk/>
            <pc:sldMk cId="2394796369" sldId="418"/>
            <ac:spMk id="3" creationId="{09175745-1C7F-4C82-8335-6746EEE98A1D}"/>
          </ac:spMkLst>
        </pc:spChg>
      </pc:sldChg>
    </pc:docChg>
  </pc:docChgLst>
  <pc:docChgLst>
    <pc:chgData name="Burrell, Alice" userId="S::alice.burrell@savethechildren.org::7451a51b-a698-4eed-857d-e2f3aa55f173" providerId="AD" clId="Web-{6C54CDC8-FDAC-A479-4296-E1BEECB78FAC}"/>
    <pc:docChg chg="modSld">
      <pc:chgData name="Burrell, Alice" userId="S::alice.burrell@savethechildren.org::7451a51b-a698-4eed-857d-e2f3aa55f173" providerId="AD" clId="Web-{6C54CDC8-FDAC-A479-4296-E1BEECB78FAC}" dt="2023-10-06T15:05:20.845" v="26"/>
      <pc:docMkLst>
        <pc:docMk/>
      </pc:docMkLst>
      <pc:sldChg chg="delCm modNotes">
        <pc:chgData name="Burrell, Alice" userId="S::alice.burrell@savethechildren.org::7451a51b-a698-4eed-857d-e2f3aa55f173" providerId="AD" clId="Web-{6C54CDC8-FDAC-A479-4296-E1BEECB78FAC}" dt="2023-10-06T15:02:21.246" v="5"/>
        <pc:sldMkLst>
          <pc:docMk/>
          <pc:sldMk cId="423060464" sldId="314"/>
        </pc:sldMkLst>
      </pc:sldChg>
      <pc:sldChg chg="addSp delSp modSp delCm">
        <pc:chgData name="Burrell, Alice" userId="S::alice.burrell@savethechildren.org::7451a51b-a698-4eed-857d-e2f3aa55f173" providerId="AD" clId="Web-{6C54CDC8-FDAC-A479-4296-E1BEECB78FAC}" dt="2023-10-06T15:04:16.327" v="20" actId="14100"/>
        <pc:sldMkLst>
          <pc:docMk/>
          <pc:sldMk cId="2531974774" sldId="331"/>
        </pc:sldMkLst>
        <pc:picChg chg="add del mod">
          <ac:chgData name="Burrell, Alice" userId="S::alice.burrell@savethechildren.org::7451a51b-a698-4eed-857d-e2f3aa55f173" providerId="AD" clId="Web-{6C54CDC8-FDAC-A479-4296-E1BEECB78FAC}" dt="2023-10-06T15:03:19.841" v="10"/>
          <ac:picMkLst>
            <pc:docMk/>
            <pc:sldMk cId="2531974774" sldId="331"/>
            <ac:picMk id="2" creationId="{CFB6AC29-9748-83B0-6C9C-71DB012C85DD}"/>
          </ac:picMkLst>
        </pc:picChg>
        <pc:picChg chg="add mod ord">
          <ac:chgData name="Burrell, Alice" userId="S::alice.burrell@savethechildren.org::7451a51b-a698-4eed-857d-e2f3aa55f173" providerId="AD" clId="Web-{6C54CDC8-FDAC-A479-4296-E1BEECB78FAC}" dt="2023-10-06T15:03:56.405" v="14"/>
          <ac:picMkLst>
            <pc:docMk/>
            <pc:sldMk cId="2531974774" sldId="331"/>
            <ac:picMk id="3" creationId="{B5356B9A-B488-632C-9BC6-C16D616F499A}"/>
          </ac:picMkLst>
        </pc:picChg>
        <pc:picChg chg="del">
          <ac:chgData name="Burrell, Alice" userId="S::alice.burrell@savethechildren.org::7451a51b-a698-4eed-857d-e2f3aa55f173" providerId="AD" clId="Web-{6C54CDC8-FDAC-A479-4296-E1BEECB78FAC}" dt="2023-10-06T15:03:07.450" v="6"/>
          <ac:picMkLst>
            <pc:docMk/>
            <pc:sldMk cId="2531974774" sldId="331"/>
            <ac:picMk id="5" creationId="{A1B7D611-33B4-A1DC-7E35-724674C1C100}"/>
          </ac:picMkLst>
        </pc:picChg>
        <pc:picChg chg="mod">
          <ac:chgData name="Burrell, Alice" userId="S::alice.burrell@savethechildren.org::7451a51b-a698-4eed-857d-e2f3aa55f173" providerId="AD" clId="Web-{6C54CDC8-FDAC-A479-4296-E1BEECB78FAC}" dt="2023-10-06T15:04:16.327" v="20" actId="14100"/>
          <ac:picMkLst>
            <pc:docMk/>
            <pc:sldMk cId="2531974774" sldId="331"/>
            <ac:picMk id="6" creationId="{878D5A15-8907-B619-9402-1E62F0389026}"/>
          </ac:picMkLst>
        </pc:picChg>
      </pc:sldChg>
      <pc:sldChg chg="delCm modNotes">
        <pc:chgData name="Burrell, Alice" userId="S::alice.burrell@savethechildren.org::7451a51b-a698-4eed-857d-e2f3aa55f173" providerId="AD" clId="Web-{6C54CDC8-FDAC-A479-4296-E1BEECB78FAC}" dt="2023-10-06T15:05:20.845" v="26"/>
        <pc:sldMkLst>
          <pc:docMk/>
          <pc:sldMk cId="3180455405" sldId="369"/>
        </pc:sldMkLst>
      </pc:sldChg>
    </pc:docChg>
  </pc:docChgLst>
  <pc:docChgLst>
    <pc:chgData name="Burrell, Alice" userId="7451a51b-a698-4eed-857d-e2f3aa55f173" providerId="ADAL" clId="{1F317970-446F-4A5E-A548-AB827EA6D323}"/>
    <pc:docChg chg="undo custSel modSld">
      <pc:chgData name="Burrell, Alice" userId="7451a51b-a698-4eed-857d-e2f3aa55f173" providerId="ADAL" clId="{1F317970-446F-4A5E-A548-AB827EA6D323}" dt="2023-10-06T08:33:11.626" v="80" actId="1592"/>
      <pc:docMkLst>
        <pc:docMk/>
      </pc:docMkLst>
      <pc:sldChg chg="delSp modSp mod modAnim addCm delCm modCm">
        <pc:chgData name="Burrell, Alice" userId="7451a51b-a698-4eed-857d-e2f3aa55f173" providerId="ADAL" clId="{1F317970-446F-4A5E-A548-AB827EA6D323}" dt="2023-10-06T08:33:11.626" v="80" actId="1592"/>
        <pc:sldMkLst>
          <pc:docMk/>
          <pc:sldMk cId="929100779" sldId="332"/>
        </pc:sldMkLst>
        <pc:spChg chg="mod">
          <ac:chgData name="Burrell, Alice" userId="7451a51b-a698-4eed-857d-e2f3aa55f173" providerId="ADAL" clId="{1F317970-446F-4A5E-A548-AB827EA6D323}" dt="2023-10-06T08:30:56.594" v="61" actId="165"/>
          <ac:spMkLst>
            <pc:docMk/>
            <pc:sldMk cId="929100779" sldId="332"/>
            <ac:spMk id="16" creationId="{9A4E1194-5075-71FA-2BD8-8EE778D87E7A}"/>
          </ac:spMkLst>
        </pc:spChg>
        <pc:spChg chg="mod">
          <ac:chgData name="Burrell, Alice" userId="7451a51b-a698-4eed-857d-e2f3aa55f173" providerId="ADAL" clId="{1F317970-446F-4A5E-A548-AB827EA6D323}" dt="2023-10-06T08:30:56.594" v="61" actId="165"/>
          <ac:spMkLst>
            <pc:docMk/>
            <pc:sldMk cId="929100779" sldId="332"/>
            <ac:spMk id="17" creationId="{93D82E29-DEA0-D794-B78C-DE74B5B4E72D}"/>
          </ac:spMkLst>
        </pc:spChg>
        <pc:spChg chg="mod">
          <ac:chgData name="Burrell, Alice" userId="7451a51b-a698-4eed-857d-e2f3aa55f173" providerId="ADAL" clId="{1F317970-446F-4A5E-A548-AB827EA6D323}" dt="2023-10-06T08:30:56.594" v="61" actId="165"/>
          <ac:spMkLst>
            <pc:docMk/>
            <pc:sldMk cId="929100779" sldId="332"/>
            <ac:spMk id="18" creationId="{8E02FE0B-2434-B02A-5F85-84C7234AF672}"/>
          </ac:spMkLst>
        </pc:spChg>
        <pc:spChg chg="mod">
          <ac:chgData name="Burrell, Alice" userId="7451a51b-a698-4eed-857d-e2f3aa55f173" providerId="ADAL" clId="{1F317970-446F-4A5E-A548-AB827EA6D323}" dt="2023-10-06T08:30:56.594" v="61" actId="165"/>
          <ac:spMkLst>
            <pc:docMk/>
            <pc:sldMk cId="929100779" sldId="332"/>
            <ac:spMk id="19" creationId="{11ADF277-6AE1-E294-A6CF-5D15683E1B82}"/>
          </ac:spMkLst>
        </pc:spChg>
        <pc:spChg chg="mod">
          <ac:chgData name="Burrell, Alice" userId="7451a51b-a698-4eed-857d-e2f3aa55f173" providerId="ADAL" clId="{1F317970-446F-4A5E-A548-AB827EA6D323}" dt="2023-10-06T08:30:56.594" v="61" actId="165"/>
          <ac:spMkLst>
            <pc:docMk/>
            <pc:sldMk cId="929100779" sldId="332"/>
            <ac:spMk id="20" creationId="{AFD1E42D-15E9-BC10-E762-E8E522078391}"/>
          </ac:spMkLst>
        </pc:spChg>
        <pc:spChg chg="mod">
          <ac:chgData name="Burrell, Alice" userId="7451a51b-a698-4eed-857d-e2f3aa55f173" providerId="ADAL" clId="{1F317970-446F-4A5E-A548-AB827EA6D323}" dt="2023-10-06T08:30:56.594" v="61" actId="165"/>
          <ac:spMkLst>
            <pc:docMk/>
            <pc:sldMk cId="929100779" sldId="332"/>
            <ac:spMk id="21" creationId="{844F43AF-ABBC-94EF-CE43-1F3A33B61BE9}"/>
          </ac:spMkLst>
        </pc:spChg>
        <pc:spChg chg="mod">
          <ac:chgData name="Burrell, Alice" userId="7451a51b-a698-4eed-857d-e2f3aa55f173" providerId="ADAL" clId="{1F317970-446F-4A5E-A548-AB827EA6D323}" dt="2023-10-06T08:30:56.594" v="61" actId="165"/>
          <ac:spMkLst>
            <pc:docMk/>
            <pc:sldMk cId="929100779" sldId="332"/>
            <ac:spMk id="22" creationId="{2EAA2F56-4A73-6247-49CC-99C54CBEEC5C}"/>
          </ac:spMkLst>
        </pc:spChg>
        <pc:spChg chg="mod">
          <ac:chgData name="Burrell, Alice" userId="7451a51b-a698-4eed-857d-e2f3aa55f173" providerId="ADAL" clId="{1F317970-446F-4A5E-A548-AB827EA6D323}" dt="2023-10-06T08:30:56.594" v="61" actId="165"/>
          <ac:spMkLst>
            <pc:docMk/>
            <pc:sldMk cId="929100779" sldId="332"/>
            <ac:spMk id="23" creationId="{4ECCAE1D-2603-A715-7B54-A9D6B1519AF7}"/>
          </ac:spMkLst>
        </pc:spChg>
        <pc:spChg chg="mod">
          <ac:chgData name="Burrell, Alice" userId="7451a51b-a698-4eed-857d-e2f3aa55f173" providerId="ADAL" clId="{1F317970-446F-4A5E-A548-AB827EA6D323}" dt="2023-10-06T08:30:56.594" v="61" actId="165"/>
          <ac:spMkLst>
            <pc:docMk/>
            <pc:sldMk cId="929100779" sldId="332"/>
            <ac:spMk id="24" creationId="{B09F31C7-3387-985E-4784-4A788D15C9C2}"/>
          </ac:spMkLst>
        </pc:spChg>
        <pc:spChg chg="mod">
          <ac:chgData name="Burrell, Alice" userId="7451a51b-a698-4eed-857d-e2f3aa55f173" providerId="ADAL" clId="{1F317970-446F-4A5E-A548-AB827EA6D323}" dt="2023-10-06T08:30:56.594" v="61" actId="165"/>
          <ac:spMkLst>
            <pc:docMk/>
            <pc:sldMk cId="929100779" sldId="332"/>
            <ac:spMk id="25" creationId="{20B81411-7AD8-B2CD-6E3D-AD0113507413}"/>
          </ac:spMkLst>
        </pc:spChg>
        <pc:spChg chg="mod">
          <ac:chgData name="Burrell, Alice" userId="7451a51b-a698-4eed-857d-e2f3aa55f173" providerId="ADAL" clId="{1F317970-446F-4A5E-A548-AB827EA6D323}" dt="2023-10-06T08:30:56.594" v="61" actId="165"/>
          <ac:spMkLst>
            <pc:docMk/>
            <pc:sldMk cId="929100779" sldId="332"/>
            <ac:spMk id="26" creationId="{E90351E0-A278-8385-EBEE-AF70AEDD5EC3}"/>
          </ac:spMkLst>
        </pc:spChg>
        <pc:spChg chg="mod">
          <ac:chgData name="Burrell, Alice" userId="7451a51b-a698-4eed-857d-e2f3aa55f173" providerId="ADAL" clId="{1F317970-446F-4A5E-A548-AB827EA6D323}" dt="2023-10-06T08:30:56.594" v="61" actId="165"/>
          <ac:spMkLst>
            <pc:docMk/>
            <pc:sldMk cId="929100779" sldId="332"/>
            <ac:spMk id="27" creationId="{15FA2026-F239-303F-3147-2F7BDE804D21}"/>
          </ac:spMkLst>
        </pc:spChg>
        <pc:grpChg chg="del">
          <ac:chgData name="Burrell, Alice" userId="7451a51b-a698-4eed-857d-e2f3aa55f173" providerId="ADAL" clId="{1F317970-446F-4A5E-A548-AB827EA6D323}" dt="2023-10-05T16:15:05.792" v="10" actId="478"/>
          <ac:grpSpMkLst>
            <pc:docMk/>
            <pc:sldMk cId="929100779" sldId="332"/>
            <ac:grpSpMk id="7" creationId="{EAF9B959-FE9A-8485-57C6-6982444511EA}"/>
          </ac:grpSpMkLst>
        </pc:grpChg>
        <pc:grpChg chg="del mod topLvl">
          <ac:chgData name="Burrell, Alice" userId="7451a51b-a698-4eed-857d-e2f3aa55f173" providerId="ADAL" clId="{1F317970-446F-4A5E-A548-AB827EA6D323}" dt="2023-10-06T08:30:56.594" v="61" actId="165"/>
          <ac:grpSpMkLst>
            <pc:docMk/>
            <pc:sldMk cId="929100779" sldId="332"/>
            <ac:grpSpMk id="9" creationId="{D30AFAC4-E6F8-277E-C270-384E33844F95}"/>
          </ac:grpSpMkLst>
        </pc:grpChg>
        <pc:grpChg chg="mod topLvl">
          <ac:chgData name="Burrell, Alice" userId="7451a51b-a698-4eed-857d-e2f3aa55f173" providerId="ADAL" clId="{1F317970-446F-4A5E-A548-AB827EA6D323}" dt="2023-10-06T08:30:56.594" v="61" actId="165"/>
          <ac:grpSpMkLst>
            <pc:docMk/>
            <pc:sldMk cId="929100779" sldId="332"/>
            <ac:grpSpMk id="10" creationId="{E84BEFEC-1133-D72C-4F91-F5EF92DB81F0}"/>
          </ac:grpSpMkLst>
        </pc:grpChg>
        <pc:grpChg chg="mod topLvl">
          <ac:chgData name="Burrell, Alice" userId="7451a51b-a698-4eed-857d-e2f3aa55f173" providerId="ADAL" clId="{1F317970-446F-4A5E-A548-AB827EA6D323}" dt="2023-10-06T08:30:56.594" v="61" actId="165"/>
          <ac:grpSpMkLst>
            <pc:docMk/>
            <pc:sldMk cId="929100779" sldId="332"/>
            <ac:grpSpMk id="11" creationId="{B463C388-117E-E348-644A-2B09B6A11497}"/>
          </ac:grpSpMkLst>
        </pc:grpChg>
        <pc:grpChg chg="mod topLvl">
          <ac:chgData name="Burrell, Alice" userId="7451a51b-a698-4eed-857d-e2f3aa55f173" providerId="ADAL" clId="{1F317970-446F-4A5E-A548-AB827EA6D323}" dt="2023-10-06T08:30:56.594" v="61" actId="165"/>
          <ac:grpSpMkLst>
            <pc:docMk/>
            <pc:sldMk cId="929100779" sldId="332"/>
            <ac:grpSpMk id="12" creationId="{2F086009-9A1F-86B7-367A-9D83C8B06B0D}"/>
          </ac:grpSpMkLst>
        </pc:grpChg>
        <pc:grpChg chg="mod topLvl">
          <ac:chgData name="Burrell, Alice" userId="7451a51b-a698-4eed-857d-e2f3aa55f173" providerId="ADAL" clId="{1F317970-446F-4A5E-A548-AB827EA6D323}" dt="2023-10-06T08:30:56.594" v="61" actId="165"/>
          <ac:grpSpMkLst>
            <pc:docMk/>
            <pc:sldMk cId="929100779" sldId="332"/>
            <ac:grpSpMk id="13" creationId="{EAD77B4F-6ACB-8744-7926-604B2ABA550E}"/>
          </ac:grpSpMkLst>
        </pc:grpChg>
        <pc:grpChg chg="mod topLvl">
          <ac:chgData name="Burrell, Alice" userId="7451a51b-a698-4eed-857d-e2f3aa55f173" providerId="ADAL" clId="{1F317970-446F-4A5E-A548-AB827EA6D323}" dt="2023-10-06T08:30:56.594" v="61" actId="165"/>
          <ac:grpSpMkLst>
            <pc:docMk/>
            <pc:sldMk cId="929100779" sldId="332"/>
            <ac:grpSpMk id="14" creationId="{6FAE8B93-3B31-2C07-515E-F8937A43F9F5}"/>
          </ac:grpSpMkLst>
        </pc:grpChg>
        <pc:grpChg chg="mod topLvl">
          <ac:chgData name="Burrell, Alice" userId="7451a51b-a698-4eed-857d-e2f3aa55f173" providerId="ADAL" clId="{1F317970-446F-4A5E-A548-AB827EA6D323}" dt="2023-10-06T08:30:56.594" v="61" actId="165"/>
          <ac:grpSpMkLst>
            <pc:docMk/>
            <pc:sldMk cId="929100779" sldId="332"/>
            <ac:grpSpMk id="15" creationId="{D67D9BAD-D5EB-FD04-6681-435A9C2B9DD9}"/>
          </ac:grpSpMkLst>
        </pc:grpChg>
        <pc:picChg chg="mod ord">
          <ac:chgData name="Burrell, Alice" userId="7451a51b-a698-4eed-857d-e2f3aa55f173" providerId="ADAL" clId="{1F317970-446F-4A5E-A548-AB827EA6D323}" dt="2023-10-06T08:32:37.301" v="78" actId="1076"/>
          <ac:picMkLst>
            <pc:docMk/>
            <pc:sldMk cId="929100779" sldId="332"/>
            <ac:picMk id="2" creationId="{413C4D8D-2D37-6C52-5E0A-7B49C5657ACE}"/>
          </ac:picMkLst>
        </pc:picChg>
        <pc:picChg chg="del topLvl">
          <ac:chgData name="Burrell, Alice" userId="7451a51b-a698-4eed-857d-e2f3aa55f173" providerId="ADAL" clId="{1F317970-446F-4A5E-A548-AB827EA6D323}" dt="2023-10-05T16:15:05.792" v="10" actId="478"/>
          <ac:picMkLst>
            <pc:docMk/>
            <pc:sldMk cId="929100779" sldId="332"/>
            <ac:picMk id="8" creationId="{47513443-5454-A3A4-82EB-3191E42B8615}"/>
          </ac:picMkLst>
        </pc:picChg>
      </pc:sldChg>
      <pc:sldChg chg="addSp modSp modAnim">
        <pc:chgData name="Burrell, Alice" userId="7451a51b-a698-4eed-857d-e2f3aa55f173" providerId="ADAL" clId="{1F317970-446F-4A5E-A548-AB827EA6D323}" dt="2023-10-05T16:30:07.702" v="60"/>
        <pc:sldMkLst>
          <pc:docMk/>
          <pc:sldMk cId="949058928" sldId="334"/>
        </pc:sldMkLst>
        <pc:spChg chg="mod">
          <ac:chgData name="Burrell, Alice" userId="7451a51b-a698-4eed-857d-e2f3aa55f173" providerId="ADAL" clId="{1F317970-446F-4A5E-A548-AB827EA6D323}" dt="2023-10-05T16:30:05.162" v="59" actId="164"/>
          <ac:spMkLst>
            <pc:docMk/>
            <pc:sldMk cId="949058928" sldId="334"/>
            <ac:spMk id="8" creationId="{E36F867B-6256-4AC1-0C7F-30A1690E7A35}"/>
          </ac:spMkLst>
        </pc:spChg>
        <pc:spChg chg="mod">
          <ac:chgData name="Burrell, Alice" userId="7451a51b-a698-4eed-857d-e2f3aa55f173" providerId="ADAL" clId="{1F317970-446F-4A5E-A548-AB827EA6D323}" dt="2023-10-05T16:30:05.162" v="59" actId="164"/>
          <ac:spMkLst>
            <pc:docMk/>
            <pc:sldMk cId="949058928" sldId="334"/>
            <ac:spMk id="9" creationId="{1C01BC2C-5B93-C015-B2F7-F4EC7DA722A7}"/>
          </ac:spMkLst>
        </pc:spChg>
        <pc:spChg chg="mod">
          <ac:chgData name="Burrell, Alice" userId="7451a51b-a698-4eed-857d-e2f3aa55f173" providerId="ADAL" clId="{1F317970-446F-4A5E-A548-AB827EA6D323}" dt="2023-10-05T16:30:05.162" v="59" actId="164"/>
          <ac:spMkLst>
            <pc:docMk/>
            <pc:sldMk cId="949058928" sldId="334"/>
            <ac:spMk id="10" creationId="{A27224D6-1479-C86D-216C-6561C41C1A39}"/>
          </ac:spMkLst>
        </pc:spChg>
        <pc:spChg chg="mod">
          <ac:chgData name="Burrell, Alice" userId="7451a51b-a698-4eed-857d-e2f3aa55f173" providerId="ADAL" clId="{1F317970-446F-4A5E-A548-AB827EA6D323}" dt="2023-10-05T16:30:05.162" v="59" actId="164"/>
          <ac:spMkLst>
            <pc:docMk/>
            <pc:sldMk cId="949058928" sldId="334"/>
            <ac:spMk id="11" creationId="{BCE05BB7-D6E8-A5FD-1DD3-B06A6A7A489F}"/>
          </ac:spMkLst>
        </pc:spChg>
        <pc:spChg chg="mod">
          <ac:chgData name="Burrell, Alice" userId="7451a51b-a698-4eed-857d-e2f3aa55f173" providerId="ADAL" clId="{1F317970-446F-4A5E-A548-AB827EA6D323}" dt="2023-10-05T16:30:05.162" v="59" actId="164"/>
          <ac:spMkLst>
            <pc:docMk/>
            <pc:sldMk cId="949058928" sldId="334"/>
            <ac:spMk id="14" creationId="{BCE05BB7-D6E8-A5FD-1DD3-B06A6A7A489F}"/>
          </ac:spMkLst>
        </pc:spChg>
        <pc:grpChg chg="add mod">
          <ac:chgData name="Burrell, Alice" userId="7451a51b-a698-4eed-857d-e2f3aa55f173" providerId="ADAL" clId="{1F317970-446F-4A5E-A548-AB827EA6D323}" dt="2023-10-05T16:30:05.162" v="59" actId="164"/>
          <ac:grpSpMkLst>
            <pc:docMk/>
            <pc:sldMk cId="949058928" sldId="334"/>
            <ac:grpSpMk id="2" creationId="{28DA2A0B-0129-05EA-02DC-397109C3D260}"/>
          </ac:grpSpMkLst>
        </pc:grpChg>
      </pc:sldChg>
      <pc:sldChg chg="modSp mod">
        <pc:chgData name="Burrell, Alice" userId="7451a51b-a698-4eed-857d-e2f3aa55f173" providerId="ADAL" clId="{1F317970-446F-4A5E-A548-AB827EA6D323}" dt="2023-10-05T16:13:54.823" v="1" actId="1076"/>
        <pc:sldMkLst>
          <pc:docMk/>
          <pc:sldMk cId="3616711304" sldId="429"/>
        </pc:sldMkLst>
        <pc:picChg chg="mod">
          <ac:chgData name="Burrell, Alice" userId="7451a51b-a698-4eed-857d-e2f3aa55f173" providerId="ADAL" clId="{1F317970-446F-4A5E-A548-AB827EA6D323}" dt="2023-10-05T16:13:54.823" v="1" actId="1076"/>
          <ac:picMkLst>
            <pc:docMk/>
            <pc:sldMk cId="3616711304" sldId="429"/>
            <ac:picMk id="2" creationId="{BBC77D0F-83CB-BA2B-CD9E-1E5CA13C34F6}"/>
          </ac:picMkLst>
        </pc:picChg>
      </pc:sldChg>
    </pc:docChg>
  </pc:docChgLst>
  <pc:docChgLst>
    <pc:chgData name="Burrell, Alice" userId="S::alice.burrell@savethechildren.org::7451a51b-a698-4eed-857d-e2f3aa55f173" providerId="AD" clId="Web-{B10085B5-59B6-4EEE-10DD-6457845F34A9}"/>
    <pc:docChg chg="modSld">
      <pc:chgData name="Burrell, Alice" userId="S::alice.burrell@savethechildren.org::7451a51b-a698-4eed-857d-e2f3aa55f173" providerId="AD" clId="Web-{B10085B5-59B6-4EEE-10DD-6457845F34A9}" dt="2023-10-05T10:37:47.921" v="47" actId="1076"/>
      <pc:docMkLst>
        <pc:docMk/>
      </pc:docMkLst>
      <pc:sldChg chg="addSp delSp modSp addCm delCm modNotes">
        <pc:chgData name="Burrell, Alice" userId="S::alice.burrell@savethechildren.org::7451a51b-a698-4eed-857d-e2f3aa55f173" providerId="AD" clId="Web-{B10085B5-59B6-4EEE-10DD-6457845F34A9}" dt="2023-10-05T10:33:46.320" v="27"/>
        <pc:sldMkLst>
          <pc:docMk/>
          <pc:sldMk cId="2188652853" sldId="354"/>
        </pc:sldMkLst>
        <pc:picChg chg="del">
          <ac:chgData name="Burrell, Alice" userId="S::alice.burrell@savethechildren.org::7451a51b-a698-4eed-857d-e2f3aa55f173" providerId="AD" clId="Web-{B10085B5-59B6-4EEE-10DD-6457845F34A9}" dt="2023-10-05T10:31:55.410" v="6"/>
          <ac:picMkLst>
            <pc:docMk/>
            <pc:sldMk cId="2188652853" sldId="354"/>
            <ac:picMk id="2" creationId="{4C8F1585-D72A-1BD3-0FD2-B978282EA2AE}"/>
          </ac:picMkLst>
        </pc:picChg>
        <pc:picChg chg="add mod">
          <ac:chgData name="Burrell, Alice" userId="S::alice.burrell@savethechildren.org::7451a51b-a698-4eed-857d-e2f3aa55f173" providerId="AD" clId="Web-{B10085B5-59B6-4EEE-10DD-6457845F34A9}" dt="2023-10-05T10:32:20.098" v="11" actId="1076"/>
          <ac:picMkLst>
            <pc:docMk/>
            <pc:sldMk cId="2188652853" sldId="354"/>
            <ac:picMk id="3" creationId="{F435F512-CA61-31DE-AD26-DB3FCD4FA7DE}"/>
          </ac:picMkLst>
        </pc:picChg>
      </pc:sldChg>
      <pc:sldChg chg="addSp delSp modSp delAnim delCm modNotes">
        <pc:chgData name="Burrell, Alice" userId="S::alice.burrell@savethechildren.org::7451a51b-a698-4eed-857d-e2f3aa55f173" providerId="AD" clId="Web-{B10085B5-59B6-4EEE-10DD-6457845F34A9}" dt="2023-10-05T10:36:39.653" v="42"/>
        <pc:sldMkLst>
          <pc:docMk/>
          <pc:sldMk cId="1101264419" sldId="361"/>
        </pc:sldMkLst>
        <pc:spChg chg="add del mod">
          <ac:chgData name="Burrell, Alice" userId="S::alice.burrell@savethechildren.org::7451a51b-a698-4eed-857d-e2f3aa55f173" providerId="AD" clId="Web-{B10085B5-59B6-4EEE-10DD-6457845F34A9}" dt="2023-10-05T10:34:15.461" v="29"/>
          <ac:spMkLst>
            <pc:docMk/>
            <pc:sldMk cId="1101264419" sldId="361"/>
            <ac:spMk id="4" creationId="{6927B55F-C39A-869F-597E-EEA58753F0F8}"/>
          </ac:spMkLst>
        </pc:spChg>
        <pc:picChg chg="del">
          <ac:chgData name="Burrell, Alice" userId="S::alice.burrell@savethechildren.org::7451a51b-a698-4eed-857d-e2f3aa55f173" providerId="AD" clId="Web-{B10085B5-59B6-4EEE-10DD-6457845F34A9}" dt="2023-10-05T10:34:01.445" v="28"/>
          <ac:picMkLst>
            <pc:docMk/>
            <pc:sldMk cId="1101264419" sldId="361"/>
            <ac:picMk id="2" creationId="{A4F84B64-6261-1C34-9DF5-482F810547BE}"/>
          </ac:picMkLst>
        </pc:picChg>
        <pc:picChg chg="add mod ord">
          <ac:chgData name="Burrell, Alice" userId="S::alice.burrell@savethechildren.org::7451a51b-a698-4eed-857d-e2f3aa55f173" providerId="AD" clId="Web-{B10085B5-59B6-4EEE-10DD-6457845F34A9}" dt="2023-10-05T10:34:27.883" v="36" actId="14100"/>
          <ac:picMkLst>
            <pc:docMk/>
            <pc:sldMk cId="1101264419" sldId="361"/>
            <ac:picMk id="7" creationId="{A2B0CA6E-C64D-AF62-2052-B7ADDCB960FB}"/>
          </ac:picMkLst>
        </pc:picChg>
      </pc:sldChg>
      <pc:sldChg chg="addSp delSp modSp">
        <pc:chgData name="Burrell, Alice" userId="S::alice.burrell@savethechildren.org::7451a51b-a698-4eed-857d-e2f3aa55f173" providerId="AD" clId="Web-{B10085B5-59B6-4EEE-10DD-6457845F34A9}" dt="2023-10-05T10:08:01.976" v="4" actId="1076"/>
        <pc:sldMkLst>
          <pc:docMk/>
          <pc:sldMk cId="507748432" sldId="398"/>
        </pc:sldMkLst>
        <pc:picChg chg="add mod">
          <ac:chgData name="Burrell, Alice" userId="S::alice.burrell@savethechildren.org::7451a51b-a698-4eed-857d-e2f3aa55f173" providerId="AD" clId="Web-{B10085B5-59B6-4EEE-10DD-6457845F34A9}" dt="2023-10-05T10:08:01.976" v="4" actId="1076"/>
          <ac:picMkLst>
            <pc:docMk/>
            <pc:sldMk cId="507748432" sldId="398"/>
            <ac:picMk id="3" creationId="{0DD7A120-9809-6CD8-4E3A-2F0A23B7C9E4}"/>
          </ac:picMkLst>
        </pc:picChg>
        <pc:picChg chg="del">
          <ac:chgData name="Burrell, Alice" userId="S::alice.burrell@savethechildren.org::7451a51b-a698-4eed-857d-e2f3aa55f173" providerId="AD" clId="Web-{B10085B5-59B6-4EEE-10DD-6457845F34A9}" dt="2023-10-05T10:07:37.460" v="0"/>
          <ac:picMkLst>
            <pc:docMk/>
            <pc:sldMk cId="507748432" sldId="398"/>
            <ac:picMk id="7" creationId="{73351E8B-E66B-7F3D-A1D3-51B6E209E077}"/>
          </ac:picMkLst>
        </pc:picChg>
      </pc:sldChg>
      <pc:sldChg chg="modSp">
        <pc:chgData name="Burrell, Alice" userId="S::alice.burrell@savethechildren.org::7451a51b-a698-4eed-857d-e2f3aa55f173" providerId="AD" clId="Web-{B10085B5-59B6-4EEE-10DD-6457845F34A9}" dt="2023-10-05T10:37:47.921" v="47" actId="1076"/>
        <pc:sldMkLst>
          <pc:docMk/>
          <pc:sldMk cId="2116594696" sldId="420"/>
        </pc:sldMkLst>
        <pc:picChg chg="mod">
          <ac:chgData name="Burrell, Alice" userId="S::alice.burrell@savethechildren.org::7451a51b-a698-4eed-857d-e2f3aa55f173" providerId="AD" clId="Web-{B10085B5-59B6-4EEE-10DD-6457845F34A9}" dt="2023-10-05T10:37:42.717" v="44" actId="14100"/>
          <ac:picMkLst>
            <pc:docMk/>
            <pc:sldMk cId="2116594696" sldId="420"/>
            <ac:picMk id="2" creationId="{E4D5C7AB-AAD9-92C5-3BBB-1551506C8A41}"/>
          </ac:picMkLst>
        </pc:picChg>
        <pc:picChg chg="mod">
          <ac:chgData name="Burrell, Alice" userId="S::alice.burrell@savethechildren.org::7451a51b-a698-4eed-857d-e2f3aa55f173" providerId="AD" clId="Web-{B10085B5-59B6-4EEE-10DD-6457845F34A9}" dt="2023-10-05T10:37:47.921" v="47" actId="1076"/>
          <ac:picMkLst>
            <pc:docMk/>
            <pc:sldMk cId="2116594696" sldId="420"/>
            <ac:picMk id="3" creationId="{88D53FB5-03DB-0BD4-8BDC-0FF3436776D7}"/>
          </ac:picMkLst>
        </pc:picChg>
      </pc:sldChg>
    </pc:docChg>
  </pc:docChgLst>
  <pc:docChgLst>
    <pc:chgData name="Burrell, Alice" userId="S::alice.burrell@savethechildren.org::7451a51b-a698-4eed-857d-e2f3aa55f173" providerId="AD" clId="Web-{C081052C-896B-C8CF-AC5E-E2B27160EC76}"/>
    <pc:docChg chg="modSld">
      <pc:chgData name="Burrell, Alice" userId="S::alice.burrell@savethechildren.org::7451a51b-a698-4eed-857d-e2f3aa55f173" providerId="AD" clId="Web-{C081052C-896B-C8CF-AC5E-E2B27160EC76}" dt="2023-09-22T15:27:40.563" v="9" actId="14100"/>
      <pc:docMkLst>
        <pc:docMk/>
      </pc:docMkLst>
      <pc:sldChg chg="addSp delSp modSp delCm">
        <pc:chgData name="Burrell, Alice" userId="S::alice.burrell@savethechildren.org::7451a51b-a698-4eed-857d-e2f3aa55f173" providerId="AD" clId="Web-{C081052C-896B-C8CF-AC5E-E2B27160EC76}" dt="2023-09-22T15:27:40.563" v="9" actId="14100"/>
        <pc:sldMkLst>
          <pc:docMk/>
          <pc:sldMk cId="2116594696" sldId="420"/>
        </pc:sldMkLst>
        <pc:grpChg chg="del">
          <ac:chgData name="Burrell, Alice" userId="S::alice.burrell@savethechildren.org::7451a51b-a698-4eed-857d-e2f3aa55f173" providerId="AD" clId="Web-{C081052C-896B-C8CF-AC5E-E2B27160EC76}" dt="2023-09-22T15:27:02.046" v="0"/>
          <ac:grpSpMkLst>
            <pc:docMk/>
            <pc:sldMk cId="2116594696" sldId="420"/>
            <ac:grpSpMk id="9" creationId="{7DFDA0AB-59DB-0D23-9CCF-850ABDCFB71D}"/>
          </ac:grpSpMkLst>
        </pc:grpChg>
        <pc:picChg chg="add mod">
          <ac:chgData name="Burrell, Alice" userId="S::alice.burrell@savethechildren.org::7451a51b-a698-4eed-857d-e2f3aa55f173" providerId="AD" clId="Web-{C081052C-896B-C8CF-AC5E-E2B27160EC76}" dt="2023-09-22T15:27:36.266" v="7" actId="1076"/>
          <ac:picMkLst>
            <pc:docMk/>
            <pc:sldMk cId="2116594696" sldId="420"/>
            <ac:picMk id="2" creationId="{E4D5C7AB-AAD9-92C5-3BBB-1551506C8A41}"/>
          </ac:picMkLst>
        </pc:picChg>
        <pc:picChg chg="add mod">
          <ac:chgData name="Burrell, Alice" userId="S::alice.burrell@savethechildren.org::7451a51b-a698-4eed-857d-e2f3aa55f173" providerId="AD" clId="Web-{C081052C-896B-C8CF-AC5E-E2B27160EC76}" dt="2023-09-22T15:27:40.563" v="9" actId="14100"/>
          <ac:picMkLst>
            <pc:docMk/>
            <pc:sldMk cId="2116594696" sldId="420"/>
            <ac:picMk id="3" creationId="{88D53FB5-03DB-0BD4-8BDC-0FF3436776D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C5FF01-0D94-45B5-A6AA-51FA22C2D7C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x-none"/>
          </a:p>
        </p:txBody>
      </p:sp>
      <p:sp>
        <p:nvSpPr>
          <p:cNvPr id="3" name="Date Placeholder 2">
            <a:extLst>
              <a:ext uri="{FF2B5EF4-FFF2-40B4-BE49-F238E27FC236}">
                <a16:creationId xmlns:a16="http://schemas.microsoft.com/office/drawing/2014/main" id="{DEBE48C1-6ABD-41A7-94C6-4068055F5DA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0E5A84D9-8C54-44BB-BCB8-972D00B48865}" type="datetimeFigureOut">
              <a:rPr lang="x-none" smtClean="0"/>
              <a:t>10/6/2023</a:t>
            </a:fld>
            <a:endParaRPr lang="x-none"/>
          </a:p>
        </p:txBody>
      </p:sp>
      <p:sp>
        <p:nvSpPr>
          <p:cNvPr id="4" name="Footer Placeholder 3">
            <a:extLst>
              <a:ext uri="{FF2B5EF4-FFF2-40B4-BE49-F238E27FC236}">
                <a16:creationId xmlns:a16="http://schemas.microsoft.com/office/drawing/2014/main" id="{CCD394F4-9201-492F-B8CE-18E39EC1BF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x-none"/>
          </a:p>
        </p:txBody>
      </p:sp>
      <p:sp>
        <p:nvSpPr>
          <p:cNvPr id="5" name="Slide Number Placeholder 4">
            <a:extLst>
              <a:ext uri="{FF2B5EF4-FFF2-40B4-BE49-F238E27FC236}">
                <a16:creationId xmlns:a16="http://schemas.microsoft.com/office/drawing/2014/main" id="{C08ED2BF-2B65-42C4-97F8-F99B793B91B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38CF2DD2-20A7-4DD7-8E44-09CE7E29F5C4}" type="slidenum">
              <a:rPr lang="x-none" smtClean="0"/>
              <a:t>‹#›</a:t>
            </a:fld>
            <a:endParaRPr lang="x-none"/>
          </a:p>
        </p:txBody>
      </p:sp>
    </p:spTree>
    <p:extLst>
      <p:ext uri="{BB962C8B-B14F-4D97-AF65-F5344CB8AC3E}">
        <p14:creationId xmlns:p14="http://schemas.microsoft.com/office/powerpoint/2010/main" val="21172189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70F38F60-DFED-40C2-929D-904E92906FEC}" type="datetimeFigureOut">
              <a:rPr lang="x-none" smtClean="0"/>
              <a:t>10/6/2023</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963DF67-57A7-4E60-B412-2E26C2D4287B}" type="slidenum">
              <a:rPr lang="x-none" smtClean="0"/>
              <a:t>‹#›</a:t>
            </a:fld>
            <a:endParaRPr lang="x-none"/>
          </a:p>
        </p:txBody>
      </p:sp>
    </p:spTree>
    <p:extLst>
      <p:ext uri="{BB962C8B-B14F-4D97-AF65-F5344CB8AC3E}">
        <p14:creationId xmlns:p14="http://schemas.microsoft.com/office/powerpoint/2010/main" val="392925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globalhealthmedia.org/videos/les-signes-de-danger-chez-le-petit-bebe/"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youtube.com/watch?v=t4dholcfl84"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youtube.com/watch?v=t4dholcfl84"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globalhealthmedia.org/videos/conseils-nutritionnels-la-visite-pour-les-jeunes-enfants/"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globalhealthmedia.org/videos/aider-une-mere-qui-allaite/"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www.unicef.org/nutrition/files/Facilitator_Guide_September_2013.pdf"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kellymom.com/ages/older-infant/ebf-benefits/" TargetMode="External"/><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www.unicef.org/media/93981/file/Complementary-Feeding-Guidance-2020.pdf" TargetMode="External"/><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s://www.plannedparenthood.org/learn/gender-identity/sex-gender-identity/whats-intersex" TargetMode="External"/><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fr" b="1"/>
              <a:t>Points de discussion :</a:t>
            </a:r>
          </a:p>
          <a:p>
            <a:pPr marL="171450" indent="-171450" rtl="0">
              <a:buFont typeface="Arial" panose="020B0604020202020204" pitchFamily="34" charset="0"/>
              <a:buChar char="•"/>
            </a:pPr>
            <a:r>
              <a:rPr lang="fr"/>
              <a:t>Demandez aux participants de se présenter</a:t>
            </a:r>
            <a:endParaRPr lang="en-US"/>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2</a:t>
            </a:fld>
            <a:endParaRPr lang="x-none"/>
          </a:p>
        </p:txBody>
      </p:sp>
    </p:spTree>
    <p:extLst>
      <p:ext uri="{BB962C8B-B14F-4D97-AF65-F5344CB8AC3E}">
        <p14:creationId xmlns:p14="http://schemas.microsoft.com/office/powerpoint/2010/main" val="1754624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200" b="1" i="0">
                <a:solidFill>
                  <a:schemeClr val="tx1"/>
                </a:solidFill>
                <a:effectLst/>
                <a:sym typeface="Wingdings" panose="05000000000000000000" pitchFamily="2" charset="2"/>
              </a:rPr>
              <a:t>DEMANDER : </a:t>
            </a:r>
            <a:r>
              <a:rPr lang="fr" sz="1200" b="0" i="0">
                <a:solidFill>
                  <a:schemeClr val="tx1"/>
                </a:solidFill>
                <a:effectLst/>
                <a:sym typeface="Wingdings" panose="05000000000000000000" pitchFamily="2" charset="2"/>
              </a:rPr>
              <a:t>Comment les facteurs de risque MAMI nous informent-ils sur le risque nutritionnel du nourrisson ? </a:t>
            </a:r>
            <a:endParaRPr lang="en-GB" sz="1200" b="1" i="0" baseline="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baseline="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 sz="1200" b="1" i="0">
                <a:solidFill>
                  <a:schemeClr val="tx1"/>
                </a:solidFill>
                <a:effectLst/>
              </a:rPr>
              <a:t>Réponse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200" b="0" i="0">
                <a:solidFill>
                  <a:schemeClr val="tx1"/>
                </a:solidFill>
                <a:effectLst/>
              </a:rPr>
              <a:t>Ces facteurs de risque fondés sur des données probantes affectent la croissance du nourrisson. Si le couple mère/nourrisson y est exposé, le nourrisson risque davantage d’être </a:t>
            </a:r>
            <a:r>
              <a:rPr lang="fr-CH" sz="1200" b="0" i="0">
                <a:solidFill>
                  <a:schemeClr val="tx1"/>
                </a:solidFill>
                <a:effectLst/>
              </a:rPr>
              <a:t>petit </a:t>
            </a:r>
            <a:r>
              <a:rPr lang="fr" sz="1200" b="0" i="0">
                <a:solidFill>
                  <a:schemeClr val="tx1"/>
                </a:solidFill>
                <a:effectLst/>
              </a:rPr>
              <a:t>et de présenter un risque nutritionnel.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baseline="0">
              <a:solidFill>
                <a:schemeClr val="tx1"/>
              </a:solidFill>
              <a:effectLst/>
            </a:endParaRPr>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22</a:t>
            </a:fld>
            <a:endParaRPr lang="x-none"/>
          </a:p>
        </p:txBody>
      </p:sp>
    </p:spTree>
    <p:extLst>
      <p:ext uri="{BB962C8B-B14F-4D97-AF65-F5344CB8AC3E}">
        <p14:creationId xmlns:p14="http://schemas.microsoft.com/office/powerpoint/2010/main" val="166439863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114</a:t>
            </a:fld>
            <a:endParaRPr lang="x-none"/>
          </a:p>
        </p:txBody>
      </p:sp>
    </p:spTree>
    <p:extLst>
      <p:ext uri="{BB962C8B-B14F-4D97-AF65-F5344CB8AC3E}">
        <p14:creationId xmlns:p14="http://schemas.microsoft.com/office/powerpoint/2010/main" val="344882415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fr" b="1" u="sng"/>
              <a:t>Instructions de l’activité (60 minutes)</a:t>
            </a:r>
          </a:p>
          <a:p>
            <a:pPr marL="0" indent="0" rtl="0">
              <a:buFont typeface="Arial" panose="020B0604020202020204" pitchFamily="34" charset="0"/>
              <a:buNone/>
            </a:pPr>
            <a:r>
              <a:rPr lang="fr" b="1" u="sng"/>
              <a:t>Étape 1 (25 minutes)</a:t>
            </a:r>
            <a:endParaRPr lang="en-US" baseline="0"/>
          </a:p>
          <a:p>
            <a:pPr marL="171450" indent="-171450" rtl="0">
              <a:buFont typeface="Arial" panose="020B0604020202020204" pitchFamily="34" charset="0"/>
              <a:buChar char="•"/>
            </a:pPr>
            <a:r>
              <a:rPr lang="fr"/>
              <a:t>Remettez le document </a:t>
            </a:r>
            <a:r>
              <a:rPr lang="fr" b="1" i="1"/>
              <a:t>Module 9_Activity Sheet_MAMI Register</a:t>
            </a:r>
            <a:r>
              <a:rPr lang="fr"/>
              <a:t> (Module 9_Fiche d’activité_Registre MAMI) à chaque participant</a:t>
            </a:r>
          </a:p>
          <a:p>
            <a:pPr marL="171450" indent="-171450" rtl="0">
              <a:buFont typeface="Arial" panose="020B0604020202020204" pitchFamily="34" charset="0"/>
              <a:buChar char="•"/>
            </a:pPr>
            <a:r>
              <a:rPr lang="fr"/>
              <a:t>En binômes, les </a:t>
            </a:r>
            <a:r>
              <a:rPr lang="fr-FR"/>
              <a:t>participants</a:t>
            </a:r>
            <a:r>
              <a:rPr lang="fr"/>
              <a:t> complètent le registre avec le scénario qui leur a été attribué lors de la dernière activité</a:t>
            </a:r>
          </a:p>
          <a:p>
            <a:pPr marL="171450" indent="-171450" rtl="0">
              <a:buFont typeface="Arial" panose="020B0604020202020204" pitchFamily="34" charset="0"/>
              <a:buChar char="•"/>
            </a:pPr>
            <a:r>
              <a:rPr lang="fr"/>
              <a:t>Les animateurs font le tour des groupes et apportent leur aide au besoin </a:t>
            </a:r>
          </a:p>
          <a:p>
            <a:pPr marL="171450" indent="-171450" rtl="0">
              <a:buFont typeface="Arial" panose="020B0604020202020204" pitchFamily="34" charset="0"/>
              <a:buChar char="•"/>
            </a:pPr>
            <a:endParaRPr lang="en-US" baseline="0"/>
          </a:p>
          <a:p>
            <a:pPr marL="0" indent="0" rtl="0">
              <a:buFont typeface="Arial" panose="020B0604020202020204" pitchFamily="34" charset="0"/>
              <a:buNone/>
            </a:pPr>
            <a:r>
              <a:rPr lang="fr" b="1" u="sng"/>
              <a:t>Étape 2 (25 minutes)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a:t>Remettez les documents </a:t>
            </a:r>
            <a:r>
              <a:rPr lang="fr" b="1" i="1"/>
              <a:t>Module 9_Activity Sheet_MAMI Reporting Form </a:t>
            </a:r>
            <a:r>
              <a:rPr lang="fr" b="0" i="0"/>
              <a:t>(Module 9_Fiche d’activité_Formulaire de rapport</a:t>
            </a:r>
            <a:r>
              <a:rPr lang="fr-FR" b="0" i="0" err="1"/>
              <a:t>age</a:t>
            </a:r>
            <a:r>
              <a:rPr lang="fr" b="0" i="0"/>
              <a:t> MAMI) </a:t>
            </a:r>
            <a:r>
              <a:rPr lang="fr" b="1" i="1"/>
              <a:t>et Module 9_Activity Sheet_completed register (Module 9_Fiche d’activité_registre complété)</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b="0" i="0"/>
              <a:t>Les participants doivent continuer à travailler en binôme et remplir le formulaire de rapport à l’aide du registre complété.</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baseline="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 b="1" i="0"/>
              <a:t>Agir : </a:t>
            </a:r>
            <a:r>
              <a:rPr lang="fr" b="0" i="0"/>
              <a:t>Regroupez les participants et demandez-leur s’ils ont rencontré des difficultés ou s’ils ont des commentaires ou des remarques à émettre sur ces deux formulaires de suivi et de rapport</a:t>
            </a:r>
            <a:endParaRPr lang="en-US" baseline="0"/>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115</a:t>
            </a:fld>
            <a:endParaRPr lang="x-none"/>
          </a:p>
        </p:txBody>
      </p:sp>
    </p:spTree>
    <p:extLst>
      <p:ext uri="{BB962C8B-B14F-4D97-AF65-F5344CB8AC3E}">
        <p14:creationId xmlns:p14="http://schemas.microsoft.com/office/powerpoint/2010/main" val="153605173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b="1"/>
              <a:t>Faire : </a:t>
            </a:r>
            <a:r>
              <a:rPr lang="fr"/>
              <a:t>remettez à chaque participant (ou formez des petits groupes par situation géographique, par exemple) un exemplaire du document </a:t>
            </a:r>
            <a:r>
              <a:rPr lang="fr" b="1" i="1"/>
              <a:t>Module 10_</a:t>
            </a:r>
            <a:r>
              <a:rPr lang="fr-FR" b="1" i="1"/>
              <a:t>Activity S</a:t>
            </a:r>
            <a:r>
              <a:rPr lang="fr" b="1" i="1"/>
              <a:t>heet_Action Planning (Module 10_Fiche d’activité_Plan </a:t>
            </a:r>
            <a:r>
              <a:rPr lang="fr-FR" b="1" i="1"/>
              <a:t>d’Action</a:t>
            </a:r>
            <a:r>
              <a:rPr lang="fr" b="1" i="1"/>
              <a:t>)</a:t>
            </a:r>
          </a:p>
          <a:p>
            <a:pPr rtl="0"/>
            <a:endParaRPr lang="en-US" b="1" i="1" baseline="0"/>
          </a:p>
          <a:p>
            <a:pPr rtl="0"/>
            <a:r>
              <a:rPr lang="fr" b="1" i="0" u="sng"/>
              <a:t>Instructions de l’activité (45 minutes)</a:t>
            </a:r>
          </a:p>
          <a:p>
            <a:pPr marL="228600" indent="-228600" rtl="0">
              <a:buFont typeface="Arial" panose="020B0604020202020204" pitchFamily="34" charset="0"/>
              <a:buChar char="•"/>
            </a:pPr>
            <a:r>
              <a:rPr lang="fr" b="0" i="0"/>
              <a:t>Les participants, individuellement ou en petits groupes, prennent un moment pour réfléchir au contenu de la formation et élaborent un plan d’action pour lequel ils engagent leur responsabilité</a:t>
            </a:r>
          </a:p>
          <a:p>
            <a:pPr marL="228600" indent="-228600" rtl="0">
              <a:buFont typeface="Arial" panose="020B0604020202020204" pitchFamily="34" charset="0"/>
              <a:buChar char="•"/>
            </a:pPr>
            <a:r>
              <a:rPr lang="fr" b="0" i="0"/>
              <a:t>Ce plan d’action doit </a:t>
            </a:r>
            <a:r>
              <a:rPr lang="fr-FR" b="0" i="0"/>
              <a:t>se concentrer sur </a:t>
            </a:r>
            <a:r>
              <a:rPr lang="fr" b="0" i="0"/>
              <a:t>l’utilisation des nouvelles connaissances et compétences dans le cadre de la mise en œuvre du programme MAMI</a:t>
            </a:r>
          </a:p>
          <a:p>
            <a:pPr marL="228600" indent="-228600" rtl="0">
              <a:buFont typeface="Arial" panose="020B0604020202020204" pitchFamily="34" charset="0"/>
              <a:buChar char="•"/>
            </a:pPr>
            <a:r>
              <a:rPr lang="fr" b="0" i="0"/>
              <a:t>Prévoyez 45 minutes pour cette activité</a:t>
            </a:r>
          </a:p>
          <a:p>
            <a:pPr marL="228600" indent="-228600" rtl="0">
              <a:buFont typeface="Arial" panose="020B0604020202020204" pitchFamily="34" charset="0"/>
              <a:buChar char="•"/>
            </a:pPr>
            <a:r>
              <a:rPr lang="fr" b="0" i="0"/>
              <a:t>En séance plénière, prenez 15 minutes pour écouter deux ou trois exemples de plans d’action</a:t>
            </a:r>
          </a:p>
          <a:p>
            <a:pPr marL="228600" indent="-228600" rtl="0">
              <a:buFont typeface="Arial" panose="020B0604020202020204" pitchFamily="34" charset="0"/>
              <a:buChar char="•"/>
            </a:pPr>
            <a:r>
              <a:rPr lang="fr" b="0" i="0"/>
              <a:t>Demandez aux participants de réfléchir à ces </a:t>
            </a:r>
            <a:r>
              <a:rPr lang="fr-FR" b="0" i="0"/>
              <a:t>actions </a:t>
            </a:r>
            <a:r>
              <a:rPr lang="fr" b="0" i="0"/>
              <a:t>et d’émettre leurs suggestions ou commentaires</a:t>
            </a:r>
            <a:endParaRPr lang="en-US" b="0" i="0"/>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116</a:t>
            </a:fld>
            <a:endParaRPr lang="x-none"/>
          </a:p>
        </p:txBody>
      </p:sp>
    </p:spTree>
    <p:extLst>
      <p:ext uri="{BB962C8B-B14F-4D97-AF65-F5344CB8AC3E}">
        <p14:creationId xmlns:p14="http://schemas.microsoft.com/office/powerpoint/2010/main" val="247137720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117</a:t>
            </a:fld>
            <a:endParaRPr lang="x-none"/>
          </a:p>
        </p:txBody>
      </p:sp>
    </p:spTree>
    <p:extLst>
      <p:ext uri="{BB962C8B-B14F-4D97-AF65-F5344CB8AC3E}">
        <p14:creationId xmlns:p14="http://schemas.microsoft.com/office/powerpoint/2010/main" val="79573412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 b="1"/>
              <a:t>Agir : </a:t>
            </a:r>
            <a:r>
              <a:rPr lang="fr"/>
              <a:t>Distribuez le post-test ainsi que le formulaire d’évaluation et accordez 30 minutes aux participants pour les remplir </a:t>
            </a:r>
          </a:p>
          <a:p>
            <a:pPr rtl="0"/>
            <a:endParaRPr lang="en-US" b="1"/>
          </a:p>
          <a:p>
            <a:pPr rtl="0"/>
            <a:r>
              <a:rPr lang="fr" b="1"/>
              <a:t>DIRE :</a:t>
            </a:r>
          </a:p>
          <a:p>
            <a:pPr marL="171450" indent="-171450" rtl="0">
              <a:buFont typeface="Arial" panose="020B0604020202020204" pitchFamily="34" charset="0"/>
              <a:buChar char="•"/>
            </a:pPr>
            <a:r>
              <a:rPr lang="fr"/>
              <a:t>Merci de remplir le post-test et l’évaluation de la formation</a:t>
            </a:r>
          </a:p>
          <a:p>
            <a:pPr marL="171450" indent="-171450" rtl="0">
              <a:buFont typeface="Arial" panose="020B0604020202020204" pitchFamily="34" charset="0"/>
              <a:buChar char="•"/>
            </a:pPr>
            <a:r>
              <a:rPr lang="fr"/>
              <a:t>Nous nous appuierons sur leurs résultats pour améliorer le contenu et le déroulement de cette formation</a:t>
            </a:r>
          </a:p>
          <a:p>
            <a:pPr marL="171450" indent="-171450" rtl="0">
              <a:buFont typeface="Arial" panose="020B0604020202020204" pitchFamily="34" charset="0"/>
              <a:buChar char="•"/>
            </a:pPr>
            <a:r>
              <a:rPr lang="fr"/>
              <a:t>Les résultats de tests pris en compte sont ceux du groupe, et non de chaque individu</a:t>
            </a:r>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118</a:t>
            </a:fld>
            <a:endParaRPr lang="x-none"/>
          </a:p>
        </p:txBody>
      </p:sp>
    </p:spTree>
    <p:extLst>
      <p:ext uri="{BB962C8B-B14F-4D97-AF65-F5344CB8AC3E}">
        <p14:creationId xmlns:p14="http://schemas.microsoft.com/office/powerpoint/2010/main" val="262355869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119</a:t>
            </a:fld>
            <a:endParaRPr lang="x-none"/>
          </a:p>
        </p:txBody>
      </p:sp>
    </p:spTree>
    <p:extLst>
      <p:ext uri="{BB962C8B-B14F-4D97-AF65-F5344CB8AC3E}">
        <p14:creationId xmlns:p14="http://schemas.microsoft.com/office/powerpoint/2010/main" val="206853153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121</a:t>
            </a:fld>
            <a:endParaRPr lang="x-none"/>
          </a:p>
        </p:txBody>
      </p:sp>
    </p:spTree>
    <p:extLst>
      <p:ext uri="{BB962C8B-B14F-4D97-AF65-F5344CB8AC3E}">
        <p14:creationId xmlns:p14="http://schemas.microsoft.com/office/powerpoint/2010/main" val="308635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fr" b="1">
                <a:solidFill>
                  <a:schemeClr val="tx1"/>
                </a:solidFill>
              </a:rPr>
              <a:t>DEMANDER : </a:t>
            </a:r>
            <a:r>
              <a:rPr lang="fr" b="0">
                <a:solidFill>
                  <a:schemeClr val="tx1"/>
                </a:solidFill>
              </a:rPr>
              <a:t>Quel est l’intérêt de conduire une évaluation de la santé mentale maternelle ? En quoi le bien-être maternel rentre-t-il en compte dans la détermination du risque nutritionnel du nourrisson ?</a:t>
            </a:r>
          </a:p>
          <a:p>
            <a:pPr marL="0" indent="0" rtl="0">
              <a:buFont typeface="Arial" panose="020B0604020202020204" pitchFamily="34" charset="0"/>
              <a:buNone/>
            </a:pPr>
            <a:endParaRPr lang="en-US" b="1">
              <a:solidFill>
                <a:schemeClr val="tx1"/>
              </a:solidFill>
            </a:endParaRPr>
          </a:p>
          <a:p>
            <a:pPr marL="0" indent="0" rtl="0">
              <a:buFont typeface="Arial" panose="020B0604020202020204" pitchFamily="34" charset="0"/>
              <a:buNone/>
            </a:pPr>
            <a:r>
              <a:rPr lang="fr" b="1">
                <a:solidFill>
                  <a:schemeClr val="tx1"/>
                </a:solidFill>
              </a:rPr>
              <a:t>DIRE : </a:t>
            </a:r>
            <a:endParaRPr lang="en-US" b="1">
              <a:solidFill>
                <a:schemeClr val="tx1"/>
              </a:solidFill>
            </a:endParaRPr>
          </a:p>
          <a:p>
            <a:pPr marL="285750" indent="-285750" rtl="0">
              <a:buFont typeface="Arial" panose="020B0604020202020204" pitchFamily="34" charset="0"/>
              <a:buChar char="•"/>
            </a:pPr>
            <a:r>
              <a:rPr lang="fr" b="0">
                <a:solidFill>
                  <a:schemeClr val="tx1"/>
                </a:solidFill>
              </a:rPr>
              <a:t>À cet âge, le nourrisson dépend entièrement de la personne qui s’occupe de répondre à l’ensemble de ses besoins, en particulier </a:t>
            </a:r>
            <a:r>
              <a:rPr lang="fr-FR" b="1">
                <a:solidFill>
                  <a:schemeClr val="tx1"/>
                </a:solidFill>
              </a:rPr>
              <a:t>pour couvrir ses besoins nutritionnels</a:t>
            </a:r>
            <a:r>
              <a:rPr lang="fr" b="0">
                <a:solidFill>
                  <a:schemeClr val="tx1"/>
                </a:solidFill>
              </a:rPr>
              <a:t>. </a:t>
            </a:r>
            <a:endParaRPr lang="en-US" b="0">
              <a:solidFill>
                <a:schemeClr val="tx1"/>
              </a:solidFill>
            </a:endParaRPr>
          </a:p>
          <a:p>
            <a:pPr marL="285750" indent="-285750" rtl="0">
              <a:buFont typeface="Arial" panose="020B0604020202020204" pitchFamily="34" charset="0"/>
              <a:buChar char="•"/>
            </a:pPr>
            <a:r>
              <a:rPr lang="fr" b="0">
                <a:solidFill>
                  <a:schemeClr val="tx1"/>
                </a:solidFill>
              </a:rPr>
              <a:t>Néanmoins, pour que l’enfant développe tout son potentiel, intellectuel et physique, une alimentation adéquate ne suffit pas</a:t>
            </a:r>
            <a:r>
              <a:rPr lang="fr" b="1">
                <a:solidFill>
                  <a:schemeClr val="tx1"/>
                </a:solidFill>
              </a:rPr>
              <a:t> </a:t>
            </a:r>
            <a:r>
              <a:rPr lang="fr-FR" b="1">
                <a:solidFill>
                  <a:schemeClr val="tx1"/>
                </a:solidFill>
              </a:rPr>
              <a:t>à elle seule</a:t>
            </a:r>
            <a:r>
              <a:rPr lang="fr" b="0">
                <a:solidFill>
                  <a:schemeClr val="tx1"/>
                </a:solidFill>
              </a:rPr>
              <a:t>. </a:t>
            </a:r>
          </a:p>
          <a:p>
            <a:pPr marL="285750" indent="-285750" rtl="0">
              <a:buFont typeface="Arial" panose="020B0604020202020204" pitchFamily="34" charset="0"/>
              <a:buChar char="•"/>
            </a:pPr>
            <a:r>
              <a:rPr lang="fr" b="0">
                <a:solidFill>
                  <a:schemeClr val="tx1"/>
                </a:solidFill>
              </a:rPr>
              <a:t>Pour que son développement physique et cognitif soit optimal, il est nécessaire que les personnes qui s’en occupent lui prodiguent une alimentation adéquate </a:t>
            </a:r>
            <a:r>
              <a:rPr lang="fr" b="1">
                <a:solidFill>
                  <a:schemeClr val="tx1"/>
                </a:solidFill>
              </a:rPr>
              <a:t>et </a:t>
            </a:r>
            <a:r>
              <a:rPr lang="fr-FR" b="1">
                <a:solidFill>
                  <a:schemeClr val="tx1"/>
                </a:solidFill>
              </a:rPr>
              <a:t>stimulent </a:t>
            </a:r>
            <a:r>
              <a:rPr lang="fr" b="0">
                <a:solidFill>
                  <a:schemeClr val="tx1"/>
                </a:solidFill>
              </a:rPr>
              <a:t>son activité physique et émotionnelle.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b="0">
                <a:solidFill>
                  <a:schemeClr val="tx1"/>
                </a:solidFill>
              </a:rPr>
              <a:t>Au cours des deux premières années de la vie, il est essentiel que le cerveau soit stimulé physiquement par des sons et des objets, que l’enfant fasse l’expérience du toucher et du mouvement, qu’il noue des liens d’attachement avec la personne qui s’occupe de lui et qu’il reçoive une alimentation adéquate.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b="0">
                <a:solidFill>
                  <a:schemeClr val="tx1"/>
                </a:solidFill>
              </a:rPr>
              <a:t>S’il n’est pas stimulé, le cerveau de l’enfant peut se développer de manière anormale et ainsi entraîner un handicap mental et une vulnérabilité aux maladies mentales au cours de la vie.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b="0">
                <a:solidFill>
                  <a:schemeClr val="tx1"/>
                </a:solidFill>
              </a:rPr>
              <a:t>En outre, si une mère ressent un mal-être mental ou physique, elle peut ne pas être en mesure de fournir une alimentation et des soins adéquats à son enfant. Ce dernier peut alors montrer des signes de retard de croissance et de mauvaise santé. </a:t>
            </a:r>
            <a:endParaRPr lang="en-US" b="0">
              <a:solidFill>
                <a:schemeClr val="tx1"/>
              </a:solidFill>
            </a:endParaRPr>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23</a:t>
            </a:fld>
            <a:endParaRPr lang="x-none"/>
          </a:p>
        </p:txBody>
      </p:sp>
    </p:spTree>
    <p:extLst>
      <p:ext uri="{BB962C8B-B14F-4D97-AF65-F5344CB8AC3E}">
        <p14:creationId xmlns:p14="http://schemas.microsoft.com/office/powerpoint/2010/main" val="274133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lvl="0" rtl="0"/>
            <a:r>
              <a:rPr lang="fr" sz="1200" b="1" u="sng" kern="1200">
                <a:solidFill>
                  <a:schemeClr val="tx1"/>
                </a:solidFill>
                <a:effectLst/>
                <a:latin typeface="+mn-lt"/>
                <a:ea typeface="+mn-ea"/>
                <a:cs typeface="+mn-cs"/>
              </a:rPr>
              <a:t>Activité (10 minutes) :</a:t>
            </a:r>
            <a:endParaRPr lang="en-US" sz="1200" b="1" kern="1200">
              <a:solidFill>
                <a:schemeClr val="tx1"/>
              </a:solidFill>
              <a:effectLst/>
              <a:latin typeface="+mn-lt"/>
              <a:ea typeface="+mn-ea"/>
              <a:cs typeface="+mn-cs"/>
            </a:endParaRPr>
          </a:p>
          <a:p>
            <a:pPr marL="628650" lvl="1" indent="-171450" rtl="0">
              <a:buFont typeface="Arial" panose="020B0604020202020204" pitchFamily="34" charset="0"/>
              <a:buChar char="•"/>
            </a:pPr>
            <a:r>
              <a:rPr lang="fr" sz="1200" kern="1200">
                <a:solidFill>
                  <a:schemeClr val="tx1"/>
                </a:solidFill>
                <a:effectLst/>
                <a:latin typeface="+mn-lt"/>
                <a:ea typeface="+mn-ea"/>
                <a:cs typeface="+mn-cs"/>
              </a:rPr>
              <a:t>En séance plénière, demandez à un volontaire de lire le scénario A du document « Études de cas – A »</a:t>
            </a:r>
          </a:p>
          <a:p>
            <a:pPr marL="628650" lvl="1" indent="-171450" rtl="0">
              <a:buFont typeface="Arial" panose="020B0604020202020204" pitchFamily="34" charset="0"/>
              <a:buChar char="•"/>
            </a:pPr>
            <a:r>
              <a:rPr lang="fr" sz="1200" kern="1200">
                <a:solidFill>
                  <a:schemeClr val="tx1"/>
                </a:solidFill>
                <a:effectLst/>
                <a:latin typeface="+mn-lt"/>
                <a:ea typeface="+mn-ea"/>
                <a:cs typeface="+mn-cs"/>
              </a:rPr>
              <a:t>Demandez aux participants d’indiquer ce qui, dans ce scénario, pourrait selon eux exposer le nourrisson à un risque nutritionnel. </a:t>
            </a:r>
            <a:endParaRPr lang="en-US" sz="1200" kern="1200">
              <a:solidFill>
                <a:schemeClr val="tx1"/>
              </a:solidFill>
              <a:effectLst/>
              <a:latin typeface="+mn-lt"/>
              <a:ea typeface="+mn-ea"/>
              <a:cs typeface="+mn-cs"/>
            </a:endParaRPr>
          </a:p>
          <a:p>
            <a:pPr marL="628650" lvl="1" indent="-171450" rtl="0">
              <a:buFont typeface="Arial" panose="020B0604020202020204" pitchFamily="34" charset="0"/>
              <a:buChar char="•"/>
            </a:pPr>
            <a:r>
              <a:rPr lang="fr" sz="1200" kern="1200">
                <a:solidFill>
                  <a:schemeClr val="tx1"/>
                </a:solidFill>
                <a:effectLst/>
                <a:latin typeface="+mn-lt"/>
                <a:ea typeface="+mn-ea"/>
                <a:cs typeface="+mn-cs"/>
              </a:rPr>
              <a:t>Faites de même avec les scénarios B, C et D. </a:t>
            </a:r>
            <a:endParaRPr lang="en-US" sz="1200" kern="1200">
              <a:solidFill>
                <a:schemeClr val="tx1"/>
              </a:solidFill>
              <a:effectLst/>
              <a:latin typeface="+mn-lt"/>
              <a:ea typeface="+mn-ea"/>
              <a:cs typeface="+mn-cs"/>
            </a:endParaRPr>
          </a:p>
          <a:p>
            <a:pPr rtl="0"/>
            <a:endParaRPr lang="en-US"/>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24</a:t>
            </a:fld>
            <a:endParaRPr lang="x-none"/>
          </a:p>
        </p:txBody>
      </p:sp>
    </p:spTree>
    <p:extLst>
      <p:ext uri="{BB962C8B-B14F-4D97-AF65-F5344CB8AC3E}">
        <p14:creationId xmlns:p14="http://schemas.microsoft.com/office/powerpoint/2010/main" val="3007467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 b="1" i="1"/>
              <a:t>Notes pour le guide de l’animateur :</a:t>
            </a:r>
          </a:p>
          <a:p>
            <a:pPr marL="171450" indent="-171450" rtl="0">
              <a:buFont typeface="Arial" panose="020B0604020202020204" pitchFamily="34" charset="0"/>
              <a:buChar char="•"/>
            </a:pPr>
            <a:r>
              <a:rPr lang="fr" i="1"/>
              <a:t>Déplacez l’image du bébé sur les différents parcours de la version vierge du </a:t>
            </a:r>
            <a:r>
              <a:rPr lang="fr-FR" i="1"/>
              <a:t>kit de soins</a:t>
            </a:r>
            <a:r>
              <a:rPr lang="fr" i="1"/>
              <a:t> des nourrissons (je partagerai les diapositives connexes). </a:t>
            </a:r>
          </a:p>
          <a:p>
            <a:pPr rtl="0"/>
            <a:endParaRPr lang="en-GB"/>
          </a:p>
          <a:p>
            <a:pPr lvl="0" rtl="0"/>
            <a:r>
              <a:rPr lang="fr" sz="1200" b="1" kern="1200">
                <a:solidFill>
                  <a:schemeClr val="tx1"/>
                </a:solidFill>
                <a:effectLst/>
                <a:latin typeface="+mn-lt"/>
                <a:ea typeface="+mn-ea"/>
                <a:cs typeface="+mn-cs"/>
              </a:rPr>
              <a:t>Dire : </a:t>
            </a:r>
          </a:p>
          <a:p>
            <a:pPr marL="171450" lvl="0" indent="-171450" rtl="0">
              <a:buFont typeface="Arial" panose="020B0604020202020204" pitchFamily="34" charset="0"/>
              <a:buChar char="•"/>
            </a:pPr>
            <a:r>
              <a:rPr lang="fr" sz="1200" kern="1200">
                <a:solidFill>
                  <a:schemeClr val="tx1"/>
                </a:solidFill>
                <a:effectLst/>
                <a:latin typeface="+mn-lt"/>
                <a:ea typeface="+mn-ea"/>
                <a:cs typeface="+mn-cs"/>
              </a:rPr>
              <a:t>« Dans la pratique, qu’implique le </a:t>
            </a:r>
            <a:r>
              <a:rPr lang="fr-FR" sz="1200" kern="1200">
                <a:solidFill>
                  <a:schemeClr val="tx1"/>
                </a:solidFill>
                <a:effectLst/>
                <a:latin typeface="+mn-lt"/>
                <a:ea typeface="+mn-ea"/>
                <a:cs typeface="+mn-cs"/>
              </a:rPr>
              <a:t>kit de soins</a:t>
            </a:r>
            <a:r>
              <a:rPr lang="fr" sz="1200" kern="1200">
                <a:solidFill>
                  <a:schemeClr val="tx1"/>
                </a:solidFill>
                <a:effectLst/>
                <a:latin typeface="+mn-lt"/>
                <a:ea typeface="+mn-ea"/>
                <a:cs typeface="+mn-cs"/>
              </a:rPr>
              <a:t> MAMI ? »</a:t>
            </a:r>
            <a:endParaRPr lang="en-US" sz="1200" kern="1200">
              <a:solidFill>
                <a:schemeClr val="tx1"/>
              </a:solidFill>
              <a:effectLst/>
              <a:latin typeface="+mn-lt"/>
              <a:ea typeface="+mn-ea"/>
              <a:cs typeface="+mn-cs"/>
            </a:endParaRPr>
          </a:p>
          <a:p>
            <a:pPr marL="171450" lvl="0" indent="-171450" rtl="0">
              <a:buFont typeface="Arial" panose="020B0604020202020204" pitchFamily="34" charset="0"/>
              <a:buChar char="•"/>
            </a:pPr>
            <a:r>
              <a:rPr lang="fr" sz="1200" kern="1200">
                <a:solidFill>
                  <a:schemeClr val="tx1"/>
                </a:solidFill>
                <a:effectLst/>
                <a:latin typeface="+mn-lt"/>
                <a:ea typeface="+mn-ea"/>
                <a:cs typeface="+mn-cs"/>
              </a:rPr>
              <a:t>« Il comprend trois phases principales : le dépistage, l’évaluation et la prise en charge. »</a:t>
            </a:r>
            <a:endParaRPr lang="en-US" sz="1200" kern="1200">
              <a:solidFill>
                <a:schemeClr val="tx1"/>
              </a:solidFill>
              <a:effectLst/>
              <a:latin typeface="+mn-lt"/>
              <a:ea typeface="+mn-ea"/>
              <a:cs typeface="+mn-cs"/>
            </a:endParaRPr>
          </a:p>
          <a:p>
            <a:pPr marL="171450" lvl="0" indent="-171450" rtl="0">
              <a:buFont typeface="Arial" panose="020B0604020202020204" pitchFamily="34" charset="0"/>
              <a:buChar char="•"/>
            </a:pPr>
            <a:r>
              <a:rPr lang="fr" sz="1200" kern="1200">
                <a:solidFill>
                  <a:schemeClr val="tx1"/>
                </a:solidFill>
                <a:effectLst/>
                <a:latin typeface="+mn-lt"/>
                <a:ea typeface="+mn-ea"/>
                <a:cs typeface="+mn-cs"/>
              </a:rPr>
              <a:t>« Le dépistage consiste en une rapide évaluation conduite à n’importe quel point de contact avec les nourrissons et les mères, par exemple au moment de la vaccination ou des visites de suivi de la croissance. Il vise à élargir le champ d’identification des nourrissons à risque. »</a:t>
            </a:r>
          </a:p>
          <a:p>
            <a:pPr marL="171450" lvl="0" indent="-171450" rtl="0">
              <a:buFont typeface="Arial" panose="020B0604020202020204" pitchFamily="34" charset="0"/>
              <a:buChar char="•"/>
            </a:pPr>
            <a:r>
              <a:rPr lang="fr" sz="1200" b="1" i="1" kern="1200">
                <a:solidFill>
                  <a:schemeClr val="tx1"/>
                </a:solidFill>
                <a:effectLst/>
                <a:latin typeface="+mn-lt"/>
                <a:ea typeface="+mn-ea"/>
                <a:cs typeface="+mn-cs"/>
              </a:rPr>
              <a:t>[cliquez sur suivant]</a:t>
            </a:r>
            <a:r>
              <a:rPr lang="fr" sz="1200" i="1" kern="1200">
                <a:solidFill>
                  <a:schemeClr val="tx1"/>
                </a:solidFill>
                <a:effectLst/>
                <a:latin typeface="+mn-lt"/>
                <a:ea typeface="+mn-ea"/>
                <a:cs typeface="+mn-cs"/>
              </a:rPr>
              <a:t> </a:t>
            </a:r>
          </a:p>
          <a:p>
            <a:pPr marL="171450" lvl="0" indent="-171450" rtl="0">
              <a:buFont typeface="Arial" panose="020B0604020202020204" pitchFamily="34" charset="0"/>
              <a:buChar char="•"/>
            </a:pPr>
            <a:r>
              <a:rPr lang="fr" sz="1200" kern="1200">
                <a:solidFill>
                  <a:schemeClr val="tx1"/>
                </a:solidFill>
                <a:effectLst/>
                <a:latin typeface="+mn-lt"/>
                <a:ea typeface="+mn-ea"/>
                <a:cs typeface="+mn-cs"/>
              </a:rPr>
              <a:t>« Si un nourrisson présente d’importants risques nutritionnels, il est alors orienté vers des soins hospitaliers d’urgence. »</a:t>
            </a:r>
            <a:endParaRPr lang="en-US" sz="1200" kern="1200">
              <a:solidFill>
                <a:schemeClr val="tx1"/>
              </a:solidFill>
              <a:effectLst/>
              <a:latin typeface="+mn-lt"/>
              <a:ea typeface="+mn-ea"/>
              <a:cs typeface="+mn-cs"/>
            </a:endParaRPr>
          </a:p>
          <a:p>
            <a:pPr marL="171450" lvl="0" indent="-171450" rtl="0">
              <a:buFont typeface="Arial" panose="020B0604020202020204" pitchFamily="34" charset="0"/>
              <a:buChar char="•"/>
            </a:pPr>
            <a:r>
              <a:rPr lang="fr" sz="1200" b="1" i="1" kern="1200">
                <a:solidFill>
                  <a:schemeClr val="tx1"/>
                </a:solidFill>
                <a:effectLst/>
                <a:latin typeface="+mn-lt"/>
                <a:ea typeface="+mn-ea"/>
                <a:cs typeface="+mn-cs"/>
              </a:rPr>
              <a:t>[cliquez sur suivant]</a:t>
            </a:r>
            <a:r>
              <a:rPr lang="fr" sz="1200" i="1" kern="1200">
                <a:solidFill>
                  <a:schemeClr val="tx1"/>
                </a:solidFill>
                <a:effectLst/>
                <a:latin typeface="+mn-lt"/>
                <a:ea typeface="+mn-ea"/>
                <a:cs typeface="+mn-cs"/>
              </a:rPr>
              <a:t> </a:t>
            </a:r>
          </a:p>
          <a:p>
            <a:pPr marL="171450" lvl="0" indent="-171450" rtl="0">
              <a:buFont typeface="Arial" panose="020B0604020202020204" pitchFamily="34" charset="0"/>
              <a:buChar char="•"/>
            </a:pPr>
            <a:r>
              <a:rPr lang="fr" sz="1200" kern="1200">
                <a:solidFill>
                  <a:schemeClr val="tx1"/>
                </a:solidFill>
                <a:effectLst/>
                <a:latin typeface="+mn-lt"/>
                <a:ea typeface="+mn-ea"/>
                <a:cs typeface="+mn-cs"/>
              </a:rPr>
              <a:t>« La plupart des nourrissons ne présentent aucun trouble. Les personnes qui s’en occupent reçoivent alors des conseils en matière de soins de santé de routine et d’ANJE. »</a:t>
            </a:r>
            <a:endParaRPr lang="en-US" sz="1200" kern="1200">
              <a:solidFill>
                <a:schemeClr val="tx1"/>
              </a:solidFill>
              <a:effectLst/>
              <a:latin typeface="+mn-lt"/>
              <a:ea typeface="+mn-ea"/>
              <a:cs typeface="+mn-cs"/>
            </a:endParaRPr>
          </a:p>
          <a:p>
            <a:pPr marL="171450" lvl="0" indent="-171450" rtl="0">
              <a:buFont typeface="Arial" panose="020B0604020202020204" pitchFamily="34" charset="0"/>
              <a:buChar char="•"/>
            </a:pPr>
            <a:r>
              <a:rPr lang="fr" sz="1200" b="1" i="1" kern="1200">
                <a:solidFill>
                  <a:schemeClr val="tx1"/>
                </a:solidFill>
                <a:effectLst/>
                <a:latin typeface="+mn-lt"/>
                <a:ea typeface="+mn-ea"/>
                <a:cs typeface="+mn-cs"/>
              </a:rPr>
              <a:t>[cliquez sur suivant]</a:t>
            </a:r>
            <a:r>
              <a:rPr lang="fr" sz="1200" i="1" kern="1200">
                <a:solidFill>
                  <a:schemeClr val="tx1"/>
                </a:solidFill>
                <a:effectLst/>
                <a:latin typeface="+mn-lt"/>
                <a:ea typeface="+mn-ea"/>
                <a:cs typeface="+mn-cs"/>
              </a:rPr>
              <a:t> </a:t>
            </a:r>
          </a:p>
          <a:p>
            <a:pPr marL="171450" lvl="0" indent="-171450" rtl="0">
              <a:buFont typeface="Arial" panose="020B0604020202020204" pitchFamily="34" charset="0"/>
              <a:buChar char="•"/>
            </a:pPr>
            <a:r>
              <a:rPr lang="fr" sz="1200" kern="1200">
                <a:solidFill>
                  <a:schemeClr val="tx1"/>
                </a:solidFill>
                <a:effectLst/>
                <a:latin typeface="+mn-lt"/>
                <a:ea typeface="+mn-ea"/>
                <a:cs typeface="+mn-cs"/>
              </a:rPr>
              <a:t>« Si un risque potentiel est détecté lors du dépistage, le nourrisson et la mère sont alors orientés vers un professionnel qualifié en vue d’une évaluation approfondie. À ce stade, on distingue trois situations différentes :</a:t>
            </a:r>
            <a:endParaRPr lang="en-US" sz="1200" kern="1200">
              <a:solidFill>
                <a:schemeClr val="tx1"/>
              </a:solidFill>
              <a:effectLst/>
              <a:latin typeface="+mn-lt"/>
              <a:ea typeface="+mn-ea"/>
              <a:cs typeface="+mn-cs"/>
            </a:endParaRPr>
          </a:p>
          <a:p>
            <a:pPr marL="171450" lvl="0" indent="-171450" rtl="0">
              <a:buFont typeface="Arial" panose="020B0604020202020204" pitchFamily="34" charset="0"/>
              <a:buChar char="•"/>
            </a:pPr>
            <a:r>
              <a:rPr lang="fr" sz="1200" b="1" i="1" kern="1200">
                <a:solidFill>
                  <a:schemeClr val="tx1"/>
                </a:solidFill>
                <a:effectLst/>
                <a:latin typeface="+mn-lt"/>
                <a:ea typeface="+mn-ea"/>
                <a:cs typeface="+mn-cs"/>
              </a:rPr>
              <a:t>[cliquez sur suivant] </a:t>
            </a:r>
          </a:p>
          <a:p>
            <a:pPr marL="171450" lvl="0" indent="-171450" rtl="0">
              <a:buFont typeface="Arial" panose="020B0604020202020204" pitchFamily="34" charset="0"/>
              <a:buChar char="•"/>
            </a:pPr>
            <a:r>
              <a:rPr lang="fr" sz="1200" b="0" kern="1200">
                <a:solidFill>
                  <a:schemeClr val="tx1"/>
                </a:solidFill>
                <a:effectLst/>
                <a:latin typeface="+mn-lt"/>
                <a:ea typeface="+mn-ea"/>
                <a:cs typeface="+mn-cs"/>
              </a:rPr>
              <a:t>« </a:t>
            </a:r>
            <a:r>
              <a:rPr lang="fr" sz="1200" kern="1200">
                <a:solidFill>
                  <a:schemeClr val="tx1"/>
                </a:solidFill>
                <a:effectLst/>
                <a:latin typeface="+mn-lt"/>
                <a:ea typeface="+mn-ea"/>
                <a:cs typeface="+mn-cs"/>
              </a:rPr>
              <a:t>Si leur risque nutritionnel s’avère faible, ils reçoivent alors des conseils en matière de soins de santé de routine et d’ANJE. »</a:t>
            </a:r>
            <a:endParaRPr lang="en-US" sz="1200" kern="1200">
              <a:solidFill>
                <a:schemeClr val="tx1"/>
              </a:solidFill>
              <a:effectLst/>
              <a:latin typeface="+mn-lt"/>
              <a:ea typeface="+mn-ea"/>
              <a:cs typeface="+mn-cs"/>
            </a:endParaRPr>
          </a:p>
          <a:p>
            <a:pPr marL="171450" lvl="0" indent="-171450" rtl="0">
              <a:buFont typeface="Arial" panose="020B0604020202020204" pitchFamily="34" charset="0"/>
              <a:buChar char="•"/>
            </a:pPr>
            <a:r>
              <a:rPr lang="fr" sz="1200" b="1" i="1" kern="1200">
                <a:solidFill>
                  <a:schemeClr val="tx1"/>
                </a:solidFill>
                <a:effectLst/>
                <a:latin typeface="+mn-lt"/>
                <a:ea typeface="+mn-ea"/>
                <a:cs typeface="+mn-cs"/>
              </a:rPr>
              <a:t>[cliquez sur suivant] </a:t>
            </a:r>
          </a:p>
          <a:p>
            <a:pPr marL="171450" lvl="0" indent="-171450" rtl="0">
              <a:buFont typeface="Arial" panose="020B0604020202020204" pitchFamily="34" charset="0"/>
              <a:buChar char="•"/>
            </a:pPr>
            <a:r>
              <a:rPr lang="fr" sz="1200" b="0" kern="1200">
                <a:solidFill>
                  <a:schemeClr val="tx1"/>
                </a:solidFill>
                <a:effectLst/>
                <a:latin typeface="+mn-lt"/>
                <a:ea typeface="+mn-ea"/>
                <a:cs typeface="+mn-cs"/>
              </a:rPr>
              <a:t>« </a:t>
            </a:r>
            <a:r>
              <a:rPr lang="fr" sz="1200" kern="1200">
                <a:solidFill>
                  <a:schemeClr val="tx1"/>
                </a:solidFill>
                <a:effectLst/>
                <a:latin typeface="+mn-lt"/>
                <a:ea typeface="+mn-ea"/>
                <a:cs typeface="+mn-cs"/>
              </a:rPr>
              <a:t>Si le niveau de risque détecté est élevé, ils sont alors orientés vers un hôpital ou un service de soins hospitaliers. »</a:t>
            </a:r>
            <a:endParaRPr lang="en-US" sz="1200" kern="1200">
              <a:solidFill>
                <a:schemeClr val="tx1"/>
              </a:solidFill>
              <a:effectLst/>
              <a:latin typeface="+mn-lt"/>
              <a:ea typeface="+mn-ea"/>
              <a:cs typeface="+mn-cs"/>
            </a:endParaRPr>
          </a:p>
          <a:p>
            <a:pPr marL="171450" lvl="0" indent="-171450" rtl="0">
              <a:buFont typeface="Arial" panose="020B0604020202020204" pitchFamily="34" charset="0"/>
              <a:buChar char="•"/>
            </a:pPr>
            <a:r>
              <a:rPr lang="fr" sz="1200" b="1" i="1" kern="1200">
                <a:solidFill>
                  <a:schemeClr val="tx1"/>
                </a:solidFill>
                <a:effectLst/>
                <a:latin typeface="+mn-lt"/>
                <a:ea typeface="+mn-ea"/>
                <a:cs typeface="+mn-cs"/>
              </a:rPr>
              <a:t>[cliquez sur suivant] </a:t>
            </a:r>
          </a:p>
          <a:p>
            <a:pPr marL="171450" lvl="0" indent="-171450" rtl="0">
              <a:buFont typeface="Arial" panose="020B0604020202020204" pitchFamily="34" charset="0"/>
              <a:buChar char="•"/>
            </a:pPr>
            <a:r>
              <a:rPr lang="fr" sz="1200" b="0" kern="1200">
                <a:solidFill>
                  <a:schemeClr val="tx1"/>
                </a:solidFill>
                <a:effectLst/>
                <a:latin typeface="+mn-lt"/>
                <a:ea typeface="+mn-ea"/>
                <a:cs typeface="+mn-cs"/>
              </a:rPr>
              <a:t>« </a:t>
            </a:r>
            <a:r>
              <a:rPr lang="fr" sz="1200" kern="1200">
                <a:solidFill>
                  <a:schemeClr val="tx1"/>
                </a:solidFill>
                <a:effectLst/>
                <a:latin typeface="+mn-lt"/>
                <a:ea typeface="+mn-ea"/>
                <a:cs typeface="+mn-cs"/>
              </a:rPr>
              <a:t>Ils peuvent également présenter un risque modéré et être pris en charge en toute sécurité dans un cadre ambulatoire ou communautaire. »</a:t>
            </a:r>
            <a:endParaRPr lang="en-US" sz="1200" kern="1200">
              <a:solidFill>
                <a:schemeClr val="tx1"/>
              </a:solidFill>
              <a:effectLst/>
              <a:latin typeface="+mn-lt"/>
              <a:ea typeface="+mn-ea"/>
              <a:cs typeface="+mn-cs"/>
            </a:endParaRPr>
          </a:p>
          <a:p>
            <a:pPr marL="171450" lvl="0" indent="-171450" rtl="0">
              <a:buFont typeface="Arial" panose="020B0604020202020204" pitchFamily="34" charset="0"/>
              <a:buChar char="•"/>
            </a:pPr>
            <a:r>
              <a:rPr lang="fr" sz="1200" kern="1200">
                <a:solidFill>
                  <a:schemeClr val="tx1"/>
                </a:solidFill>
                <a:effectLst/>
                <a:latin typeface="+mn-lt"/>
                <a:ea typeface="+mn-ea"/>
                <a:cs typeface="+mn-cs"/>
              </a:rPr>
              <a:t>« Si les nourrissons qui reçoivent des soins de routine rencontrent des complications, ils peuvent être orientés vers le programme MAMI. »</a:t>
            </a:r>
            <a:endParaRPr lang="en-US" sz="1200" kern="1200">
              <a:solidFill>
                <a:schemeClr val="tx1"/>
              </a:solidFill>
              <a:effectLst/>
              <a:latin typeface="+mn-lt"/>
              <a:ea typeface="+mn-ea"/>
              <a:cs typeface="+mn-cs"/>
            </a:endParaRPr>
          </a:p>
          <a:p>
            <a:pPr marL="171450" lvl="0" indent="-171450" rtl="0">
              <a:buFont typeface="Arial" panose="020B0604020202020204" pitchFamily="34" charset="0"/>
              <a:buChar char="•"/>
            </a:pPr>
            <a:r>
              <a:rPr lang="fr" sz="1200" kern="1200">
                <a:solidFill>
                  <a:schemeClr val="tx1"/>
                </a:solidFill>
                <a:effectLst/>
                <a:latin typeface="+mn-lt"/>
                <a:ea typeface="+mn-ea"/>
                <a:cs typeface="+mn-cs"/>
              </a:rPr>
              <a:t>« Les soins MAMI concernent les nourrissons qui présentent un risque modéré à élevé, mais qui sont médicalement stables. Ce sont ces nourrissons qui sont suivis dans le cadre des soins MAMI jusqu’à l’âge de six mois. »</a:t>
            </a:r>
            <a:endParaRPr lang="en-US" sz="1200" kern="1200">
              <a:solidFill>
                <a:schemeClr val="tx1"/>
              </a:solidFill>
              <a:effectLst/>
              <a:latin typeface="+mn-lt"/>
              <a:ea typeface="+mn-ea"/>
              <a:cs typeface="+mn-cs"/>
            </a:endParaRPr>
          </a:p>
          <a:p>
            <a:pPr marL="171450" lvl="0" indent="-171450" rtl="0">
              <a:buFont typeface="Arial" panose="020B0604020202020204" pitchFamily="34" charset="0"/>
              <a:buChar char="•"/>
            </a:pPr>
            <a:r>
              <a:rPr lang="fr" sz="1200" kern="1200">
                <a:solidFill>
                  <a:schemeClr val="tx1"/>
                </a:solidFill>
                <a:effectLst/>
                <a:latin typeface="+mn-lt"/>
                <a:ea typeface="+mn-ea"/>
                <a:cs typeface="+mn-cs"/>
              </a:rPr>
              <a:t>« À l’âge de six mois, les résultats des nourrissons et de leurs mères font l’objet d’un examen. À ce stade, ils sont soit considérés comme rétablis, soit orientés vers d’autres programmes afin de prolonger leur prise en charge.</a:t>
            </a:r>
            <a:endParaRPr lang="en-US" sz="1200" kern="1200">
              <a:solidFill>
                <a:schemeClr val="tx1"/>
              </a:solidFill>
              <a:effectLst/>
              <a:latin typeface="+mn-lt"/>
              <a:ea typeface="+mn-ea"/>
              <a:cs typeface="+mn-cs"/>
            </a:endParaRPr>
          </a:p>
          <a:p>
            <a:pPr marL="0" indent="0" rtl="0">
              <a:buFontTx/>
              <a:buNone/>
            </a:pPr>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26</a:t>
            </a:fld>
            <a:endParaRPr lang="x-none"/>
          </a:p>
        </p:txBody>
      </p:sp>
    </p:spTree>
    <p:extLst>
      <p:ext uri="{BB962C8B-B14F-4D97-AF65-F5344CB8AC3E}">
        <p14:creationId xmlns:p14="http://schemas.microsoft.com/office/powerpoint/2010/main" val="3428149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fr" b="1"/>
              <a:t>Dire : </a:t>
            </a:r>
          </a:p>
          <a:p>
            <a:pPr marL="171450" indent="-171450">
              <a:buFont typeface="Arial,Sans-Serif" panose="020B0604020202020204" pitchFamily="34" charset="0"/>
              <a:buChar char="•"/>
            </a:pPr>
            <a:r>
              <a:rPr lang="fr" sz="1200" b="0" kern="1200">
                <a:solidFill>
                  <a:schemeClr val="tx1"/>
                </a:solidFill>
                <a:effectLst/>
                <a:latin typeface="+mn-lt"/>
                <a:ea typeface="+mn-ea"/>
                <a:cs typeface="+mn-cs"/>
              </a:rPr>
              <a:t>« </a:t>
            </a:r>
            <a:r>
              <a:rPr lang="fr"/>
              <a:t>Le </a:t>
            </a:r>
            <a:r>
              <a:rPr lang="fr-FR" b="1"/>
              <a:t>kit</a:t>
            </a:r>
            <a:r>
              <a:rPr lang="fr"/>
              <a:t> se constitue de trois principaux éléments : les guides d’utilisation, qui peuvent servir de documents de formation ou de référence et sont présentés sous l’angle de la PCIME, les formulaires ainsi que les cartes de </a:t>
            </a:r>
            <a:r>
              <a:rPr lang="fr-CH" err="1"/>
              <a:t>counselling</a:t>
            </a:r>
            <a:r>
              <a:rPr lang="fr-CH"/>
              <a:t> </a:t>
            </a:r>
            <a:r>
              <a:rPr lang="fr"/>
              <a:t>et le </a:t>
            </a:r>
            <a:r>
              <a:rPr lang="fr-FR"/>
              <a:t>livret d'mesures de soutien</a:t>
            </a:r>
            <a:r>
              <a:rPr lang="fr"/>
              <a:t> destinés à être utilisés en première ligne par des agents de santé comme vous. »</a:t>
            </a:r>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27</a:t>
            </a:fld>
            <a:endParaRPr lang="x-none"/>
          </a:p>
        </p:txBody>
      </p:sp>
    </p:spTree>
    <p:extLst>
      <p:ext uri="{BB962C8B-B14F-4D97-AF65-F5344CB8AC3E}">
        <p14:creationId xmlns:p14="http://schemas.microsoft.com/office/powerpoint/2010/main" val="1917986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b="1" i="0"/>
              <a:t>Instructions à l’animateur :</a:t>
            </a:r>
            <a:endParaRPr lang="en-US" i="0"/>
          </a:p>
          <a:p>
            <a:pPr marL="171450" indent="-171450" rtl="0">
              <a:buFont typeface="Arial" panose="020B0604020202020204" pitchFamily="34" charset="0"/>
              <a:buChar char="•"/>
            </a:pPr>
            <a:r>
              <a:rPr lang="fr" i="0"/>
              <a:t>Montrez que le </a:t>
            </a:r>
            <a:r>
              <a:rPr lang="fr-FR" b="1" i="0"/>
              <a:t>kit</a:t>
            </a:r>
            <a:r>
              <a:rPr lang="fr" i="0"/>
              <a:t> contient différents documents à l’appui des différentes activités d’évaluation et de prise en charge (encerclés).</a:t>
            </a:r>
            <a:endParaRPr lang="en-US" i="0"/>
          </a:p>
          <a:p>
            <a:pPr rtl="0"/>
            <a:endParaRPr lang="en-US"/>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28</a:t>
            </a:fld>
            <a:endParaRPr lang="x-none"/>
          </a:p>
        </p:txBody>
      </p:sp>
    </p:spTree>
    <p:extLst>
      <p:ext uri="{BB962C8B-B14F-4D97-AF65-F5344CB8AC3E}">
        <p14:creationId xmlns:p14="http://schemas.microsoft.com/office/powerpoint/2010/main" val="1122337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lvl="0" indent="0" rtl="0">
              <a:buFont typeface="Arial" panose="020B0604020202020204" pitchFamily="34" charset="0"/>
              <a:buNone/>
            </a:pPr>
            <a:r>
              <a:rPr lang="fr" sz="1200" b="1" u="sng" kern="1200">
                <a:solidFill>
                  <a:schemeClr val="tx1"/>
                </a:solidFill>
                <a:effectLst/>
                <a:latin typeface="+mn-lt"/>
                <a:ea typeface="+mn-ea"/>
                <a:cs typeface="+mn-cs"/>
              </a:rPr>
              <a:t>Instructions de l’activité (25 minutes) :</a:t>
            </a:r>
            <a:endParaRPr lang="en-GB" sz="1200" b="1" u="sng" kern="1200">
              <a:solidFill>
                <a:schemeClr val="tx1"/>
              </a:solidFill>
              <a:effectLst/>
              <a:latin typeface="+mn-lt"/>
              <a:ea typeface="+mn-ea"/>
              <a:cs typeface="+mn-cs"/>
            </a:endParaRPr>
          </a:p>
          <a:p>
            <a:pPr marL="171450" lvl="0" indent="-171450" rtl="0">
              <a:buFont typeface="Arial" panose="020B0604020202020204" pitchFamily="34" charset="0"/>
              <a:buChar char="•"/>
            </a:pPr>
            <a:r>
              <a:rPr lang="fr" sz="1200" b="0" kern="1200">
                <a:solidFill>
                  <a:schemeClr val="tx1"/>
                </a:solidFill>
                <a:effectLst/>
                <a:latin typeface="+mn-lt"/>
                <a:ea typeface="+mn-ea"/>
                <a:cs typeface="+mn-cs"/>
              </a:rPr>
              <a:t>Distribuez des exemples de récits de mères et de nourrissons qui ont suivi le </a:t>
            </a:r>
            <a:r>
              <a:rPr lang="fr-FR" sz="1200" b="0" kern="1200">
                <a:solidFill>
                  <a:schemeClr val="tx1"/>
                </a:solidFill>
                <a:effectLst/>
                <a:latin typeface="+mn-lt"/>
                <a:ea typeface="+mn-ea"/>
                <a:cs typeface="+mn-cs"/>
              </a:rPr>
              <a:t>kit de soins</a:t>
            </a:r>
            <a:r>
              <a:rPr lang="fr" sz="1200" b="0" kern="1200">
                <a:solidFill>
                  <a:schemeClr val="tx1"/>
                </a:solidFill>
                <a:effectLst/>
                <a:latin typeface="+mn-lt"/>
                <a:ea typeface="+mn-ea"/>
                <a:cs typeface="+mn-cs"/>
              </a:rPr>
              <a:t> MAMI.</a:t>
            </a:r>
          </a:p>
          <a:p>
            <a:pPr marL="171450" lvl="0" indent="-171450" rtl="0">
              <a:buFont typeface="Arial" panose="020B0604020202020204" pitchFamily="34" charset="0"/>
              <a:buChar char="•"/>
            </a:pPr>
            <a:r>
              <a:rPr lang="fr" sz="1200" b="0" kern="1200">
                <a:solidFill>
                  <a:schemeClr val="tx1"/>
                </a:solidFill>
                <a:effectLst/>
                <a:latin typeface="+mn-lt"/>
                <a:ea typeface="+mn-ea"/>
                <a:cs typeface="+mn-cs"/>
              </a:rPr>
              <a:t>Formez des petits groupes (4 groupes).</a:t>
            </a:r>
          </a:p>
          <a:p>
            <a:pPr marL="1143000" lvl="2" indent="-228600" rtl="0">
              <a:lnSpc>
                <a:spcPct val="106000"/>
              </a:lnSpc>
              <a:buFont typeface="Wingdings" panose="05000000000000000000" pitchFamily="2" charset="2"/>
              <a:buChar char=""/>
            </a:pPr>
            <a:r>
              <a:rPr lang="fr" sz="1800">
                <a:effectLst/>
                <a:latin typeface="Gill Sans Infant Std"/>
                <a:ea typeface="Calibri" panose="020F0502020204030204" pitchFamily="34" charset="0"/>
                <a:cs typeface="Arial" panose="020B0604020202020204" pitchFamily="34" charset="0"/>
              </a:rPr>
              <a:t>L’animateur lit les récits et en analyse les grandes lignes : </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1143000" lvl="2" indent="-228600" rtl="0">
              <a:lnSpc>
                <a:spcPct val="106000"/>
              </a:lnSpc>
              <a:buFont typeface="Wingdings" panose="05000000000000000000" pitchFamily="2" charset="2"/>
              <a:buChar char=""/>
            </a:pPr>
            <a:r>
              <a:rPr lang="fr" sz="1800">
                <a:effectLst/>
                <a:latin typeface="Gill Sans Infant Std"/>
                <a:ea typeface="Calibri" panose="020F0502020204030204" pitchFamily="34" charset="0"/>
                <a:cs typeface="Arial" panose="020B0604020202020204" pitchFamily="34" charset="0"/>
              </a:rPr>
              <a:t>Quelles réussites en retenez-vous ? </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1143000" lvl="2" indent="-228600" rtl="0">
              <a:lnSpc>
                <a:spcPct val="106000"/>
              </a:lnSpc>
              <a:buFont typeface="Wingdings" panose="05000000000000000000" pitchFamily="2" charset="2"/>
              <a:buChar char=""/>
            </a:pPr>
            <a:r>
              <a:rPr lang="fr" sz="1800">
                <a:effectLst/>
                <a:latin typeface="Gill Sans Infant Std"/>
                <a:ea typeface="Calibri" panose="020F0502020204030204" pitchFamily="34" charset="0"/>
                <a:cs typeface="Arial" panose="020B0604020202020204" pitchFamily="34" charset="0"/>
              </a:rPr>
              <a:t>Selon vous, le </a:t>
            </a:r>
            <a:r>
              <a:rPr lang="fr-FR" sz="1800">
                <a:effectLst/>
                <a:latin typeface="Gill Sans Infant Std"/>
                <a:ea typeface="Calibri" panose="020F0502020204030204" pitchFamily="34" charset="0"/>
                <a:cs typeface="Arial" panose="020B0604020202020204" pitchFamily="34" charset="0"/>
              </a:rPr>
              <a:t>kit de soins</a:t>
            </a:r>
            <a:r>
              <a:rPr lang="fr" sz="1800">
                <a:effectLst/>
                <a:latin typeface="Gill Sans Infant Std"/>
                <a:ea typeface="Calibri" panose="020F0502020204030204" pitchFamily="34" charset="0"/>
                <a:cs typeface="Arial" panose="020B0604020202020204" pitchFamily="34" charset="0"/>
              </a:rPr>
              <a:t> MAMI a-t-il tenu ses promesses ? </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1143000" lvl="2" indent="-228600" rtl="0">
              <a:lnSpc>
                <a:spcPct val="106000"/>
              </a:lnSpc>
              <a:buFont typeface="Wingdings" panose="05000000000000000000" pitchFamily="2" charset="2"/>
              <a:buChar char=""/>
            </a:pPr>
            <a:r>
              <a:rPr lang="fr" sz="1800">
                <a:effectLst/>
                <a:latin typeface="Gill Sans Infant Std"/>
                <a:ea typeface="Calibri" panose="020F0502020204030204" pitchFamily="34" charset="0"/>
                <a:cs typeface="Arial" panose="020B0604020202020204" pitchFamily="34" charset="0"/>
              </a:rPr>
              <a:t>Pourquoi ?</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1143000" lvl="2" indent="-228600" rtl="0">
              <a:lnSpc>
                <a:spcPct val="106000"/>
              </a:lnSpc>
              <a:spcAft>
                <a:spcPts val="800"/>
              </a:spcAft>
              <a:buFont typeface="Wingdings" panose="05000000000000000000" pitchFamily="2" charset="2"/>
              <a:buChar char=""/>
            </a:pPr>
            <a:r>
              <a:rPr lang="fr" sz="1800">
                <a:effectLst/>
                <a:latin typeface="Gill Sans Infant Std"/>
                <a:ea typeface="Calibri" panose="020F0502020204030204" pitchFamily="34" charset="0"/>
                <a:cs typeface="Arial" panose="020B0604020202020204" pitchFamily="34" charset="0"/>
              </a:rPr>
              <a:t>Pas de commentaires en plénière. </a:t>
            </a:r>
            <a:endParaRPr lang="en-GB" sz="1800">
              <a:effectLst/>
              <a:latin typeface="Calibri" panose="020F0502020204030204" pitchFamily="34" charset="0"/>
              <a:ea typeface="Calibri" panose="020F0502020204030204" pitchFamily="34" charset="0"/>
              <a:cs typeface="Arial" panose="020B0604020202020204" pitchFamily="34" charset="0"/>
            </a:endParaRPr>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29</a:t>
            </a:fld>
            <a:endParaRPr lang="x-none"/>
          </a:p>
        </p:txBody>
      </p:sp>
    </p:spTree>
    <p:extLst>
      <p:ext uri="{BB962C8B-B14F-4D97-AF65-F5344CB8AC3E}">
        <p14:creationId xmlns:p14="http://schemas.microsoft.com/office/powerpoint/2010/main" val="2630568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 b="1"/>
              <a:t>Agir : </a:t>
            </a:r>
            <a:r>
              <a:rPr lang="fr"/>
              <a:t>Présentez le </a:t>
            </a:r>
            <a:r>
              <a:rPr lang="fr-FR"/>
              <a:t>kit de soins</a:t>
            </a:r>
            <a:r>
              <a:rPr lang="fr"/>
              <a:t> MAMI dans la pratique et prévoyez un temps de discussion et d’échange de commentaires.</a:t>
            </a:r>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31</a:t>
            </a:fld>
            <a:endParaRPr lang="x-none"/>
          </a:p>
        </p:txBody>
      </p:sp>
    </p:spTree>
    <p:extLst>
      <p:ext uri="{BB962C8B-B14F-4D97-AF65-F5344CB8AC3E}">
        <p14:creationId xmlns:p14="http://schemas.microsoft.com/office/powerpoint/2010/main" val="929690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B963DF67-57A7-4E60-B412-2E26C2D4287B}" type="slidenum">
              <a:rPr lang="x-none" smtClean="0"/>
              <a:t>32</a:t>
            </a:fld>
            <a:endParaRPr lang="x-none"/>
          </a:p>
        </p:txBody>
      </p:sp>
    </p:spTree>
    <p:extLst>
      <p:ext uri="{BB962C8B-B14F-4D97-AF65-F5344CB8AC3E}">
        <p14:creationId xmlns:p14="http://schemas.microsoft.com/office/powerpoint/2010/main" val="3921214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lvl="0" indent="0" rtl="0">
              <a:buFont typeface="Arial" panose="020B0604020202020204" pitchFamily="34" charset="0"/>
              <a:buNone/>
            </a:pPr>
            <a:r>
              <a:rPr lang="fr" sz="1200" b="1" u="sng" kern="1200">
                <a:solidFill>
                  <a:schemeClr val="tx1"/>
                </a:solidFill>
                <a:effectLst/>
                <a:latin typeface="+mn-lt"/>
                <a:ea typeface="+mn-ea"/>
                <a:cs typeface="+mn-cs"/>
              </a:rPr>
              <a:t>Instructions de l’activité (20 minutes) :</a:t>
            </a:r>
          </a:p>
          <a:p>
            <a:pPr marL="342900" lvl="0" indent="-342900" rtl="0">
              <a:lnSpc>
                <a:spcPct val="106000"/>
              </a:lnSpc>
              <a:buFont typeface="Symbol" panose="05050102010706020507" pitchFamily="18" charset="2"/>
              <a:buChar char=""/>
            </a:pPr>
            <a:r>
              <a:rPr lang="fr" sz="1100">
                <a:effectLst/>
                <a:latin typeface="Gill Sans Infant Std"/>
                <a:ea typeface="Calibri" panose="020F0502020204030204" pitchFamily="34" charset="0"/>
                <a:cs typeface="Arial" panose="020B0604020202020204" pitchFamily="34" charset="0"/>
              </a:rPr>
              <a:t>Formez des groupes</a:t>
            </a:r>
          </a:p>
          <a:p>
            <a:pPr marL="342900" marR="0" lvl="0" indent="-342900" algn="l" defTabSz="914400" rtl="0" eaLnBrk="1" fontAlgn="auto" latinLnBrk="0" hangingPunct="1">
              <a:lnSpc>
                <a:spcPct val="106000"/>
              </a:lnSpc>
              <a:spcBef>
                <a:spcPts val="0"/>
              </a:spcBef>
              <a:spcAft>
                <a:spcPts val="0"/>
              </a:spcAft>
              <a:buClrTx/>
              <a:buSzTx/>
              <a:buFont typeface="Symbol" panose="05050102010706020507" pitchFamily="18" charset="2"/>
              <a:buChar char=""/>
              <a:tabLst/>
              <a:defRPr/>
            </a:pPr>
            <a:r>
              <a:rPr lang="fr" sz="1100">
                <a:effectLst/>
                <a:latin typeface="Gill Sans Infant Std"/>
                <a:ea typeface="Calibri" panose="020F0502020204030204" pitchFamily="34" charset="0"/>
                <a:cs typeface="Arial" panose="020B0604020202020204" pitchFamily="34" charset="0"/>
              </a:rPr>
              <a:t>Remettez-leur un exemplaire du document </a:t>
            </a:r>
            <a:r>
              <a:rPr lang="fr" sz="1100" kern="1200">
                <a:solidFill>
                  <a:schemeClr val="tx1"/>
                </a:solidFill>
                <a:effectLst/>
                <a:latin typeface="+mn-lt"/>
                <a:ea typeface="+mn-ea"/>
                <a:cs typeface="+mn-cs"/>
              </a:rPr>
              <a:t>Module 4_Handout_MAMI rapid screening guide (Module 4_Document_Guide MAMI de dépistage rapide) </a:t>
            </a:r>
            <a:endParaRPr lang="en-GB" sz="1100">
              <a:effectLst/>
              <a:latin typeface="Calibri" panose="020F0502020204030204" pitchFamily="34" charset="0"/>
              <a:ea typeface="Calibri" panose="020F0502020204030204" pitchFamily="34" charset="0"/>
              <a:cs typeface="Arial" panose="020B0604020202020204" pitchFamily="34" charset="0"/>
            </a:endParaRPr>
          </a:p>
          <a:p>
            <a:pPr marL="342900" lvl="0" indent="-342900" rtl="0">
              <a:lnSpc>
                <a:spcPct val="106000"/>
              </a:lnSpc>
              <a:spcAft>
                <a:spcPts val="800"/>
              </a:spcAft>
              <a:buFont typeface="Symbol" panose="05050102010706020507" pitchFamily="18" charset="2"/>
              <a:buChar char=""/>
            </a:pPr>
            <a:r>
              <a:rPr lang="fr" sz="1100">
                <a:effectLst/>
                <a:latin typeface="Gill Sans Infant Std"/>
                <a:ea typeface="Calibri" panose="020F0502020204030204" pitchFamily="34" charset="0"/>
                <a:cs typeface="Arial" panose="020B0604020202020204" pitchFamily="34" charset="0"/>
              </a:rPr>
              <a:t>Au sein de chaque groupe, l’animateur désigné doit :</a:t>
            </a:r>
            <a:endParaRPr lang="en-GB" sz="1100">
              <a:effectLst/>
              <a:latin typeface="Calibri" panose="020F0502020204030204" pitchFamily="34" charset="0"/>
              <a:ea typeface="Calibri" panose="020F0502020204030204" pitchFamily="34" charset="0"/>
              <a:cs typeface="Arial" panose="020B0604020202020204" pitchFamily="34" charset="0"/>
            </a:endParaRPr>
          </a:p>
          <a:p>
            <a:pPr marL="342900" lvl="0" indent="-342900" rtl="0">
              <a:lnSpc>
                <a:spcPct val="106000"/>
              </a:lnSpc>
              <a:spcAft>
                <a:spcPts val="800"/>
              </a:spcAft>
              <a:buFont typeface="Symbol" panose="05050102010706020507" pitchFamily="18" charset="2"/>
              <a:buChar char=""/>
            </a:pPr>
            <a:r>
              <a:rPr lang="fr" sz="1100">
                <a:effectLst/>
                <a:latin typeface="Gill Sans Infant Std"/>
                <a:ea typeface="Calibri" panose="020F0502020204030204" pitchFamily="34" charset="0"/>
                <a:cs typeface="Arial" panose="020B0604020202020204" pitchFamily="34" charset="0"/>
              </a:rPr>
              <a:t>Distribuer le guide de dépistage rapide en expliquant qu’il contient des conseils utiles en la matière.</a:t>
            </a:r>
            <a:endParaRPr lang="en-GB" sz="1100">
              <a:effectLst/>
              <a:latin typeface="Calibri" panose="020F0502020204030204" pitchFamily="34" charset="0"/>
              <a:ea typeface="Calibri" panose="020F0502020204030204" pitchFamily="34" charset="0"/>
              <a:cs typeface="Arial" panose="020B0604020202020204" pitchFamily="34" charset="0"/>
            </a:endParaRPr>
          </a:p>
          <a:p>
            <a:pPr marL="342900" lvl="0" indent="-342900" rtl="0">
              <a:lnSpc>
                <a:spcPct val="106000"/>
              </a:lnSpc>
              <a:spcAft>
                <a:spcPts val="800"/>
              </a:spcAft>
              <a:buFont typeface="Symbol" panose="05050102010706020507" pitchFamily="18" charset="2"/>
              <a:buChar char=""/>
            </a:pPr>
            <a:r>
              <a:rPr lang="fr" sz="1100">
                <a:effectLst/>
                <a:latin typeface="Gill Sans Infant Std"/>
                <a:ea typeface="Calibri" panose="020F0502020204030204" pitchFamily="34" charset="0"/>
                <a:cs typeface="Arial" panose="020B0604020202020204" pitchFamily="34" charset="0"/>
              </a:rPr>
              <a:t>Insister sur l’importance des quatre questions qui doivent être posées à ces points de contact dans le cadre du dépistage des risques :</a:t>
            </a:r>
            <a:endParaRPr lang="en-GB" sz="1100">
              <a:effectLst/>
              <a:latin typeface="Calibri" panose="020F0502020204030204" pitchFamily="34" charset="0"/>
              <a:ea typeface="Calibri" panose="020F0502020204030204" pitchFamily="34" charset="0"/>
              <a:cs typeface="Arial" panose="020B0604020202020204" pitchFamily="34" charset="0"/>
            </a:endParaRPr>
          </a:p>
          <a:p>
            <a:pPr marL="1143000" lvl="2" indent="-228600" rtl="0">
              <a:lnSpc>
                <a:spcPct val="106000"/>
              </a:lnSpc>
              <a:spcAft>
                <a:spcPts val="800"/>
              </a:spcAft>
              <a:buFont typeface="Wingdings" panose="05000000000000000000" pitchFamily="2" charset="2"/>
              <a:buChar char=""/>
            </a:pPr>
            <a:r>
              <a:rPr lang="fr" sz="1100">
                <a:effectLst/>
                <a:latin typeface="Gill Sans Infant Std"/>
                <a:ea typeface="Calibri" panose="020F0502020204030204" pitchFamily="34" charset="0"/>
                <a:cs typeface="Arial" panose="020B0604020202020204" pitchFamily="34" charset="0"/>
              </a:rPr>
              <a:t>Y a-t-il des signes de danger ?</a:t>
            </a:r>
            <a:endParaRPr lang="en-GB" sz="1100">
              <a:effectLst/>
              <a:latin typeface="Calibri" panose="020F0502020204030204" pitchFamily="34" charset="0"/>
              <a:ea typeface="Calibri" panose="020F0502020204030204" pitchFamily="34" charset="0"/>
              <a:cs typeface="Arial" panose="020B0604020202020204" pitchFamily="34" charset="0"/>
            </a:endParaRPr>
          </a:p>
          <a:p>
            <a:pPr marL="1143000" lvl="2" indent="-228600" rtl="0">
              <a:lnSpc>
                <a:spcPct val="106000"/>
              </a:lnSpc>
              <a:spcAft>
                <a:spcPts val="800"/>
              </a:spcAft>
              <a:buFont typeface="Wingdings" panose="05000000000000000000" pitchFamily="2" charset="2"/>
              <a:buChar char=""/>
            </a:pPr>
            <a:r>
              <a:rPr lang="fr" sz="1100">
                <a:effectLst/>
                <a:latin typeface="Gill Sans Infant Std"/>
                <a:ea typeface="Calibri" panose="020F0502020204030204" pitchFamily="34" charset="0"/>
                <a:cs typeface="Arial" panose="020B0604020202020204" pitchFamily="34" charset="0"/>
              </a:rPr>
              <a:t>Le nourrisson grandit-il ?</a:t>
            </a:r>
            <a:endParaRPr lang="en-GB" sz="1100">
              <a:effectLst/>
              <a:latin typeface="Calibri" panose="020F0502020204030204" pitchFamily="34" charset="0"/>
              <a:ea typeface="Calibri" panose="020F0502020204030204" pitchFamily="34" charset="0"/>
              <a:cs typeface="Arial" panose="020B0604020202020204" pitchFamily="34" charset="0"/>
            </a:endParaRPr>
          </a:p>
          <a:p>
            <a:pPr marL="1143000" lvl="2" indent="-228600" rtl="0">
              <a:lnSpc>
                <a:spcPct val="106000"/>
              </a:lnSpc>
              <a:spcAft>
                <a:spcPts val="800"/>
              </a:spcAft>
              <a:buFont typeface="Wingdings" panose="05000000000000000000" pitchFamily="2" charset="2"/>
              <a:buChar char=""/>
            </a:pPr>
            <a:r>
              <a:rPr lang="fr" sz="1100">
                <a:effectLst/>
                <a:latin typeface="Gill Sans Infant Std"/>
                <a:ea typeface="Calibri" panose="020F0502020204030204" pitchFamily="34" charset="0"/>
                <a:cs typeface="Arial" panose="020B0604020202020204" pitchFamily="34" charset="0"/>
              </a:rPr>
              <a:t>Rencontre-t-il des problèmes d’alimentation ?</a:t>
            </a:r>
            <a:endParaRPr lang="en-GB" sz="1100">
              <a:effectLst/>
              <a:latin typeface="Calibri" panose="020F0502020204030204" pitchFamily="34" charset="0"/>
              <a:ea typeface="Calibri" panose="020F0502020204030204" pitchFamily="34" charset="0"/>
              <a:cs typeface="Arial" panose="020B0604020202020204" pitchFamily="34" charset="0"/>
            </a:endParaRPr>
          </a:p>
          <a:p>
            <a:pPr marL="1143000" lvl="2" indent="-228600" rtl="0">
              <a:lnSpc>
                <a:spcPct val="106000"/>
              </a:lnSpc>
              <a:spcAft>
                <a:spcPts val="800"/>
              </a:spcAft>
              <a:buFont typeface="Wingdings" panose="05000000000000000000" pitchFamily="2" charset="2"/>
              <a:buChar char=""/>
            </a:pPr>
            <a:r>
              <a:rPr lang="fr" sz="1100">
                <a:effectLst/>
                <a:latin typeface="Gill Sans Infant Std"/>
                <a:ea typeface="Calibri" panose="020F0502020204030204" pitchFamily="34" charset="0"/>
                <a:cs typeface="Arial" panose="020B0604020202020204" pitchFamily="34" charset="0"/>
              </a:rPr>
              <a:t>La mère rencontre-t-elle des difficultés ?</a:t>
            </a:r>
            <a:r>
              <a:rPr lang="fr" sz="800">
                <a:effectLst/>
                <a:latin typeface="Calibri" panose="020F0502020204030204" pitchFamily="34" charset="0"/>
                <a:ea typeface="Calibri" panose="020F0502020204030204" pitchFamily="34" charset="0"/>
                <a:cs typeface="Arial" panose="020B0604020202020204" pitchFamily="34"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p>
            <a:pPr marL="342900" lvl="0" indent="-342900" rtl="0">
              <a:lnSpc>
                <a:spcPct val="106000"/>
              </a:lnSpc>
              <a:spcAft>
                <a:spcPts val="800"/>
              </a:spcAft>
              <a:buFont typeface="Symbol" panose="05050102010706020507" pitchFamily="18" charset="2"/>
              <a:buChar char=""/>
            </a:pPr>
            <a:r>
              <a:rPr lang="fr" sz="1800">
                <a:effectLst/>
                <a:latin typeface="Gill Sans Infant Std"/>
                <a:ea typeface="Calibri" panose="020F0502020204030204" pitchFamily="34" charset="0"/>
                <a:cs typeface="Arial" panose="020B0604020202020204" pitchFamily="34" charset="0"/>
              </a:rPr>
              <a:t>Les groupes dressent une liste des services vers lesquels les mères et les nourrissons se tournent régulièrement. </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rtl="0">
              <a:lnSpc>
                <a:spcPct val="106000"/>
              </a:lnSpc>
              <a:spcAft>
                <a:spcPts val="800"/>
              </a:spcAft>
              <a:buFont typeface="Symbol" panose="05050102010706020507" pitchFamily="18" charset="2"/>
              <a:buChar char=""/>
            </a:pPr>
            <a:r>
              <a:rPr lang="fr" sz="1800">
                <a:effectLst/>
                <a:latin typeface="Gill Sans Infant Std"/>
                <a:ea typeface="Calibri" panose="020F0502020204030204" pitchFamily="34" charset="0"/>
                <a:cs typeface="Arial" panose="020B0604020202020204" pitchFamily="34" charset="0"/>
              </a:rPr>
              <a:t>Lors de la séance plénière, ils les soumettent à l’animateur, qui les inscrit sur un tableau à feuilles. </a:t>
            </a:r>
            <a:endParaRPr lang="en-US" sz="1200" b="1" u="sng" kern="1200">
              <a:solidFill>
                <a:schemeClr val="tx1"/>
              </a:solidFill>
              <a:effectLst/>
              <a:latin typeface="+mn-lt"/>
              <a:ea typeface="+mn-ea"/>
              <a:cs typeface="+mn-cs"/>
            </a:endParaRPr>
          </a:p>
          <a:p>
            <a:pPr marL="342900" lvl="0" indent="-342900" rtl="0">
              <a:lnSpc>
                <a:spcPct val="106000"/>
              </a:lnSpc>
              <a:spcAft>
                <a:spcPts val="800"/>
              </a:spcAft>
              <a:buFont typeface="Symbol" panose="05050102010706020507" pitchFamily="18" charset="2"/>
              <a:buChar char=""/>
            </a:pPr>
            <a:r>
              <a:rPr lang="fr" sz="1200" b="1" u="none" kern="1200">
                <a:solidFill>
                  <a:schemeClr val="tx1"/>
                </a:solidFill>
                <a:effectLst/>
                <a:latin typeface="+mn-lt"/>
                <a:ea typeface="+mn-ea"/>
                <a:cs typeface="+mn-cs"/>
              </a:rPr>
              <a:t>DEMANDER : </a:t>
            </a:r>
            <a:r>
              <a:rPr lang="fr" sz="1200" b="0" u="none" kern="1200">
                <a:solidFill>
                  <a:schemeClr val="tx1"/>
                </a:solidFill>
                <a:effectLst/>
                <a:latin typeface="+mn-lt"/>
                <a:ea typeface="+mn-ea"/>
                <a:cs typeface="+mn-cs"/>
              </a:rPr>
              <a:t>parmi ces services, dans le cadre desquels pourrions-nous conduire un dépistage en lien avec la MAMI ? Devons-nous fonder notre approche sur les critères de base ou sur les critères élargis ?</a:t>
            </a:r>
            <a:endParaRPr lang="en-GB" sz="1800" b="0" u="none">
              <a:effectLst/>
              <a:latin typeface="Calibri" panose="020F0502020204030204" pitchFamily="34" charset="0"/>
              <a:ea typeface="Calibri" panose="020F0502020204030204" pitchFamily="34" charset="0"/>
              <a:cs typeface="Arial" panose="020B0604020202020204" pitchFamily="34" charset="0"/>
            </a:endParaRPr>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33</a:t>
            </a:fld>
            <a:endParaRPr lang="x-none"/>
          </a:p>
        </p:txBody>
      </p:sp>
    </p:spTree>
    <p:extLst>
      <p:ext uri="{BB962C8B-B14F-4D97-AF65-F5344CB8AC3E}">
        <p14:creationId xmlns:p14="http://schemas.microsoft.com/office/powerpoint/2010/main" val="2471701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b="1"/>
              <a:t>DIRE :</a:t>
            </a:r>
          </a:p>
          <a:p>
            <a:pPr marL="171450" indent="-171450" rtl="0">
              <a:buFont typeface="Arial" panose="020B0604020202020204" pitchFamily="34" charset="0"/>
              <a:buChar char="•"/>
            </a:pPr>
            <a:r>
              <a:rPr lang="fr"/>
              <a:t>Complétez le test préliminaire</a:t>
            </a:r>
          </a:p>
          <a:p>
            <a:pPr marL="171450" indent="-171450" rtl="0">
              <a:buFont typeface="Arial" panose="020B0604020202020204" pitchFamily="34" charset="0"/>
              <a:buChar char="•"/>
            </a:pPr>
            <a:r>
              <a:rPr lang="fr"/>
              <a:t>Nous le conduirons à nouveau après la formation afin de contrôler l’acquisition des connaissances</a:t>
            </a:r>
          </a:p>
          <a:p>
            <a:pPr marL="171450" indent="-171450">
              <a:buFont typeface="Arial" panose="020B0604020202020204" pitchFamily="34" charset="0"/>
              <a:buChar char="•"/>
            </a:pPr>
            <a:r>
              <a:rPr lang="fr"/>
              <a:t>Nous nous appuierons sur ses résultats pour améliorer le contenu et le déroulement de la formation </a:t>
            </a:r>
            <a:r>
              <a:rPr lang="fr-FR"/>
              <a:t>pour le future</a:t>
            </a:r>
            <a:endParaRPr lang="fr">
              <a:solidFill>
                <a:srgbClr val="000000"/>
              </a:solidFill>
            </a:endParaRPr>
          </a:p>
          <a:p>
            <a:pPr marL="171450" indent="-171450" rtl="0">
              <a:buFont typeface="Arial" panose="020B0604020202020204" pitchFamily="34" charset="0"/>
              <a:buChar char="•"/>
            </a:pPr>
            <a:r>
              <a:rPr lang="fr"/>
              <a:t>Les résultats de tests pris en compte sont ceux du groupe, et non de chaque individu</a:t>
            </a:r>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10</a:t>
            </a:fld>
            <a:endParaRPr lang="x-none"/>
          </a:p>
        </p:txBody>
      </p:sp>
    </p:spTree>
    <p:extLst>
      <p:ext uri="{BB962C8B-B14F-4D97-AF65-F5344CB8AC3E}">
        <p14:creationId xmlns:p14="http://schemas.microsoft.com/office/powerpoint/2010/main" val="6237169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indent="-171450" rtl="0">
              <a:buFont typeface="Arial" panose="020B0604020202020204" pitchFamily="34" charset="0"/>
              <a:buChar char="•"/>
            </a:pPr>
            <a:r>
              <a:rPr lang="fr" b="1"/>
              <a:t>AGIR : </a:t>
            </a:r>
            <a:r>
              <a:rPr lang="fr"/>
              <a:t>Distribuez un exemplaire du formulaire d’évaluation, du formulaire sur l’alimentation et du formulaire sur la santé mentale maternelle à l’ensemble des participants.</a:t>
            </a:r>
          </a:p>
          <a:p>
            <a:pPr marL="171450" indent="-171450" rtl="0">
              <a:buFont typeface="Arial" panose="020B0604020202020204" pitchFamily="34" charset="0"/>
              <a:buChar char="•"/>
            </a:pPr>
            <a:r>
              <a:rPr lang="fr" b="1"/>
              <a:t>DIRE :</a:t>
            </a:r>
            <a:r>
              <a:rPr lang="fr"/>
              <a:t> Ce formulaire d’évaluation de la mère et de l’enfant de 2 pages évalue les 5 facteurs de risque nutritionnel présentés précédemment.</a:t>
            </a:r>
          </a:p>
          <a:p>
            <a:pPr marL="171450" indent="-171450" rtl="0">
              <a:buFont typeface="Arial" panose="020B0604020202020204" pitchFamily="34" charset="0"/>
              <a:buChar char="•"/>
            </a:pPr>
            <a:r>
              <a:rPr lang="fr" b="1"/>
              <a:t>DIRE : </a:t>
            </a:r>
            <a:r>
              <a:rPr lang="fr"/>
              <a:t>L’évaluation du degré de risque nutritionnel du nourrisson de moins de six mois suit six étapes distinctes. Nous allons les étudier en détail. </a:t>
            </a:r>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34</a:t>
            </a:fld>
            <a:endParaRPr lang="x-none"/>
          </a:p>
        </p:txBody>
      </p:sp>
    </p:spTree>
    <p:extLst>
      <p:ext uri="{BB962C8B-B14F-4D97-AF65-F5344CB8AC3E}">
        <p14:creationId xmlns:p14="http://schemas.microsoft.com/office/powerpoint/2010/main" val="900267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fr" b="1"/>
              <a:t>DIRE :</a:t>
            </a:r>
            <a:r>
              <a:rPr lang="fr"/>
              <a:t> L’étape 1 consiste à rechercher les signes de danger.</a:t>
            </a:r>
          </a:p>
          <a:p>
            <a:pPr marL="171450" indent="-171450" rtl="0">
              <a:buFont typeface="Arial" panose="020B0604020202020204" pitchFamily="34" charset="0"/>
              <a:buChar char="•"/>
            </a:pPr>
            <a:endParaRPr lang="en-US" baseline="0"/>
          </a:p>
          <a:p>
            <a:pPr marL="0" indent="0" rtl="0">
              <a:buFont typeface="Arial" panose="020B0604020202020204" pitchFamily="34" charset="0"/>
              <a:buNone/>
            </a:pPr>
            <a:r>
              <a:rPr lang="fr" b="1"/>
              <a:t>DEMANDER : </a:t>
            </a:r>
            <a:r>
              <a:rPr lang="fr"/>
              <a:t>Pourquoi commencer par là ?</a:t>
            </a:r>
          </a:p>
          <a:p>
            <a:pPr marL="0" indent="0" rtl="0">
              <a:buFont typeface="Arial" panose="020B0604020202020204" pitchFamily="34" charset="0"/>
              <a:buNone/>
            </a:pPr>
            <a:r>
              <a:rPr lang="fr" i="1"/>
              <a:t>Réponse : nous devons déterminer si le nourrisson présente ou non des signes de danger qui nécessitent qu’il soit transféré de toute urgence vers un hôpital ou hospitalisé. </a:t>
            </a:r>
          </a:p>
          <a:p>
            <a:pPr marL="0" indent="0" rtl="0">
              <a:buFont typeface="Arial" panose="020B0604020202020204" pitchFamily="34" charset="0"/>
              <a:buNone/>
            </a:pPr>
            <a:endParaRPr lang="en-US" i="1" baseline="0"/>
          </a:p>
          <a:p>
            <a:pPr marL="0" indent="0" rtl="0">
              <a:buFont typeface="Arial" panose="020B0604020202020204" pitchFamily="34" charset="0"/>
              <a:buNone/>
            </a:pPr>
            <a:r>
              <a:rPr lang="fr" b="1" i="0"/>
              <a:t>DIRE : </a:t>
            </a:r>
            <a:r>
              <a:rPr lang="fr" i="0"/>
              <a:t>Nous devons chercher les principaux signes de danger en lien avec la PCIME. Pour en savoir plus sur cette partie de l’évaluation, reportez-vous aux directives nationales en matière de PCIME.</a:t>
            </a:r>
          </a:p>
          <a:p>
            <a:pPr marL="0" indent="0" rtl="0">
              <a:buFont typeface="Arial" panose="020B0604020202020204" pitchFamily="34" charset="0"/>
              <a:buNone/>
            </a:pPr>
            <a:endParaRPr lang="en-US" i="0" baseline="0"/>
          </a:p>
          <a:p>
            <a:pPr marL="0" indent="0" rtl="0">
              <a:buFont typeface="Arial" panose="020B0604020202020204" pitchFamily="34" charset="0"/>
              <a:buNone/>
            </a:pPr>
            <a:r>
              <a:rPr lang="fr" b="1" i="0"/>
              <a:t>DIRE : </a:t>
            </a:r>
            <a:r>
              <a:rPr lang="fr" i="0"/>
              <a:t>Outre les signes de danger en lien avec la PCIME, nous dépistons également les « signes de danger en lien avec la MAMI, » notamment l’œdème, quel qu’en soit le grade. Les nourrissons de moins de six mois ne présentent que très rarement des œdèmes : leur présence est donc considérée comme très grave et requiert une prise en charge immédiate par le service adéquat. </a:t>
            </a:r>
          </a:p>
          <a:p>
            <a:pPr marL="0" indent="0" rtl="0">
              <a:buFont typeface="Arial" panose="020B0604020202020204" pitchFamily="34" charset="0"/>
              <a:buNone/>
            </a:pPr>
            <a:endParaRPr lang="en-US" i="0" baseline="0"/>
          </a:p>
          <a:p>
            <a:pPr marL="0" indent="0" rtl="0">
              <a:buFont typeface="Arial" panose="020B0604020202020204" pitchFamily="34" charset="0"/>
              <a:buNone/>
            </a:pPr>
            <a:r>
              <a:rPr lang="fr" b="1" i="0"/>
              <a:t>DIRE : </a:t>
            </a:r>
            <a:r>
              <a:rPr lang="fr" i="0"/>
              <a:t>Tout signe de grave maladie mentale chez la mère du nourrisson </a:t>
            </a:r>
            <a:r>
              <a:rPr lang="fr"/>
              <a:t>constitue un autre signe de danger en lien avec la MAMI. </a:t>
            </a:r>
          </a:p>
          <a:p>
            <a:pPr marL="0" indent="0" rtl="0">
              <a:buFont typeface="Arial" panose="020B0604020202020204" pitchFamily="34" charset="0"/>
              <a:buNone/>
            </a:pPr>
            <a:endParaRPr lang="en-US" i="1" baseline="0"/>
          </a:p>
          <a:p>
            <a:pPr marL="0" indent="0" rtl="0">
              <a:buFont typeface="Arial" panose="020B0604020202020204" pitchFamily="34" charset="0"/>
              <a:buNone/>
            </a:pPr>
            <a:r>
              <a:rPr lang="fr" b="1" i="0"/>
              <a:t>DIRE :</a:t>
            </a:r>
            <a:r>
              <a:rPr lang="fr" i="0"/>
              <a:t> Voyons plus en détail comment évaluer ces signes de danger...</a:t>
            </a:r>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35</a:t>
            </a:fld>
            <a:endParaRPr lang="x-none"/>
          </a:p>
        </p:txBody>
      </p:sp>
    </p:spTree>
    <p:extLst>
      <p:ext uri="{BB962C8B-B14F-4D97-AF65-F5344CB8AC3E}">
        <p14:creationId xmlns:p14="http://schemas.microsoft.com/office/powerpoint/2010/main" val="383011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b="1"/>
              <a:t>DIRE : </a:t>
            </a:r>
            <a:r>
              <a:rPr lang="fr" b="0"/>
              <a:t>Voyons comment mesurer les signes de danger en PCIME chez le nourrisson. </a:t>
            </a:r>
          </a:p>
          <a:p>
            <a:pPr rtl="0"/>
            <a:endParaRPr lang="en-US" b="0" baseline="0"/>
          </a:p>
          <a:p>
            <a:pPr rtl="0"/>
            <a:r>
              <a:rPr lang="fr" b="1"/>
              <a:t>AGIR : Lisez la vidéo et interrompez la lecture à 7 minutes et 2 secondes :</a:t>
            </a:r>
          </a:p>
          <a:p>
            <a:pPr>
              <a:defRPr/>
            </a:pPr>
            <a:r>
              <a:rPr lang="fr-FR">
                <a:hlinkClick r:id="rId3"/>
              </a:rPr>
              <a:t>Danger</a:t>
            </a:r>
            <a:r>
              <a:rPr lang="fr-FR">
                <a:hlinkClick r:id="rId3">
                  <a:extLst>
                    <a:ext uri="{A12FA001-AC4F-418D-AE19-62706E023703}">
                      <ahyp:hlinkClr xmlns:ahyp="http://schemas.microsoft.com/office/drawing/2018/hyperlinkcolor" val="tx"/>
                    </a:ext>
                  </a:extLst>
                </a:hlinkClick>
              </a:rPr>
              <a:t> Signs in the Small Baby - Video - Global Health Media Project</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fr" b="1"/>
              <a:t>DEMANDER : </a:t>
            </a:r>
            <a:r>
              <a:rPr lang="fr"/>
              <a:t>Y a-t-il des questions ? Nous mettrons quelques-unes de ces techniques en pratique un peu plus tard au cours de la formation.</a:t>
            </a:r>
            <a:endParaRPr lang="en-GB"/>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36</a:t>
            </a:fld>
            <a:endParaRPr lang="x-none"/>
          </a:p>
        </p:txBody>
      </p:sp>
    </p:spTree>
    <p:extLst>
      <p:ext uri="{BB962C8B-B14F-4D97-AF65-F5344CB8AC3E}">
        <p14:creationId xmlns:p14="http://schemas.microsoft.com/office/powerpoint/2010/main" val="41751732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sz="1200" b="1" i="0" kern="1200">
                <a:solidFill>
                  <a:schemeClr val="tx1"/>
                </a:solidFill>
                <a:effectLst/>
                <a:latin typeface="+mn-lt"/>
                <a:ea typeface="+mn-ea"/>
                <a:cs typeface="+mn-cs"/>
              </a:rPr>
              <a:t>DIRE : </a:t>
            </a:r>
            <a:r>
              <a:rPr lang="fr" sz="1200" b="0" i="0" kern="1200">
                <a:solidFill>
                  <a:schemeClr val="tx1"/>
                </a:solidFill>
                <a:effectLst/>
                <a:latin typeface="+mn-lt"/>
                <a:ea typeface="+mn-ea"/>
                <a:cs typeface="+mn-cs"/>
              </a:rPr>
              <a:t>Quelqu’un peut-il expliquer comment mesurer un œdème ?</a:t>
            </a:r>
          </a:p>
          <a:p>
            <a:pPr rtl="0"/>
            <a:br>
              <a:rPr lang="en-US" sz="1200" b="0" i="0" kern="1200" baseline="0">
                <a:solidFill>
                  <a:schemeClr val="tx1"/>
                </a:solidFill>
                <a:effectLst/>
                <a:latin typeface="+mn-lt"/>
                <a:ea typeface="+mn-ea"/>
                <a:cs typeface="+mn-cs"/>
              </a:rPr>
            </a:br>
            <a:r>
              <a:rPr lang="fr" sz="1200" b="1" i="0" kern="1200">
                <a:solidFill>
                  <a:schemeClr val="tx1"/>
                </a:solidFill>
                <a:effectLst/>
                <a:latin typeface="+mn-lt"/>
                <a:ea typeface="+mn-ea"/>
                <a:cs typeface="+mn-cs"/>
              </a:rPr>
              <a:t>AGIR : </a:t>
            </a:r>
            <a:r>
              <a:rPr lang="fr" sz="1200" b="0" i="0" kern="1200">
                <a:solidFill>
                  <a:schemeClr val="tx1"/>
                </a:solidFill>
                <a:effectLst/>
                <a:latin typeface="+mn-lt"/>
                <a:ea typeface="+mn-ea"/>
                <a:cs typeface="+mn-cs"/>
              </a:rPr>
              <a:t>Une fois qu’un participant a livré son explication, CLIQUEZ pour révéler le texte et remplir les blancs. </a:t>
            </a:r>
            <a:endParaRPr lang="en-US" sz="1200" b="0" i="0" kern="1200">
              <a:solidFill>
                <a:schemeClr val="tx1"/>
              </a:solidFill>
              <a:effectLst/>
              <a:latin typeface="+mn-lt"/>
              <a:ea typeface="+mn-ea"/>
              <a:cs typeface="+mn-cs"/>
            </a:endParaRPr>
          </a:p>
          <a:p>
            <a:pPr rtl="0"/>
            <a:endParaRPr lang="en-US" sz="1200" b="0" i="0" kern="1200">
              <a:solidFill>
                <a:schemeClr val="tx1"/>
              </a:solidFill>
              <a:effectLst/>
              <a:latin typeface="+mn-lt"/>
              <a:ea typeface="+mn-ea"/>
              <a:cs typeface="+mn-cs"/>
            </a:endParaRPr>
          </a:p>
          <a:p>
            <a:pPr rtl="0"/>
            <a:r>
              <a:rPr lang="fr" sz="1200" b="1" i="0" kern="1200">
                <a:solidFill>
                  <a:schemeClr val="tx1"/>
                </a:solidFill>
                <a:effectLst/>
                <a:latin typeface="+mn-lt"/>
                <a:ea typeface="+mn-ea"/>
                <a:cs typeface="+mn-cs"/>
              </a:rPr>
              <a:t>DIRE : </a:t>
            </a:r>
            <a:r>
              <a:rPr lang="fr" sz="1200" b="0" i="0" kern="1200">
                <a:solidFill>
                  <a:schemeClr val="tx1"/>
                </a:solidFill>
                <a:effectLst/>
                <a:latin typeface="+mn-lt"/>
                <a:ea typeface="+mn-ea"/>
                <a:cs typeface="+mn-cs"/>
              </a:rPr>
              <a:t>L’œdème se mesure par pression digitale (voir figure 5.10). Il est en effet invisible à l’œil nu.</a:t>
            </a:r>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37</a:t>
            </a:fld>
            <a:endParaRPr lang="x-none"/>
          </a:p>
        </p:txBody>
      </p:sp>
    </p:spTree>
    <p:extLst>
      <p:ext uri="{BB962C8B-B14F-4D97-AF65-F5344CB8AC3E}">
        <p14:creationId xmlns:p14="http://schemas.microsoft.com/office/powerpoint/2010/main" val="2616908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b="1"/>
              <a:t>DIRE : </a:t>
            </a:r>
            <a:r>
              <a:rPr lang="fr"/>
              <a:t>Le dernier signe de danger que nous avons mentionné est celui de la santé mentale de la mère. </a:t>
            </a:r>
          </a:p>
          <a:p>
            <a:pPr rtl="0"/>
            <a:endParaRPr lang="en-GB" baseline="0"/>
          </a:p>
          <a:p>
            <a:pPr marL="0" indent="0" rtl="0">
              <a:buFont typeface="Arial" panose="020B0604020202020204" pitchFamily="34" charset="0"/>
              <a:buNone/>
            </a:pPr>
            <a:r>
              <a:rPr lang="fr" b="1"/>
              <a:t>DIRE : </a:t>
            </a:r>
            <a:r>
              <a:rPr lang="fr"/>
              <a:t>Pour l’évaluer, nous cherchons à déterminer si elle semble déconnectée de la réalité ou si elle risque de se faire du mal ou de faire du mal à ses enfants, ou encore si elle présente des signes visibles de négligence. Le cas échéant, il convient de l’orienter vers le plus proche établissement spécialisé dans l’évaluation et la prise en charge des troubles de santé mentale. </a:t>
            </a:r>
          </a:p>
          <a:p>
            <a:pPr marL="0" indent="0" rtl="0">
              <a:buFont typeface="Arial" panose="020B0604020202020204" pitchFamily="34" charset="0"/>
              <a:buNone/>
            </a:pPr>
            <a:endParaRPr lang="en-US" baseline="0"/>
          </a:p>
          <a:p>
            <a:pPr marL="0" indent="0" rtl="0">
              <a:buFont typeface="Arial" panose="020B0604020202020204" pitchFamily="34" charset="0"/>
              <a:buNone/>
            </a:pPr>
            <a:r>
              <a:rPr lang="fr" b="1"/>
              <a:t>DEMANDER : </a:t>
            </a:r>
            <a:r>
              <a:rPr lang="fr"/>
              <a:t>Existe-t-il dans votre région des services de ce type vers lesquels vous pourriez orienter une mère qui présente ces symptômes ?</a:t>
            </a:r>
          </a:p>
          <a:p>
            <a:pPr marL="0" indent="0" rtl="0">
              <a:buFont typeface="Arial" panose="020B0604020202020204" pitchFamily="34" charset="0"/>
              <a:buNone/>
            </a:pPr>
            <a:r>
              <a:rPr lang="fr" i="1"/>
              <a:t>FAIRE : animez une discussion sur les systèmes d’orientation. S’il y a des lacunes dans ce domaine, prenez-en note. </a:t>
            </a:r>
          </a:p>
          <a:p>
            <a:pPr rtl="0"/>
            <a:endParaRPr lang="en-GB"/>
          </a:p>
          <a:p>
            <a:pPr rtl="0"/>
            <a:r>
              <a:rPr lang="fr" b="1"/>
              <a:t>DEMANDER : </a:t>
            </a:r>
            <a:r>
              <a:rPr lang="fr"/>
              <a:t>Quelqu’un d’entre vous a-t-il déjà eu affaire à un patient présentant de tels signes ? Le cas échéant, pourriez-vous partager votre expérience ? Qu’avez-vous constaté ? S’agissait-il d’une mère ? Qu’avez-vous fait pour lui venir en aide ?</a:t>
            </a:r>
            <a:endParaRPr lang="en-GB"/>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38</a:t>
            </a:fld>
            <a:endParaRPr lang="x-none"/>
          </a:p>
        </p:txBody>
      </p:sp>
    </p:spTree>
    <p:extLst>
      <p:ext uri="{BB962C8B-B14F-4D97-AF65-F5344CB8AC3E}">
        <p14:creationId xmlns:p14="http://schemas.microsoft.com/office/powerpoint/2010/main" val="6902709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fr"/>
              <a:t>Remarque. Pour effectuer cette évaluation dans les règles, les agents de santé doivent être formés à la PCIME. Cette formation consiste en une séance d’information récapitulative. </a:t>
            </a:r>
          </a:p>
          <a:p>
            <a:pPr marL="0" indent="0" rtl="0">
              <a:buFont typeface="Arial" panose="020B0604020202020204" pitchFamily="34" charset="0"/>
              <a:buNone/>
            </a:pPr>
            <a:endParaRPr lang="en-US" baseline="0"/>
          </a:p>
          <a:p>
            <a:pPr marL="0" indent="0" rtl="0">
              <a:buFont typeface="Arial" panose="020B0604020202020204" pitchFamily="34" charset="0"/>
              <a:buNone/>
            </a:pPr>
            <a:r>
              <a:rPr lang="fr" b="1"/>
              <a:t>DIRE : </a:t>
            </a:r>
            <a:r>
              <a:rPr lang="fr"/>
              <a:t>L’étape 2 consiste à vérifier les signes et symptômes cliniques du nourrisson.</a:t>
            </a:r>
            <a:endParaRPr lang="en-US"/>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39</a:t>
            </a:fld>
            <a:endParaRPr lang="x-none"/>
          </a:p>
        </p:txBody>
      </p:sp>
    </p:spTree>
    <p:extLst>
      <p:ext uri="{BB962C8B-B14F-4D97-AF65-F5344CB8AC3E}">
        <p14:creationId xmlns:p14="http://schemas.microsoft.com/office/powerpoint/2010/main" val="1008632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b="1"/>
              <a:t>DIRE : </a:t>
            </a:r>
            <a:r>
              <a:rPr lang="fr"/>
              <a:t>La diarrhée, si l’enfant se déshydrate, peut entraîner de graves complications, voire la mort</a:t>
            </a:r>
            <a:endParaRPr lang="en-US" b="1"/>
          </a:p>
          <a:p>
            <a:pPr rtl="0"/>
            <a:endParaRPr lang="en-US" b="1"/>
          </a:p>
          <a:p>
            <a:pPr rtl="0"/>
            <a:r>
              <a:rPr lang="fr" b="1"/>
              <a:t>DIRE : </a:t>
            </a:r>
            <a:r>
              <a:rPr lang="fr"/>
              <a:t>Plusieurs signes permettent de déterminer la gravité de l’état de déshydratation. Lorsqu’un enfant se déshydrate, il est d’abord agité, voire irritable. Au fur et à mesure que son corps perd des liquides, ses yeux peuvent sembler enfoncés et sa peau perd de son élasticité. Si le processus de déshydratation se poursuit, l’enfant devient léthargique ou inconscient.</a:t>
            </a:r>
          </a:p>
          <a:p>
            <a:pPr rtl="0"/>
            <a:endParaRPr lang="en-US"/>
          </a:p>
          <a:p>
            <a:pPr marL="0" indent="0" rtl="0">
              <a:buFont typeface="Arial" panose="020B0604020202020204" pitchFamily="34" charset="0"/>
              <a:buNone/>
            </a:pPr>
            <a:r>
              <a:rPr lang="fr" b="1"/>
              <a:t>DIRE : </a:t>
            </a:r>
          </a:p>
          <a:p>
            <a:pPr marL="171450" indent="-171450" rtl="0">
              <a:buFont typeface="Arial" panose="020B0604020202020204" pitchFamily="34" charset="0"/>
              <a:buChar char="•"/>
            </a:pPr>
            <a:r>
              <a:rPr lang="fr"/>
              <a:t>Il</a:t>
            </a:r>
            <a:r>
              <a:rPr lang="fr" b="0">
                <a:solidFill>
                  <a:schemeClr val="tx1"/>
                </a:solidFill>
              </a:rPr>
              <a:t> est néanmoins difficile d’évaluer l’état d’hydratation d’un enfant émacié. On ne peut pas se fier à la plupart des signes de déshydratation. </a:t>
            </a:r>
          </a:p>
          <a:p>
            <a:pPr marL="171450" indent="-171450" rtl="0">
              <a:buFont typeface="Arial" panose="020B0604020202020204" pitchFamily="34" charset="0"/>
              <a:buChar char="•"/>
            </a:pPr>
            <a:r>
              <a:rPr lang="fr" b="0">
                <a:solidFill>
                  <a:schemeClr val="tx1"/>
                </a:solidFill>
              </a:rPr>
              <a:t>La méthode du pincement, par exemple, est rarement fiable, car la peau </a:t>
            </a:r>
            <a:r>
              <a:rPr lang="fr"/>
              <a:t>d’un enfant qui souffre de malnutrition sévère peut se rétracter lentement même s’il n’est pas déshydraté. Si l’enfant est en surpoids ou qu’il souffre d’œdèmes, la peau peut se rétracter immédiatement même si l’enfant est déshydraté. </a:t>
            </a:r>
          </a:p>
          <a:p>
            <a:pPr marL="171450" indent="-171450" rtl="0">
              <a:buFont typeface="Arial" panose="020B0604020202020204" pitchFamily="34" charset="0"/>
              <a:buChar char="•"/>
            </a:pPr>
            <a:r>
              <a:rPr lang="fr" b="0">
                <a:solidFill>
                  <a:schemeClr val="tx1"/>
                </a:solidFill>
              </a:rPr>
              <a:t>En outre, </a:t>
            </a:r>
            <a:r>
              <a:rPr lang="fr"/>
              <a:t>les yeux d’un enfant qui souffre de malnutrition sévère peuvent sembler enfoncés même s’il n’est pas en état de déshydratation.</a:t>
            </a:r>
            <a:endParaRPr lang="en-US" b="0">
              <a:solidFill>
                <a:schemeClr val="tx1"/>
              </a:solidFill>
            </a:endParaRPr>
          </a:p>
          <a:p>
            <a:pPr marL="171450" indent="-171450">
              <a:buFont typeface="Arial,Sans-Serif" panose="020B0604020202020204" pitchFamily="34" charset="0"/>
              <a:buChar char="•"/>
            </a:pPr>
            <a:r>
              <a:rPr lang="fr"/>
              <a:t>Le diagnostic clinique de la déshydratation est complexe ; il est donc recommandé de tenir davantage compte des antécédents du patient que de l’examen clinique. </a:t>
            </a:r>
            <a:endParaRPr lang="en-GB"/>
          </a:p>
          <a:p>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40</a:t>
            </a:fld>
            <a:endParaRPr lang="x-none"/>
          </a:p>
        </p:txBody>
      </p:sp>
    </p:spTree>
    <p:extLst>
      <p:ext uri="{BB962C8B-B14F-4D97-AF65-F5344CB8AC3E}">
        <p14:creationId xmlns:p14="http://schemas.microsoft.com/office/powerpoint/2010/main" val="23430945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b="1"/>
              <a:t>DIRE :</a:t>
            </a:r>
            <a:r>
              <a:rPr lang="fr"/>
              <a:t> Voici comment déterminer l’état de déshydratation d’un nourrisson sur la base de ses antécédents récents</a:t>
            </a:r>
          </a:p>
          <a:p>
            <a:pPr rtl="0"/>
            <a:endParaRPr lang="en-US" baseline="0"/>
          </a:p>
          <a:p>
            <a:pPr rtl="0"/>
            <a:r>
              <a:rPr lang="fr" b="1"/>
              <a:t>AGIR : </a:t>
            </a:r>
            <a:r>
              <a:rPr lang="fr"/>
              <a:t>Lisez le texte de la diapositive</a:t>
            </a:r>
            <a:endParaRPr lang="en-US"/>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41</a:t>
            </a:fld>
            <a:endParaRPr lang="x-none"/>
          </a:p>
        </p:txBody>
      </p:sp>
    </p:spTree>
    <p:extLst>
      <p:ext uri="{BB962C8B-B14F-4D97-AF65-F5344CB8AC3E}">
        <p14:creationId xmlns:p14="http://schemas.microsoft.com/office/powerpoint/2010/main" val="37616411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None/>
            </a:pPr>
            <a:r>
              <a:rPr lang="fr" sz="1200" b="1">
                <a:solidFill>
                  <a:schemeClr val="tx1"/>
                </a:solidFill>
                <a:latin typeface="+mn-lt"/>
              </a:rPr>
              <a:t>DIRE :</a:t>
            </a:r>
          </a:p>
          <a:p>
            <a:pPr marL="342900" indent="-342900" rtl="0">
              <a:buChar char="•"/>
            </a:pPr>
            <a:r>
              <a:rPr lang="fr" sz="1200" b="0">
                <a:solidFill>
                  <a:schemeClr val="tx1"/>
                </a:solidFill>
                <a:latin typeface="+mn-lt"/>
              </a:rPr>
              <a:t>La fièvre traduit la présence d’une infection. Toute température du nourrisson supérieure à 37,5 </a:t>
            </a:r>
            <a:r>
              <a:rPr lang="fr" sz="1200" b="0">
                <a:solidFill>
                  <a:schemeClr val="tx1"/>
                </a:solidFill>
                <a:latin typeface="+mn-lt"/>
                <a:cs typeface="Arial"/>
              </a:rPr>
              <a:t>˚C se trouve en dehors de la plage normale de température. Déshabillez le nourrisson afin de le rafraîchir. S’il a encore trop chaud au bout de 10 minutes ou qu’il a l’air souffrant, transférez-le vers un établissement de niveau supérieur.</a:t>
            </a:r>
            <a:endParaRPr lang="en-GB" sz="1200" b="0">
              <a:solidFill>
                <a:schemeClr val="tx1"/>
              </a:solidFill>
              <a:latin typeface="+mn-lt"/>
            </a:endParaRPr>
          </a:p>
          <a:p>
            <a:pPr marL="342900" indent="-342900" rtl="0">
              <a:buChar char="•"/>
            </a:pPr>
            <a:r>
              <a:rPr lang="fr" sz="1200" b="0">
                <a:solidFill>
                  <a:schemeClr val="tx1"/>
                </a:solidFill>
                <a:latin typeface="+mn-lt"/>
              </a:rPr>
              <a:t>En plus de la fièvre, toute température inférieure à 35,5 </a:t>
            </a:r>
            <a:r>
              <a:rPr lang="fr" sz="1200" b="0">
                <a:solidFill>
                  <a:schemeClr val="tx1"/>
                </a:solidFill>
                <a:latin typeface="+mn-lt"/>
                <a:cs typeface="Arial"/>
              </a:rPr>
              <a:t>˚C est considérée trop faible. Essayez </a:t>
            </a:r>
            <a:r>
              <a:rPr lang="fr" sz="1200" b="0">
                <a:solidFill>
                  <a:schemeClr val="tx1"/>
                </a:solidFill>
                <a:latin typeface="+mn-lt"/>
              </a:rPr>
              <a:t>de mettre le nourrisson en contact peau à peau avec sa mère, sous une couverture. S’il a toujours l’air souffrant ou qu’il semble avoir froid, il encourt un risque de complications ; </a:t>
            </a:r>
            <a:r>
              <a:rPr lang="fr" sz="1200" b="0">
                <a:solidFill>
                  <a:schemeClr val="tx1"/>
                </a:solidFill>
                <a:latin typeface="+mn-lt"/>
                <a:sym typeface="Wingdings" panose="05000000000000000000" pitchFamily="2" charset="2"/>
              </a:rPr>
              <a:t>transférez-le alors vers un établissement de niveau supérieur.</a:t>
            </a:r>
            <a:endParaRPr lang="en-GB" sz="1200" b="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solidFill>
                <a:schemeClr val="tx1"/>
              </a:solidFill>
              <a:latin typeface="+mn-lt"/>
              <a:cs typeface="Arial" panose="020B0604020202020204" pitchFamily="34" charset="0"/>
            </a:endParaRPr>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42</a:t>
            </a:fld>
            <a:endParaRPr lang="x-none"/>
          </a:p>
        </p:txBody>
      </p:sp>
    </p:spTree>
    <p:extLst>
      <p:ext uri="{BB962C8B-B14F-4D97-AF65-F5344CB8AC3E}">
        <p14:creationId xmlns:p14="http://schemas.microsoft.com/office/powerpoint/2010/main" val="684705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b="1"/>
              <a:t>DIRE : </a:t>
            </a:r>
          </a:p>
          <a:p>
            <a:pPr marL="171450" indent="-171450" rtl="0">
              <a:buFont typeface="Arial" panose="020B0604020202020204" pitchFamily="34" charset="0"/>
              <a:buChar char="•"/>
            </a:pPr>
            <a:r>
              <a:rPr lang="fr"/>
              <a:t>Les enfants qui toussent ou ont des difficultés respiratoires sont la plupart du temps atteints de légères infections respiratoires. Il est possible qu’ils aient contracté un rhume ou une bronchite. Ces enfants ne sont pas gravement malades et n’ont pas besoin d’antibiotiques ; ils peuvent être traités à domicile. </a:t>
            </a:r>
          </a:p>
          <a:p>
            <a:pPr marL="171450" indent="-171450" rtl="0">
              <a:buFont typeface="Arial" panose="020B0604020202020204" pitchFamily="34" charset="0"/>
              <a:buChar char="•"/>
            </a:pPr>
            <a:r>
              <a:rPr lang="fr"/>
              <a:t>Certains d’entre eux souffrent peut-être néanmoins d’une pneumonie ou d’une autre grave infection respiratoire. La pneumonie constitue l’une des principales causes de mortalité infantile dans le monde. </a:t>
            </a:r>
          </a:p>
          <a:p>
            <a:pPr marL="171450" indent="-171450" rtl="0">
              <a:buFont typeface="Arial" panose="020B0604020202020204" pitchFamily="34" charset="0"/>
              <a:buChar char="•"/>
            </a:pPr>
            <a:r>
              <a:rPr lang="fr"/>
              <a:t>Dans la vidéo sur les signes de danger en lien avec la PCIME, nous avons vu comment détecter les signes d’infections respiratoires telles que la pneumonie. De tels cas peuvent entraîner de graves complications , les enfants qui en sont atteints doivent par conséquent être transférés vers un établissement de plus haut niveau. </a:t>
            </a:r>
          </a:p>
          <a:p>
            <a:pPr marL="171450" indent="-171450" rtl="0">
              <a:buFont typeface="Arial" panose="020B0604020202020204" pitchFamily="34" charset="0"/>
              <a:buChar char="•"/>
            </a:pPr>
            <a:endParaRPr lang="en-US" baseline="0"/>
          </a:p>
          <a:p>
            <a:pPr marL="0" indent="0" rtl="0">
              <a:buFont typeface="Arial" panose="020B0604020202020204" pitchFamily="34" charset="0"/>
              <a:buNone/>
            </a:pPr>
            <a:r>
              <a:rPr lang="fr" b="1"/>
              <a:t>DEMANDER : </a:t>
            </a:r>
          </a:p>
          <a:p>
            <a:pPr marL="171450" indent="-171450" rtl="0">
              <a:buFont typeface="Arial" panose="020B0604020202020204" pitchFamily="34" charset="0"/>
              <a:buChar char="•"/>
            </a:pPr>
            <a:r>
              <a:rPr lang="fr"/>
              <a:t>Pouvez-vous nommer ces signes ?</a:t>
            </a:r>
          </a:p>
          <a:p>
            <a:pPr marL="171450" indent="-171450" rtl="0">
              <a:buFont typeface="Arial" panose="020B0604020202020204" pitchFamily="34" charset="0"/>
              <a:buChar char="•"/>
            </a:pPr>
            <a:r>
              <a:rPr lang="fr" b="1"/>
              <a:t>Réponse : </a:t>
            </a:r>
            <a:r>
              <a:rPr lang="fr"/>
              <a:t>La respiration rapide et le tirage intercostal. </a:t>
            </a:r>
          </a:p>
          <a:p>
            <a:pPr marL="171450" indent="-171450" rtl="0">
              <a:buFont typeface="Arial" panose="020B0604020202020204" pitchFamily="34" charset="0"/>
              <a:buChar char="•"/>
            </a:pPr>
            <a:endParaRPr lang="en-US" baseline="0"/>
          </a:p>
          <a:p>
            <a:pPr marL="0" indent="0" rtl="0">
              <a:buFont typeface="Arial" panose="020B0604020202020204" pitchFamily="34" charset="0"/>
              <a:buNone/>
            </a:pPr>
            <a:r>
              <a:rPr lang="fr" b="1"/>
              <a:t>DIRE : </a:t>
            </a:r>
          </a:p>
          <a:p>
            <a:pPr marL="171450" indent="-171450" rtl="0">
              <a:buFont typeface="Arial" panose="020B0604020202020204" pitchFamily="34" charset="0"/>
              <a:buChar char="•"/>
            </a:pPr>
            <a:r>
              <a:rPr lang="fr"/>
              <a:t>Vous aurez déjà évalué les signes graves d’infection respiratoire lors de la première étape ; il est donc inutile d’y procéder à nouveau. </a:t>
            </a:r>
          </a:p>
          <a:p>
            <a:pPr marL="171450" indent="-171450">
              <a:buFont typeface="Arial" panose="020B0604020202020204" pitchFamily="34" charset="0"/>
              <a:buChar char="•"/>
            </a:pPr>
            <a:r>
              <a:rPr lang="fr"/>
              <a:t>À ce stade, nous devons détecter tout signe de toux. </a:t>
            </a:r>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43</a:t>
            </a:fld>
            <a:endParaRPr lang="x-none"/>
          </a:p>
        </p:txBody>
      </p:sp>
    </p:spTree>
    <p:extLst>
      <p:ext uri="{BB962C8B-B14F-4D97-AF65-F5344CB8AC3E}">
        <p14:creationId xmlns:p14="http://schemas.microsoft.com/office/powerpoint/2010/main" val="2361759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defRPr/>
            </a:pPr>
            <a:r>
              <a:rPr lang="fr-HT" dirty="0"/>
              <a:t>La vidéo est uniquement disponible en anglais. Si les participants ne comprennent pas l’anglais, ne montrez pas la vidéo et passez à la diapositive suivante.</a:t>
            </a:r>
            <a:endParaRPr lang="en-US" dirty="0"/>
          </a:p>
          <a:p>
            <a:pPr>
              <a:defRPr/>
            </a:pPr>
            <a:endParaRPr lang="en-US" dirty="0">
              <a:ea typeface="Lato"/>
              <a:cs typeface="Lato"/>
            </a:endParaRPr>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12</a:t>
            </a:fld>
            <a:endParaRPr lang="x-none"/>
          </a:p>
        </p:txBody>
      </p:sp>
    </p:spTree>
    <p:extLst>
      <p:ext uri="{BB962C8B-B14F-4D97-AF65-F5344CB8AC3E}">
        <p14:creationId xmlns:p14="http://schemas.microsoft.com/office/powerpoint/2010/main" val="9670996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 b="1"/>
              <a:t>DIRE :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a:t>Comparez la couleur de la paume de l’enfant avec la vôtre et celle des autres enfants.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a:t>Si la peau de la paume de l’enfant est pâle, mais qu’elle présente quelques zones roses, c’est qu’il est atteint d’une forme mineure de pâleur palmaire.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a:t>Si la peau de sa paume est très pâle ou pâle au point de paraître blanche, c’est qu’il présente une forme grave de pâleur palmaire.</a:t>
            </a:r>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44</a:t>
            </a:fld>
            <a:endParaRPr lang="x-none"/>
          </a:p>
        </p:txBody>
      </p:sp>
    </p:spTree>
    <p:extLst>
      <p:ext uri="{BB962C8B-B14F-4D97-AF65-F5344CB8AC3E}">
        <p14:creationId xmlns:p14="http://schemas.microsoft.com/office/powerpoint/2010/main" val="13492469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 b="1"/>
              <a:t>DIRE : </a:t>
            </a:r>
            <a:r>
              <a:rPr lang="fr" b="0"/>
              <a:t>Dépistez</a:t>
            </a:r>
            <a:r>
              <a:rPr lang="fr"/>
              <a:t> toute autre maladie, par exemple le muguet buccal, qui se manifeste par des taches blanches dans la bouche du nourrisson ou sur le sein de la mère. </a:t>
            </a:r>
            <a:endParaRPr lang="en-US"/>
          </a:p>
          <a:p>
            <a:pPr rtl="0"/>
            <a:endParaRPr lang="en-US"/>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45</a:t>
            </a:fld>
            <a:endParaRPr lang="x-none"/>
          </a:p>
        </p:txBody>
      </p:sp>
    </p:spTree>
    <p:extLst>
      <p:ext uri="{BB962C8B-B14F-4D97-AF65-F5344CB8AC3E}">
        <p14:creationId xmlns:p14="http://schemas.microsoft.com/office/powerpoint/2010/main" val="35193895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b="1"/>
              <a:t>DIRE : </a:t>
            </a:r>
            <a:r>
              <a:rPr lang="fr"/>
              <a:t>Enfin, dans cette section, nous dépistons toute maladie ou tout handicap congénitaux susceptibles de causer des problèmes d’alimentation, par exemple une fente labiale ou palatine, ou un frein restrictif de la langue.</a:t>
            </a:r>
          </a:p>
          <a:p>
            <a:pPr rtl="0"/>
            <a:endParaRPr lang="en-US" b="1" baseline="0"/>
          </a:p>
          <a:p>
            <a:pPr rtl="0"/>
            <a:r>
              <a:rPr lang="fr" b="1"/>
              <a:t>DIRE :</a:t>
            </a:r>
            <a:r>
              <a:rPr lang="fr"/>
              <a:t> à gauche de la diapositive se trouve l’illustration d’une fente palatine, et à droite, d’une fente labiale. </a:t>
            </a:r>
            <a:endParaRPr lang="en-US"/>
          </a:p>
          <a:p>
            <a:pPr rtl="0"/>
            <a:endParaRPr lang="en-US"/>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46</a:t>
            </a:fld>
            <a:endParaRPr lang="x-none"/>
          </a:p>
        </p:txBody>
      </p:sp>
    </p:spTree>
    <p:extLst>
      <p:ext uri="{BB962C8B-B14F-4D97-AF65-F5344CB8AC3E}">
        <p14:creationId xmlns:p14="http://schemas.microsoft.com/office/powerpoint/2010/main" val="14863865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b="1"/>
              <a:t>DIRE : </a:t>
            </a:r>
            <a:r>
              <a:rPr lang="fr"/>
              <a:t>L’étape 3 consiste à évaluer la croissance du nourrisson.</a:t>
            </a:r>
            <a:endParaRPr lang="en-US"/>
          </a:p>
          <a:p>
            <a:pPr marL="171450" indent="-171450" rtl="0">
              <a:buFont typeface="Arial" panose="020B0604020202020204" pitchFamily="34" charset="0"/>
              <a:buChar char="•"/>
            </a:pPr>
            <a:endParaRPr lang="en-US"/>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47</a:t>
            </a:fld>
            <a:endParaRPr lang="x-none"/>
          </a:p>
        </p:txBody>
      </p:sp>
    </p:spTree>
    <p:extLst>
      <p:ext uri="{BB962C8B-B14F-4D97-AF65-F5344CB8AC3E}">
        <p14:creationId xmlns:p14="http://schemas.microsoft.com/office/powerpoint/2010/main" val="10759431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defRPr/>
            </a:pPr>
            <a:r>
              <a:rPr lang="fr" sz="1200" b="1" kern="1200">
                <a:solidFill>
                  <a:schemeClr val="tx1"/>
                </a:solidFill>
                <a:effectLst/>
                <a:latin typeface="+mn-lt"/>
                <a:ea typeface="+mn-ea"/>
                <a:cs typeface="+mn-cs"/>
              </a:rPr>
              <a:t>AGIR :</a:t>
            </a:r>
            <a:r>
              <a:rPr lang="fr" sz="1200" kern="1200">
                <a:solidFill>
                  <a:schemeClr val="tx1"/>
                </a:solidFill>
                <a:effectLst/>
                <a:latin typeface="+mn-lt"/>
                <a:ea typeface="+mn-ea"/>
                <a:cs typeface="+mn-cs"/>
              </a:rPr>
              <a:t> Lisez le passage de la vidéo qui se situe entre</a:t>
            </a:r>
            <a:r>
              <a:rPr lang="fr"/>
              <a:t> 2 min 22 et 4 min 54 </a:t>
            </a:r>
            <a:endParaRPr lang="fr" sz="1200" b="1" u="sng" kern="1200" baseline="0">
              <a:solidFill>
                <a:schemeClr val="tx1"/>
              </a:solidFill>
              <a:effectLst/>
              <a:latin typeface="+mn-lt"/>
              <a:ea typeface="Lato"/>
              <a:cs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u="sng" kern="1200">
              <a:solidFill>
                <a:schemeClr val="tx1"/>
              </a:solidFill>
              <a:effectLst/>
              <a:latin typeface="Lato"/>
              <a:ea typeface="Lato"/>
              <a:cs typeface="Lato"/>
            </a:endParaRPr>
          </a:p>
          <a:p>
            <a:pPr>
              <a:defRPr/>
            </a:pPr>
            <a:r>
              <a:rPr lang="fr" sz="1200" b="0" i="1" u="none" kern="1200">
                <a:solidFill>
                  <a:schemeClr val="tx1"/>
                </a:solidFill>
                <a:effectLst/>
                <a:latin typeface="+mn-lt"/>
                <a:ea typeface="+mn-ea"/>
                <a:cs typeface="+mn-cs"/>
              </a:rPr>
              <a:t>Lien vers la vidéo : </a:t>
            </a:r>
            <a:r>
              <a:rPr lang="fr">
                <a:hlinkClick r:id="rId3"/>
              </a:rPr>
              <a:t>SMART Instructional Video 2: Anthropometric Measurements - YouTube</a:t>
            </a:r>
            <a:endParaRPr lang="fr" b="0" u="none" kern="1200">
              <a:effectLst/>
              <a:ea typeface="+mn-ea"/>
              <a:cs typeface="+mn-cs"/>
              <a:hlinkClick r:id="rId3"/>
            </a:endParaRPr>
          </a:p>
          <a:p>
            <a:pPr rtl="0"/>
            <a:endParaRPr lang="en-US"/>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48</a:t>
            </a:fld>
            <a:endParaRPr lang="x-none"/>
          </a:p>
        </p:txBody>
      </p:sp>
    </p:spTree>
    <p:extLst>
      <p:ext uri="{BB962C8B-B14F-4D97-AF65-F5344CB8AC3E}">
        <p14:creationId xmlns:p14="http://schemas.microsoft.com/office/powerpoint/2010/main" val="18968023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fr" sz="1200" b="1">
                <a:solidFill>
                  <a:schemeClr val="tx1"/>
                </a:solidFill>
              </a:rPr>
              <a:t>DEMANDER : </a:t>
            </a:r>
            <a:r>
              <a:rPr lang="fr" sz="1200" b="0">
                <a:solidFill>
                  <a:schemeClr val="tx1"/>
                </a:solidFill>
              </a:rPr>
              <a:t>Quelqu’un peut-il expliquer comment calculer le </a:t>
            </a:r>
            <a:r>
              <a:rPr lang="fr-FR" sz="1200" b="0">
                <a:solidFill>
                  <a:schemeClr val="tx1"/>
                </a:solidFill>
              </a:rPr>
              <a:t>Z-</a:t>
            </a:r>
            <a:r>
              <a:rPr lang="fr" sz="1200" b="0">
                <a:solidFill>
                  <a:schemeClr val="tx1"/>
                </a:solidFill>
              </a:rPr>
              <a:t>score poids/âge ?</a:t>
            </a:r>
          </a:p>
          <a:p>
            <a:pPr marL="0" indent="0" rtl="0">
              <a:buFont typeface="Arial" panose="020B0604020202020204" pitchFamily="34" charset="0"/>
              <a:buNone/>
            </a:pPr>
            <a:r>
              <a:rPr lang="fr" sz="1200" b="0">
                <a:solidFill>
                  <a:schemeClr val="tx1"/>
                </a:solidFill>
              </a:rPr>
              <a:t>[Situez l’âge sur l’axe inférieur et le poids sur le côté du graphique, puis tracez une ligne droite sur celui-ci depuis ces points et trouvez l’endroit où les lignes se rejoignent. L’emplacement de ce point sur le graphique indique le </a:t>
            </a:r>
            <a:r>
              <a:rPr lang="fr-FR" sz="1200" b="0">
                <a:solidFill>
                  <a:schemeClr val="tx1"/>
                </a:solidFill>
              </a:rPr>
              <a:t>Z-</a:t>
            </a:r>
            <a:r>
              <a:rPr lang="fr" sz="1200" b="0">
                <a:solidFill>
                  <a:schemeClr val="tx1"/>
                </a:solidFill>
              </a:rPr>
              <a:t>score de l’enfant].</a:t>
            </a:r>
          </a:p>
          <a:p>
            <a:pPr marL="0" indent="0" rtl="0">
              <a:buFont typeface="Arial" panose="020B0604020202020204" pitchFamily="34" charset="0"/>
              <a:buNone/>
            </a:pPr>
            <a:endParaRPr lang="en-GB" sz="1200" b="0" baseline="0">
              <a:solidFill>
                <a:schemeClr val="tx1"/>
              </a:solidFill>
            </a:endParaRPr>
          </a:p>
          <a:p>
            <a:pPr marL="0" indent="0" rtl="0">
              <a:buFont typeface="Arial" panose="020B0604020202020204" pitchFamily="34" charset="0"/>
              <a:buNone/>
            </a:pPr>
            <a:r>
              <a:rPr lang="fr" sz="1200" b="1">
                <a:solidFill>
                  <a:schemeClr val="tx1"/>
                </a:solidFill>
              </a:rPr>
              <a:t>DEMANDER : </a:t>
            </a:r>
            <a:r>
              <a:rPr lang="fr" sz="1200" b="0">
                <a:solidFill>
                  <a:schemeClr val="tx1"/>
                </a:solidFill>
              </a:rPr>
              <a:t>Quel est le </a:t>
            </a:r>
            <a:r>
              <a:rPr lang="fr-FR" sz="1200" b="0">
                <a:solidFill>
                  <a:schemeClr val="tx1"/>
                </a:solidFill>
              </a:rPr>
              <a:t>Z-</a:t>
            </a:r>
            <a:r>
              <a:rPr lang="fr" sz="1200" b="0">
                <a:solidFill>
                  <a:schemeClr val="tx1"/>
                </a:solidFill>
              </a:rPr>
              <a:t>score de cet enfant ?</a:t>
            </a:r>
          </a:p>
          <a:p>
            <a:pPr marL="0" indent="0" rtl="0">
              <a:buFont typeface="Arial" panose="020B0604020202020204" pitchFamily="34" charset="0"/>
              <a:buNone/>
            </a:pPr>
            <a:r>
              <a:rPr lang="fr" sz="1200" b="0">
                <a:solidFill>
                  <a:schemeClr val="tx1"/>
                </a:solidFill>
              </a:rPr>
              <a:t>[Réponse : inférieur à 0]</a:t>
            </a:r>
          </a:p>
          <a:p>
            <a:pPr marL="0" indent="0" rtl="0">
              <a:buFont typeface="Arial" panose="020B0604020202020204" pitchFamily="34" charset="0"/>
              <a:buNone/>
            </a:pPr>
            <a:endParaRPr lang="en-GB" sz="1200" b="1">
              <a:solidFill>
                <a:schemeClr val="tx1"/>
              </a:solidFill>
            </a:endParaRPr>
          </a:p>
          <a:p>
            <a:pPr marL="0" indent="0" rtl="0">
              <a:buFont typeface="Arial" panose="020B0604020202020204" pitchFamily="34" charset="0"/>
              <a:buNone/>
            </a:pPr>
            <a:r>
              <a:rPr lang="fr" sz="1200" b="1">
                <a:solidFill>
                  <a:schemeClr val="tx1"/>
                </a:solidFill>
              </a:rPr>
              <a:t>DIRE :</a:t>
            </a:r>
          </a:p>
          <a:p>
            <a:pPr marL="171450" indent="-171450" rtl="0">
              <a:buFont typeface="Arial" panose="020B0604020202020204" pitchFamily="34" charset="0"/>
              <a:buChar char="•"/>
            </a:pPr>
            <a:r>
              <a:rPr lang="fr" sz="1200" b="0">
                <a:solidFill>
                  <a:schemeClr val="tx1"/>
                </a:solidFill>
              </a:rPr>
              <a:t>Si</a:t>
            </a:r>
            <a:r>
              <a:rPr lang="fr" sz="1100" b="0">
                <a:solidFill>
                  <a:schemeClr val="tx1"/>
                </a:solidFill>
              </a:rPr>
              <a:t> </a:t>
            </a:r>
            <a:r>
              <a:rPr lang="fr" sz="1200" b="0">
                <a:solidFill>
                  <a:schemeClr val="tx1"/>
                </a:solidFill>
              </a:rPr>
              <a:t> le </a:t>
            </a:r>
            <a:r>
              <a:rPr lang="fr-FR" sz="1200" b="0">
                <a:solidFill>
                  <a:schemeClr val="tx1"/>
                </a:solidFill>
              </a:rPr>
              <a:t>Z-</a:t>
            </a:r>
            <a:r>
              <a:rPr lang="fr" sz="1200" b="0">
                <a:solidFill>
                  <a:schemeClr val="tx1"/>
                </a:solidFill>
              </a:rPr>
              <a:t>score poids/âge est compris entre - 2 et - 3, c’est que le nourrisson présente une insuffisance pondérale modérée. </a:t>
            </a:r>
          </a:p>
          <a:p>
            <a:pPr marL="171450" indent="-171450" rtl="0">
              <a:buFont typeface="Arial" panose="020B0604020202020204" pitchFamily="34" charset="0"/>
              <a:buChar char="•"/>
            </a:pPr>
            <a:r>
              <a:rPr lang="fr" sz="1200" b="0">
                <a:solidFill>
                  <a:schemeClr val="tx1"/>
                </a:solidFill>
              </a:rPr>
              <a:t>S’il est inférieur à - 3, le nourrisson présente alors une insuffisance pondérale grave.</a:t>
            </a:r>
          </a:p>
          <a:p>
            <a:pPr marL="171450" indent="-171450" rtl="0">
              <a:buFont typeface="Arial" panose="020B0604020202020204" pitchFamily="34" charset="0"/>
              <a:buChar char="•"/>
            </a:pPr>
            <a:r>
              <a:rPr lang="fr" sz="1200" b="0">
                <a:solidFill>
                  <a:schemeClr val="tx1"/>
                </a:solidFill>
              </a:rPr>
              <a:t>Dans le cadre du </a:t>
            </a:r>
            <a:r>
              <a:rPr lang="fr-FR" sz="1200" b="0">
                <a:solidFill>
                  <a:schemeClr val="tx1"/>
                </a:solidFill>
              </a:rPr>
              <a:t>kit de soins</a:t>
            </a:r>
            <a:r>
              <a:rPr lang="fr" sz="1200" b="0">
                <a:solidFill>
                  <a:schemeClr val="tx1"/>
                </a:solidFill>
              </a:rPr>
              <a:t> MAMI, tous les nourrissons dont le Z</a:t>
            </a:r>
            <a:r>
              <a:rPr lang="fr-CH" sz="1200" b="0">
                <a:solidFill>
                  <a:schemeClr val="tx1"/>
                </a:solidFill>
              </a:rPr>
              <a:t>-score</a:t>
            </a:r>
            <a:r>
              <a:rPr lang="fr" sz="1200" b="0">
                <a:solidFill>
                  <a:schemeClr val="tx1"/>
                </a:solidFill>
              </a:rPr>
              <a:t> poids/âge est inférieur à -2 </a:t>
            </a:r>
            <a:r>
              <a:rPr lang="fr-FR" sz="1200" b="0">
                <a:solidFill>
                  <a:schemeClr val="tx1"/>
                </a:solidFill>
              </a:rPr>
              <a:t>sont admis</a:t>
            </a:r>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49</a:t>
            </a:fld>
            <a:endParaRPr lang="x-none"/>
          </a:p>
        </p:txBody>
      </p:sp>
    </p:spTree>
    <p:extLst>
      <p:ext uri="{BB962C8B-B14F-4D97-AF65-F5344CB8AC3E}">
        <p14:creationId xmlns:p14="http://schemas.microsoft.com/office/powerpoint/2010/main" val="10178315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200" b="1" kern="1200">
                <a:solidFill>
                  <a:schemeClr val="tx1"/>
                </a:solidFill>
                <a:effectLst/>
                <a:latin typeface="+mn-lt"/>
                <a:ea typeface="+mn-ea"/>
                <a:cs typeface="+mn-cs"/>
              </a:rPr>
              <a:t>DIRE : </a:t>
            </a:r>
            <a:r>
              <a:rPr lang="fr" sz="1200" kern="1200">
                <a:solidFill>
                  <a:schemeClr val="tx1"/>
                </a:solidFill>
                <a:effectLst/>
                <a:latin typeface="+mn-lt"/>
                <a:ea typeface="+mn-ea"/>
                <a:cs typeface="+mn-cs"/>
              </a:rPr>
              <a:t>Le choix des mesures anthropométriques les plus pertinentes dans le cadre de l’évaluation des risques au sein de ce groupe d’âge fait débat. Un récent examen systématique a néanmoins conclu que le </a:t>
            </a:r>
            <a:r>
              <a:rPr lang="fr-FR" sz="1200" kern="1200">
                <a:solidFill>
                  <a:schemeClr val="tx1"/>
                </a:solidFill>
                <a:effectLst/>
                <a:latin typeface="+mn-lt"/>
                <a:ea typeface="+mn-ea"/>
                <a:cs typeface="+mn-cs"/>
              </a:rPr>
              <a:t>Z-</a:t>
            </a:r>
            <a:r>
              <a:rPr lang="fr" sz="1200" kern="1200">
                <a:solidFill>
                  <a:schemeClr val="tx1"/>
                </a:solidFill>
                <a:effectLst/>
                <a:latin typeface="+mn-lt"/>
                <a:ea typeface="+mn-ea"/>
                <a:cs typeface="+mn-cs"/>
              </a:rPr>
              <a:t>score poids-âge permettait de détecter plus efficacement les risques au sein de ce groupe d’âge que le </a:t>
            </a:r>
            <a:r>
              <a:rPr lang="fr-FR" sz="1200" kern="1200">
                <a:solidFill>
                  <a:schemeClr val="tx1"/>
                </a:solidFill>
                <a:effectLst/>
                <a:latin typeface="+mn-lt"/>
                <a:ea typeface="+mn-ea"/>
                <a:cs typeface="+mn-cs"/>
              </a:rPr>
              <a:t>Z-</a:t>
            </a:r>
            <a:r>
              <a:rPr lang="fr" sz="1200" kern="1200">
                <a:solidFill>
                  <a:schemeClr val="tx1"/>
                </a:solidFill>
                <a:effectLst/>
                <a:latin typeface="+mn-lt"/>
                <a:ea typeface="+mn-ea"/>
                <a:cs typeface="+mn-cs"/>
              </a:rPr>
              <a:t>score poids-</a:t>
            </a:r>
            <a:r>
              <a:rPr lang="fr-FR" sz="1200" kern="1200">
                <a:solidFill>
                  <a:schemeClr val="tx1"/>
                </a:solidFill>
                <a:effectLst/>
                <a:latin typeface="+mn-lt"/>
                <a:ea typeface="+mn-ea"/>
                <a:cs typeface="+mn-cs"/>
              </a:rPr>
              <a:t>t</a:t>
            </a:r>
            <a:r>
              <a:rPr lang="fr" sz="1200" kern="1200">
                <a:solidFill>
                  <a:schemeClr val="tx1"/>
                </a:solidFill>
                <a:effectLst/>
                <a:latin typeface="+mn-lt"/>
                <a:ea typeface="+mn-ea"/>
                <a:cs typeface="+mn-cs"/>
              </a:rPr>
              <a:t>aille actuellement utilisé aux fins du dépistage de la malnutrition aiguë chez les enfants de moins de 5 ans.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200" b="1" kern="1200">
                <a:solidFill>
                  <a:schemeClr val="tx1"/>
                </a:solidFill>
                <a:effectLst/>
                <a:latin typeface="+mn-lt"/>
                <a:ea typeface="+mn-ea"/>
                <a:cs typeface="+mn-cs"/>
              </a:rPr>
              <a:t>DIRE :</a:t>
            </a:r>
            <a:r>
              <a:rPr lang="fr" sz="1200" kern="1200">
                <a:solidFill>
                  <a:schemeClr val="tx1"/>
                </a:solidFill>
                <a:effectLst/>
                <a:latin typeface="+mn-lt"/>
                <a:ea typeface="+mn-ea"/>
                <a:cs typeface="+mn-cs"/>
              </a:rPr>
              <a:t> Pour calculer le </a:t>
            </a:r>
            <a:r>
              <a:rPr lang="fr-FR" sz="1200" kern="1200">
                <a:solidFill>
                  <a:schemeClr val="tx1"/>
                </a:solidFill>
                <a:effectLst/>
                <a:latin typeface="+mn-lt"/>
                <a:ea typeface="+mn-ea"/>
                <a:cs typeface="+mn-cs"/>
              </a:rPr>
              <a:t>Z-</a:t>
            </a:r>
            <a:r>
              <a:rPr lang="fr" sz="1200" kern="1200">
                <a:solidFill>
                  <a:schemeClr val="tx1"/>
                </a:solidFill>
                <a:effectLst/>
                <a:latin typeface="+mn-lt"/>
                <a:ea typeface="+mn-ea"/>
                <a:cs typeface="+mn-cs"/>
              </a:rPr>
              <a:t>score poids-</a:t>
            </a:r>
            <a:r>
              <a:rPr lang="fr-FR" sz="1200" kern="1200">
                <a:solidFill>
                  <a:schemeClr val="tx1"/>
                </a:solidFill>
                <a:effectLst/>
                <a:latin typeface="+mn-lt"/>
                <a:ea typeface="+mn-ea"/>
                <a:cs typeface="+mn-cs"/>
              </a:rPr>
              <a:t>â</a:t>
            </a:r>
            <a:r>
              <a:rPr lang="fr" sz="1200" kern="1200">
                <a:solidFill>
                  <a:schemeClr val="tx1"/>
                </a:solidFill>
                <a:effectLst/>
                <a:latin typeface="+mn-lt"/>
                <a:ea typeface="+mn-ea"/>
                <a:cs typeface="+mn-cs"/>
              </a:rPr>
              <a:t>ge, nous devons confirmer l’âge du nourrisson et prendre les courbes ou les tableaux de l’OMS en référence.</a:t>
            </a:r>
            <a:endParaRPr lang="fr" sz="1200" kern="1200">
              <a:solidFill>
                <a:schemeClr val="tx1"/>
              </a:solidFill>
              <a:effectLst/>
              <a:latin typeface="+mn-lt"/>
            </a:endParaRPr>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50</a:t>
            </a:fld>
            <a:endParaRPr lang="x-none"/>
          </a:p>
        </p:txBody>
      </p:sp>
    </p:spTree>
    <p:extLst>
      <p:ext uri="{BB962C8B-B14F-4D97-AF65-F5344CB8AC3E}">
        <p14:creationId xmlns:p14="http://schemas.microsoft.com/office/powerpoint/2010/main" val="9671451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200" b="1" u="none" kern="1200">
                <a:solidFill>
                  <a:schemeClr val="tx1"/>
                </a:solidFill>
                <a:effectLst/>
                <a:latin typeface="+mn-lt"/>
                <a:ea typeface="+mn-ea"/>
                <a:cs typeface="+mn-cs"/>
              </a:rPr>
              <a:t>AGIR : </a:t>
            </a:r>
            <a:r>
              <a:rPr lang="fr" sz="1200" b="0" u="none" kern="1200">
                <a:solidFill>
                  <a:schemeClr val="tx1"/>
                </a:solidFill>
                <a:effectLst/>
                <a:latin typeface="+mn-lt"/>
                <a:ea typeface="+mn-ea"/>
                <a:cs typeface="+mn-cs"/>
              </a:rPr>
              <a:t>Résumez les principales étapes.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u="none"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 sz="1200" b="1" u="none" kern="1200">
                <a:solidFill>
                  <a:schemeClr val="tx1"/>
                </a:solidFill>
                <a:effectLst/>
                <a:latin typeface="+mn-lt"/>
                <a:ea typeface="+mn-ea"/>
                <a:cs typeface="+mn-cs"/>
              </a:rPr>
              <a:t>DIRE : </a:t>
            </a:r>
            <a:r>
              <a:rPr lang="fr" sz="1200" b="0" u="none" kern="1200">
                <a:solidFill>
                  <a:schemeClr val="tx1"/>
                </a:solidFill>
                <a:effectLst/>
                <a:latin typeface="+mn-lt"/>
                <a:ea typeface="+mn-ea"/>
                <a:cs typeface="+mn-cs"/>
              </a:rPr>
              <a:t>Pour calculer le Z</a:t>
            </a:r>
            <a:r>
              <a:rPr lang="fr-CH" sz="1200" b="0" u="none" kern="1200">
                <a:solidFill>
                  <a:schemeClr val="tx1"/>
                </a:solidFill>
                <a:effectLst/>
                <a:latin typeface="+mn-lt"/>
                <a:ea typeface="+mn-ea"/>
                <a:cs typeface="+mn-cs"/>
              </a:rPr>
              <a:t>-score</a:t>
            </a:r>
            <a:r>
              <a:rPr lang="fr" sz="1200" b="0" u="none" kern="1200">
                <a:solidFill>
                  <a:schemeClr val="tx1"/>
                </a:solidFill>
                <a:effectLst/>
                <a:latin typeface="+mn-lt"/>
                <a:ea typeface="+mn-ea"/>
                <a:cs typeface="+mn-cs"/>
              </a:rPr>
              <a:t> poids/taille, nous devons confirmer le poids du nourrisson et prendre les courbes ou les tableaux de l’OMS en référence.</a:t>
            </a:r>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51</a:t>
            </a:fld>
            <a:endParaRPr lang="x-none"/>
          </a:p>
        </p:txBody>
      </p:sp>
    </p:spTree>
    <p:extLst>
      <p:ext uri="{BB962C8B-B14F-4D97-AF65-F5344CB8AC3E}">
        <p14:creationId xmlns:p14="http://schemas.microsoft.com/office/powerpoint/2010/main" val="4284028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fr" sz="1200" b="1">
                <a:solidFill>
                  <a:schemeClr val="tx1"/>
                </a:solidFill>
              </a:rPr>
              <a:t>DEMANDER : </a:t>
            </a:r>
            <a:r>
              <a:rPr lang="fr" sz="1200" b="0">
                <a:solidFill>
                  <a:schemeClr val="tx1"/>
                </a:solidFill>
              </a:rPr>
              <a:t>Quel est le Z</a:t>
            </a:r>
            <a:r>
              <a:rPr lang="fr-CH" sz="1200" b="0">
                <a:solidFill>
                  <a:schemeClr val="tx1"/>
                </a:solidFill>
              </a:rPr>
              <a:t>-score</a:t>
            </a:r>
            <a:r>
              <a:rPr lang="fr" sz="1200" b="0">
                <a:solidFill>
                  <a:schemeClr val="tx1"/>
                </a:solidFill>
              </a:rPr>
              <a:t> poids/taille de cet enfant ?</a:t>
            </a:r>
          </a:p>
          <a:p>
            <a:pPr marL="0" indent="0" rtl="0">
              <a:buFont typeface="Arial" panose="020B0604020202020204" pitchFamily="34" charset="0"/>
              <a:buNone/>
            </a:pPr>
            <a:r>
              <a:rPr lang="fr" sz="1200" b="0">
                <a:solidFill>
                  <a:schemeClr val="tx1"/>
                </a:solidFill>
              </a:rPr>
              <a:t>[Réponse : - 2 (ou accepter &lt;- 2)]</a:t>
            </a:r>
            <a:endParaRPr lang="en-GB" sz="1200" b="0">
              <a:solidFill>
                <a:schemeClr val="tx1"/>
              </a:solidFill>
            </a:endParaRPr>
          </a:p>
          <a:p>
            <a:pPr marL="0" indent="0" rtl="0">
              <a:buFont typeface="Arial" panose="020B0604020202020204" pitchFamily="34" charset="0"/>
              <a:buNone/>
            </a:pPr>
            <a:endParaRPr lang="en-GB" sz="1200" b="1">
              <a:solidFill>
                <a:schemeClr val="tx1"/>
              </a:solidFill>
            </a:endParaRPr>
          </a:p>
          <a:p>
            <a:pPr marL="0" indent="0" rtl="0">
              <a:buFont typeface="Arial" panose="020B0604020202020204" pitchFamily="34" charset="0"/>
              <a:buNone/>
            </a:pPr>
            <a:r>
              <a:rPr lang="fr" sz="1200" b="1">
                <a:solidFill>
                  <a:schemeClr val="tx1"/>
                </a:solidFill>
              </a:rPr>
              <a:t>DIRE :</a:t>
            </a:r>
          </a:p>
          <a:p>
            <a:pPr marL="171450" indent="-171450" rtl="0">
              <a:buFont typeface="Arial" panose="020B0604020202020204" pitchFamily="34" charset="0"/>
              <a:buChar char="•"/>
            </a:pPr>
            <a:r>
              <a:rPr lang="fr" sz="1200" b="0">
                <a:solidFill>
                  <a:schemeClr val="tx1"/>
                </a:solidFill>
              </a:rPr>
              <a:t>Si le nourrisson obtient un score inférieur à - 2 dans le cadre du </a:t>
            </a:r>
            <a:r>
              <a:rPr lang="fr-FR" sz="1200" b="0">
                <a:solidFill>
                  <a:schemeClr val="tx1"/>
                </a:solidFill>
              </a:rPr>
              <a:t>kit de soins</a:t>
            </a:r>
            <a:r>
              <a:rPr lang="fr" sz="1200" b="0">
                <a:solidFill>
                  <a:schemeClr val="tx1"/>
                </a:solidFill>
              </a:rPr>
              <a:t> MAMI, on juge alors qu’il est </a:t>
            </a:r>
            <a:r>
              <a:rPr lang="fr-CH" sz="1200" b="0">
                <a:solidFill>
                  <a:schemeClr val="tx1"/>
                </a:solidFill>
              </a:rPr>
              <a:t>petit</a:t>
            </a:r>
            <a:r>
              <a:rPr lang="fr" sz="1200" b="0">
                <a:solidFill>
                  <a:schemeClr val="tx1"/>
                </a:solidFill>
              </a:rPr>
              <a:t> et à risque nutritionnel. </a:t>
            </a:r>
          </a:p>
          <a:p>
            <a:pPr marL="171450" indent="-171450" rtl="0">
              <a:buFont typeface="Arial" panose="020B0604020202020204" pitchFamily="34" charset="0"/>
              <a:buChar char="•"/>
            </a:pPr>
            <a:r>
              <a:rPr lang="fr" sz="1200" b="0">
                <a:solidFill>
                  <a:schemeClr val="tx1"/>
                </a:solidFill>
              </a:rPr>
              <a:t>Dans le cadre de l’initiative MAMI, nous n’établissons aucune distinction entre la malnutrition aiguë sévère (MAS) et la malnutrition aiguë modérée (MAM) chez les nourrissons de moins de six mois. Nous considérons simplement qu’ils sont émaciés si leur Z</a:t>
            </a:r>
            <a:r>
              <a:rPr lang="fr-CH" sz="1200" b="0">
                <a:solidFill>
                  <a:schemeClr val="tx1"/>
                </a:solidFill>
              </a:rPr>
              <a:t>-score</a:t>
            </a:r>
            <a:r>
              <a:rPr lang="fr" sz="1200" b="0">
                <a:solidFill>
                  <a:schemeClr val="tx1"/>
                </a:solidFill>
              </a:rPr>
              <a:t> poids/taille est inférieur à - 2. </a:t>
            </a:r>
          </a:p>
          <a:p>
            <a:pPr marL="171450" indent="-171450" rtl="0">
              <a:buFont typeface="Arial" panose="020B0604020202020204" pitchFamily="34" charset="0"/>
              <a:buChar char="•"/>
            </a:pPr>
            <a:r>
              <a:rPr lang="fr" sz="1200" b="0">
                <a:solidFill>
                  <a:schemeClr val="tx1"/>
                </a:solidFill>
              </a:rPr>
              <a:t>En effet, en l’absence de complications, la prise en charge de la MAS et de la MAM chez le nourrisson est la même. Elle consiste à aider la mère à allaiter exclusivement au sein ou à trouver une solution alternative si cette dernière n’est pas en mesure d’allaiter exclusivement au sein, par exemple la relactation, l’intervention d’une nourrice ou, en dernier recours, l’utilisation de substitut du lait maternel. </a:t>
            </a:r>
          </a:p>
          <a:p>
            <a:pPr marL="171450" indent="-171450" rtl="0">
              <a:buFont typeface="Arial" panose="020B0604020202020204" pitchFamily="34" charset="0"/>
              <a:buChar char="•"/>
            </a:pPr>
            <a:r>
              <a:rPr lang="fr" sz="1200" b="0">
                <a:solidFill>
                  <a:schemeClr val="tx1"/>
                </a:solidFill>
              </a:rPr>
              <a:t>Dans le cadre de l’initiative MAMI, en complément de l’aide à l’alimentation, tous les nourrissons dont le Z</a:t>
            </a:r>
            <a:r>
              <a:rPr lang="fr-CH" sz="1200" b="0">
                <a:solidFill>
                  <a:schemeClr val="tx1"/>
                </a:solidFill>
              </a:rPr>
              <a:t>-score</a:t>
            </a:r>
            <a:r>
              <a:rPr lang="fr" sz="1200" b="0">
                <a:solidFill>
                  <a:schemeClr val="tx1"/>
                </a:solidFill>
              </a:rPr>
              <a:t> poids/taille est inférieur à - 2 et leurs mères bénéficient de l’ensemble des mesures d’aide du programme.</a:t>
            </a:r>
            <a:endParaRPr lang="en-GB" sz="1200" b="0">
              <a:solidFill>
                <a:schemeClr val="tx1"/>
              </a:solidFill>
            </a:endParaRPr>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52</a:t>
            </a:fld>
            <a:endParaRPr lang="x-none"/>
          </a:p>
        </p:txBody>
      </p:sp>
    </p:spTree>
    <p:extLst>
      <p:ext uri="{BB962C8B-B14F-4D97-AF65-F5344CB8AC3E}">
        <p14:creationId xmlns:p14="http://schemas.microsoft.com/office/powerpoint/2010/main" val="22318687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fr" b="1" u="sng"/>
              <a:t>Instructions de l’activité (15 minutes) :</a:t>
            </a:r>
            <a:endParaRPr lang="en-US" b="1" u="sng"/>
          </a:p>
          <a:p>
            <a:pPr marL="171450" indent="-171450" rtl="0">
              <a:buFont typeface="Arial" panose="020B0604020202020204" pitchFamily="34" charset="0"/>
              <a:buChar char="•"/>
            </a:pPr>
            <a:r>
              <a:rPr lang="fr"/>
              <a:t>Remettez les 4 courbes de croissance des enfants de 0 à 6 mois à chaque participant </a:t>
            </a:r>
          </a:p>
          <a:p>
            <a:pPr marL="171450" indent="-171450" rtl="0">
              <a:buFont typeface="Arial" panose="020B0604020202020204" pitchFamily="34" charset="0"/>
              <a:buChar char="•"/>
            </a:pPr>
            <a:r>
              <a:rPr lang="fr"/>
              <a:t>Formez 3 groupes comprenant un animateur chacun</a:t>
            </a:r>
          </a:p>
          <a:p>
            <a:pPr marL="171450" indent="-171450" rtl="0">
              <a:buFont typeface="Arial" panose="020B0604020202020204" pitchFamily="34" charset="0"/>
              <a:buChar char="•"/>
            </a:pPr>
            <a:r>
              <a:rPr lang="fr"/>
              <a:t>Cette activité doit être dirigée par l’animateur. Passez en revue chacun des 3 exemples avec les membres du groupe en vue de calculer les Z</a:t>
            </a:r>
            <a:r>
              <a:rPr lang="fr-CH"/>
              <a:t>-socre</a:t>
            </a:r>
            <a:endParaRPr lang="fr"/>
          </a:p>
          <a:p>
            <a:pPr marL="171450" indent="-171450" rtl="0">
              <a:buFont typeface="Arial" panose="020B0604020202020204" pitchFamily="34" charset="0"/>
              <a:buChar char="•"/>
            </a:pPr>
            <a:r>
              <a:rPr lang="fr"/>
              <a:t>Discutez des réponses en séance plénière.</a:t>
            </a:r>
          </a:p>
          <a:p>
            <a:pPr marL="0" indent="0" rtl="0">
              <a:buFont typeface="Arial" panose="020B0604020202020204" pitchFamily="34" charset="0"/>
              <a:buNone/>
            </a:pPr>
            <a:endParaRPr lang="en-US" baseline="0"/>
          </a:p>
          <a:p>
            <a:pPr marL="0" indent="0" rtl="0">
              <a:buFont typeface="Arial" panose="020B0604020202020204" pitchFamily="34" charset="0"/>
              <a:buNone/>
            </a:pPr>
            <a:r>
              <a:rPr lang="fr" b="1"/>
              <a:t>Les réponses se trouvent sur la diapositive suivante.</a:t>
            </a:r>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53</a:t>
            </a:fld>
            <a:endParaRPr lang="x-none"/>
          </a:p>
        </p:txBody>
      </p:sp>
    </p:spTree>
    <p:extLst>
      <p:ext uri="{BB962C8B-B14F-4D97-AF65-F5344CB8AC3E}">
        <p14:creationId xmlns:p14="http://schemas.microsoft.com/office/powerpoint/2010/main" val="3947684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 sz="1199" b="1" kern="1200">
                <a:solidFill>
                  <a:schemeClr val="tx1"/>
                </a:solidFill>
                <a:effectLst/>
                <a:latin typeface="+mn-lt"/>
                <a:ea typeface="+mn-ea"/>
                <a:cs typeface="+mn-cs"/>
              </a:rPr>
              <a:t>DIRE :</a:t>
            </a:r>
            <a:endParaRPr lang="en-US"/>
          </a:p>
          <a:p>
            <a:pPr marL="171450" indent="-171450" rtl="0">
              <a:buFont typeface="Arial" panose="020B0604020202020204" pitchFamily="34" charset="0"/>
              <a:buChar char="•"/>
            </a:pPr>
            <a:r>
              <a:rPr lang="fr"/>
              <a:t>Le sigle MAMI (</a:t>
            </a:r>
            <a:r>
              <a:rPr lang="fr-CH"/>
              <a:t>« </a:t>
            </a:r>
            <a:r>
              <a:rPr lang="fr"/>
              <a:t>management of small and nutritionally at-risk infants under 6-months and their mothers</a:t>
            </a:r>
            <a:r>
              <a:rPr lang="fr-CH"/>
              <a:t> ») </a:t>
            </a:r>
            <a:r>
              <a:rPr lang="fr"/>
              <a:t>désigne </a:t>
            </a:r>
            <a:r>
              <a:rPr lang="fr-FR" sz="1200" i="0" u="none" strike="noStrike" kern="1200" baseline="0">
                <a:solidFill>
                  <a:schemeClr val="tx1"/>
                </a:solidFill>
                <a:latin typeface="+mn-lt"/>
                <a:ea typeface="+mn-ea"/>
                <a:cs typeface="+mn-cs"/>
              </a:rPr>
              <a:t>la prise en charge des nourrissons de moins de six mois, petits et à risque nutritionnel ainsi que de leurs mères</a:t>
            </a:r>
            <a:r>
              <a:rPr lang="fr-CH" sz="1200" i="0" u="none" strike="noStrike" kern="1200" baseline="0">
                <a:solidFill>
                  <a:schemeClr val="tx1"/>
                </a:solidFill>
                <a:latin typeface="+mn-lt"/>
                <a:ea typeface="+mn-ea"/>
                <a:cs typeface="+mn-cs"/>
              </a:rPr>
              <a:t>.</a:t>
            </a:r>
            <a:endParaRPr lang="fr-CH" sz="1200" i="0" u="none" strike="noStrike" kern="1200" baseline="0">
              <a:solidFill>
                <a:schemeClr val="tx1"/>
              </a:solidFill>
              <a:latin typeface="+mn-lt"/>
            </a:endParaRPr>
          </a:p>
          <a:p>
            <a:pPr marL="171450" indent="-171450">
              <a:buFont typeface="Arial" panose="020B0604020202020204" pitchFamily="34" charset="0"/>
              <a:buChar char="•"/>
            </a:pPr>
            <a:r>
              <a:rPr lang="fr"/>
              <a:t>La population c</a:t>
            </a:r>
            <a:r>
              <a:rPr lang="fr-FR" err="1"/>
              <a:t>oncern</a:t>
            </a:r>
            <a:r>
              <a:rPr lang="fr" err="1"/>
              <a:t>ée</a:t>
            </a:r>
            <a:r>
              <a:rPr lang="fr"/>
              <a:t> par la MAMI est donc </a:t>
            </a:r>
            <a:r>
              <a:rPr lang="fr-CH"/>
              <a:t>constituée </a:t>
            </a:r>
            <a:r>
              <a:rPr lang="fr"/>
              <a:t>des nourrissons de moins de six mois</a:t>
            </a:r>
            <a:r>
              <a:rPr lang="fr-CH"/>
              <a:t>, </a:t>
            </a:r>
            <a:r>
              <a:rPr lang="fr-FR"/>
              <a:t>petits et à risque </a:t>
            </a:r>
            <a:r>
              <a:rPr lang="fr-CH"/>
              <a:t>nutritionnel.</a:t>
            </a:r>
            <a:endParaRPr lang="fr-CH">
              <a:solidFill>
                <a:srgbClr val="000000"/>
              </a:solidFill>
              <a:cs typeface="Calibri"/>
            </a:endParaRPr>
          </a:p>
          <a:p>
            <a:pPr marL="171450" indent="-171450" rtl="0">
              <a:buFont typeface="Arial" panose="020B0604020202020204" pitchFamily="34" charset="0"/>
              <a:buChar char="•"/>
            </a:pPr>
            <a:r>
              <a:rPr lang="fr"/>
              <a:t>MAMI cible non seulement le</a:t>
            </a:r>
            <a:r>
              <a:rPr lang="fr-CH"/>
              <a:t>s</a:t>
            </a:r>
            <a:r>
              <a:rPr lang="fr"/>
              <a:t> nourrisson</a:t>
            </a:r>
            <a:r>
              <a:rPr lang="fr-CH"/>
              <a:t>s</a:t>
            </a:r>
            <a:r>
              <a:rPr lang="fr"/>
              <a:t>, mais aussi </a:t>
            </a:r>
            <a:r>
              <a:rPr lang="fr-CH"/>
              <a:t>leur </a:t>
            </a:r>
            <a:r>
              <a:rPr lang="fr"/>
              <a:t>mère ou la personne qui s’en occupe</a:t>
            </a:r>
            <a:r>
              <a:rPr lang="fr-CH"/>
              <a:t>,</a:t>
            </a:r>
            <a:r>
              <a:rPr lang="fr-CH" baseline="0"/>
              <a:t> qui</a:t>
            </a:r>
            <a:r>
              <a:rPr lang="fr"/>
              <a:t> peuvent </a:t>
            </a:r>
            <a:r>
              <a:rPr lang="fr-CH"/>
              <a:t>aussi</a:t>
            </a:r>
            <a:r>
              <a:rPr lang="fr-CH" baseline="0"/>
              <a:t> </a:t>
            </a:r>
            <a:r>
              <a:rPr lang="fr"/>
              <a:t>avoir besoin d</a:t>
            </a:r>
            <a:r>
              <a:rPr lang="fr-CH"/>
              <a:t>’</a:t>
            </a:r>
            <a:r>
              <a:rPr lang="fr"/>
              <a:t>un soutien en matière de nutrition, de santé, de santé mentale ou encore d’une assistance sociale. La santé d</a:t>
            </a:r>
            <a:r>
              <a:rPr lang="fr-CH"/>
              <a:t>’</a:t>
            </a:r>
            <a:r>
              <a:rPr lang="fr"/>
              <a:t>u</a:t>
            </a:r>
            <a:r>
              <a:rPr lang="fr-CH"/>
              <a:t>n</a:t>
            </a:r>
            <a:r>
              <a:rPr lang="fr"/>
              <a:t> bébé étant étroitement liée à celle de sa mère, nous devons également tenir compte de ses besoins.</a:t>
            </a:r>
            <a:endParaRPr lang="en-US">
              <a:cs typeface="Calibri"/>
            </a:endParaRPr>
          </a:p>
          <a:p>
            <a:pPr marL="171450" indent="-171450" rtl="0">
              <a:buFont typeface="Arial" panose="020B0604020202020204" pitchFamily="34" charset="0"/>
              <a:buChar char="•"/>
            </a:pPr>
            <a:r>
              <a:rPr lang="fr"/>
              <a:t>MAMI, en plus de la nutrition, </a:t>
            </a:r>
            <a:r>
              <a:rPr lang="fr-FR"/>
              <a:t>se focalise </a:t>
            </a:r>
            <a:r>
              <a:rPr lang="fr"/>
              <a:t>également </a:t>
            </a:r>
            <a:r>
              <a:rPr lang="fr-FR"/>
              <a:t>sur la</a:t>
            </a:r>
            <a:r>
              <a:rPr lang="fr"/>
              <a:t> santé, aux soins nutritifs favorables au développement de la petite enfance, à la santé mentale et au bien-être maternel.</a:t>
            </a:r>
          </a:p>
          <a:p>
            <a:pPr marL="171450" indent="-171450">
              <a:buFont typeface="Arial,Sans-Serif" panose="020B0604020202020204" pitchFamily="34" charset="0"/>
              <a:buChar char="•"/>
            </a:pPr>
            <a:r>
              <a:rPr lang="fr"/>
              <a:t>Ce</a:t>
            </a:r>
            <a:r>
              <a:rPr lang="fr-FR"/>
              <a:t>la signifie que ca fonctionne avec les services existants et les connecte ensemble afin que </a:t>
            </a:r>
            <a:r>
              <a:rPr lang="fr"/>
              <a:t>la mère et </a:t>
            </a:r>
            <a:r>
              <a:rPr lang="fr-FR"/>
              <a:t>le</a:t>
            </a:r>
            <a:r>
              <a:rPr lang="fr"/>
              <a:t> bébé </a:t>
            </a:r>
            <a:r>
              <a:rPr lang="fr-FR"/>
              <a:t>reçoivent </a:t>
            </a:r>
            <a:r>
              <a:rPr lang="fr"/>
              <a:t>le soutien dont ils ont besoin d</a:t>
            </a:r>
            <a:r>
              <a:rPr lang="fr-FR"/>
              <a:t>ès</a:t>
            </a:r>
            <a:r>
              <a:rPr lang="fr"/>
              <a:t> la naissance </a:t>
            </a:r>
            <a:r>
              <a:rPr lang="fr-FR"/>
              <a:t>jusqu’</a:t>
            </a:r>
            <a:r>
              <a:rPr lang="fr"/>
              <a:t>à l’âge de six mois, et </a:t>
            </a:r>
            <a:r>
              <a:rPr lang="fr-FR"/>
              <a:t>que les responsabilités sont partagés </a:t>
            </a:r>
            <a:r>
              <a:rPr lang="fr"/>
              <a:t>entre </a:t>
            </a:r>
            <a:r>
              <a:rPr lang="fr-FR"/>
              <a:t>tous </a:t>
            </a:r>
            <a:r>
              <a:rPr lang="fr"/>
              <a:t>les </a:t>
            </a:r>
            <a:r>
              <a:rPr lang="fr-FR"/>
              <a:t>s</a:t>
            </a:r>
            <a:r>
              <a:rPr lang="fr" err="1"/>
              <a:t>ecteurs</a:t>
            </a:r>
            <a:r>
              <a:rPr lang="fr"/>
              <a:t> concernés afin d’apporter un soutien </a:t>
            </a:r>
            <a:r>
              <a:rPr lang="fr-FR"/>
              <a:t>pour la survie et le plein potentiel des </a:t>
            </a:r>
            <a:r>
              <a:rPr lang="fr"/>
              <a:t>plus jeunes.</a:t>
            </a:r>
            <a:endParaRPr lang="en-US"/>
          </a:p>
          <a:p>
            <a:pPr marL="171450" indent="-171450">
              <a:buFont typeface="Arial,Sans-Serif" panose="020B0604020202020204" pitchFamily="34" charset="0"/>
              <a:buChar char="•"/>
            </a:pPr>
            <a:r>
              <a:rPr lang="fr-FR"/>
              <a:t>En pratique, la mise en œuvre de MAMI dépend d’un situation particulière ou du contexte. </a:t>
            </a:r>
            <a:r>
              <a:rPr lang="fr"/>
              <a:t> </a:t>
            </a:r>
            <a:r>
              <a:rPr lang="fr-FR"/>
              <a:t>MAMI</a:t>
            </a:r>
            <a:r>
              <a:rPr lang="fr"/>
              <a:t> peu</a:t>
            </a:r>
            <a:r>
              <a:rPr lang="fr-FR"/>
              <a:t>t</a:t>
            </a:r>
            <a:r>
              <a:rPr lang="fr"/>
              <a:t> également être </a:t>
            </a:r>
            <a:r>
              <a:rPr lang="fr-FR"/>
              <a:t>s’appliquer </a:t>
            </a:r>
            <a:r>
              <a:rPr lang="fr"/>
              <a:t>– c’est d’ailleurs l</a:t>
            </a:r>
            <a:r>
              <a:rPr lang="fr-FR"/>
              <a:t>a</a:t>
            </a:r>
            <a:r>
              <a:rPr lang="fr"/>
              <a:t> finalité – à la fois dans des situations humanitaires et des situations de développement</a:t>
            </a:r>
          </a:p>
          <a:p>
            <a:pPr marL="171450" indent="-171450">
              <a:buFont typeface="Arial" panose="020B0604020202020204" pitchFamily="34" charset="0"/>
              <a:buChar char="•"/>
            </a:pPr>
            <a:endParaRPr lang="fr" b="1"/>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13</a:t>
            </a:fld>
            <a:endParaRPr lang="x-none"/>
          </a:p>
        </p:txBody>
      </p:sp>
    </p:spTree>
    <p:extLst>
      <p:ext uri="{BB962C8B-B14F-4D97-AF65-F5344CB8AC3E}">
        <p14:creationId xmlns:p14="http://schemas.microsoft.com/office/powerpoint/2010/main" val="25887766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B963DF67-57A7-4E60-B412-2E26C2D4287B}" type="slidenum">
              <a:rPr lang="x-none" smtClean="0"/>
              <a:t>54</a:t>
            </a:fld>
            <a:endParaRPr lang="x-none"/>
          </a:p>
        </p:txBody>
      </p:sp>
    </p:spTree>
    <p:extLst>
      <p:ext uri="{BB962C8B-B14F-4D97-AF65-F5344CB8AC3E}">
        <p14:creationId xmlns:p14="http://schemas.microsoft.com/office/powerpoint/2010/main" val="16190015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defRPr/>
            </a:pPr>
            <a:r>
              <a:rPr lang="fr" b="1"/>
              <a:t>AGIR : </a:t>
            </a:r>
            <a:r>
              <a:rPr lang="fr"/>
              <a:t>Lisez le passage de la vidéo de 4 min 54 à 6 minutes 28 qui porte sur le périmètre brachial : </a:t>
            </a:r>
            <a:r>
              <a:rPr lang="fr">
                <a:hlinkClick r:id="rId3"/>
              </a:rPr>
              <a:t>https://www.youtube.com/watch?v=t4dholcfl84</a:t>
            </a:r>
            <a:r>
              <a:rPr lang="fr"/>
              <a:t>  </a:t>
            </a:r>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55</a:t>
            </a:fld>
            <a:endParaRPr lang="x-none"/>
          </a:p>
        </p:txBody>
      </p:sp>
    </p:spTree>
    <p:extLst>
      <p:ext uri="{BB962C8B-B14F-4D97-AF65-F5344CB8AC3E}">
        <p14:creationId xmlns:p14="http://schemas.microsoft.com/office/powerpoint/2010/main" val="8048428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b="1"/>
              <a:t>DEMANDER : </a:t>
            </a:r>
            <a:r>
              <a:rPr lang="fr"/>
              <a:t>Quelqu’un peut-il expliquer la procédure de mesure du périmètre brachial ?</a:t>
            </a:r>
          </a:p>
          <a:p>
            <a:pPr rtl="0"/>
            <a:endParaRPr lang="en-US"/>
          </a:p>
          <a:p>
            <a:pPr rtl="0"/>
            <a:r>
              <a:rPr lang="fr" b="1"/>
              <a:t>FAIRE : </a:t>
            </a:r>
            <a:r>
              <a:rPr lang="fr"/>
              <a:t>clarifiez les éventuelles incompréhensions à l’aide des illustrations de la diapositive</a:t>
            </a:r>
            <a:endParaRPr lang="en-US"/>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56</a:t>
            </a:fld>
            <a:endParaRPr lang="x-none"/>
          </a:p>
        </p:txBody>
      </p:sp>
    </p:spTree>
    <p:extLst>
      <p:ext uri="{BB962C8B-B14F-4D97-AF65-F5344CB8AC3E}">
        <p14:creationId xmlns:p14="http://schemas.microsoft.com/office/powerpoint/2010/main" val="20517915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b="1"/>
              <a:t>DIRE : </a:t>
            </a:r>
          </a:p>
          <a:p>
            <a:pPr marL="171450" indent="-171450" rtl="0">
              <a:buFont typeface="Arial" panose="020B0604020202020204" pitchFamily="34" charset="0"/>
              <a:buChar char="•"/>
            </a:pPr>
            <a:r>
              <a:rPr lang="fr"/>
              <a:t>Dans le cadre de l’évaluation MAMI, nous identifions les nourrissons « à risque » sur la base de deux seuils distincts.</a:t>
            </a:r>
          </a:p>
          <a:p>
            <a:pPr marL="171450" indent="-171450" rtl="0">
              <a:buFont typeface="Arial" panose="020B0604020202020204" pitchFamily="34" charset="0"/>
              <a:buChar char="•"/>
            </a:pPr>
            <a:r>
              <a:rPr lang="fr"/>
              <a:t>Les voici :</a:t>
            </a:r>
          </a:p>
          <a:p>
            <a:pPr marL="628650" lvl="1" indent="-171450" rtl="0">
              <a:buFont typeface="Arial" panose="020B0604020202020204" pitchFamily="34" charset="0"/>
              <a:buChar char="•"/>
            </a:pPr>
            <a:r>
              <a:rPr lang="fr"/>
              <a:t>De 0 à 6 semaines, tout nourrisson dont l</a:t>
            </a:r>
            <a:r>
              <a:rPr lang="fr-FR"/>
              <a:t>e </a:t>
            </a:r>
            <a:r>
              <a:rPr lang="fr-FR" b="1"/>
              <a:t>Périmètre Brachial (PB) </a:t>
            </a:r>
            <a:r>
              <a:rPr lang="fr"/>
              <a:t>est inférieure à 110 mm ou 11 cm est considéré à risque.</a:t>
            </a:r>
          </a:p>
          <a:p>
            <a:pPr marL="628650" lvl="1" indent="-171450" rtl="0">
              <a:buFont typeface="Arial" panose="020B0604020202020204" pitchFamily="34" charset="0"/>
              <a:buChar char="•"/>
            </a:pPr>
            <a:r>
              <a:rPr lang="fr"/>
              <a:t>De 6 semaines à 6 mois, tout nourrisson dont l</a:t>
            </a:r>
            <a:r>
              <a:rPr lang="fr-FR"/>
              <a:t>e </a:t>
            </a:r>
            <a:r>
              <a:rPr lang="fr-FR" b="1"/>
              <a:t>PB</a:t>
            </a:r>
            <a:r>
              <a:rPr lang="fr-FR"/>
              <a:t> </a:t>
            </a:r>
            <a:r>
              <a:rPr lang="fr"/>
              <a:t>est inférieure à 115 mm ou 11,5 cm est considéré à risque.</a:t>
            </a:r>
          </a:p>
          <a:p>
            <a:pPr marL="171450" lvl="0" indent="-171450" rtl="0">
              <a:buFont typeface="Arial" panose="020B0604020202020204" pitchFamily="34" charset="0"/>
              <a:buChar char="•"/>
            </a:pPr>
            <a:r>
              <a:rPr lang="fr"/>
              <a:t>Le programme MAMI met actuellement à l’essai un ruban de mesure du périmètre brachial </a:t>
            </a:r>
            <a:r>
              <a:rPr lang="fr-FR" b="1"/>
              <a:t>spécifique</a:t>
            </a:r>
            <a:r>
              <a:rPr lang="fr-FR"/>
              <a:t> </a:t>
            </a:r>
            <a:r>
              <a:rPr lang="fr"/>
              <a:t>de sa propre conception. Dans l’attente, nous devons utiliser les habituels rubans de mesure du périmètre brachial destinés aux enfants et utiliser ces deux seuils aux fins de l’évaluation des nourrissons de moins de six mois.</a:t>
            </a:r>
          </a:p>
          <a:p>
            <a:pPr marL="171450" lvl="0" indent="-171450" rtl="0">
              <a:buFont typeface="Arial" panose="020B0604020202020204" pitchFamily="34" charset="0"/>
              <a:buChar char="•"/>
            </a:pPr>
            <a:r>
              <a:rPr lang="fr-FR"/>
              <a:t>Ceci voudrait dire que pour les nourrissons de moins de 6 mois</a:t>
            </a:r>
            <a:r>
              <a:rPr lang="fr"/>
              <a:t>, nous utilisons donc le code couleur du ruban.</a:t>
            </a:r>
            <a:endParaRPr lang="en-US"/>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57</a:t>
            </a:fld>
            <a:endParaRPr lang="x-none"/>
          </a:p>
        </p:txBody>
      </p:sp>
    </p:spTree>
    <p:extLst>
      <p:ext uri="{BB962C8B-B14F-4D97-AF65-F5344CB8AC3E}">
        <p14:creationId xmlns:p14="http://schemas.microsoft.com/office/powerpoint/2010/main" val="13831371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b="1"/>
              <a:t>DIRE :</a:t>
            </a:r>
            <a:r>
              <a:rPr lang="fr"/>
              <a:t> mettons en pratique certaines de ces compétences. </a:t>
            </a:r>
          </a:p>
          <a:p>
            <a:pPr rtl="0"/>
            <a:endParaRPr lang="en-US" baseline="0"/>
          </a:p>
          <a:p>
            <a:pPr rtl="0"/>
            <a:r>
              <a:rPr lang="fr" b="1" u="sng"/>
              <a:t>Instructions de l’activité (20 minutes) :</a:t>
            </a:r>
          </a:p>
          <a:p>
            <a:pPr marL="228600" indent="-228600" rtl="0">
              <a:buAutoNum type="arabicPeriod"/>
            </a:pPr>
            <a:r>
              <a:rPr lang="fr" u="none"/>
              <a:t>Formez des binômes de même sexe si la culture nationale le requiert.</a:t>
            </a:r>
          </a:p>
          <a:p>
            <a:pPr marL="228600" indent="-228600" rtl="0">
              <a:buAutoNum type="arabicPeriod"/>
            </a:pPr>
            <a:r>
              <a:rPr lang="fr" u="none"/>
              <a:t>Remettez un chronomètre à chaque binôme (ou demandez-leur d’utiliser leur téléphone portable) ainsi qu’un ruban de mesure du périmètre brachial et un thermomètre</a:t>
            </a:r>
          </a:p>
          <a:p>
            <a:pPr marL="228600" indent="-228600" rtl="0">
              <a:buAutoNum type="arabicPeriod"/>
            </a:pPr>
            <a:r>
              <a:rPr lang="fr" u="none"/>
              <a:t>Demandez aux participants de chaque binôme de mesurer chacun à leur tour</a:t>
            </a:r>
          </a:p>
          <a:p>
            <a:pPr marL="228600" indent="-228600" rtl="0">
              <a:buAutoNum type="arabicPeriod"/>
            </a:pPr>
            <a:r>
              <a:rPr lang="fr" u="none"/>
              <a:t>la fréquence respiratoire et la température de leur partenaire.</a:t>
            </a:r>
            <a:endParaRPr lang="en-US" u="none"/>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58</a:t>
            </a:fld>
            <a:endParaRPr lang="x-none"/>
          </a:p>
        </p:txBody>
      </p:sp>
    </p:spTree>
    <p:extLst>
      <p:ext uri="{BB962C8B-B14F-4D97-AF65-F5344CB8AC3E}">
        <p14:creationId xmlns:p14="http://schemas.microsoft.com/office/powerpoint/2010/main" val="8903383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fr" b="1"/>
              <a:t>DIRE :</a:t>
            </a:r>
          </a:p>
          <a:p>
            <a:pPr marL="171450" indent="-171450" rtl="0">
              <a:buFont typeface="Arial" panose="020B0604020202020204" pitchFamily="34" charset="0"/>
              <a:buChar char="•"/>
            </a:pPr>
            <a:r>
              <a:rPr lang="fr"/>
              <a:t>L’étape 4 consiste à évaluer les facteurs de risque MAMI – une liste de facteurs de risque fondés sur des données probantes qui affectent l’état nutritionnel du nourrisson. Il s’agit de simples questions fermées. </a:t>
            </a:r>
          </a:p>
          <a:p>
            <a:pPr marL="171450" indent="-171450" rtl="0">
              <a:buFont typeface="Arial" panose="020B0604020202020204" pitchFamily="34" charset="0"/>
              <a:buChar char="•"/>
            </a:pPr>
            <a:r>
              <a:rPr lang="fr"/>
              <a:t>Avez-vous des questions à leur sujet ? </a:t>
            </a:r>
          </a:p>
          <a:p>
            <a:pPr marL="171450" indent="-171450" rtl="0">
              <a:buFont typeface="Arial" panose="020B0604020202020204" pitchFamily="34" charset="0"/>
              <a:buChar char="•"/>
            </a:pPr>
            <a:r>
              <a:rPr lang="fr"/>
              <a:t>À la fin de l’évaluation, l’agent de santé peut renseigner dans le champ « toute autre inquiétude » tout autre avis médical non saisi au cours de l’évaluation et qui pourrait mettre en évidence un risque auquel le couple mère/nourrisson est exposé ainsi que souligner la nécessité de les inscrire au programme MAMI. </a:t>
            </a:r>
            <a:endParaRPr lang="en-US"/>
          </a:p>
          <a:p>
            <a:pPr marL="0" indent="0" rtl="0">
              <a:buFont typeface="Arial" panose="020B0604020202020204" pitchFamily="34" charset="0"/>
              <a:buNone/>
            </a:pPr>
            <a:endParaRPr lang="en-US"/>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59</a:t>
            </a:fld>
            <a:endParaRPr lang="x-none"/>
          </a:p>
        </p:txBody>
      </p:sp>
    </p:spTree>
    <p:extLst>
      <p:ext uri="{BB962C8B-B14F-4D97-AF65-F5344CB8AC3E}">
        <p14:creationId xmlns:p14="http://schemas.microsoft.com/office/powerpoint/2010/main" val="23259222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fr" sz="1200" b="1">
                <a:solidFill>
                  <a:schemeClr val="tx1"/>
                </a:solidFill>
              </a:rPr>
              <a:t>DIRE :</a:t>
            </a:r>
          </a:p>
          <a:p>
            <a:pPr marL="171450" indent="-171450" rtl="0">
              <a:buFont typeface="Arial" panose="020B0604020202020204" pitchFamily="34" charset="0"/>
              <a:buChar char="•"/>
            </a:pPr>
            <a:r>
              <a:rPr lang="fr" sz="1200" b="0">
                <a:solidFill>
                  <a:schemeClr val="tx1"/>
                </a:solidFill>
              </a:rPr>
              <a:t>Le formulaire d’évaluation MAMI pose des questions de base sur l’alimentation du nourrisson, auxquelles il faut répondre par oui ou par non.</a:t>
            </a:r>
            <a:endParaRPr lang="en-US" sz="1200" b="0">
              <a:solidFill>
                <a:schemeClr val="tx1"/>
              </a:solidFill>
            </a:endParaRPr>
          </a:p>
          <a:p>
            <a:pPr marL="171450" indent="-171450" rtl="0">
              <a:buFont typeface="Arial" panose="020B0604020202020204" pitchFamily="34" charset="0"/>
              <a:buChar char="•"/>
            </a:pPr>
            <a:r>
              <a:rPr lang="fr" sz="1200" b="0">
                <a:solidFill>
                  <a:schemeClr val="tx1"/>
                </a:solidFill>
              </a:rPr>
              <a:t>S’il existe des risques potentiels en matière d’alimentation, procédez à une évaluation complète de l’alimentation du nourrisson – il peut s’agir de celle que vous utilisez déjà ou de l’évaluation MAMI de l’alimentation du </a:t>
            </a:r>
            <a:r>
              <a:rPr lang="fr-FR" sz="1200" b="0">
                <a:solidFill>
                  <a:schemeClr val="tx1"/>
                </a:solidFill>
              </a:rPr>
              <a:t>kit</a:t>
            </a:r>
            <a:r>
              <a:rPr lang="fr" sz="1200" b="0">
                <a:solidFill>
                  <a:schemeClr val="tx1"/>
                </a:solidFill>
              </a:rPr>
              <a:t> de soins MAMI.</a:t>
            </a:r>
            <a:endParaRPr lang="en-US" sz="1200" b="0">
              <a:solidFill>
                <a:schemeClr val="tx1"/>
              </a:solidFill>
            </a:endParaRPr>
          </a:p>
          <a:p>
            <a:pPr marL="0" indent="0" rtl="0">
              <a:buFont typeface="Arial" panose="020B0604020202020204" pitchFamily="34" charset="0"/>
              <a:buNone/>
            </a:pPr>
            <a:endParaRPr lang="en-US"/>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60</a:t>
            </a:fld>
            <a:endParaRPr lang="x-none"/>
          </a:p>
        </p:txBody>
      </p:sp>
    </p:spTree>
    <p:extLst>
      <p:ext uri="{BB962C8B-B14F-4D97-AF65-F5344CB8AC3E}">
        <p14:creationId xmlns:p14="http://schemas.microsoft.com/office/powerpoint/2010/main" val="22136659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fr" b="1" i="1"/>
              <a:t>Remarque – si les participants n’ont reçu aucune formation à l’ANJE, celle-ci devra être organisée séparément. </a:t>
            </a:r>
          </a:p>
          <a:p>
            <a:pPr marL="0" indent="0" rtl="0">
              <a:buFont typeface="Arial" panose="020B0604020202020204" pitchFamily="34" charset="0"/>
              <a:buNone/>
            </a:pPr>
            <a:endParaRPr lang="en-US" b="1" i="1" baseline="0"/>
          </a:p>
          <a:p>
            <a:pPr marL="0" indent="0" rtl="0">
              <a:buFont typeface="Arial" panose="020B0604020202020204" pitchFamily="34" charset="0"/>
              <a:buNone/>
            </a:pPr>
            <a:r>
              <a:rPr lang="fr" b="1" i="0"/>
              <a:t>DIRE : </a:t>
            </a:r>
          </a:p>
          <a:p>
            <a:pPr marL="171450" indent="-171450" rtl="0">
              <a:buFont typeface="Arial" panose="020B0604020202020204" pitchFamily="34" charset="0"/>
              <a:buChar char="•"/>
            </a:pPr>
            <a:r>
              <a:rPr lang="fr" b="0" i="0"/>
              <a:t>L’évaluation de l’alimentation vise à confirmer le suivi des bonnes pratiques d’alimentation et à comprendre les difficultés que la personne qui s’occupe de l’enfant peut rencontrer dans la pratique de l’allaitement maternel exclusif. </a:t>
            </a:r>
          </a:p>
          <a:p>
            <a:pPr marL="171450" indent="-171450" rtl="0">
              <a:buFont typeface="Arial" panose="020B0604020202020204" pitchFamily="34" charset="0"/>
              <a:buChar char="•"/>
            </a:pPr>
            <a:r>
              <a:rPr lang="fr" b="0" i="0"/>
              <a:t>Si le nourrisson est nourri avec du lait infantile, l’évaluation porte alors également sur ces pratiques d’alimentation et cherche à déterminer celles qui pourraient mettre le nourrisson en danger. </a:t>
            </a:r>
          </a:p>
          <a:p>
            <a:pPr marL="0" indent="0" rtl="0">
              <a:buFont typeface="Arial" panose="020B0604020202020204" pitchFamily="34" charset="0"/>
              <a:buNone/>
            </a:pPr>
            <a:endParaRPr lang="en-US" b="0" i="0" baseline="0"/>
          </a:p>
          <a:p>
            <a:pPr rtl="0" eaLnBrk="1" fontAlgn="auto" hangingPunct="1">
              <a:spcBef>
                <a:spcPts val="0"/>
              </a:spcBef>
              <a:spcAft>
                <a:spcPts val="0"/>
              </a:spcAft>
              <a:defRPr/>
            </a:pPr>
            <a:r>
              <a:rPr lang="fr" b="1"/>
              <a:t>DEMANDER :</a:t>
            </a:r>
            <a:r>
              <a:rPr lang="fr"/>
              <a:t> Quelles sont les pratiques recommandées et optimales en matière d’ANJE ?</a:t>
            </a:r>
          </a:p>
          <a:p>
            <a:pPr rtl="0" eaLnBrk="1" fontAlgn="auto" hangingPunct="1">
              <a:spcBef>
                <a:spcPts val="0"/>
              </a:spcBef>
              <a:spcAft>
                <a:spcPts val="0"/>
              </a:spcAft>
              <a:defRPr/>
            </a:pPr>
            <a:endParaRPr lang="en-US"/>
          </a:p>
          <a:p>
            <a:pPr rtl="0" eaLnBrk="1" fontAlgn="auto" hangingPunct="1">
              <a:spcBef>
                <a:spcPts val="0"/>
              </a:spcBef>
              <a:spcAft>
                <a:spcPts val="0"/>
              </a:spcAft>
              <a:defRPr/>
            </a:pPr>
            <a:r>
              <a:rPr lang="fr" b="1" i="1"/>
              <a:t>CLIQUER</a:t>
            </a:r>
            <a:r>
              <a:rPr lang="fr" b="1" i="1">
                <a:sym typeface="Wingdings" panose="05000000000000000000" pitchFamily="2" charset="2"/>
              </a:rPr>
              <a:t> </a:t>
            </a:r>
            <a:r>
              <a:rPr lang="fr">
                <a:sym typeface="Wingdings" panose="05000000000000000000" pitchFamily="2" charset="2"/>
              </a:rPr>
              <a:t>  pour voir les réponses</a:t>
            </a:r>
          </a:p>
          <a:p>
            <a:pPr rtl="0" eaLnBrk="1" fontAlgn="auto" hangingPunct="1">
              <a:spcBef>
                <a:spcPts val="0"/>
              </a:spcBef>
              <a:spcAft>
                <a:spcPts val="0"/>
              </a:spcAft>
              <a:defRPr/>
            </a:pPr>
            <a:endParaRPr lang="en-US">
              <a:sym typeface="Wingdings" panose="05000000000000000000" pitchFamily="2" charset="2"/>
            </a:endParaRPr>
          </a:p>
          <a:p>
            <a:pPr rtl="0" eaLnBrk="1" fontAlgn="auto" hangingPunct="1">
              <a:spcBef>
                <a:spcPts val="0"/>
              </a:spcBef>
              <a:spcAft>
                <a:spcPts val="0"/>
              </a:spcAft>
              <a:defRPr/>
            </a:pPr>
            <a:r>
              <a:rPr lang="fr" b="1" u="sng">
                <a:sym typeface="Wingdings" panose="05000000000000000000" pitchFamily="2" charset="2"/>
              </a:rPr>
              <a:t>Points de discussion :</a:t>
            </a:r>
            <a:endParaRPr lang="en-US" b="1"/>
          </a:p>
          <a:p>
            <a:pPr marL="171450" indent="-171450" rtl="0" eaLnBrk="1" fontAlgn="auto" hangingPunct="1">
              <a:spcBef>
                <a:spcPts val="0"/>
              </a:spcBef>
              <a:spcAft>
                <a:spcPts val="0"/>
              </a:spcAft>
              <a:buFont typeface="Arial"/>
              <a:buChar char="•"/>
              <a:defRPr/>
            </a:pPr>
            <a:r>
              <a:rPr lang="fr" b="1"/>
              <a:t>L’allaitement maternel optimal</a:t>
            </a:r>
            <a:r>
              <a:rPr lang="fr"/>
              <a:t> désigne l’allaitement prodigué dans l’heure qui suit la naissance et l’alimentation exclusivement au lait maternel jusqu’à l’âge de six mois.</a:t>
            </a:r>
          </a:p>
          <a:p>
            <a:pPr marL="171450" indent="-171450" rtl="0" eaLnBrk="1" fontAlgn="auto" hangingPunct="1">
              <a:spcBef>
                <a:spcPts val="0"/>
              </a:spcBef>
              <a:spcAft>
                <a:spcPts val="0"/>
              </a:spcAft>
              <a:buFont typeface="Arial"/>
              <a:buChar char="•"/>
              <a:defRPr/>
            </a:pPr>
            <a:r>
              <a:rPr lang="fr" b="1"/>
              <a:t>L’allaitement complémentaire optimal </a:t>
            </a:r>
            <a:r>
              <a:rPr lang="fr"/>
              <a:t>désigne l’alimentation à six mois en solides ou en liquides autres que le lait maternel jugés adéquats, sûrs et adaptés à l’âge de l’enfant en complément de l’allaitement jusqu’à 24 mois ou au-delà.</a:t>
            </a:r>
          </a:p>
          <a:p>
            <a:pPr marL="171450" indent="-171450" rtl="0" eaLnBrk="1" fontAlgn="auto" hangingPunct="1">
              <a:spcBef>
                <a:spcPts val="0"/>
              </a:spcBef>
              <a:spcAft>
                <a:spcPts val="0"/>
              </a:spcAft>
              <a:buFont typeface="Arial"/>
              <a:buChar char="•"/>
              <a:defRPr/>
            </a:pPr>
            <a:r>
              <a:rPr lang="fr"/>
              <a:t>Ouvrez un débat sur l’utilisation du terme </a:t>
            </a:r>
            <a:r>
              <a:rPr lang="fr" b="1"/>
              <a:t>« </a:t>
            </a:r>
            <a:r>
              <a:rPr lang="fr"/>
              <a:t>recommandé</a:t>
            </a:r>
            <a:r>
              <a:rPr lang="fr" b="1"/>
              <a:t>. » </a:t>
            </a:r>
            <a:r>
              <a:rPr lang="fr"/>
              <a:t>Certains lui préfèrent le terme « optimal » ou « approprié » – vous pouvez demander aux membres du groupe ce qu’ils pensent de ces trois termes et d’imaginer la réaction des mères/pères à leur utilisation. </a:t>
            </a:r>
          </a:p>
          <a:p>
            <a:pPr marL="0" indent="0" rtl="0">
              <a:buFont typeface="Arial" panose="020B0604020202020204" pitchFamily="34" charset="0"/>
              <a:buNone/>
            </a:pPr>
            <a:endParaRPr lang="en-US" b="0" i="0"/>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61</a:t>
            </a:fld>
            <a:endParaRPr lang="x-none"/>
          </a:p>
        </p:txBody>
      </p:sp>
    </p:spTree>
    <p:extLst>
      <p:ext uri="{BB962C8B-B14F-4D97-AF65-F5344CB8AC3E}">
        <p14:creationId xmlns:p14="http://schemas.microsoft.com/office/powerpoint/2010/main" val="16357062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fr" sz="1200" b="1">
                <a:latin typeface="Gill Sans Infant Std"/>
                <a:cs typeface="Gill Sans Infant Std"/>
              </a:rPr>
              <a:t>DIRE : </a:t>
            </a:r>
            <a:r>
              <a:rPr lang="fr" sz="1200">
                <a:latin typeface="Gill Sans Infant Std"/>
                <a:cs typeface="Gill Sans Infant Std"/>
              </a:rPr>
              <a:t>Voyons comment dépister les problèmes de santé mentale au moyen de l’évaluation PHQ2. </a:t>
            </a:r>
          </a:p>
          <a:p>
            <a:pPr marL="171450" indent="-171450" rtl="0">
              <a:buFont typeface="Arial" panose="020B0604020202020204" pitchFamily="34" charset="0"/>
              <a:buChar char="•"/>
            </a:pPr>
            <a:endParaRPr lang="en-GB" sz="1200" baseline="0">
              <a:latin typeface="Gill Sans Infant Std"/>
              <a:cs typeface="Gill Sans Infant Std"/>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 sz="1200" b="1">
                <a:latin typeface="Gill Sans Infant Std"/>
                <a:cs typeface="Gill Sans Infant Std"/>
              </a:rPr>
              <a:t>AGIR : </a:t>
            </a:r>
            <a:r>
              <a:rPr lang="fr" b="0">
                <a:solidFill>
                  <a:schemeClr val="tx1"/>
                </a:solidFill>
              </a:rPr>
              <a:t>Attirez l’attention des participants sur l’étape 6 du formulaire d’évaluation : dépistage des problèmes de santé mentale maternelle.</a:t>
            </a:r>
          </a:p>
          <a:p>
            <a:pPr marL="0" indent="0" rtl="0">
              <a:buFont typeface="Arial" panose="020B0604020202020204" pitchFamily="34" charset="0"/>
              <a:buNone/>
            </a:pPr>
            <a:r>
              <a:rPr lang="fr" sz="1200">
                <a:latin typeface="Gill Sans Infant Std"/>
                <a:cs typeface="Gill Sans Infant Std"/>
              </a:rPr>
              <a:t>Passez les questions en revue.</a:t>
            </a:r>
          </a:p>
          <a:p>
            <a:pPr marL="0" indent="0" rtl="0">
              <a:buFont typeface="Arial" panose="020B0604020202020204" pitchFamily="34" charset="0"/>
              <a:buNone/>
            </a:pPr>
            <a:endParaRPr lang="en-GB" sz="1200">
              <a:latin typeface="Gill Sans Infant Std"/>
              <a:cs typeface="Gill Sans Infant Std"/>
            </a:endParaRPr>
          </a:p>
          <a:p>
            <a:pPr marL="0" indent="0" rtl="0">
              <a:buFont typeface="Arial" panose="020B0604020202020204" pitchFamily="34" charset="0"/>
              <a:buNone/>
            </a:pPr>
            <a:r>
              <a:rPr lang="fr" sz="1200" b="1">
                <a:latin typeface="Gill Sans Infant Std"/>
                <a:cs typeface="Gill Sans Infant Std"/>
              </a:rPr>
              <a:t>DIRE :</a:t>
            </a:r>
          </a:p>
          <a:p>
            <a:pPr marL="171450" indent="-171450" rtl="0">
              <a:buFont typeface="Arial" panose="020B0604020202020204" pitchFamily="34" charset="0"/>
              <a:buChar char="•"/>
            </a:pPr>
            <a:r>
              <a:rPr lang="fr" sz="1200">
                <a:latin typeface="Gill Sans Infant Std"/>
                <a:cs typeface="Gill Sans Infant Std"/>
              </a:rPr>
              <a:t>Si la mère obtient un score supérieur à 3, vous devez conduire une évaluation approfondie de sa santé mentale à l’aide du formulaire PHQ9 d’évaluation de la santé mentale maternelle. </a:t>
            </a:r>
          </a:p>
          <a:p>
            <a:pPr marL="171450" indent="-171450" rtl="0">
              <a:buFont typeface="Arial" panose="020B0604020202020204" pitchFamily="34" charset="0"/>
              <a:buChar char="•"/>
            </a:pPr>
            <a:r>
              <a:rPr lang="fr" sz="1200">
                <a:latin typeface="Gill Sans Infant Std"/>
                <a:cs typeface="Gill Sans Infant Std"/>
              </a:rPr>
              <a:t>Je vous propose de visionner un extrait d’une vidéo sur l’administration du PHQ2 et, le cas échéant, du PHQ9.</a:t>
            </a:r>
          </a:p>
          <a:p>
            <a:pPr marL="171450" indent="-171450" rtl="0">
              <a:buFont typeface="Arial" panose="020B0604020202020204" pitchFamily="34" charset="0"/>
              <a:buChar char="•"/>
            </a:pPr>
            <a:endParaRPr lang="en-GB" sz="1200" baseline="0">
              <a:latin typeface="Gill Sans Infant Std"/>
              <a:cs typeface="Gill Sans Infant Std"/>
            </a:endParaRPr>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62</a:t>
            </a:fld>
            <a:endParaRPr lang="x-none"/>
          </a:p>
        </p:txBody>
      </p:sp>
    </p:spTree>
    <p:extLst>
      <p:ext uri="{BB962C8B-B14F-4D97-AF65-F5344CB8AC3E}">
        <p14:creationId xmlns:p14="http://schemas.microsoft.com/office/powerpoint/2010/main" val="31857867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defRPr/>
            </a:pPr>
            <a:r>
              <a:rPr lang="fr-HT" b="1" dirty="0"/>
              <a:t>Vidéo disponible en anglais uniquement. Il est possible d’activer la fonction sous-titre à partir de la page principale de YouTube. Il est recommandé de tester cette fonction avant que la journée de formation ne commence. Pour activer les sous-titres, cliquez sur le bouton CC, puis sur le bouton configuration et sélectionnez : Anglais (généré automatiquement), 3 options seront alors proposées, sélectionnez traduction automatique et sélectionnez ensuite la langue qui vous convient. </a:t>
            </a:r>
            <a:endParaRPr lang="en-US"/>
          </a:p>
          <a:p>
            <a:pPr>
              <a:defRPr/>
            </a:pPr>
            <a:r>
              <a:rPr lang="fr-HT" dirty="0"/>
              <a:t> </a:t>
            </a:r>
            <a:endParaRPr lang="en-GB" dirty="0"/>
          </a:p>
          <a:p>
            <a:pPr>
              <a:defRPr/>
            </a:pPr>
            <a:r>
              <a:rPr lang="fr-HT" b="1" dirty="0"/>
              <a:t>Une fois que les sous-titres sont activés, FAITES CE QUI SUIT</a:t>
            </a:r>
            <a:r>
              <a:rPr lang="fr-HT" sz="1200" dirty="0">
                <a:latin typeface="Lato"/>
                <a:ea typeface="Lato"/>
                <a:cs typeface="Lato"/>
              </a:rPr>
              <a:t>:</a:t>
            </a:r>
            <a:r>
              <a:rPr lang="fr" sz="1200" b="1" dirty="0">
                <a:latin typeface="Gill Sans Infant Std"/>
                <a:cs typeface="Gill Sans Infant Std"/>
              </a:rPr>
              <a:t> </a:t>
            </a:r>
            <a:r>
              <a:rPr lang="fr" sz="1200" dirty="0">
                <a:latin typeface="Gill Sans Infant Std"/>
                <a:cs typeface="Gill Sans Infant Std"/>
              </a:rPr>
              <a:t>Lire la vidéo de 3 min 42 à 5 min 38 : https://www.youtube.com/watch?v=I-j8WllBk4g</a:t>
            </a:r>
            <a:r>
              <a:rPr lang="fr" dirty="0">
                <a:latin typeface="Gill Sans Infant Std"/>
                <a:cs typeface="Gill Sans Infant Std"/>
              </a:rPr>
              <a:t> </a:t>
            </a:r>
            <a:endParaRPr lang="en-GB" sz="1200">
              <a:latin typeface="Gill Sans Infant Std"/>
              <a:cs typeface="Gill Sans Infant Std"/>
            </a:endParaRPr>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63</a:t>
            </a:fld>
            <a:endParaRPr lang="x-none"/>
          </a:p>
        </p:txBody>
      </p:sp>
    </p:spTree>
    <p:extLst>
      <p:ext uri="{BB962C8B-B14F-4D97-AF65-F5344CB8AC3E}">
        <p14:creationId xmlns:p14="http://schemas.microsoft.com/office/powerpoint/2010/main" val="3237850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a:t>Sur le plan de la nutrition, MAMI s’inscrit dans le cadre des interventions d’ANJE, qui opèrent davantage au niveau primaire.</a:t>
            </a:r>
          </a:p>
          <a:p>
            <a:pPr marL="171450" indent="-171450" rtl="0">
              <a:buFont typeface="Arial" panose="020B0604020202020204" pitchFamily="34" charset="0"/>
              <a:buChar char="•"/>
            </a:pPr>
            <a:endParaRPr lang="en-GB"/>
          </a:p>
          <a:p>
            <a:pPr marL="171450" indent="-171450">
              <a:buFont typeface="Arial" panose="020B0604020202020204" pitchFamily="34" charset="0"/>
              <a:buChar char="•"/>
            </a:pPr>
            <a:r>
              <a:rPr lang="fr" b="1"/>
              <a:t>D</a:t>
            </a:r>
            <a:r>
              <a:rPr lang="fr-FR" b="1"/>
              <a:t>u point de vue de </a:t>
            </a:r>
            <a:r>
              <a:rPr lang="fr-FR"/>
              <a:t>la</a:t>
            </a:r>
            <a:r>
              <a:rPr lang="fr"/>
              <a:t> santé publique:</a:t>
            </a:r>
          </a:p>
          <a:p>
            <a:pPr marL="628650" lvl="1" indent="-171450" rtl="0">
              <a:buFont typeface="Arial" panose="020B0604020202020204" pitchFamily="34" charset="0"/>
              <a:buChar char="•"/>
            </a:pPr>
            <a:r>
              <a:rPr lang="fr"/>
              <a:t>la prévention primaire prévient les maladies</a:t>
            </a:r>
          </a:p>
          <a:p>
            <a:pPr marL="628650" lvl="1" indent="-171450" rtl="0">
              <a:buFont typeface="Arial" panose="020B0604020202020204" pitchFamily="34" charset="0"/>
              <a:buChar char="•"/>
            </a:pPr>
            <a:r>
              <a:rPr lang="fr"/>
              <a:t>la prévention secondaire s’attaque aux problèmes précoces afin d’éviter qu’ils ne prennent des formes plus graves </a:t>
            </a:r>
          </a:p>
          <a:p>
            <a:pPr marL="628650" lvl="1" indent="-171450" rtl="0">
              <a:buFont typeface="Arial" panose="020B0604020202020204" pitchFamily="34" charset="0"/>
              <a:buChar char="•"/>
            </a:pPr>
            <a:r>
              <a:rPr lang="fr"/>
              <a:t>tandis que les interventions tertiaires visent à prévenir les effets négatifs graves sur la santé</a:t>
            </a:r>
          </a:p>
          <a:p>
            <a:pPr marL="628650" lvl="1" indent="-171450" rtl="0">
              <a:buFont typeface="Arial" panose="020B0604020202020204" pitchFamily="34" charset="0"/>
              <a:buChar char="•"/>
            </a:pPr>
            <a:endParaRPr lang="en-GB"/>
          </a:p>
          <a:p>
            <a:pPr marL="171450" lvl="0" indent="-171450" rtl="0">
              <a:buFont typeface="Arial" panose="020B0604020202020204" pitchFamily="34" charset="0"/>
              <a:buChar char="•"/>
            </a:pPr>
            <a:r>
              <a:rPr lang="fr"/>
              <a:t>Le </a:t>
            </a:r>
            <a:r>
              <a:rPr lang="fr-FR"/>
              <a:t>kit de soins</a:t>
            </a:r>
            <a:r>
              <a:rPr lang="fr"/>
              <a:t> MAMI a pour but de traiter ET de prévenir toute aggravation des maladies. </a:t>
            </a:r>
            <a:endParaRPr lang="en-GB"/>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16</a:t>
            </a:fld>
            <a:endParaRPr lang="x-none"/>
          </a:p>
        </p:txBody>
      </p:sp>
    </p:spTree>
    <p:extLst>
      <p:ext uri="{BB962C8B-B14F-4D97-AF65-F5344CB8AC3E}">
        <p14:creationId xmlns:p14="http://schemas.microsoft.com/office/powerpoint/2010/main" val="25642185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indent="-171450" rtl="0">
              <a:buFont typeface="Arial" panose="020B0604020202020204" pitchFamily="34" charset="0"/>
              <a:buChar char="•"/>
            </a:pPr>
            <a:r>
              <a:rPr lang="fr" b="1">
                <a:solidFill>
                  <a:schemeClr val="tx1"/>
                </a:solidFill>
              </a:rPr>
              <a:t>AGIR : Attirez l’attention des participants sur le formulaire MAMI d’évaluation de la santé mentale maternelle.</a:t>
            </a:r>
          </a:p>
          <a:p>
            <a:pPr marL="171450" indent="-171450" rtl="0">
              <a:buFont typeface="Arial" panose="020B0604020202020204" pitchFamily="34" charset="0"/>
              <a:buChar char="•"/>
            </a:pPr>
            <a:endParaRPr lang="en-GB" b="1">
              <a:solidFill>
                <a:schemeClr val="tx1"/>
              </a:solidFill>
            </a:endParaRPr>
          </a:p>
          <a:p>
            <a:pPr marL="171450" indent="-171450" rtl="0">
              <a:buFont typeface="Arial" panose="020B0604020202020204" pitchFamily="34" charset="0"/>
              <a:buChar char="•"/>
            </a:pPr>
            <a:r>
              <a:rPr lang="fr" b="1">
                <a:solidFill>
                  <a:schemeClr val="tx1"/>
                </a:solidFill>
              </a:rPr>
              <a:t>DIRE :</a:t>
            </a:r>
          </a:p>
          <a:p>
            <a:pPr marL="628650" lvl="1" indent="-171450" rtl="0">
              <a:buFont typeface="Arial" panose="020B0604020202020204" pitchFamily="34" charset="0"/>
              <a:buChar char="•"/>
            </a:pPr>
            <a:r>
              <a:rPr lang="fr" b="0">
                <a:solidFill>
                  <a:schemeClr val="tx1"/>
                </a:solidFill>
              </a:rPr>
              <a:t>Il s’agit du PHQ9 que nous venons d’évoquer. Si elle s’avère indispensable, cette évaluation complète de la santé mentale peut être menée en vue d’obtenir davantage d’informations sur la santé mentale de la mère.</a:t>
            </a:r>
          </a:p>
          <a:p>
            <a:pPr marL="457200" lvl="1" indent="0" rtl="0">
              <a:buFont typeface="Arial" panose="020B0604020202020204" pitchFamily="34" charset="0"/>
              <a:buNone/>
            </a:pPr>
            <a:endParaRPr lang="en-GB" b="0" baseline="0">
              <a:solidFill>
                <a:schemeClr val="tx1"/>
              </a:solidFill>
            </a:endParaRPr>
          </a:p>
          <a:p>
            <a:pPr marL="171450" lvl="0" indent="-171450" rtl="0">
              <a:buFont typeface="Arial" panose="020B0604020202020204" pitchFamily="34" charset="0"/>
              <a:buChar char="•"/>
            </a:pPr>
            <a:r>
              <a:rPr lang="fr" b="1">
                <a:solidFill>
                  <a:schemeClr val="tx1"/>
                </a:solidFill>
              </a:rPr>
              <a:t>DEMANDER : </a:t>
            </a:r>
            <a:r>
              <a:rPr lang="fr" b="0">
                <a:solidFill>
                  <a:schemeClr val="tx1"/>
                </a:solidFill>
              </a:rPr>
              <a:t>Quand administrer cette évaluation ?</a:t>
            </a:r>
          </a:p>
          <a:p>
            <a:pPr marL="171450" lvl="0" indent="-171450" rtl="0">
              <a:buFont typeface="Arial" panose="020B0604020202020204" pitchFamily="34" charset="0"/>
              <a:buChar char="•"/>
            </a:pPr>
            <a:r>
              <a:rPr lang="fr" b="1" i="1">
                <a:solidFill>
                  <a:schemeClr val="tx1"/>
                </a:solidFill>
              </a:rPr>
              <a:t>Réponse : </a:t>
            </a:r>
            <a:r>
              <a:rPr lang="fr" b="0" i="1">
                <a:solidFill>
                  <a:schemeClr val="tx1"/>
                </a:solidFill>
              </a:rPr>
              <a:t>si la mère obtient un score supérieur à 3 au PHQ2.</a:t>
            </a:r>
          </a:p>
          <a:p>
            <a:pPr marL="171450" lvl="0" indent="-171450" rtl="0">
              <a:buFont typeface="Arial" panose="020B0604020202020204" pitchFamily="34" charset="0"/>
              <a:buChar char="•"/>
            </a:pPr>
            <a:endParaRPr lang="en-GB" b="1" baseline="0">
              <a:solidFill>
                <a:schemeClr val="tx1"/>
              </a:solidFill>
            </a:endParaRPr>
          </a:p>
          <a:p>
            <a:pPr marL="171450" lvl="0" indent="-171450" rtl="0">
              <a:buFont typeface="Arial" panose="020B0604020202020204" pitchFamily="34" charset="0"/>
              <a:buChar char="•"/>
            </a:pPr>
            <a:r>
              <a:rPr lang="fr" b="1">
                <a:solidFill>
                  <a:schemeClr val="tx1"/>
                </a:solidFill>
              </a:rPr>
              <a:t>DIRE :</a:t>
            </a:r>
            <a:endParaRPr lang="en-GB" b="1">
              <a:solidFill>
                <a:schemeClr val="tx1"/>
              </a:solidFill>
            </a:endParaRPr>
          </a:p>
          <a:p>
            <a:pPr marL="628650" lvl="1" indent="-171450" rtl="0">
              <a:buFont typeface="Arial" panose="020B0604020202020204" pitchFamily="34" charset="0"/>
              <a:buChar char="•"/>
            </a:pPr>
            <a:r>
              <a:rPr lang="fr" b="0">
                <a:solidFill>
                  <a:schemeClr val="tx1"/>
                </a:solidFill>
              </a:rPr>
              <a:t>Lorsque vous administrez une évaluation de la santé mentale, essayez de poser vos questions sur le ton de la conversation. </a:t>
            </a:r>
          </a:p>
          <a:p>
            <a:pPr marL="628650" lvl="1" indent="-171450" rtl="0">
              <a:buFont typeface="Arial" panose="020B0604020202020204" pitchFamily="34" charset="0"/>
              <a:buChar char="•"/>
            </a:pPr>
            <a:r>
              <a:rPr lang="fr" b="0">
                <a:solidFill>
                  <a:schemeClr val="tx1"/>
                </a:solidFill>
              </a:rPr>
              <a:t>Il est fréquent que les mères se sentent jugées parce qu’elles éprouvent des sentiments et des émotions négatives vis-à-vis de leur enfant – soyez rassurant.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200">
                <a:latin typeface="Gill Sans Infant Std"/>
                <a:cs typeface="Gill Sans Infant Std"/>
              </a:rPr>
              <a:t>Lorsque vous leur adressez la parole, essayez de ne pas utiliser de termes tels que « dépression » ou « santé mentale, », car cela pourrait les rendre mal à l’aise. </a:t>
            </a:r>
            <a:endParaRPr lang="en-GB" b="0">
              <a:solidFill>
                <a:schemeClr val="tx1"/>
              </a:solidFill>
            </a:endParaRPr>
          </a:p>
          <a:p>
            <a:pPr marL="628650" lvl="1" indent="-171450" rtl="0">
              <a:buFont typeface="Arial" panose="020B0604020202020204" pitchFamily="34" charset="0"/>
              <a:buChar char="•"/>
            </a:pPr>
            <a:r>
              <a:rPr lang="fr" b="0">
                <a:solidFill>
                  <a:schemeClr val="tx1"/>
                </a:solidFill>
              </a:rPr>
              <a:t>Si elles disent envisager de se faire du mal ou que la mort leur semble préférable à leur situation, c’est que leur santé mentale est gravement affectée. Orientez-les alors immédiatement vers des services de santé mentale spécialisés. </a:t>
            </a:r>
            <a:endParaRPr lang="en-GB" b="0">
              <a:solidFill>
                <a:schemeClr val="tx1"/>
              </a:solidFill>
            </a:endParaRPr>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64</a:t>
            </a:fld>
            <a:endParaRPr lang="x-none"/>
          </a:p>
        </p:txBody>
      </p:sp>
    </p:spTree>
    <p:extLst>
      <p:ext uri="{BB962C8B-B14F-4D97-AF65-F5344CB8AC3E}">
        <p14:creationId xmlns:p14="http://schemas.microsoft.com/office/powerpoint/2010/main" val="19986917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65</a:t>
            </a:fld>
            <a:endParaRPr lang="x-none"/>
          </a:p>
        </p:txBody>
      </p:sp>
    </p:spTree>
    <p:extLst>
      <p:ext uri="{BB962C8B-B14F-4D97-AF65-F5344CB8AC3E}">
        <p14:creationId xmlns:p14="http://schemas.microsoft.com/office/powerpoint/2010/main" val="14990908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lvl="0" indent="-171450" rtl="0">
              <a:buFont typeface="Arial" panose="020B0604020202020204" pitchFamily="34" charset="0"/>
              <a:buChar char="•"/>
            </a:pPr>
            <a:r>
              <a:rPr lang="fr" sz="1200" b="1" kern="1200">
                <a:solidFill>
                  <a:schemeClr val="tx1"/>
                </a:solidFill>
                <a:effectLst/>
                <a:latin typeface="+mn-lt"/>
                <a:ea typeface="+mn-ea"/>
                <a:cs typeface="+mn-cs"/>
              </a:rPr>
              <a:t>AGIR : </a:t>
            </a:r>
            <a:r>
              <a:rPr lang="fr" sz="1200" kern="1200">
                <a:solidFill>
                  <a:schemeClr val="tx1"/>
                </a:solidFill>
                <a:effectLst/>
                <a:latin typeface="+mn-lt"/>
                <a:ea typeface="+mn-ea"/>
                <a:cs typeface="+mn-cs"/>
              </a:rPr>
              <a:t>Référez-vous au résumé de l’évaluation MAMI – attirez l’attention des participants sur le schéma tricolore tout au long de l’évaluation et de son résumé.</a:t>
            </a:r>
            <a:endParaRPr lang="en-US" sz="1200" kern="1200">
              <a:solidFill>
                <a:schemeClr val="tx1"/>
              </a:solidFill>
              <a:effectLst/>
              <a:latin typeface="+mn-lt"/>
              <a:ea typeface="+mn-ea"/>
              <a:cs typeface="+mn-cs"/>
            </a:endParaRPr>
          </a:p>
          <a:p>
            <a:pPr marL="0" lvl="0" indent="0" rtl="0">
              <a:buFont typeface="Arial" panose="020B0604020202020204" pitchFamily="34" charset="0"/>
              <a:buNone/>
            </a:pPr>
            <a:endParaRPr lang="en-US" sz="1200" kern="1200">
              <a:solidFill>
                <a:schemeClr val="tx1"/>
              </a:solidFill>
              <a:effectLst/>
              <a:latin typeface="+mn-lt"/>
              <a:ea typeface="+mn-ea"/>
              <a:cs typeface="+mn-cs"/>
            </a:endParaRPr>
          </a:p>
          <a:p>
            <a:pPr marL="171450" lvl="0" indent="-171450" rtl="0">
              <a:buFont typeface="Arial" panose="020B0604020202020204" pitchFamily="34" charset="0"/>
              <a:buChar char="•"/>
            </a:pPr>
            <a:r>
              <a:rPr lang="fr" sz="1200" b="1" kern="1200">
                <a:solidFill>
                  <a:schemeClr val="tx1"/>
                </a:solidFill>
                <a:effectLst/>
                <a:latin typeface="+mn-lt"/>
                <a:ea typeface="+mn-ea"/>
                <a:cs typeface="+mn-cs"/>
              </a:rPr>
              <a:t>DEMANDER : </a:t>
            </a:r>
            <a:r>
              <a:rPr lang="fr" sz="1200" b="0" kern="1200">
                <a:solidFill>
                  <a:schemeClr val="tx1"/>
                </a:solidFill>
                <a:effectLst/>
                <a:latin typeface="+mn-lt"/>
                <a:ea typeface="+mn-ea"/>
                <a:cs typeface="+mn-cs"/>
              </a:rPr>
              <a:t>Q</a:t>
            </a:r>
            <a:r>
              <a:rPr lang="fr" sz="1200" kern="1200">
                <a:solidFill>
                  <a:schemeClr val="tx1"/>
                </a:solidFill>
                <a:effectLst/>
                <a:latin typeface="+mn-lt"/>
                <a:ea typeface="+mn-ea"/>
                <a:cs typeface="+mn-cs"/>
              </a:rPr>
              <a:t>u’est-ce que cela représente et que cela signifie-t-il pour vous ? </a:t>
            </a:r>
          </a:p>
          <a:p>
            <a:pPr marL="0" lvl="0" indent="0" rtl="0">
              <a:buFont typeface="Arial" panose="020B0604020202020204" pitchFamily="34" charset="0"/>
              <a:buNone/>
            </a:pPr>
            <a:endParaRPr lang="en-US" sz="1200" kern="1200" baseline="0">
              <a:solidFill>
                <a:schemeClr val="tx1"/>
              </a:solidFill>
              <a:effectLst/>
              <a:latin typeface="+mn-lt"/>
              <a:ea typeface="+mn-ea"/>
              <a:cs typeface="+mn-cs"/>
            </a:endParaRPr>
          </a:p>
          <a:p>
            <a:pPr marL="171450" lvl="0" indent="-171450" rtl="0">
              <a:buFont typeface="Arial" panose="020B0604020202020204" pitchFamily="34" charset="0"/>
              <a:buChar char="•"/>
            </a:pPr>
            <a:r>
              <a:rPr lang="fr" sz="1200" b="1" kern="1200">
                <a:solidFill>
                  <a:schemeClr val="tx1"/>
                </a:solidFill>
                <a:effectLst/>
                <a:latin typeface="+mn-lt"/>
                <a:ea typeface="+mn-ea"/>
                <a:cs typeface="+mn-cs"/>
              </a:rPr>
              <a:t>DIRE : </a:t>
            </a:r>
            <a:r>
              <a:rPr lang="fr" sz="1200" b="0" kern="1200">
                <a:solidFill>
                  <a:schemeClr val="tx1"/>
                </a:solidFill>
                <a:effectLst/>
                <a:latin typeface="+mn-lt"/>
                <a:ea typeface="+mn-ea"/>
                <a:cs typeface="+mn-cs"/>
              </a:rPr>
              <a:t>C</a:t>
            </a:r>
            <a:r>
              <a:rPr lang="fr" sz="1200" kern="1200">
                <a:solidFill>
                  <a:schemeClr val="tx1"/>
                </a:solidFill>
                <a:effectLst/>
                <a:latin typeface="+mn-lt"/>
                <a:ea typeface="+mn-ea"/>
                <a:cs typeface="+mn-cs"/>
              </a:rPr>
              <a:t>haque couleur désigne une classification différente : « risque nutritionnel faible », « risque nutritionnel modéré » et « risque nutritionnel élevé ». Le risque élevé apparaît en rose, le risque modéré en jaune et le risque faible en vert. </a:t>
            </a:r>
            <a:endParaRPr lang="en-US" sz="1200" kern="1200">
              <a:solidFill>
                <a:schemeClr val="tx1"/>
              </a:solidFill>
              <a:effectLst/>
              <a:latin typeface="+mn-lt"/>
              <a:ea typeface="+mn-ea"/>
              <a:cs typeface="+mn-cs"/>
            </a:endParaRPr>
          </a:p>
          <a:p>
            <a:pPr marL="0" lvl="0" indent="0" rtl="0">
              <a:buFont typeface="Arial" panose="020B0604020202020204" pitchFamily="34" charset="0"/>
              <a:buNone/>
            </a:pPr>
            <a:endParaRPr lang="en-US" sz="1200" b="1" kern="1200">
              <a:solidFill>
                <a:schemeClr val="tx1"/>
              </a:solidFill>
              <a:effectLst/>
              <a:latin typeface="+mn-lt"/>
              <a:ea typeface="+mn-ea"/>
              <a:cs typeface="+mn-cs"/>
            </a:endParaRPr>
          </a:p>
          <a:p>
            <a:pPr marL="0" lvl="0" indent="0" rtl="0">
              <a:buFont typeface="Arial" panose="020B0604020202020204" pitchFamily="34" charset="0"/>
              <a:buNone/>
            </a:pPr>
            <a:r>
              <a:rPr lang="fr" sz="1200" b="1" u="sng" kern="1200">
                <a:solidFill>
                  <a:schemeClr val="tx1"/>
                </a:solidFill>
                <a:effectLst/>
                <a:latin typeface="+mn-lt"/>
                <a:ea typeface="+mn-ea"/>
                <a:cs typeface="+mn-cs"/>
              </a:rPr>
              <a:t>Instructions de l’activité (30 minutes)</a:t>
            </a:r>
            <a:endParaRPr lang="en-US" sz="1200" b="1" u="sng" kern="1200">
              <a:solidFill>
                <a:schemeClr val="tx1"/>
              </a:solidFill>
              <a:effectLst/>
              <a:latin typeface="+mn-lt"/>
              <a:ea typeface="+mn-ea"/>
              <a:cs typeface="+mn-cs"/>
            </a:endParaRPr>
          </a:p>
          <a:p>
            <a:pPr marL="171450" lvl="0" indent="-171450" rtl="0">
              <a:buFont typeface="Arial" panose="020B0604020202020204" pitchFamily="34" charset="0"/>
              <a:buChar char="•"/>
            </a:pPr>
            <a:r>
              <a:rPr lang="fr" sz="1200" kern="1200">
                <a:solidFill>
                  <a:schemeClr val="tx1"/>
                </a:solidFill>
                <a:effectLst/>
                <a:latin typeface="+mn-lt"/>
                <a:ea typeface="+mn-ea"/>
                <a:cs typeface="+mn-cs"/>
              </a:rPr>
              <a:t>Formez plusieurs petits groupes et distribuez le document Études de cas – C</a:t>
            </a:r>
            <a:endParaRPr lang="en-US" sz="1200" b="1" kern="1200" baseline="0">
              <a:solidFill>
                <a:schemeClr val="tx1"/>
              </a:solidFill>
              <a:effectLst/>
              <a:latin typeface="+mn-lt"/>
              <a:ea typeface="+mn-ea"/>
              <a:cs typeface="+mn-cs"/>
            </a:endParaRPr>
          </a:p>
          <a:p>
            <a:pPr marL="171450" lvl="0" indent="-171450" rtl="0">
              <a:buFont typeface="Arial" panose="020B0604020202020204" pitchFamily="34" charset="0"/>
              <a:buChar char="•"/>
            </a:pPr>
            <a:r>
              <a:rPr lang="fr" sz="1200" kern="1200">
                <a:solidFill>
                  <a:schemeClr val="tx1"/>
                </a:solidFill>
                <a:effectLst/>
                <a:latin typeface="+mn-lt"/>
                <a:ea typeface="+mn-ea"/>
                <a:cs typeface="+mn-cs"/>
              </a:rPr>
              <a:t>Demandez aux apprenants de chaque groupe d’indiquer la </a:t>
            </a:r>
            <a:r>
              <a:rPr lang="fr" sz="1200" b="1" kern="1200">
                <a:solidFill>
                  <a:schemeClr val="tx1"/>
                </a:solidFill>
                <a:effectLst/>
                <a:latin typeface="+mn-lt"/>
                <a:ea typeface="+mn-ea"/>
                <a:cs typeface="+mn-cs"/>
              </a:rPr>
              <a:t>catégorie de risque nutritionnel</a:t>
            </a:r>
            <a:r>
              <a:rPr lang="fr" sz="1200" kern="1200">
                <a:solidFill>
                  <a:schemeClr val="tx1"/>
                </a:solidFill>
                <a:effectLst/>
                <a:latin typeface="+mn-lt"/>
                <a:ea typeface="+mn-ea"/>
                <a:cs typeface="+mn-cs"/>
              </a:rPr>
              <a:t> de la mère et de son nourrisson à l’aide du formulaire d’évaluation MAMI (ils ne disposeront pas d’une liste complète de critères pour le remplir – le but de cette activité est simplement de s’exercer dans des domaines spécifiques). </a:t>
            </a:r>
          </a:p>
          <a:p>
            <a:pPr marL="171450" lvl="0" indent="-171450" rtl="0">
              <a:buFont typeface="Arial" panose="020B0604020202020204" pitchFamily="34" charset="0"/>
              <a:buChar char="•"/>
            </a:pPr>
            <a:r>
              <a:rPr lang="fr" sz="1200" kern="1200">
                <a:solidFill>
                  <a:schemeClr val="tx1"/>
                </a:solidFill>
                <a:effectLst/>
                <a:latin typeface="+mn-lt"/>
                <a:ea typeface="+mn-ea"/>
                <a:cs typeface="+mn-cs"/>
              </a:rPr>
              <a:t>Accordez 20 minutes aux groupes pour travailler sur le plus grand nombre possible de points 1 à 8.</a:t>
            </a:r>
          </a:p>
          <a:p>
            <a:pPr marL="171450" lvl="0" indent="-171450" rtl="0">
              <a:buFont typeface="Arial" panose="020B0604020202020204" pitchFamily="34" charset="0"/>
              <a:buChar char="•"/>
            </a:pPr>
            <a:r>
              <a:rPr lang="fr" sz="1200" kern="1200">
                <a:solidFill>
                  <a:schemeClr val="tx1"/>
                </a:solidFill>
                <a:effectLst/>
                <a:latin typeface="+mn-lt"/>
                <a:ea typeface="+mn-ea"/>
                <a:cs typeface="+mn-cs"/>
              </a:rPr>
              <a:t>Retournez en séance plénière pendant 10 minutes et demandez à des volontaires de lire chaque étude de cas et d’en indiquer la classification.</a:t>
            </a:r>
          </a:p>
          <a:p>
            <a:pPr marL="171450" lvl="0" indent="-171450" rtl="0">
              <a:buFont typeface="Arial" panose="020B0604020202020204" pitchFamily="34" charset="0"/>
              <a:buChar char="•"/>
            </a:pPr>
            <a:endParaRPr lang="en-US" sz="1200" kern="1200">
              <a:solidFill>
                <a:schemeClr val="tx1"/>
              </a:solidFill>
              <a:effectLst/>
              <a:latin typeface="+mn-lt"/>
              <a:ea typeface="+mn-ea"/>
              <a:cs typeface="+mn-cs"/>
            </a:endParaRPr>
          </a:p>
          <a:p>
            <a:pPr marL="171450" lvl="0" indent="-171450" rtl="0">
              <a:buFont typeface="Arial" panose="020B0604020202020204" pitchFamily="34" charset="0"/>
              <a:buChar char="•"/>
            </a:pPr>
            <a:r>
              <a:rPr lang="fr" sz="1200" b="1" kern="1200">
                <a:solidFill>
                  <a:schemeClr val="tx1"/>
                </a:solidFill>
                <a:effectLst/>
                <a:latin typeface="+mn-lt"/>
                <a:ea typeface="+mn-ea"/>
                <a:cs typeface="+mn-cs"/>
              </a:rPr>
              <a:t>AGIR : </a:t>
            </a:r>
            <a:r>
              <a:rPr lang="fr" sz="1200" kern="1200">
                <a:solidFill>
                  <a:schemeClr val="tx1"/>
                </a:solidFill>
                <a:effectLst/>
                <a:latin typeface="+mn-lt"/>
                <a:ea typeface="+mn-ea"/>
                <a:cs typeface="+mn-cs"/>
              </a:rPr>
              <a:t>Demandez aux membres du groupe ce qu’ils feraient si la mère et le nourrisson étaient classés dans la catégorie « risque nutritionnel faible/nul. » </a:t>
            </a:r>
          </a:p>
          <a:p>
            <a:pPr marL="171450" lvl="0" indent="-171450" rtl="0">
              <a:buFont typeface="Arial" panose="020B0604020202020204" pitchFamily="34" charset="0"/>
              <a:buChar char="•"/>
            </a:pPr>
            <a:r>
              <a:rPr lang="fr" sz="1200" kern="1200">
                <a:solidFill>
                  <a:schemeClr val="tx1"/>
                </a:solidFill>
                <a:effectLst/>
                <a:latin typeface="+mn-lt"/>
                <a:ea typeface="+mn-ea"/>
                <a:cs typeface="+mn-cs"/>
              </a:rPr>
              <a:t>Faites comprendre aux apprenants qu’ils devraient malgré tout continuer de leur prodiguer des services de routine par le biais du </a:t>
            </a:r>
            <a:r>
              <a:rPr lang="fr-FR" sz="1200" kern="1200">
                <a:solidFill>
                  <a:schemeClr val="tx1"/>
                </a:solidFill>
                <a:effectLst/>
                <a:latin typeface="+mn-lt"/>
                <a:ea typeface="+mn-ea"/>
                <a:cs typeface="+mn-cs"/>
              </a:rPr>
              <a:t>kit de soins</a:t>
            </a:r>
            <a:r>
              <a:rPr lang="fr" sz="1200" kern="1200">
                <a:solidFill>
                  <a:schemeClr val="tx1"/>
                </a:solidFill>
                <a:effectLst/>
                <a:latin typeface="+mn-lt"/>
                <a:ea typeface="+mn-ea"/>
                <a:cs typeface="+mn-cs"/>
              </a:rPr>
              <a:t> MAMI </a:t>
            </a:r>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66</a:t>
            </a:fld>
            <a:endParaRPr lang="x-none"/>
          </a:p>
        </p:txBody>
      </p:sp>
    </p:spTree>
    <p:extLst>
      <p:ext uri="{BB962C8B-B14F-4D97-AF65-F5344CB8AC3E}">
        <p14:creationId xmlns:p14="http://schemas.microsoft.com/office/powerpoint/2010/main" val="26792920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67</a:t>
            </a:fld>
            <a:endParaRPr lang="x-none"/>
          </a:p>
        </p:txBody>
      </p:sp>
    </p:spTree>
    <p:extLst>
      <p:ext uri="{BB962C8B-B14F-4D97-AF65-F5344CB8AC3E}">
        <p14:creationId xmlns:p14="http://schemas.microsoft.com/office/powerpoint/2010/main" val="39014077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lvl="0" indent="0" rtl="0">
              <a:buFont typeface="Arial" panose="020B0604020202020204" pitchFamily="34" charset="0"/>
              <a:buNone/>
            </a:pPr>
            <a:r>
              <a:rPr lang="fr" sz="1200" b="1" kern="1200">
                <a:solidFill>
                  <a:schemeClr val="tx1"/>
                </a:solidFill>
                <a:effectLst/>
                <a:latin typeface="+mn-lt"/>
                <a:ea typeface="+mn-ea"/>
                <a:cs typeface="+mn-cs"/>
              </a:rPr>
              <a:t>DIRE : </a:t>
            </a:r>
            <a:r>
              <a:rPr lang="fr" sz="1200" kern="1200">
                <a:solidFill>
                  <a:schemeClr val="tx1"/>
                </a:solidFill>
                <a:effectLst/>
                <a:latin typeface="+mn-lt"/>
                <a:ea typeface="+mn-ea"/>
                <a:cs typeface="+mn-cs"/>
              </a:rPr>
              <a:t>Le </a:t>
            </a:r>
            <a:r>
              <a:rPr lang="fr-FR" sz="1200" b="1" kern="1200">
                <a:solidFill>
                  <a:schemeClr val="tx1"/>
                </a:solidFill>
                <a:effectLst/>
                <a:latin typeface="+mn-lt"/>
                <a:ea typeface="+mn-ea"/>
                <a:cs typeface="+mn-cs"/>
              </a:rPr>
              <a:t>kit</a:t>
            </a:r>
            <a:r>
              <a:rPr lang="fr" sz="1200" kern="1200">
                <a:solidFill>
                  <a:schemeClr val="tx1"/>
                </a:solidFill>
                <a:effectLst/>
                <a:latin typeface="+mn-lt"/>
                <a:ea typeface="+mn-ea"/>
                <a:cs typeface="+mn-cs"/>
              </a:rPr>
              <a:t> de soutien comporte quatre aspects :</a:t>
            </a:r>
          </a:p>
          <a:p>
            <a:pPr marL="628650" lvl="1" indent="-171450" rtl="0">
              <a:buFont typeface="Arial" panose="020B0604020202020204" pitchFamily="34" charset="0"/>
              <a:buChar char="•"/>
            </a:pPr>
            <a:r>
              <a:rPr lang="fr" sz="1200" kern="1200">
                <a:solidFill>
                  <a:schemeClr val="tx1"/>
                </a:solidFill>
                <a:effectLst/>
                <a:latin typeface="+mn-lt"/>
                <a:ea typeface="+mn-ea"/>
                <a:cs typeface="+mn-cs"/>
              </a:rPr>
              <a:t>Fourniture d’un soutien</a:t>
            </a:r>
          </a:p>
          <a:p>
            <a:pPr marL="628650" lvl="1" indent="-171450" rtl="0">
              <a:buFont typeface="Arial" panose="020B0604020202020204" pitchFamily="34" charset="0"/>
              <a:buChar char="•"/>
            </a:pPr>
            <a:r>
              <a:rPr lang="fr" sz="1200" kern="1200">
                <a:solidFill>
                  <a:schemeClr val="tx1"/>
                </a:solidFill>
                <a:effectLst/>
                <a:latin typeface="+mn-lt"/>
                <a:ea typeface="+mn-ea"/>
                <a:cs typeface="+mn-cs"/>
              </a:rPr>
              <a:t>Surveillance et suivi jusqu’à l’âge de six mois</a:t>
            </a:r>
          </a:p>
          <a:p>
            <a:pPr marL="457200" lvl="1" indent="0" rtl="0">
              <a:buFont typeface="Arial" panose="020B0604020202020204" pitchFamily="34" charset="0"/>
              <a:buNone/>
            </a:pPr>
            <a:endParaRPr lang="en-GB" sz="1200" kern="1200">
              <a:solidFill>
                <a:schemeClr val="tx1"/>
              </a:solidFill>
              <a:effectLst/>
              <a:latin typeface="+mn-lt"/>
              <a:ea typeface="+mn-ea"/>
              <a:cs typeface="+mn-cs"/>
            </a:endParaRPr>
          </a:p>
          <a:p>
            <a:pPr marL="171450" lvl="0" indent="-171450" rtl="0">
              <a:buFont typeface="Arial" panose="020B0604020202020204" pitchFamily="34" charset="0"/>
              <a:buChar char="•"/>
            </a:pPr>
            <a:r>
              <a:rPr lang="fr" sz="1200" b="1" kern="1200">
                <a:solidFill>
                  <a:schemeClr val="tx1"/>
                </a:solidFill>
                <a:effectLst/>
                <a:latin typeface="+mn-lt"/>
                <a:ea typeface="+mn-ea"/>
                <a:cs typeface="+mn-cs"/>
              </a:rPr>
              <a:t>Demander : </a:t>
            </a:r>
            <a:r>
              <a:rPr lang="fr" sz="1200" kern="1200">
                <a:solidFill>
                  <a:schemeClr val="tx1"/>
                </a:solidFill>
                <a:effectLst/>
                <a:latin typeface="+mn-lt"/>
                <a:ea typeface="+mn-ea"/>
                <a:cs typeface="+mn-cs"/>
              </a:rPr>
              <a:t>Pourquoi est-il important que les mères et leurs nourrissons ne soient pas exclus du </a:t>
            </a:r>
            <a:r>
              <a:rPr lang="fr-FR" sz="1200" kern="1200">
                <a:solidFill>
                  <a:schemeClr val="tx1"/>
                </a:solidFill>
                <a:effectLst/>
                <a:latin typeface="+mn-lt"/>
                <a:ea typeface="+mn-ea"/>
                <a:cs typeface="+mn-cs"/>
              </a:rPr>
              <a:t>kit de soins</a:t>
            </a:r>
            <a:r>
              <a:rPr lang="fr" sz="1200" kern="1200">
                <a:solidFill>
                  <a:schemeClr val="tx1"/>
                </a:solidFill>
                <a:effectLst/>
                <a:latin typeface="+mn-lt"/>
                <a:ea typeface="+mn-ea"/>
                <a:cs typeface="+mn-cs"/>
              </a:rPr>
              <a:t> MAMI ? </a:t>
            </a:r>
          </a:p>
          <a:p>
            <a:pPr marL="171450" lvl="0" indent="-171450" rtl="0">
              <a:buFont typeface="Arial" panose="020B0604020202020204" pitchFamily="34" charset="0"/>
              <a:buChar char="•"/>
            </a:pPr>
            <a:endParaRPr lang="en-GB" sz="1200" kern="1200" baseline="0">
              <a:solidFill>
                <a:schemeClr val="tx1"/>
              </a:solidFill>
              <a:effectLst/>
              <a:latin typeface="+mn-lt"/>
              <a:ea typeface="+mn-ea"/>
              <a:cs typeface="+mn-cs"/>
            </a:endParaRPr>
          </a:p>
          <a:p>
            <a:pPr marL="171450" lvl="0" indent="-171450" rtl="0">
              <a:buFont typeface="Arial" panose="020B0604020202020204" pitchFamily="34" charset="0"/>
              <a:buChar char="•"/>
            </a:pPr>
            <a:r>
              <a:rPr lang="fr" sz="1200" b="1" kern="1200">
                <a:solidFill>
                  <a:schemeClr val="tx1"/>
                </a:solidFill>
                <a:effectLst/>
                <a:latin typeface="+mn-lt"/>
                <a:ea typeface="+mn-ea"/>
                <a:cs typeface="+mn-cs"/>
              </a:rPr>
              <a:t>AGIR : </a:t>
            </a:r>
            <a:r>
              <a:rPr lang="fr" sz="1200" kern="1200">
                <a:solidFill>
                  <a:schemeClr val="tx1"/>
                </a:solidFill>
                <a:effectLst/>
                <a:latin typeface="+mn-lt"/>
                <a:ea typeface="+mn-ea"/>
                <a:cs typeface="+mn-cs"/>
              </a:rPr>
              <a:t>Attendez les réponses, puis clarifiez les éventuelles incompréhensions avec les éléments suivants :</a:t>
            </a:r>
            <a:endParaRPr lang="en-US" sz="1200" kern="120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200">
                <a:latin typeface="Calibri" panose="020F0502020204030204" pitchFamily="34" charset="0"/>
                <a:ea typeface="Calibri" panose="020F0502020204030204" pitchFamily="34" charset="0"/>
                <a:cs typeface="Times New Roman" panose="02020603050405020304" pitchFamily="18" charset="0"/>
              </a:rPr>
              <a:t>De nouveaux problèmes peuvent survenir lors du suivi et nécessiter une prise en charge adaptée ou un transfert.</a:t>
            </a:r>
            <a:endParaRPr lang="en-US" sz="1200">
              <a:latin typeface="Calibri" panose="020F0502020204030204" pitchFamily="34" charset="0"/>
              <a:ea typeface="Calibri" panose="020F0502020204030204" pitchFamily="34" charset="0"/>
              <a:cs typeface="Times New Roman" panose="02020603050405020304" pitchFamily="18" charset="0"/>
            </a:endParaRPr>
          </a:p>
          <a:p>
            <a:pPr marL="628650" lvl="1" indent="-171450" rtl="0">
              <a:buFont typeface="Arial" panose="020B0604020202020204" pitchFamily="34" charset="0"/>
              <a:buChar char="•"/>
            </a:pPr>
            <a:r>
              <a:rPr lang="fr" sz="1200" kern="1200">
                <a:solidFill>
                  <a:schemeClr val="tx1"/>
                </a:solidFill>
                <a:effectLst/>
                <a:latin typeface="+mn-lt"/>
                <a:ea typeface="+mn-ea"/>
                <a:cs typeface="+mn-cs"/>
              </a:rPr>
              <a:t>Il est important de continuer à suivre les progrès du binôme.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200">
                <a:latin typeface="Calibri" panose="020F0502020204030204" pitchFamily="34" charset="0"/>
                <a:ea typeface="Calibri" panose="020F0502020204030204" pitchFamily="34" charset="0"/>
                <a:cs typeface="Times New Roman" panose="02020603050405020304" pitchFamily="18" charset="0"/>
              </a:rPr>
              <a:t>La fréquence des visites peut être réduite ou augmentée selon ce que l’agent de santé et la mère jugent approprié. </a:t>
            </a:r>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68</a:t>
            </a:fld>
            <a:endParaRPr lang="x-none"/>
          </a:p>
        </p:txBody>
      </p:sp>
    </p:spTree>
    <p:extLst>
      <p:ext uri="{BB962C8B-B14F-4D97-AF65-F5344CB8AC3E}">
        <p14:creationId xmlns:p14="http://schemas.microsoft.com/office/powerpoint/2010/main" val="7151111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fr" b="1"/>
              <a:t>DIRE :</a:t>
            </a:r>
          </a:p>
          <a:p>
            <a:pPr marL="171450" indent="-171450" rtl="0">
              <a:buFont typeface="Arial" panose="020B0604020202020204" pitchFamily="34" charset="0"/>
              <a:buChar char="•"/>
            </a:pPr>
            <a:r>
              <a:rPr lang="fr"/>
              <a:t>En plus des cartes de </a:t>
            </a:r>
            <a:r>
              <a:rPr lang="fr-CH"/>
              <a:t>counselling </a:t>
            </a:r>
            <a:r>
              <a:rPr lang="fr"/>
              <a:t>et des mesures de soutien MAMI, nous disposons également d’outils et de documents de conseil en matière d’ANJE que les agents de santé utilisent déjà</a:t>
            </a:r>
          </a:p>
          <a:p>
            <a:pPr marL="171450" indent="-171450" rtl="0">
              <a:buFont typeface="Arial" panose="020B0604020202020204" pitchFamily="34" charset="0"/>
              <a:buChar char="•"/>
            </a:pPr>
            <a:r>
              <a:rPr lang="fr"/>
              <a:t>Ils peuvent s’ajouter aux outils de conseil en matière d’ANJE dont vous disposez.</a:t>
            </a:r>
          </a:p>
          <a:p>
            <a:pPr marL="171450" indent="-171450" rtl="0">
              <a:buFont typeface="Arial" panose="020B0604020202020204" pitchFamily="34" charset="0"/>
              <a:buChar char="•"/>
            </a:pPr>
            <a:r>
              <a:rPr lang="fr" sz="1200" kern="1200">
                <a:solidFill>
                  <a:schemeClr val="tx1"/>
                </a:solidFill>
                <a:effectLst/>
                <a:latin typeface="+mn-lt"/>
                <a:ea typeface="+mn-ea"/>
                <a:cs typeface="+mn-cs"/>
              </a:rPr>
              <a:t>Les cartes de </a:t>
            </a:r>
            <a:r>
              <a:rPr lang="fr-CH" sz="1200" kern="1200">
                <a:solidFill>
                  <a:schemeClr val="tx1"/>
                </a:solidFill>
                <a:effectLst/>
                <a:latin typeface="+mn-lt"/>
                <a:ea typeface="+mn-ea"/>
                <a:cs typeface="+mn-cs"/>
              </a:rPr>
              <a:t>counselling </a:t>
            </a:r>
            <a:r>
              <a:rPr lang="fr" sz="1200" kern="1200">
                <a:solidFill>
                  <a:schemeClr val="tx1"/>
                </a:solidFill>
                <a:effectLst/>
                <a:latin typeface="+mn-lt"/>
                <a:ea typeface="+mn-ea"/>
                <a:cs typeface="+mn-cs"/>
              </a:rPr>
              <a:t>et le </a:t>
            </a:r>
            <a:r>
              <a:rPr lang="fr-FR" sz="1200" kern="1200">
                <a:solidFill>
                  <a:schemeClr val="tx1"/>
                </a:solidFill>
                <a:effectLst/>
                <a:latin typeface="+mn-lt"/>
                <a:ea typeface="+mn-ea"/>
                <a:cs typeface="+mn-cs"/>
              </a:rPr>
              <a:t>livret d'mesures de soutien</a:t>
            </a:r>
            <a:r>
              <a:rPr lang="fr" sz="1200" kern="1200">
                <a:solidFill>
                  <a:schemeClr val="tx1"/>
                </a:solidFill>
                <a:effectLst/>
                <a:latin typeface="+mn-lt"/>
                <a:ea typeface="+mn-ea"/>
                <a:cs typeface="+mn-cs"/>
              </a:rPr>
              <a:t> comprennent des informations et des illustrations utiles sur lesquels vous pouvez vous appuyer pour aider la mère à relever les défis auxquels elles et son nourrisson sont confrontés.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200" kern="1200">
                <a:solidFill>
                  <a:schemeClr val="tx1"/>
                </a:solidFill>
                <a:effectLst/>
                <a:latin typeface="+mn-lt"/>
                <a:ea typeface="+mn-ea"/>
                <a:cs typeface="+mn-cs"/>
              </a:rPr>
              <a:t>Ils se composent de trois sections : soutien à l’allaitement, soutien au nourrisson non allaité et sujets clés.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baseline="0">
              <a:solidFill>
                <a:schemeClr val="tx1"/>
              </a:solidFill>
              <a:effectLst/>
              <a:latin typeface="+mn-lt"/>
              <a:ea typeface="+mn-ea"/>
              <a:cs typeface="+mn-cs"/>
            </a:endParaRPr>
          </a:p>
          <a:p>
            <a:pPr marL="0" lvl="0" indent="0" rtl="0">
              <a:buFont typeface="Arial" panose="020B0604020202020204" pitchFamily="34" charset="0"/>
              <a:buNone/>
            </a:pPr>
            <a:r>
              <a:rPr lang="fr" sz="1200" b="1" kern="1200">
                <a:solidFill>
                  <a:schemeClr val="tx1"/>
                </a:solidFill>
                <a:effectLst/>
                <a:latin typeface="+mn-lt"/>
                <a:ea typeface="+mn-ea"/>
                <a:cs typeface="+mn-cs"/>
              </a:rPr>
              <a:t>AGIR : </a:t>
            </a:r>
          </a:p>
          <a:p>
            <a:pPr marL="171450" lvl="0" indent="-171450" rtl="0">
              <a:buFont typeface="Arial" panose="020B0604020202020204" pitchFamily="34" charset="0"/>
              <a:buChar char="•"/>
            </a:pPr>
            <a:r>
              <a:rPr lang="fr" sz="1200" kern="1200">
                <a:solidFill>
                  <a:schemeClr val="tx1"/>
                </a:solidFill>
                <a:effectLst/>
                <a:latin typeface="+mn-lt"/>
                <a:ea typeface="+mn-ea"/>
                <a:cs typeface="+mn-cs"/>
              </a:rPr>
              <a:t>Accordez 5 à 10 minutes aux participants pour lire les cartes de </a:t>
            </a:r>
            <a:r>
              <a:rPr lang="fr-CH" sz="1200" kern="1200">
                <a:solidFill>
                  <a:schemeClr val="tx1"/>
                </a:solidFill>
                <a:effectLst/>
                <a:latin typeface="+mn-lt"/>
                <a:ea typeface="+mn-ea"/>
                <a:cs typeface="+mn-cs"/>
              </a:rPr>
              <a:t>counselling </a:t>
            </a:r>
            <a:r>
              <a:rPr lang="fr" sz="1200" kern="1200">
                <a:solidFill>
                  <a:schemeClr val="tx1"/>
                </a:solidFill>
                <a:effectLst/>
                <a:latin typeface="+mn-lt"/>
                <a:ea typeface="+mn-ea"/>
                <a:cs typeface="+mn-cs"/>
              </a:rPr>
              <a:t>et le </a:t>
            </a:r>
            <a:r>
              <a:rPr lang="fr-FR" sz="1200" kern="1200">
                <a:solidFill>
                  <a:schemeClr val="tx1"/>
                </a:solidFill>
                <a:effectLst/>
                <a:latin typeface="+mn-lt"/>
                <a:ea typeface="+mn-ea"/>
                <a:cs typeface="+mn-cs"/>
              </a:rPr>
              <a:t>livret d'mesures de soutien</a:t>
            </a:r>
            <a:r>
              <a:rPr lang="fr"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marL="171450" lvl="0" indent="-171450" rtl="0">
              <a:buFont typeface="Arial" panose="020B0604020202020204" pitchFamily="34" charset="0"/>
              <a:buChar char="•"/>
            </a:pPr>
            <a:r>
              <a:rPr lang="fr" sz="1200" kern="1200">
                <a:solidFill>
                  <a:schemeClr val="tx1"/>
                </a:solidFill>
                <a:effectLst/>
                <a:latin typeface="+mn-lt"/>
                <a:ea typeface="+mn-ea"/>
                <a:cs typeface="+mn-cs"/>
              </a:rPr>
              <a:t>Présentez les cartes de </a:t>
            </a:r>
            <a:r>
              <a:rPr lang="fr-CH" sz="1200" kern="1200">
                <a:solidFill>
                  <a:schemeClr val="tx1"/>
                </a:solidFill>
                <a:effectLst/>
                <a:latin typeface="+mn-lt"/>
                <a:ea typeface="+mn-ea"/>
                <a:cs typeface="+mn-cs"/>
              </a:rPr>
              <a:t>counselling </a:t>
            </a:r>
            <a:r>
              <a:rPr lang="fr" sz="1200" kern="1200">
                <a:solidFill>
                  <a:schemeClr val="tx1"/>
                </a:solidFill>
                <a:effectLst/>
                <a:latin typeface="+mn-lt"/>
                <a:ea typeface="+mn-ea"/>
                <a:cs typeface="+mn-cs"/>
              </a:rPr>
              <a:t>et le </a:t>
            </a:r>
            <a:r>
              <a:rPr lang="fr-FR" sz="1200" kern="1200">
                <a:solidFill>
                  <a:schemeClr val="tx1"/>
                </a:solidFill>
                <a:effectLst/>
                <a:latin typeface="+mn-lt"/>
                <a:ea typeface="+mn-ea"/>
                <a:cs typeface="+mn-cs"/>
              </a:rPr>
              <a:t>livret d'mesures de soutien</a:t>
            </a:r>
            <a:r>
              <a:rPr lang="fr" sz="1200" kern="1200">
                <a:solidFill>
                  <a:schemeClr val="tx1"/>
                </a:solidFill>
                <a:effectLst/>
                <a:latin typeface="+mn-lt"/>
                <a:ea typeface="+mn-ea"/>
                <a:cs typeface="+mn-cs"/>
              </a:rPr>
              <a:t> MAMI. Précisez qu’ils comprennent des informations et des illustrations utiles sur lesquels ils pourront s’appuyer pour aider la mère à relever les défis auxquels elles et son nourrisson sont confrontés.     </a:t>
            </a:r>
            <a:endParaRPr lang="en-US" sz="1200" kern="1200">
              <a:solidFill>
                <a:schemeClr val="tx1"/>
              </a:solidFill>
              <a:effectLst/>
              <a:latin typeface="+mn-lt"/>
              <a:ea typeface="+mn-ea"/>
              <a:cs typeface="+mn-cs"/>
            </a:endParaRPr>
          </a:p>
          <a:p>
            <a:pPr rtl="0"/>
            <a:endParaRPr lang="en-US"/>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69</a:t>
            </a:fld>
            <a:endParaRPr lang="x-none"/>
          </a:p>
        </p:txBody>
      </p:sp>
    </p:spTree>
    <p:extLst>
      <p:ext uri="{BB962C8B-B14F-4D97-AF65-F5344CB8AC3E}">
        <p14:creationId xmlns:p14="http://schemas.microsoft.com/office/powerpoint/2010/main" val="27755092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b="1"/>
              <a:t>DIRE :</a:t>
            </a:r>
          </a:p>
          <a:p>
            <a:pPr marL="171450" indent="-171450" rtl="0">
              <a:buFont typeface="Arial" panose="020B0604020202020204" pitchFamily="34" charset="0"/>
              <a:buChar char="•"/>
            </a:pPr>
            <a:r>
              <a:rPr lang="fr" b="0"/>
              <a:t>Composante 1 du </a:t>
            </a:r>
            <a:r>
              <a:rPr lang="fr-FR" b="1"/>
              <a:t>Kit</a:t>
            </a:r>
            <a:r>
              <a:rPr lang="fr" b="0"/>
              <a:t> </a:t>
            </a:r>
            <a:r>
              <a:rPr lang="fr-FR" b="1"/>
              <a:t>d</a:t>
            </a:r>
            <a:r>
              <a:rPr lang="fr" b="1"/>
              <a:t>e </a:t>
            </a:r>
            <a:r>
              <a:rPr lang="fr" b="0"/>
              <a:t>soutien : conseils en lien avec des sujets clés aux binômes inscrits</a:t>
            </a:r>
          </a:p>
          <a:p>
            <a:pPr marL="171450" indent="-171450" rtl="0">
              <a:buFont typeface="Arial" panose="020B0604020202020204" pitchFamily="34" charset="0"/>
              <a:buChar char="•"/>
            </a:pPr>
            <a:r>
              <a:rPr lang="fr" b="0"/>
              <a:t>Voici les sujets clés :</a:t>
            </a:r>
          </a:p>
          <a:p>
            <a:pPr marL="628650" lvl="1" indent="-171450" rtl="0">
              <a:buFont typeface="Arial" panose="020B0604020202020204" pitchFamily="34" charset="0"/>
              <a:buChar char="•"/>
            </a:pPr>
            <a:r>
              <a:rPr lang="fr" b="0"/>
              <a:t>Soutien de la famille et du partenaire</a:t>
            </a:r>
          </a:p>
          <a:p>
            <a:pPr marL="628650" lvl="1" indent="-171450" rtl="0">
              <a:buFont typeface="Arial" panose="020B0604020202020204" pitchFamily="34" charset="0"/>
              <a:buChar char="•"/>
            </a:pPr>
            <a:r>
              <a:rPr lang="fr" b="0"/>
              <a:t>Soutien de la communauté</a:t>
            </a:r>
          </a:p>
          <a:p>
            <a:pPr marL="628650" lvl="1" indent="-171450" rtl="0">
              <a:buFont typeface="Arial" panose="020B0604020202020204" pitchFamily="34" charset="0"/>
              <a:buChar char="•"/>
            </a:pPr>
            <a:r>
              <a:rPr lang="fr" b="0"/>
              <a:t>Planification familiale</a:t>
            </a:r>
          </a:p>
          <a:p>
            <a:pPr marL="628650" lvl="1" indent="-171450" rtl="0">
              <a:buFont typeface="Arial" panose="020B0604020202020204" pitchFamily="34" charset="0"/>
              <a:buChar char="•"/>
            </a:pPr>
            <a:r>
              <a:rPr lang="fr" b="0"/>
              <a:t>Pleurs et sommeil</a:t>
            </a:r>
          </a:p>
          <a:p>
            <a:pPr marL="628650" lvl="1" indent="-171450" rtl="0">
              <a:buFont typeface="Arial" panose="020B0604020202020204" pitchFamily="34" charset="0"/>
              <a:buChar char="•"/>
            </a:pPr>
            <a:r>
              <a:rPr lang="fr" b="0"/>
              <a:t>Relaxation</a:t>
            </a:r>
          </a:p>
          <a:p>
            <a:pPr marL="628650" lvl="1" indent="-171450" rtl="0">
              <a:buFont typeface="Arial" panose="020B0604020202020204" pitchFamily="34" charset="0"/>
              <a:buChar char="•"/>
            </a:pPr>
            <a:r>
              <a:rPr lang="fr" b="0"/>
              <a:t>Introduction de l’alimentation complémentaire</a:t>
            </a:r>
          </a:p>
          <a:p>
            <a:pPr marL="628650" lvl="1" indent="-171450" rtl="0">
              <a:buFont typeface="Arial" panose="020B0604020202020204" pitchFamily="34" charset="0"/>
              <a:buChar char="•"/>
            </a:pPr>
            <a:r>
              <a:rPr lang="fr" b="0"/>
              <a:t>Soins nutritifs</a:t>
            </a:r>
          </a:p>
          <a:p>
            <a:pPr marL="171450" lvl="0" indent="-171450" rtl="0">
              <a:buFont typeface="Arial" panose="020B0604020202020204" pitchFamily="34" charset="0"/>
              <a:buChar char="•"/>
            </a:pPr>
            <a:r>
              <a:rPr lang="fr" b="0"/>
              <a:t>Ces thématiques contiennent des informations essentielles pour les personnes qui s’occupent d’enfants en bas âge, c’est pourquoi on les nomme « sujets clés »</a:t>
            </a:r>
          </a:p>
          <a:p>
            <a:pPr marL="171450" lvl="0" indent="-171450" rtl="0">
              <a:buFont typeface="Arial" panose="020B0604020202020204" pitchFamily="34" charset="0"/>
              <a:buChar char="•"/>
            </a:pPr>
            <a:r>
              <a:rPr lang="fr" b="0"/>
              <a:t>Nous les examinerons en détail plus tard au cours de cette formation.</a:t>
            </a:r>
          </a:p>
          <a:p>
            <a:pPr marL="171450" lvl="0" indent="-171450" rtl="0">
              <a:buFont typeface="Arial" panose="020B0604020202020204" pitchFamily="34" charset="0"/>
              <a:buChar char="•"/>
            </a:pPr>
            <a:r>
              <a:rPr lang="fr" b="0"/>
              <a:t>Chaque sujet clé est accompagné de cartes de </a:t>
            </a:r>
            <a:r>
              <a:rPr lang="fr-CH" b="0"/>
              <a:t>counselling </a:t>
            </a:r>
            <a:r>
              <a:rPr lang="fr" b="0"/>
              <a:t>MAMI afin d’aider les agents de santé à améliorer leur assistance dans ce domaine </a:t>
            </a:r>
            <a:endParaRPr lang="en-US" b="0"/>
          </a:p>
          <a:p>
            <a:pPr marL="171450" indent="-171450" rtl="0">
              <a:buFontTx/>
              <a:buChar char="-"/>
            </a:pPr>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70</a:t>
            </a:fld>
            <a:endParaRPr lang="x-none"/>
          </a:p>
        </p:txBody>
      </p:sp>
    </p:spTree>
    <p:extLst>
      <p:ext uri="{BB962C8B-B14F-4D97-AF65-F5344CB8AC3E}">
        <p14:creationId xmlns:p14="http://schemas.microsoft.com/office/powerpoint/2010/main" val="38521975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 b="1"/>
              <a:t>DIRE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b="0"/>
              <a:t>Composante 2 du </a:t>
            </a:r>
            <a:r>
              <a:rPr lang="fr-FR" b="1"/>
              <a:t>Kit</a:t>
            </a:r>
            <a:r>
              <a:rPr lang="fr" b="0"/>
              <a:t> sur le soutien : Le conseil sur mesure permet de traiter des facteurs de risque et des problèmes propres à chaque personne. C’est probablement le type de conseil dont vous êtes le plus familier.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b="0"/>
              <a:t>Les agents de santé livrent des conseils précis sur les problèmes et les facteurs de risque recensés lors de l’évaluation MAMI.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b="0"/>
              <a:t>Par exemple, si l’évaluation MAMI fait état d’une position ou d’une prise de sein incorrects pendant l’allaitement, vous organiserez un entretien avec la mère en vue d’y remédier et d’améliorer la pratique de l’allaitement.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b="0"/>
              <a:t>Au cours de cette formation, sous la forme d’un jeu de rôle, nous étudierons également plus en détail plusieurs scénarios ainsi que les cartes d</a:t>
            </a:r>
            <a:r>
              <a:rPr lang="fr-CH" b="0"/>
              <a:t>e</a:t>
            </a:r>
            <a:r>
              <a:rPr lang="fr-CH" b="0" baseline="0"/>
              <a:t> counselling </a:t>
            </a:r>
            <a:r>
              <a:rPr lang="fr" b="0"/>
              <a:t>MAMI incluses.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71</a:t>
            </a:fld>
            <a:endParaRPr lang="x-none"/>
          </a:p>
        </p:txBody>
      </p:sp>
    </p:spTree>
    <p:extLst>
      <p:ext uri="{BB962C8B-B14F-4D97-AF65-F5344CB8AC3E}">
        <p14:creationId xmlns:p14="http://schemas.microsoft.com/office/powerpoint/2010/main" val="34842980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b="1"/>
              <a:t>DEMANDER : Qu’est-ce que le conseil en matière d’ANJE ? Pouvez-vous le décrire avec vos propres mots ?</a:t>
            </a:r>
          </a:p>
          <a:p>
            <a:pPr rtl="0"/>
            <a:endParaRPr lang="en-US" b="1"/>
          </a:p>
          <a:p>
            <a:pPr algn="just" rtl="0"/>
            <a:r>
              <a:rPr lang="fr" sz="1200" b="0">
                <a:solidFill>
                  <a:schemeClr val="tx1"/>
                </a:solidFill>
              </a:rPr>
              <a:t>Un dialogue entre un conseiller formé en ANJE et une ou plusieurs mères ou autres personnes s’occupant d’enfants (le plus souvent). Ces moments d’échange ont pour but d’écouter les inquiétudes des mères, de répondre à leurs questions, de leur enseigner les pratiques d’alimentation du nourrisson et du jeune enfant ainsi que d’observer et d’accompagner le processus normal d’allaitement et les difficultés connexes. </a:t>
            </a:r>
          </a:p>
          <a:p>
            <a:pPr algn="just" rtl="0"/>
            <a:endParaRPr lang="en-US" sz="1200" b="0">
              <a:solidFill>
                <a:schemeClr val="tx1"/>
              </a:solidFill>
            </a:endParaRPr>
          </a:p>
          <a:p>
            <a:pPr algn="just" rtl="0"/>
            <a:r>
              <a:rPr lang="fr" sz="1200" b="0">
                <a:solidFill>
                  <a:schemeClr val="tx1"/>
                </a:solidFill>
              </a:rPr>
              <a:t>Leur objectif est de donner aux personnes qui s’occupent des enfants les moyens de les nourrir et de les soigner selon les recommandations en vigueur tout en respectant leur situation personnelle et leurs préférences.</a:t>
            </a:r>
          </a:p>
          <a:p>
            <a:pPr algn="just" rtl="0"/>
            <a:endParaRPr lang="en-US" sz="1200" b="0">
              <a:solidFill>
                <a:schemeClr val="tx1"/>
              </a:solidFill>
            </a:endParaRPr>
          </a:p>
          <a:p>
            <a:pPr marL="171450" indent="-171450" algn="just" rtl="0">
              <a:buFont typeface="Wingdings" panose="05000000000000000000" pitchFamily="2" charset="2"/>
              <a:buChar char="à"/>
            </a:pPr>
            <a:r>
              <a:rPr lang="fr" sz="1200" b="0" i="1">
                <a:solidFill>
                  <a:schemeClr val="tx1"/>
                </a:solidFill>
                <a:sym typeface="Wingdings" panose="05000000000000000000" pitchFamily="2" charset="2"/>
              </a:rPr>
              <a:t>CLIQUER </a:t>
            </a:r>
          </a:p>
          <a:p>
            <a:pPr rtl="0"/>
            <a:endParaRPr lang="en-US" b="1"/>
          </a:p>
          <a:p>
            <a:pPr rtl="0"/>
            <a:r>
              <a:rPr lang="fr" b="1"/>
              <a:t>DEMANDER : Qu’est-ce qui distingue ces séances de conseil de la formation à l’allaitement ou de l’information sur l’ANJE ?</a:t>
            </a:r>
          </a:p>
          <a:p>
            <a:pPr rtl="0"/>
            <a:endParaRPr lang="en-US" b="1"/>
          </a:p>
          <a:p>
            <a:pPr rtl="0"/>
            <a:r>
              <a:rPr lang="fr"/>
              <a:t>Ce qui les distingue, ce sont principalement les temps d’écoute, d’apprentissage et de renforcement des compétences qui les composent et qui visent à simplifier la prise de décisions de leurs bénéficiaires. </a:t>
            </a:r>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72</a:t>
            </a:fld>
            <a:endParaRPr lang="x-none"/>
          </a:p>
        </p:txBody>
      </p:sp>
    </p:spTree>
    <p:extLst>
      <p:ext uri="{BB962C8B-B14F-4D97-AF65-F5344CB8AC3E}">
        <p14:creationId xmlns:p14="http://schemas.microsoft.com/office/powerpoint/2010/main" val="25464524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b="1"/>
              <a:t>DEMANDER : Quelles sont les trois étapes du processus de conseil ?</a:t>
            </a:r>
          </a:p>
          <a:p>
            <a:pPr rtl="0"/>
            <a:r>
              <a:rPr lang="fr" b="0"/>
              <a:t>Évaluer, analyser, agir </a:t>
            </a:r>
          </a:p>
          <a:p>
            <a:pPr rtl="0"/>
            <a:endParaRPr lang="en-US" b="0"/>
          </a:p>
          <a:p>
            <a:pPr rtl="0"/>
            <a:r>
              <a:rPr lang="fr"/>
              <a:t>Étape 1 : Évaluer – demander, écouter et observer</a:t>
            </a:r>
          </a:p>
          <a:p>
            <a:pPr rtl="0"/>
            <a:r>
              <a:rPr lang="fr"/>
              <a:t>Étape 2 : Analyser – établir la liste des difficultés et les classer par ordre de priorité</a:t>
            </a:r>
          </a:p>
          <a:p>
            <a:pPr rtl="0"/>
            <a:endParaRPr lang="en-US" b="0"/>
          </a:p>
          <a:p>
            <a:pPr rtl="0"/>
            <a:r>
              <a:rPr lang="fr" b="1"/>
              <a:t>DIRE : </a:t>
            </a:r>
            <a:r>
              <a:rPr lang="fr" b="0"/>
              <a:t>Nous allons maintenant visionner un extrait d’une vidéo </a:t>
            </a:r>
            <a:r>
              <a:rPr lang="fr" sz="1200" b="0" i="0" kern="1200">
                <a:solidFill>
                  <a:schemeClr val="tx1"/>
                </a:solidFill>
                <a:effectLst/>
                <a:latin typeface="+mn-lt"/>
                <a:ea typeface="+mn-ea"/>
                <a:cs typeface="+mn-cs"/>
              </a:rPr>
              <a:t>qui illustre quelques-unes des compétences à mobiliser lors d’une visite de conseil. Notez-en plusieurs pendant la vidéo ; nous en discuterons par la suite. </a:t>
            </a:r>
            <a:endParaRPr lang="en-US" sz="1200" b="0" i="0" kern="1200">
              <a:solidFill>
                <a:schemeClr val="tx1"/>
              </a:solidFill>
              <a:effectLst/>
              <a:latin typeface="+mn-lt"/>
              <a:ea typeface="+mn-ea"/>
              <a:cs typeface="+mn-cs"/>
            </a:endParaRPr>
          </a:p>
          <a:p>
            <a:pPr rtl="0"/>
            <a:endParaRPr lang="en-US" b="0"/>
          </a:p>
          <a:p>
            <a:pPr marL="171450" indent="-171450">
              <a:buFont typeface="Wingdings" panose="05000000000000000000" pitchFamily="2" charset="2"/>
              <a:buChar char="à"/>
            </a:pPr>
            <a:r>
              <a:rPr lang="fr" b="0" i="1">
                <a:sym typeface="Wingdings" panose="05000000000000000000" pitchFamily="2" charset="2"/>
              </a:rPr>
              <a:t>REGARDER LA VIDÉO </a:t>
            </a:r>
            <a:r>
              <a:rPr lang="fr" b="1" i="1" u="sng">
                <a:sym typeface="Wingdings" panose="05000000000000000000" pitchFamily="2" charset="2"/>
              </a:rPr>
              <a:t>JUSQU’À 2 MIN 30 UNIQUEMENT</a:t>
            </a:r>
            <a:r>
              <a:rPr lang="fr" b="0" i="1">
                <a:sym typeface="Wingdings" panose="05000000000000000000" pitchFamily="2" charset="2"/>
              </a:rPr>
              <a:t> :</a:t>
            </a:r>
            <a:r>
              <a:rPr lang="fr" i="1">
                <a:sym typeface="Wingdings" panose="05000000000000000000" pitchFamily="2" charset="2"/>
              </a:rPr>
              <a:t> </a:t>
            </a:r>
            <a:r>
              <a:rPr lang="fr">
                <a:sym typeface="Wingdings" panose="05000000000000000000" pitchFamily="2" charset="2"/>
                <a:hlinkClick r:id="rId3"/>
              </a:rPr>
              <a:t>The Nutrition Counselling Visit for Young Children - Video - Global Health Media Project</a:t>
            </a:r>
            <a:endParaRPr lang="fr" b="0">
              <a:hlinkClick r:id="rId3"/>
            </a:endParaRPr>
          </a:p>
          <a:p>
            <a:pPr marL="0" indent="0" rtl="0">
              <a:buFont typeface="Wingdings" panose="05000000000000000000" pitchFamily="2" charset="2"/>
              <a:buNone/>
            </a:pPr>
            <a:endParaRPr lang="en-US" b="0" i="1">
              <a:sym typeface="Wingdings" panose="05000000000000000000" pitchFamily="2" charset="2"/>
            </a:endParaRPr>
          </a:p>
          <a:p>
            <a:pPr marL="0" indent="0" rtl="0">
              <a:buFont typeface="Wingdings" panose="05000000000000000000" pitchFamily="2" charset="2"/>
              <a:buNone/>
            </a:pPr>
            <a:r>
              <a:rPr lang="fr" b="1" i="0">
                <a:sym typeface="Wingdings" panose="05000000000000000000" pitchFamily="2" charset="2"/>
              </a:rPr>
              <a:t>DEMANDER : </a:t>
            </a:r>
            <a:r>
              <a:rPr lang="fr" b="0" i="0">
                <a:sym typeface="Wingdings" panose="05000000000000000000" pitchFamily="2" charset="2"/>
              </a:rPr>
              <a:t>Quelles compétences utiles pour prodiguer des conseils bienveillants et attentionnés ont-elles été mentionnées ? Pouvez-vous en mentionner d’autres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 b="1" i="0">
                <a:sym typeface="Wingdings" panose="05000000000000000000" pitchFamily="2" charset="2"/>
              </a:rPr>
              <a:t>AGIR : </a:t>
            </a:r>
            <a:r>
              <a:rPr lang="fr"/>
              <a:t>Dressez une liste sur un tableau à feuilles ou un tableau blanc</a:t>
            </a:r>
            <a:endParaRPr lang="en-US" b="1" i="0" baseline="0">
              <a:sym typeface="Wingdings" panose="05000000000000000000" pitchFamily="2" charset="2"/>
            </a:endParaRPr>
          </a:p>
          <a:p>
            <a:pPr marL="0" indent="0" rtl="0">
              <a:buFont typeface="Wingdings" panose="05000000000000000000" pitchFamily="2" charset="2"/>
              <a:buNone/>
            </a:pPr>
            <a:endParaRPr lang="en-US" b="1" i="0">
              <a:sym typeface="Wingdings" panose="05000000000000000000" pitchFamily="2" charset="2"/>
            </a:endParaRPr>
          </a:p>
          <a:p>
            <a:pPr marL="0" indent="0" rtl="0">
              <a:buFont typeface="Wingdings" panose="05000000000000000000" pitchFamily="2" charset="2"/>
              <a:buNone/>
            </a:pPr>
            <a:r>
              <a:rPr lang="fr" b="1" i="0" u="sng">
                <a:sym typeface="Wingdings" panose="05000000000000000000" pitchFamily="2" charset="2"/>
              </a:rPr>
              <a:t>Points de discussion :</a:t>
            </a:r>
          </a:p>
          <a:p>
            <a:pPr marL="0" indent="0" rtl="0">
              <a:buFont typeface="Wingdings" panose="05000000000000000000" pitchFamily="2" charset="2"/>
              <a:buNone/>
            </a:pPr>
            <a:r>
              <a:rPr lang="fr" b="0" i="0" u="none">
                <a:sym typeface="Wingdings" panose="05000000000000000000" pitchFamily="2" charset="2"/>
              </a:rPr>
              <a:t>La vidéo présente les suivantes compétences en matière de conseil :</a:t>
            </a:r>
          </a:p>
          <a:p>
            <a:pPr marL="171450" indent="-171450" rtl="0">
              <a:buFontTx/>
              <a:buChar char="-"/>
            </a:pPr>
            <a:r>
              <a:rPr lang="fr" b="0" i="0" u="none">
                <a:sym typeface="Wingdings" panose="05000000000000000000" pitchFamily="2" charset="2"/>
              </a:rPr>
              <a:t>Faire preuve de bienveillance et de respect</a:t>
            </a:r>
          </a:p>
          <a:p>
            <a:pPr marL="171450" indent="-171450" rtl="0">
              <a:buFontTx/>
              <a:buChar char="-"/>
            </a:pPr>
            <a:r>
              <a:rPr lang="fr" b="0" i="0" u="none">
                <a:sym typeface="Wingdings" panose="05000000000000000000" pitchFamily="2" charset="2"/>
              </a:rPr>
              <a:t>Faire les présentations</a:t>
            </a:r>
          </a:p>
          <a:p>
            <a:pPr marL="171450" indent="-171450" rtl="0">
              <a:buFontTx/>
              <a:buChar char="-"/>
            </a:pPr>
            <a:r>
              <a:rPr lang="fr" b="0" i="0">
                <a:sym typeface="Wingdings" panose="05000000000000000000" pitchFamily="2" charset="2"/>
              </a:rPr>
              <a:t>Parler d’égal à égal</a:t>
            </a:r>
          </a:p>
          <a:p>
            <a:pPr marL="171450" indent="-171450" rtl="0">
              <a:buFontTx/>
              <a:buChar char="-"/>
            </a:pPr>
            <a:r>
              <a:rPr lang="fr" b="0" i="0">
                <a:sym typeface="Wingdings" panose="05000000000000000000" pitchFamily="2" charset="2"/>
              </a:rPr>
              <a:t>Entretenir un rapport amical et ouvert</a:t>
            </a:r>
          </a:p>
          <a:p>
            <a:pPr marL="171450" indent="-171450" rtl="0">
              <a:buFontTx/>
              <a:buChar char="-"/>
            </a:pPr>
            <a:r>
              <a:rPr lang="fr" b="0" i="0">
                <a:sym typeface="Wingdings" panose="05000000000000000000" pitchFamily="2" charset="2"/>
              </a:rPr>
              <a:t>Témoigner un intérêt sincère</a:t>
            </a:r>
          </a:p>
          <a:p>
            <a:pPr marL="171450" indent="-171450" rtl="0">
              <a:buFontTx/>
              <a:buChar char="-"/>
            </a:pPr>
            <a:r>
              <a:rPr lang="fr" b="0" i="0">
                <a:sym typeface="Wingdings" panose="05000000000000000000" pitchFamily="2" charset="2"/>
              </a:rPr>
              <a:t>Regarder l’interlocuteur dans les yeux</a:t>
            </a:r>
          </a:p>
          <a:p>
            <a:pPr marL="171450" indent="-171450" rtl="0">
              <a:buFontTx/>
              <a:buChar char="-"/>
            </a:pPr>
            <a:r>
              <a:rPr lang="fr" b="0" i="0">
                <a:sym typeface="Wingdings" panose="05000000000000000000" pitchFamily="2" charset="2"/>
              </a:rPr>
              <a:t>Lui donner le temps de s’exprimer</a:t>
            </a:r>
          </a:p>
          <a:p>
            <a:pPr marL="171450" indent="-171450" rtl="0">
              <a:buFontTx/>
              <a:buChar char="-"/>
            </a:pPr>
            <a:r>
              <a:rPr lang="fr" b="0" i="0">
                <a:sym typeface="Wingdings" panose="05000000000000000000" pitchFamily="2" charset="2"/>
              </a:rPr>
              <a:t>Résumer ses propos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 b="0" i="0">
                <a:sym typeface="Wingdings" panose="05000000000000000000" pitchFamily="2" charset="2"/>
              </a:rPr>
              <a:t>Apporter des réponses réfléchies</a:t>
            </a:r>
          </a:p>
          <a:p>
            <a:pPr marL="171450" indent="-171450" rtl="0">
              <a:buFontTx/>
              <a:buChar char="-"/>
            </a:pPr>
            <a:r>
              <a:rPr lang="fr" b="0" i="0">
                <a:sym typeface="Wingdings" panose="05000000000000000000" pitchFamily="2" charset="2"/>
              </a:rPr>
              <a:t>Éviter de juger ou de réprimander</a:t>
            </a:r>
          </a:p>
          <a:p>
            <a:pPr marL="171450" indent="-171450" rtl="0">
              <a:buFontTx/>
              <a:buChar char="-"/>
            </a:pPr>
            <a:r>
              <a:rPr lang="fr" b="0" i="0">
                <a:sym typeface="Wingdings" panose="05000000000000000000" pitchFamily="2" charset="2"/>
              </a:rPr>
              <a:t>Communiquer de manière authentique pour établir la confiance</a:t>
            </a:r>
          </a:p>
          <a:p>
            <a:pPr marL="171450" indent="-171450" rtl="0">
              <a:buFontTx/>
              <a:buChar char="-"/>
            </a:pPr>
            <a:r>
              <a:rPr lang="fr" b="0" i="0">
                <a:sym typeface="Wingdings" panose="05000000000000000000" pitchFamily="2" charset="2"/>
              </a:rPr>
              <a:t>Écouter attentivement</a:t>
            </a:r>
          </a:p>
          <a:p>
            <a:pPr marL="171450" indent="-171450" rtl="0">
              <a:buFontTx/>
              <a:buChar char="-"/>
            </a:pPr>
            <a:endParaRPr lang="en-US" b="0" i="0" baseline="0">
              <a:sym typeface="Wingdings" panose="05000000000000000000" pitchFamily="2" charset="2"/>
            </a:endParaRPr>
          </a:p>
          <a:p>
            <a:pPr marL="0" indent="0" rtl="0">
              <a:buFontTx/>
              <a:buNone/>
            </a:pPr>
            <a:r>
              <a:rPr lang="fr" b="0" i="0">
                <a:sym typeface="Wingdings" panose="05000000000000000000" pitchFamily="2" charset="2"/>
              </a:rPr>
              <a:t>Exemples de compétences de conseil essentielles susceptibles d’être mentionnées :</a:t>
            </a:r>
            <a:endParaRPr lang="en-US" baseline="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a:t>A de bonnes capacités d’écoute, laisse à son interlocuteur le temps de s’exprimer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200" b="0" i="0" kern="1200">
                <a:solidFill>
                  <a:schemeClr val="tx1"/>
                </a:solidFill>
                <a:effectLst/>
                <a:latin typeface="+mn-lt"/>
                <a:ea typeface="+mn-ea"/>
                <a:cs typeface="+mn-cs"/>
              </a:rPr>
              <a:t>Présente d’excellentes aptitudes à la communication verbale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200" b="0" i="0" kern="1200">
                <a:solidFill>
                  <a:schemeClr val="tx1"/>
                </a:solidFill>
                <a:effectLst/>
                <a:latin typeface="+mn-lt"/>
                <a:ea typeface="+mn-ea"/>
                <a:cs typeface="+mn-cs"/>
              </a:rPr>
              <a:t>Est capable d’établir de bonnes relations et d’inspirer confiance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200" b="0" i="0" kern="1200">
                <a:solidFill>
                  <a:schemeClr val="tx1"/>
                </a:solidFill>
                <a:effectLst/>
                <a:latin typeface="+mn-lt"/>
                <a:ea typeface="+mn-ea"/>
                <a:cs typeface="+mn-cs"/>
              </a:rPr>
              <a:t>Fait preuve de patience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200" b="0" i="0" kern="1200">
                <a:solidFill>
                  <a:schemeClr val="tx1"/>
                </a:solidFill>
                <a:effectLst/>
                <a:latin typeface="+mn-lt"/>
                <a:ea typeface="+mn-ea"/>
                <a:cs typeface="+mn-cs"/>
              </a:rPr>
              <a:t>Fait preuve de compassion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b="0" i="0" u="none">
                <a:sym typeface="Wingdings" panose="05000000000000000000" pitchFamily="2" charset="2"/>
              </a:rPr>
              <a:t>Fait preuve de gentillesse et de respect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b="0" i="0">
                <a:sym typeface="Wingdings" panose="05000000000000000000" pitchFamily="2" charset="2"/>
              </a:rPr>
              <a:t>Parle d’égal à égal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b="0" i="0">
                <a:sym typeface="Wingdings" panose="05000000000000000000" pitchFamily="2" charset="2"/>
              </a:rPr>
              <a:t>Entretient un rapport amical et ouvert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b="0" i="0">
                <a:sym typeface="Wingdings" panose="05000000000000000000" pitchFamily="2" charset="2"/>
              </a:rPr>
              <a:t>Témoigne un intérêt sincère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b="0" i="0">
                <a:sym typeface="Wingdings" panose="05000000000000000000" pitchFamily="2" charset="2"/>
              </a:rPr>
              <a:t>Regarde son interlocuteur dans les yeux</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b="0" i="0">
                <a:sym typeface="Wingdings" panose="05000000000000000000" pitchFamily="2" charset="2"/>
              </a:rPr>
              <a:t>Apporte des réponses réfléchies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b="0" i="0">
                <a:sym typeface="Wingdings" panose="05000000000000000000" pitchFamily="2" charset="2"/>
              </a:rPr>
              <a:t>Évite de juger ou de réprimander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b="0" i="0">
                <a:sym typeface="Wingdings" panose="05000000000000000000" pitchFamily="2" charset="2"/>
              </a:rPr>
              <a:t>Communique de manière authentique pour établir la confiance</a:t>
            </a:r>
            <a:endParaRPr lang="en-US" baseline="0"/>
          </a:p>
          <a:p>
            <a:pPr marL="0" indent="0" rtl="0">
              <a:buFontTx/>
              <a:buNone/>
            </a:pPr>
            <a:endParaRPr lang="en-US" b="0" i="0" baseline="0">
              <a:sym typeface="Wingdings" panose="05000000000000000000" pitchFamily="2" charset="2"/>
            </a:endParaRPr>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73</a:t>
            </a:fld>
            <a:endParaRPr lang="x-none"/>
          </a:p>
        </p:txBody>
      </p:sp>
    </p:spTree>
    <p:extLst>
      <p:ext uri="{BB962C8B-B14F-4D97-AF65-F5344CB8AC3E}">
        <p14:creationId xmlns:p14="http://schemas.microsoft.com/office/powerpoint/2010/main" val="2759945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 b="1" i="0" u="sng"/>
              <a:t>Discussion plénière guidée :</a:t>
            </a:r>
          </a:p>
          <a:p>
            <a:pPr marL="0" marR="0" lvl="0" indent="0" algn="l" defTabSz="914400" rtl="0" eaLnBrk="1" fontAlgn="auto" latinLnBrk="0" hangingPunct="1">
              <a:lnSpc>
                <a:spcPct val="100000"/>
              </a:lnSpc>
              <a:spcBef>
                <a:spcPts val="0"/>
              </a:spcBef>
              <a:spcAft>
                <a:spcPts val="0"/>
              </a:spcAft>
              <a:buClrTx/>
              <a:buSzTx/>
              <a:buFontTx/>
              <a:buNone/>
              <a:tabLst/>
              <a:defRPr/>
            </a:pPr>
            <a:r>
              <a:rPr lang="fr" b="1" i="0"/>
              <a:t>Agir : </a:t>
            </a:r>
            <a:r>
              <a:rPr lang="fr-FR" b="0" i="0"/>
              <a:t>Présent</a:t>
            </a:r>
            <a:r>
              <a:rPr lang="fr" b="0" i="0"/>
              <a:t>ez les </a:t>
            </a:r>
            <a:r>
              <a:rPr lang="fr-FR" b="1" i="0"/>
              <a:t>Directives</a:t>
            </a:r>
            <a:r>
              <a:rPr lang="fr" b="0" i="0"/>
              <a:t> pertinentes dans le cadre de la MAMI à l’aide des diapositives mises à disposition : Prise en charge de la malnutrition aiguë, PCIME, nutrition de la mère, du nourrisson et du jeune enfant et soins nutritifs – mettez en évidence les principales directives en vigueur. Demandez aux participants s’ils en ont connaissance. Relevez celles auxquelles ils se conforment et qui ne figurent pas sur cette diapositive. </a:t>
            </a:r>
          </a:p>
          <a:p>
            <a:pPr rtl="0"/>
            <a:endParaRPr lang="en-US" b="0" i="0" baseline="0"/>
          </a:p>
          <a:p>
            <a:pPr rtl="0"/>
            <a:r>
              <a:rPr lang="fr" b="1" i="0"/>
              <a:t>Agir : </a:t>
            </a:r>
            <a:r>
              <a:rPr lang="fr" b="0" i="0"/>
              <a:t>Afin de faire ressortir et de documenter les principaux défis en lien avec les directives en vigueur, l’animateur doit poser les questions suivantes aux participants :</a:t>
            </a:r>
          </a:p>
          <a:p>
            <a:pPr rtl="0"/>
            <a:endParaRPr lang="en-US" b="1" i="0" baseline="0"/>
          </a:p>
          <a:p>
            <a:pPr rtl="0"/>
            <a:r>
              <a:rPr lang="fr" b="1" i="0"/>
              <a:t>Demander :</a:t>
            </a:r>
            <a:r>
              <a:rPr lang="fr" b="0" i="0"/>
              <a:t> « Quelles sont les principales difficultés que vous rencontrez en ce qui concerne les directives en vigueur/les soins aux nourrissons de moins de </a:t>
            </a:r>
            <a:r>
              <a:rPr lang="fr-CH" b="0" i="0"/>
              <a:t>six</a:t>
            </a:r>
            <a:r>
              <a:rPr lang="fr" b="0" i="0"/>
              <a:t> mois,</a:t>
            </a:r>
            <a:r>
              <a:rPr lang="fr-CH" b="0" i="0" baseline="0"/>
              <a:t> </a:t>
            </a:r>
            <a:r>
              <a:rPr lang="fr-FR" b="1" i="0"/>
              <a:t>petits</a:t>
            </a:r>
            <a:r>
              <a:rPr lang="fr-FR" b="0" i="0"/>
              <a:t> </a:t>
            </a:r>
            <a:r>
              <a:rPr lang="fr" b="0" i="0"/>
              <a:t>et </a:t>
            </a:r>
            <a:r>
              <a:rPr lang="fr-FR" b="1" i="0"/>
              <a:t>à risque nutritionnel </a:t>
            </a:r>
            <a:r>
              <a:rPr lang="fr-CH" b="0" i="0"/>
              <a:t>ainsi</a:t>
            </a:r>
            <a:r>
              <a:rPr lang="fr-CH" b="0" i="0" baseline="0"/>
              <a:t> que</a:t>
            </a:r>
            <a:r>
              <a:rPr lang="fr" b="0" i="0"/>
              <a:t> leurs mères ? »</a:t>
            </a:r>
          </a:p>
          <a:p>
            <a:pPr marL="0" marR="0" lvl="0" indent="0" algn="l" defTabSz="914400" rtl="0" eaLnBrk="1" fontAlgn="auto" latinLnBrk="0" hangingPunct="1">
              <a:lnSpc>
                <a:spcPct val="100000"/>
              </a:lnSpc>
              <a:spcBef>
                <a:spcPts val="0"/>
              </a:spcBef>
              <a:spcAft>
                <a:spcPts val="0"/>
              </a:spcAft>
              <a:buClrTx/>
              <a:buSzTx/>
              <a:buFontTx/>
              <a:buNone/>
              <a:tabLst/>
              <a:defRPr/>
            </a:pPr>
            <a:r>
              <a:rPr lang="fr" b="0" i="1" u="sng"/>
              <a:t>Exemple :</a:t>
            </a:r>
            <a:r>
              <a:rPr lang="fr" b="0" i="1"/>
              <a:t> les nourrissons émaciés ne peuvent bénéficier que des soins hospitaliers – cela pose problème aux mères et aux familles ; </a:t>
            </a:r>
            <a:r>
              <a:rPr lang="fr-FR" b="1" i="1"/>
              <a:t>référence aux soins hospitaliers constituent une difficulté pour les familles;</a:t>
            </a:r>
            <a:r>
              <a:rPr lang="fr-FR" b="0" i="1"/>
              <a:t> </a:t>
            </a:r>
            <a:r>
              <a:rPr lang="fr" b="0" i="1"/>
              <a:t>continuité limitée des soins pour les nouveau-nés à risque, soutien communautaire insuffisant pour les nourrissons à risque de 0 à 6 mois, de nombreux nourrissons à risque échappent actuellement à la prise en charge ; certains services sont-ils indisponibles ou inadaptés ? La qualité des services est-elle sous-optimale ?</a:t>
            </a:r>
          </a:p>
          <a:p>
            <a:pPr rtl="0"/>
            <a:endParaRPr lang="en-US" b="0" i="1" baseline="0"/>
          </a:p>
          <a:p>
            <a:pPr rtl="0"/>
            <a:r>
              <a:rPr lang="fr" b="1" i="0"/>
              <a:t>Demander :</a:t>
            </a:r>
            <a:r>
              <a:rPr lang="fr" b="0" i="1"/>
              <a:t> « </a:t>
            </a:r>
            <a:r>
              <a:rPr lang="fr" b="0" i="0"/>
              <a:t>Selon vous, qu</a:t>
            </a:r>
            <a:r>
              <a:rPr lang="fr-FR" b="0" i="0"/>
              <a:t>elles sont </a:t>
            </a:r>
            <a:r>
              <a:rPr lang="fr-FR" b="1" i="0"/>
              <a:t>les implications de</a:t>
            </a:r>
            <a:r>
              <a:rPr lang="fr" b="0" i="0"/>
              <a:t> cette situation pour les nourrissons et les mères ? »</a:t>
            </a:r>
          </a:p>
          <a:p>
            <a:pPr rtl="0"/>
            <a:r>
              <a:rPr lang="fr" b="0" i="1" u="sng"/>
              <a:t>Exemples</a:t>
            </a:r>
            <a:r>
              <a:rPr lang="fr" b="0" i="1" u="none"/>
              <a:t> : </a:t>
            </a:r>
            <a:r>
              <a:rPr lang="fr" b="0" i="1"/>
              <a:t>retard de croissance, nécessité de retourner à l’hôpital</a:t>
            </a:r>
            <a:r>
              <a:rPr lang="fr" b="1" i="1"/>
              <a:t> (</a:t>
            </a:r>
            <a:r>
              <a:rPr lang="fr-FR" b="1" i="1"/>
              <a:t>rechute)</a:t>
            </a:r>
            <a:r>
              <a:rPr lang="fr" b="0" i="1"/>
              <a:t>.    </a:t>
            </a:r>
          </a:p>
          <a:p>
            <a:pPr rtl="0"/>
            <a:endParaRPr lang="en-US" b="0" i="1" baseline="0"/>
          </a:p>
          <a:p>
            <a:pPr lvl="0" rtl="0"/>
            <a:r>
              <a:rPr lang="fr" sz="1200" b="1" kern="1200">
                <a:solidFill>
                  <a:schemeClr val="tx1"/>
                </a:solidFill>
                <a:effectLst/>
                <a:latin typeface="+mn-lt"/>
                <a:ea typeface="+mn-ea"/>
                <a:cs typeface="+mn-cs"/>
              </a:rPr>
              <a:t>Demander</a:t>
            </a:r>
            <a:r>
              <a:rPr lang="fr" sz="1200" kern="1200">
                <a:solidFill>
                  <a:schemeClr val="tx1"/>
                </a:solidFill>
                <a:effectLst/>
                <a:latin typeface="+mn-lt"/>
                <a:ea typeface="+mn-ea"/>
                <a:cs typeface="+mn-cs"/>
              </a:rPr>
              <a:t> : « Cette situation a-t-elle des répercussions sur vous au sein de la clinique ? » </a:t>
            </a:r>
            <a:endParaRPr lang="en-US" sz="1200" kern="1200">
              <a:solidFill>
                <a:schemeClr val="tx1"/>
              </a:solidFill>
              <a:effectLst/>
              <a:latin typeface="+mn-lt"/>
              <a:ea typeface="+mn-ea"/>
              <a:cs typeface="+mn-cs"/>
            </a:endParaRPr>
          </a:p>
          <a:p>
            <a:pPr lvl="0" rtl="0"/>
            <a:r>
              <a:rPr lang="fr" sz="1200" b="1" kern="1200">
                <a:solidFill>
                  <a:schemeClr val="tx1"/>
                </a:solidFill>
                <a:effectLst/>
                <a:latin typeface="+mn-lt"/>
                <a:ea typeface="+mn-ea"/>
                <a:cs typeface="+mn-cs"/>
              </a:rPr>
              <a:t>Demander : « </a:t>
            </a:r>
            <a:r>
              <a:rPr lang="fr" sz="1200" kern="1200">
                <a:solidFill>
                  <a:schemeClr val="tx1"/>
                </a:solidFill>
                <a:effectLst/>
                <a:latin typeface="+mn-lt"/>
                <a:ea typeface="+mn-ea"/>
                <a:cs typeface="+mn-cs"/>
              </a:rPr>
              <a:t>Comment pensez-vous que ces </a:t>
            </a:r>
            <a:r>
              <a:rPr lang="fr-FR" sz="1200" kern="1200">
                <a:solidFill>
                  <a:schemeClr val="tx1"/>
                </a:solidFill>
                <a:effectLst/>
                <a:latin typeface="+mn-lt"/>
                <a:ea typeface="+mn-ea"/>
                <a:cs typeface="+mn-cs"/>
              </a:rPr>
              <a:t>répercussions </a:t>
            </a:r>
            <a:r>
              <a:rPr lang="fr" sz="1200" kern="1200">
                <a:solidFill>
                  <a:schemeClr val="tx1"/>
                </a:solidFill>
                <a:effectLst/>
                <a:latin typeface="+mn-lt"/>
                <a:ea typeface="+mn-ea"/>
                <a:cs typeface="+mn-cs"/>
              </a:rPr>
              <a:t>pourraient être </a:t>
            </a:r>
            <a:r>
              <a:rPr lang="fr-FR" sz="1200" kern="1200">
                <a:solidFill>
                  <a:schemeClr val="tx1"/>
                </a:solidFill>
                <a:effectLst/>
                <a:latin typeface="+mn-lt"/>
                <a:ea typeface="+mn-ea"/>
                <a:cs typeface="+mn-cs"/>
              </a:rPr>
              <a:t>surmontées</a:t>
            </a:r>
            <a:r>
              <a:rPr lang="fr" sz="1200" kern="1200">
                <a:solidFill>
                  <a:schemeClr val="tx1"/>
                </a:solidFill>
                <a:effectLst/>
                <a:latin typeface="+mn-lt"/>
                <a:ea typeface="+mn-ea"/>
                <a:cs typeface="+mn-cs"/>
              </a:rPr>
              <a:t> ? »</a:t>
            </a:r>
          </a:p>
          <a:p>
            <a:pPr rtl="0"/>
            <a:endParaRPr lang="en-US" b="0" i="1" u="sng" baseline="0"/>
          </a:p>
          <a:p>
            <a:pPr rtl="0"/>
            <a:r>
              <a:rPr lang="fr" b="1" i="0" u="none"/>
              <a:t>Dire :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b="1" i="0"/>
              <a:t>« </a:t>
            </a:r>
            <a:r>
              <a:rPr lang="fr" b="0" i="0"/>
              <a:t>Pour résumer, vous nous dites que les difficultés que vous rencontrez sont X, Y. Z </a:t>
            </a:r>
            <a:r>
              <a:rPr lang="fr" b="1" i="1"/>
              <a:t>(remplir sur la base des discussions précédentes)</a:t>
            </a:r>
            <a:r>
              <a:rPr lang="fr" b="0" i="0"/>
              <a:t> »</a:t>
            </a:r>
          </a:p>
          <a:p>
            <a:pPr marL="171450" indent="-171450" rtl="0">
              <a:buFont typeface="Arial" panose="020B0604020202020204" pitchFamily="34" charset="0"/>
              <a:buChar char="•"/>
            </a:pPr>
            <a:r>
              <a:rPr lang="fr" b="0" i="0" u="none"/>
              <a:t>« De nombreux autres agents de santé dans le monde les rencontrent également </a:t>
            </a:r>
            <a:r>
              <a:rPr lang="fr-FR" b="1" i="0" u="none"/>
              <a:t>les mêmes expériences que vous</a:t>
            </a:r>
            <a:r>
              <a:rPr lang="fr" b="0" i="0" u="none"/>
              <a:t>. Ces témoignages nous ont amenés à élaborer le </a:t>
            </a:r>
            <a:r>
              <a:rPr lang="fr-FR" b="0" i="0" u="none"/>
              <a:t>kit de soins</a:t>
            </a:r>
            <a:r>
              <a:rPr lang="fr" b="0" i="0" u="none"/>
              <a:t> MAMI dans le but de simplifier votre travail.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b="0" i="0" u="none"/>
              <a:t>« E</a:t>
            </a:r>
            <a:r>
              <a:rPr lang="fr" sz="1200" kern="1200">
                <a:solidFill>
                  <a:schemeClr val="tx1"/>
                </a:solidFill>
                <a:effectLst/>
                <a:latin typeface="+mn-lt"/>
                <a:ea typeface="+mn-ea"/>
                <a:cs typeface="+mn-cs"/>
              </a:rPr>
              <a:t>ssayez de déterminer dans quelles situations le </a:t>
            </a:r>
            <a:r>
              <a:rPr lang="fr-FR" sz="1200" kern="1200">
                <a:solidFill>
                  <a:schemeClr val="tx1"/>
                </a:solidFill>
                <a:effectLst/>
                <a:latin typeface="+mn-lt"/>
                <a:ea typeface="+mn-ea"/>
                <a:cs typeface="+mn-cs"/>
              </a:rPr>
              <a:t>kit de soins</a:t>
            </a:r>
            <a:r>
              <a:rPr lang="fr" sz="1200" kern="1200">
                <a:solidFill>
                  <a:schemeClr val="tx1"/>
                </a:solidFill>
                <a:effectLst/>
                <a:latin typeface="+mn-lt"/>
                <a:ea typeface="+mn-ea"/>
                <a:cs typeface="+mn-cs"/>
              </a:rPr>
              <a:t> MAMI </a:t>
            </a:r>
            <a:r>
              <a:rPr lang="fr" sz="1200" b="1" kern="1200">
                <a:solidFill>
                  <a:schemeClr val="tx1"/>
                </a:solidFill>
                <a:effectLst/>
                <a:latin typeface="+mn-lt"/>
                <a:ea typeface="+mn-ea"/>
                <a:cs typeface="+mn-cs"/>
              </a:rPr>
              <a:t>vous a</a:t>
            </a:r>
            <a:r>
              <a:rPr lang="fr-FR" sz="1200" b="1" kern="1200" err="1">
                <a:solidFill>
                  <a:schemeClr val="tx1"/>
                </a:solidFill>
                <a:effectLst/>
                <a:latin typeface="+mn-lt"/>
                <a:ea typeface="+mn-ea"/>
                <a:cs typeface="+mn-cs"/>
              </a:rPr>
              <a:t>urait</a:t>
            </a:r>
            <a:r>
              <a:rPr lang="fr" sz="1200" b="1" kern="1200">
                <a:solidFill>
                  <a:schemeClr val="tx1"/>
                </a:solidFill>
                <a:effectLst/>
                <a:latin typeface="+mn-lt"/>
                <a:ea typeface="+mn-ea"/>
                <a:cs typeface="+mn-cs"/>
              </a:rPr>
              <a:t> été </a:t>
            </a:r>
            <a:r>
              <a:rPr lang="fr" sz="1200" kern="1200">
                <a:solidFill>
                  <a:schemeClr val="tx1"/>
                </a:solidFill>
                <a:effectLst/>
                <a:latin typeface="+mn-lt"/>
                <a:ea typeface="+mn-ea"/>
                <a:cs typeface="+mn-cs"/>
              </a:rPr>
              <a:t>utile </a:t>
            </a:r>
            <a:r>
              <a:rPr lang="fr-FR" sz="1200" b="1" kern="1200">
                <a:solidFill>
                  <a:schemeClr val="tx1"/>
                </a:solidFill>
                <a:effectLst/>
                <a:latin typeface="+mn-lt"/>
                <a:ea typeface="+mn-ea"/>
                <a:cs typeface="+mn-cs"/>
              </a:rPr>
              <a:t>dans le cadre de votre </a:t>
            </a:r>
            <a:r>
              <a:rPr lang="fr" sz="1200" b="1" kern="1200">
                <a:solidFill>
                  <a:schemeClr val="tx1"/>
                </a:solidFill>
                <a:effectLst/>
                <a:latin typeface="+mn-lt"/>
                <a:ea typeface="+mn-ea"/>
                <a:cs typeface="+mn-cs"/>
              </a:rPr>
              <a:t>travail</a:t>
            </a:r>
            <a:r>
              <a:rPr lang="fr" sz="1200" kern="1200">
                <a:solidFill>
                  <a:schemeClr val="tx1"/>
                </a:solidFill>
                <a:effectLst/>
                <a:latin typeface="+mn-lt"/>
                <a:ea typeface="+mn-ea"/>
                <a:cs typeface="+mn-cs"/>
              </a:rPr>
              <a:t> ou </a:t>
            </a:r>
            <a:r>
              <a:rPr lang="fr-FR" sz="1200" b="1" kern="1200">
                <a:solidFill>
                  <a:schemeClr val="tx1"/>
                </a:solidFill>
                <a:effectLst/>
                <a:latin typeface="+mn-lt"/>
                <a:ea typeface="+mn-ea"/>
                <a:cs typeface="+mn-cs"/>
              </a:rPr>
              <a:t>d’une</a:t>
            </a:r>
            <a:r>
              <a:rPr lang="fr" sz="1200" kern="1200">
                <a:solidFill>
                  <a:schemeClr val="tx1"/>
                </a:solidFill>
                <a:effectLst/>
                <a:latin typeface="+mn-lt"/>
                <a:ea typeface="+mn-ea"/>
                <a:cs typeface="+mn-cs"/>
              </a:rPr>
              <a:t> personnes que vous connaissez, et gardez-les à l’esprit tout au long de la formation. »</a:t>
            </a:r>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17</a:t>
            </a:fld>
            <a:endParaRPr lang="x-none"/>
          </a:p>
        </p:txBody>
      </p:sp>
    </p:spTree>
    <p:extLst>
      <p:ext uri="{BB962C8B-B14F-4D97-AF65-F5344CB8AC3E}">
        <p14:creationId xmlns:p14="http://schemas.microsoft.com/office/powerpoint/2010/main" val="25300612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fontAlgn="ctr"/>
            <a:r>
              <a:rPr lang="fr" sz="1200" b="1" u="sng" kern="1200">
                <a:solidFill>
                  <a:schemeClr val="tx1"/>
                </a:solidFill>
                <a:effectLst/>
                <a:latin typeface="+mn-lt"/>
                <a:ea typeface="+mn-ea"/>
                <a:cs typeface="+mn-cs"/>
              </a:rPr>
              <a:t>Instructions de l’activité (10 minutes) : </a:t>
            </a:r>
            <a:endParaRPr lang="en-US" sz="1200" u="sng" kern="1200">
              <a:solidFill>
                <a:schemeClr val="tx1"/>
              </a:solidFill>
              <a:effectLst/>
              <a:latin typeface="+mn-lt"/>
              <a:ea typeface="+mn-ea"/>
              <a:cs typeface="+mn-cs"/>
            </a:endParaRPr>
          </a:p>
          <a:p>
            <a:pPr marL="171450" lvl="0" indent="-171450" rtl="0" fontAlgn="ctr">
              <a:buFont typeface="Arial" panose="020B0604020202020204" pitchFamily="34" charset="0"/>
              <a:buChar char="•"/>
            </a:pPr>
            <a:r>
              <a:rPr lang="fr" sz="1200" kern="1200">
                <a:solidFill>
                  <a:schemeClr val="tx1"/>
                </a:solidFill>
                <a:effectLst/>
                <a:latin typeface="+mn-lt"/>
                <a:ea typeface="+mn-ea"/>
                <a:cs typeface="+mn-cs"/>
              </a:rPr>
              <a:t>Formez des binômes. Demandez aux partenaires de chaque binôme de se raconter une histoire simultanément pendant 2 minutes. </a:t>
            </a:r>
            <a:endParaRPr lang="en-US" sz="1200" kern="1200">
              <a:solidFill>
                <a:schemeClr val="tx1"/>
              </a:solidFill>
              <a:effectLst/>
              <a:latin typeface="+mn-lt"/>
              <a:ea typeface="+mn-ea"/>
              <a:cs typeface="+mn-cs"/>
            </a:endParaRPr>
          </a:p>
          <a:p>
            <a:pPr marL="171450" lvl="0" indent="-171450" rtl="0" fontAlgn="ctr">
              <a:buFont typeface="Arial" panose="020B0604020202020204" pitchFamily="34" charset="0"/>
              <a:buChar char="•"/>
            </a:pPr>
            <a:r>
              <a:rPr lang="fr" sz="1200" kern="1200">
                <a:solidFill>
                  <a:schemeClr val="tx1"/>
                </a:solidFill>
                <a:effectLst/>
                <a:latin typeface="+mn-lt"/>
                <a:ea typeface="+mn-ea"/>
                <a:cs typeface="+mn-cs"/>
              </a:rPr>
              <a:t>Rassemblez ensuite l’ensemble des participants : </a:t>
            </a:r>
          </a:p>
          <a:p>
            <a:pPr marL="171450" lvl="0" indent="-171450" rtl="0" fontAlgn="ctr">
              <a:buFont typeface="Arial" panose="020B0604020202020204" pitchFamily="34" charset="0"/>
              <a:buChar char="•"/>
            </a:pPr>
            <a:r>
              <a:rPr lang="fr" sz="1200" kern="1200">
                <a:solidFill>
                  <a:schemeClr val="tx1"/>
                </a:solidFill>
                <a:effectLst/>
                <a:latin typeface="+mn-lt"/>
                <a:ea typeface="+mn-ea"/>
                <a:cs typeface="+mn-cs"/>
              </a:rPr>
              <a:t>DEMANDER :</a:t>
            </a:r>
            <a:endParaRPr lang="en-US" sz="1200" kern="1200">
              <a:solidFill>
                <a:schemeClr val="tx1"/>
              </a:solidFill>
              <a:effectLst/>
              <a:latin typeface="+mn-lt"/>
              <a:ea typeface="+mn-ea"/>
              <a:cs typeface="+mn-cs"/>
            </a:endParaRPr>
          </a:p>
          <a:p>
            <a:pPr marL="628650" lvl="1" indent="-171450" rtl="0" fontAlgn="ctr">
              <a:buFont typeface="Arial" panose="020B0604020202020204" pitchFamily="34" charset="0"/>
              <a:buChar char="•"/>
            </a:pPr>
            <a:r>
              <a:rPr lang="fr" sz="1200" kern="1200">
                <a:solidFill>
                  <a:schemeClr val="tx1"/>
                </a:solidFill>
                <a:effectLst/>
                <a:latin typeface="+mn-lt"/>
                <a:ea typeface="+mn-ea"/>
                <a:cs typeface="+mn-cs"/>
              </a:rPr>
              <a:t>Qu’avez-vous pensé de cette expérience ? </a:t>
            </a:r>
            <a:endParaRPr lang="en-US" sz="1200" kern="1200">
              <a:solidFill>
                <a:schemeClr val="tx1"/>
              </a:solidFill>
              <a:effectLst/>
              <a:latin typeface="+mn-lt"/>
              <a:ea typeface="+mn-ea"/>
              <a:cs typeface="+mn-cs"/>
            </a:endParaRPr>
          </a:p>
          <a:p>
            <a:pPr marL="628650" lvl="1" indent="-171450" rtl="0" fontAlgn="ctr">
              <a:buFont typeface="Arial" panose="020B0604020202020204" pitchFamily="34" charset="0"/>
              <a:buChar char="•"/>
            </a:pPr>
            <a:r>
              <a:rPr lang="fr" sz="1200" kern="1200">
                <a:solidFill>
                  <a:schemeClr val="tx1"/>
                </a:solidFill>
                <a:effectLst/>
                <a:latin typeface="+mn-lt"/>
                <a:ea typeface="+mn-ea"/>
                <a:cs typeface="+mn-cs"/>
              </a:rPr>
              <a:t>Avez-vous retenu les propos de votre partenaire ? </a:t>
            </a:r>
            <a:endParaRPr lang="en-US" sz="1200" kern="1200">
              <a:solidFill>
                <a:schemeClr val="tx1"/>
              </a:solidFill>
              <a:effectLst/>
              <a:latin typeface="+mn-lt"/>
              <a:ea typeface="+mn-ea"/>
              <a:cs typeface="+mn-cs"/>
            </a:endParaRPr>
          </a:p>
          <a:p>
            <a:pPr marL="171450" lvl="0" indent="-171450" rtl="0" fontAlgn="ctr">
              <a:buFont typeface="Arial" panose="020B0604020202020204" pitchFamily="34" charset="0"/>
              <a:buChar char="•"/>
            </a:pPr>
            <a:r>
              <a:rPr lang="fr" sz="1200" kern="1200">
                <a:solidFill>
                  <a:schemeClr val="tx1"/>
                </a:solidFill>
                <a:effectLst/>
                <a:latin typeface="+mn-lt"/>
                <a:ea typeface="+mn-ea"/>
                <a:cs typeface="+mn-cs"/>
              </a:rPr>
              <a:t>Reprenez l’exercice dans les mêmes binômes. </a:t>
            </a:r>
            <a:r>
              <a:rPr lang="fr" sz="1800">
                <a:effectLst/>
                <a:latin typeface="Gill Sans Infant Std"/>
                <a:ea typeface="Calibri" panose="020F0502020204030204" pitchFamily="34" charset="0"/>
                <a:cs typeface="Arial" panose="020B0604020202020204" pitchFamily="34" charset="0"/>
              </a:rPr>
              <a:t>Cette fois-ci, la personne 1 raconte son histoire à la personne 2 sans que celle-ci ne parle. </a:t>
            </a:r>
          </a:p>
          <a:p>
            <a:pPr marL="171450" lvl="0" indent="-171450" rtl="0" fontAlgn="ctr">
              <a:buFont typeface="Arial" panose="020B0604020202020204" pitchFamily="34" charset="0"/>
              <a:buChar char="•"/>
            </a:pPr>
            <a:r>
              <a:rPr lang="fr" sz="1200" kern="1200">
                <a:solidFill>
                  <a:schemeClr val="tx1"/>
                </a:solidFill>
                <a:effectLst/>
                <a:latin typeface="+mn-lt"/>
                <a:ea typeface="+mn-ea"/>
                <a:cs typeface="+mn-cs"/>
              </a:rPr>
              <a:t>La personne 2 répète ensuite l’histoire à la personne 1.</a:t>
            </a:r>
          </a:p>
          <a:p>
            <a:pPr marL="0" lvl="0" indent="0" rtl="0" fontAlgn="ctr">
              <a:buFont typeface="Arial" panose="020B0604020202020204" pitchFamily="34" charset="0"/>
              <a:buNone/>
            </a:pPr>
            <a:endParaRPr lang="en-GB" sz="1200" kern="1200">
              <a:solidFill>
                <a:schemeClr val="tx1"/>
              </a:solidFill>
              <a:effectLst/>
              <a:latin typeface="+mn-lt"/>
              <a:ea typeface="+mn-ea"/>
              <a:cs typeface="+mn-cs"/>
            </a:endParaRPr>
          </a:p>
          <a:p>
            <a:pPr marL="0" lvl="0" indent="0" rtl="0" fontAlgn="ctr">
              <a:buFont typeface="Arial" panose="020B0604020202020204" pitchFamily="34" charset="0"/>
              <a:buNone/>
            </a:pPr>
            <a:r>
              <a:rPr lang="fr" sz="1200" b="1" kern="1200">
                <a:solidFill>
                  <a:schemeClr val="tx1"/>
                </a:solidFill>
                <a:effectLst/>
                <a:latin typeface="+mn-lt"/>
                <a:ea typeface="+mn-ea"/>
                <a:cs typeface="+mn-cs"/>
              </a:rPr>
              <a:t>AGIR : Demandez aux participants de se rassembler.</a:t>
            </a:r>
            <a:endParaRPr lang="en-US" sz="1200" b="1" kern="1200">
              <a:solidFill>
                <a:schemeClr val="tx1"/>
              </a:solidFill>
              <a:effectLst/>
              <a:latin typeface="+mn-lt"/>
              <a:ea typeface="+mn-ea"/>
              <a:cs typeface="+mn-cs"/>
            </a:endParaRPr>
          </a:p>
          <a:p>
            <a:pPr marL="0" lvl="0" indent="0" rtl="0" fontAlgn="ctr">
              <a:buFont typeface="Arial" panose="020B0604020202020204" pitchFamily="34" charset="0"/>
              <a:buNone/>
            </a:pPr>
            <a:endParaRPr lang="en-GB" sz="1200" b="1" kern="1200" baseline="0">
              <a:solidFill>
                <a:schemeClr val="tx1"/>
              </a:solidFill>
              <a:effectLst/>
              <a:latin typeface="+mn-lt"/>
              <a:ea typeface="+mn-ea"/>
              <a:cs typeface="+mn-cs"/>
            </a:endParaRPr>
          </a:p>
          <a:p>
            <a:pPr marL="0" lvl="0" indent="0" rtl="0" fontAlgn="ctr">
              <a:buFont typeface="Arial" panose="020B0604020202020204" pitchFamily="34" charset="0"/>
              <a:buNone/>
            </a:pPr>
            <a:r>
              <a:rPr lang="fr" sz="1200" b="1" kern="1200">
                <a:solidFill>
                  <a:schemeClr val="tx1"/>
                </a:solidFill>
                <a:effectLst/>
                <a:latin typeface="+mn-lt"/>
                <a:ea typeface="+mn-ea"/>
                <a:cs typeface="+mn-cs"/>
              </a:rPr>
              <a:t>DEMANDER : </a:t>
            </a:r>
          </a:p>
          <a:p>
            <a:pPr marL="171450" lvl="0" indent="-171450" rtl="0" fontAlgn="ctr">
              <a:buFont typeface="Arial" panose="020B0604020202020204" pitchFamily="34" charset="0"/>
              <a:buChar char="•"/>
            </a:pPr>
            <a:r>
              <a:rPr lang="fr" sz="1200" kern="1200">
                <a:solidFill>
                  <a:schemeClr val="tx1"/>
                </a:solidFill>
                <a:effectLst/>
                <a:latin typeface="+mn-lt"/>
                <a:ea typeface="+mn-ea"/>
                <a:cs typeface="+mn-cs"/>
              </a:rPr>
              <a:t>Votre partenaire a-t-il bien retenu vos propos ? </a:t>
            </a:r>
            <a:endParaRPr lang="en-US" sz="1200" kern="1200">
              <a:solidFill>
                <a:schemeClr val="tx1"/>
              </a:solidFill>
              <a:effectLst/>
              <a:latin typeface="+mn-lt"/>
              <a:ea typeface="+mn-ea"/>
              <a:cs typeface="+mn-cs"/>
            </a:endParaRPr>
          </a:p>
          <a:p>
            <a:pPr marL="171450" lvl="0" indent="-171450" rtl="0" fontAlgn="ctr">
              <a:buFont typeface="Arial" panose="020B0604020202020204" pitchFamily="34" charset="0"/>
              <a:buChar char="•"/>
            </a:pPr>
            <a:r>
              <a:rPr lang="fr" sz="1200" kern="1200">
                <a:solidFill>
                  <a:schemeClr val="tx1"/>
                </a:solidFill>
                <a:effectLst/>
                <a:latin typeface="+mn-lt"/>
                <a:ea typeface="+mn-ea"/>
                <a:cs typeface="+mn-cs"/>
              </a:rPr>
              <a:t>Que ressentez-vous lorsque vous racontez une histoire et que vous voyez que votre interlocuteur vous écoute ? </a:t>
            </a:r>
          </a:p>
          <a:p>
            <a:pPr marL="171450" lvl="0" indent="-171450" rtl="0" fontAlgn="ctr">
              <a:buFont typeface="Arial" panose="020B0604020202020204" pitchFamily="34" charset="0"/>
              <a:buChar char="•"/>
            </a:pPr>
            <a:endParaRPr lang="en-US" sz="1200" kern="1200">
              <a:solidFill>
                <a:schemeClr val="tx1"/>
              </a:solidFill>
              <a:effectLst/>
              <a:latin typeface="+mn-lt"/>
              <a:ea typeface="+mn-ea"/>
              <a:cs typeface="+mn-cs"/>
            </a:endParaRPr>
          </a:p>
          <a:p>
            <a:pPr marL="0" lvl="0" indent="0" rtl="0" fontAlgn="ctr">
              <a:buFont typeface="Arial" panose="020B0604020202020204" pitchFamily="34" charset="0"/>
              <a:buNone/>
            </a:pPr>
            <a:r>
              <a:rPr lang="fr" sz="1200" b="1" kern="1200">
                <a:solidFill>
                  <a:schemeClr val="tx1"/>
                </a:solidFill>
                <a:effectLst/>
                <a:latin typeface="+mn-lt"/>
                <a:ea typeface="+mn-ea"/>
                <a:cs typeface="+mn-cs"/>
              </a:rPr>
              <a:t>DEMANDER : </a:t>
            </a:r>
            <a:r>
              <a:rPr lang="fr" sz="1200" kern="1200">
                <a:solidFill>
                  <a:schemeClr val="tx1"/>
                </a:solidFill>
                <a:effectLst/>
                <a:latin typeface="+mn-lt"/>
                <a:ea typeface="+mn-ea"/>
                <a:cs typeface="+mn-cs"/>
              </a:rPr>
              <a:t>Qu’avez-vous fait pour vous assurer que votre partenaire vous écoutait ? </a:t>
            </a:r>
          </a:p>
          <a:p>
            <a:pPr marL="0" lvl="0" indent="0" rtl="0" fontAlgn="ctr">
              <a:buFont typeface="Arial" panose="020B0604020202020204" pitchFamily="34" charset="0"/>
              <a:buNone/>
            </a:pPr>
            <a:r>
              <a:rPr lang="fr" sz="1200" b="1" kern="1200">
                <a:solidFill>
                  <a:schemeClr val="tx1"/>
                </a:solidFill>
                <a:effectLst/>
                <a:latin typeface="+mn-lt"/>
                <a:ea typeface="+mn-ea"/>
                <a:cs typeface="+mn-cs"/>
              </a:rPr>
              <a:t>AGIR : Dressez la liste des réponses sur un tableau à feuilles et interrogez les participants jusqu’à ce que les compétences d’écoute et d’apprentissage suivantes aient été mentionnées/clarifiez les éventuelles incompréhensions au besoin :</a:t>
            </a:r>
            <a:endParaRPr lang="en-US" sz="1200" b="1" kern="1200">
              <a:solidFill>
                <a:schemeClr val="tx1"/>
              </a:solidFill>
              <a:effectLst/>
              <a:latin typeface="+mn-lt"/>
              <a:ea typeface="+mn-ea"/>
              <a:cs typeface="+mn-cs"/>
            </a:endParaRPr>
          </a:p>
          <a:p>
            <a:pPr marL="628650" lvl="1" indent="-171450" rtl="0" fontAlgn="ctr">
              <a:buFont typeface="Arial" panose="020B0604020202020204" pitchFamily="34" charset="0"/>
              <a:buChar char="•"/>
            </a:pPr>
            <a:r>
              <a:rPr lang="fr" sz="1200" kern="1200">
                <a:solidFill>
                  <a:schemeClr val="tx1"/>
                </a:solidFill>
                <a:effectLst/>
                <a:latin typeface="+mn-lt"/>
                <a:ea typeface="+mn-ea"/>
                <a:cs typeface="+mn-cs"/>
              </a:rPr>
              <a:t>Communication non verbale </a:t>
            </a:r>
            <a:endParaRPr lang="en-US" sz="1200" kern="1200">
              <a:solidFill>
                <a:schemeClr val="tx1"/>
              </a:solidFill>
              <a:effectLst/>
              <a:latin typeface="+mn-lt"/>
              <a:ea typeface="+mn-ea"/>
              <a:cs typeface="+mn-cs"/>
            </a:endParaRPr>
          </a:p>
          <a:p>
            <a:pPr marL="628650" lvl="1" indent="-171450" rtl="0" fontAlgn="ctr">
              <a:buFont typeface="Arial" panose="020B0604020202020204" pitchFamily="34" charset="0"/>
              <a:buChar char="•"/>
            </a:pPr>
            <a:r>
              <a:rPr lang="fr" sz="1200" kern="1200">
                <a:solidFill>
                  <a:schemeClr val="tx1"/>
                </a:solidFill>
                <a:effectLst/>
                <a:latin typeface="+mn-lt"/>
                <a:ea typeface="+mn-ea"/>
                <a:cs typeface="+mn-cs"/>
              </a:rPr>
              <a:t>Parle d’égal à égal </a:t>
            </a:r>
            <a:endParaRPr lang="en-US" sz="1200" kern="1200">
              <a:solidFill>
                <a:schemeClr val="tx1"/>
              </a:solidFill>
              <a:effectLst/>
              <a:latin typeface="+mn-lt"/>
              <a:ea typeface="+mn-ea"/>
              <a:cs typeface="+mn-cs"/>
            </a:endParaRPr>
          </a:p>
          <a:p>
            <a:pPr marL="628650" lvl="1" indent="-171450" rtl="0" fontAlgn="ctr">
              <a:buFont typeface="Arial" panose="020B0604020202020204" pitchFamily="34" charset="0"/>
              <a:buChar char="•"/>
            </a:pPr>
            <a:r>
              <a:rPr lang="fr" sz="1200" kern="1200">
                <a:solidFill>
                  <a:schemeClr val="tx1"/>
                </a:solidFill>
                <a:effectLst/>
                <a:latin typeface="+mn-lt"/>
                <a:ea typeface="+mn-ea"/>
                <a:cs typeface="+mn-cs"/>
              </a:rPr>
              <a:t>Est attentif (regarde son interlocuteur dans les yeux) </a:t>
            </a:r>
            <a:endParaRPr lang="en-US" sz="1200" kern="1200">
              <a:solidFill>
                <a:schemeClr val="tx1"/>
              </a:solidFill>
              <a:effectLst/>
              <a:latin typeface="+mn-lt"/>
              <a:ea typeface="+mn-ea"/>
              <a:cs typeface="+mn-cs"/>
            </a:endParaRPr>
          </a:p>
          <a:p>
            <a:pPr marL="628650" lvl="1" indent="-171450" rtl="0" fontAlgn="ctr">
              <a:buFont typeface="Arial" panose="020B0604020202020204" pitchFamily="34" charset="0"/>
              <a:buChar char="•"/>
            </a:pPr>
            <a:r>
              <a:rPr lang="fr" sz="1200" kern="1200">
                <a:solidFill>
                  <a:schemeClr val="tx1"/>
                </a:solidFill>
                <a:effectLst/>
                <a:latin typeface="+mn-lt"/>
                <a:ea typeface="+mn-ea"/>
                <a:cs typeface="+mn-cs"/>
              </a:rPr>
              <a:t>Fait preuve de pédagogie (graphiques et notes) </a:t>
            </a:r>
            <a:endParaRPr lang="en-US" sz="1200" kern="1200">
              <a:solidFill>
                <a:schemeClr val="tx1"/>
              </a:solidFill>
              <a:effectLst/>
              <a:latin typeface="+mn-lt"/>
              <a:ea typeface="+mn-ea"/>
              <a:cs typeface="+mn-cs"/>
            </a:endParaRPr>
          </a:p>
          <a:p>
            <a:pPr marL="628650" lvl="1" indent="-171450" rtl="0" fontAlgn="ctr">
              <a:buFont typeface="Arial" panose="020B0604020202020204" pitchFamily="34" charset="0"/>
              <a:buChar char="•"/>
            </a:pPr>
            <a:r>
              <a:rPr lang="fr" sz="1200" kern="1200">
                <a:solidFill>
                  <a:schemeClr val="tx1"/>
                </a:solidFill>
                <a:effectLst/>
                <a:latin typeface="+mn-lt"/>
                <a:ea typeface="+mn-ea"/>
                <a:cs typeface="+mn-cs"/>
              </a:rPr>
              <a:t>Prend son temps </a:t>
            </a:r>
            <a:endParaRPr lang="en-US" sz="1200" kern="1200">
              <a:solidFill>
                <a:schemeClr val="tx1"/>
              </a:solidFill>
              <a:effectLst/>
              <a:latin typeface="+mn-lt"/>
              <a:ea typeface="+mn-ea"/>
              <a:cs typeface="+mn-cs"/>
            </a:endParaRPr>
          </a:p>
          <a:p>
            <a:pPr marL="628650" lvl="1" indent="-171450" rtl="0" fontAlgn="ctr">
              <a:buFont typeface="Arial" panose="020B0604020202020204" pitchFamily="34" charset="0"/>
              <a:buChar char="•"/>
            </a:pPr>
            <a:r>
              <a:rPr lang="fr" sz="1200" kern="1200">
                <a:solidFill>
                  <a:schemeClr val="tx1"/>
                </a:solidFill>
                <a:effectLst/>
                <a:latin typeface="+mn-lt"/>
                <a:ea typeface="+mn-ea"/>
                <a:cs typeface="+mn-cs"/>
              </a:rPr>
              <a:t>Emploie le ton approprié </a:t>
            </a:r>
            <a:endParaRPr lang="en-US" sz="1200" kern="1200">
              <a:solidFill>
                <a:schemeClr val="tx1"/>
              </a:solidFill>
              <a:effectLst/>
              <a:latin typeface="+mn-lt"/>
              <a:ea typeface="+mn-ea"/>
              <a:cs typeface="+mn-cs"/>
            </a:endParaRPr>
          </a:p>
          <a:p>
            <a:pPr marL="628650" lvl="1" indent="-171450" rtl="0" fontAlgn="ctr">
              <a:buFont typeface="Arial" panose="020B0604020202020204" pitchFamily="34" charset="0"/>
              <a:buChar char="•"/>
            </a:pPr>
            <a:r>
              <a:rPr lang="fr" sz="1200" kern="1200">
                <a:solidFill>
                  <a:schemeClr val="tx1"/>
                </a:solidFill>
                <a:effectLst/>
                <a:latin typeface="+mn-lt"/>
                <a:ea typeface="+mn-ea"/>
                <a:cs typeface="+mn-cs"/>
              </a:rPr>
              <a:t>Adopte une communication verbale et non verbale qui témoigne de son intérêt </a:t>
            </a:r>
          </a:p>
          <a:p>
            <a:pPr marL="457200" lvl="1" indent="0" rtl="0" fontAlgn="ctr">
              <a:buFont typeface="Arial" panose="020B0604020202020204" pitchFamily="34" charset="0"/>
              <a:buNone/>
            </a:pPr>
            <a:endParaRPr lang="en-US" sz="1200" kern="1200">
              <a:solidFill>
                <a:schemeClr val="tx1"/>
              </a:solidFill>
              <a:effectLst/>
              <a:latin typeface="+mn-lt"/>
              <a:ea typeface="+mn-ea"/>
              <a:cs typeface="+mn-cs"/>
            </a:endParaRPr>
          </a:p>
          <a:p>
            <a:pPr marL="171450" lvl="0" indent="-171450" rtl="0" fontAlgn="ctr">
              <a:buFont typeface="Arial" panose="020B0604020202020204" pitchFamily="34" charset="0"/>
              <a:buChar char="•"/>
            </a:pPr>
            <a:r>
              <a:rPr lang="fr" sz="1200" b="1" kern="1200">
                <a:solidFill>
                  <a:schemeClr val="tx1"/>
                </a:solidFill>
                <a:effectLst/>
                <a:latin typeface="+mn-lt"/>
                <a:ea typeface="+mn-ea"/>
                <a:cs typeface="+mn-cs"/>
              </a:rPr>
              <a:t>DIRE : </a:t>
            </a:r>
            <a:r>
              <a:rPr lang="fr" sz="1200" kern="1200">
                <a:solidFill>
                  <a:schemeClr val="tx1"/>
                </a:solidFill>
                <a:effectLst/>
                <a:latin typeface="+mn-lt"/>
                <a:ea typeface="+mn-ea"/>
                <a:cs typeface="+mn-cs"/>
              </a:rPr>
              <a:t>Les compétences d’écoute et d’apprentissage constituent un ensemble de compétences qu’il est essentiel d’acquérir et de mettre en pratique pour devenir un bon conseiller. </a:t>
            </a:r>
            <a:endParaRPr lang="en-US" sz="1200" kern="1200">
              <a:solidFill>
                <a:schemeClr val="tx1"/>
              </a:solidFill>
              <a:effectLst/>
              <a:latin typeface="+mn-lt"/>
              <a:ea typeface="+mn-ea"/>
              <a:cs typeface="+mn-cs"/>
            </a:endParaRPr>
          </a:p>
          <a:p>
            <a:pPr marL="171450" indent="-171450" rtl="0">
              <a:buFont typeface="Arial" panose="020B0604020202020204" pitchFamily="34" charset="0"/>
              <a:buChar char="•"/>
            </a:pPr>
            <a:r>
              <a:rPr lang="fr" sz="1200" b="1" kern="1200">
                <a:solidFill>
                  <a:schemeClr val="tx1"/>
                </a:solidFill>
                <a:effectLst/>
                <a:latin typeface="+mn-lt"/>
                <a:ea typeface="+mn-ea"/>
                <a:cs typeface="+mn-cs"/>
              </a:rPr>
              <a:t>AGIR : Distribuez le document Handout_Overview of listening and learning skills (Document_Vue d’ensemble des compétences d’écoute et d’apprentissage). </a:t>
            </a:r>
            <a:endParaRPr lang="en-US" b="1"/>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74</a:t>
            </a:fld>
            <a:endParaRPr lang="x-none"/>
          </a:p>
        </p:txBody>
      </p:sp>
    </p:spTree>
    <p:extLst>
      <p:ext uri="{BB962C8B-B14F-4D97-AF65-F5344CB8AC3E}">
        <p14:creationId xmlns:p14="http://schemas.microsoft.com/office/powerpoint/2010/main" val="22671533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sz="1200" b="1" u="sng" kern="1200">
                <a:solidFill>
                  <a:schemeClr val="tx1"/>
                </a:solidFill>
                <a:effectLst/>
                <a:latin typeface="+mn-lt"/>
                <a:ea typeface="+mn-ea"/>
                <a:cs typeface="+mn-cs"/>
              </a:rPr>
              <a:t>Instructions de l’activité (5 minutes) :</a:t>
            </a:r>
            <a:r>
              <a:rPr lang="fr" sz="1200" b="0" u="sng" kern="1200">
                <a:solidFill>
                  <a:schemeClr val="tx1"/>
                </a:solidFill>
                <a:effectLst/>
                <a:latin typeface="+mn-lt"/>
                <a:ea typeface="+mn-ea"/>
                <a:cs typeface="+mn-cs"/>
              </a:rPr>
              <a:t> </a:t>
            </a:r>
            <a:endParaRPr lang="en-US" sz="1200" b="1" u="sng" kern="1200">
              <a:solidFill>
                <a:schemeClr val="tx1"/>
              </a:solidFill>
              <a:effectLst/>
              <a:latin typeface="+mn-lt"/>
              <a:ea typeface="+mn-ea"/>
              <a:cs typeface="+mn-cs"/>
            </a:endParaRPr>
          </a:p>
          <a:p>
            <a:pPr marL="171450" lvl="0" indent="-171450" rtl="0">
              <a:buFont typeface="Arial" panose="020B0604020202020204" pitchFamily="34" charset="0"/>
              <a:buChar char="•"/>
            </a:pPr>
            <a:r>
              <a:rPr lang="fr" sz="1200" b="1" kern="1200">
                <a:solidFill>
                  <a:schemeClr val="tx1"/>
                </a:solidFill>
                <a:effectLst/>
                <a:latin typeface="+mn-lt"/>
                <a:ea typeface="+mn-ea"/>
                <a:cs typeface="+mn-cs"/>
              </a:rPr>
              <a:t>DEMANDER : </a:t>
            </a:r>
            <a:r>
              <a:rPr lang="fr" sz="1200" b="0" kern="1200">
                <a:solidFill>
                  <a:schemeClr val="tx1"/>
                </a:solidFill>
                <a:effectLst/>
                <a:latin typeface="+mn-lt"/>
                <a:ea typeface="+mn-ea"/>
                <a:cs typeface="+mn-cs"/>
              </a:rPr>
              <a:t>Comment donner confiance à la personne qui s’occupe de l’enfant et lui prêter assistance ? </a:t>
            </a:r>
          </a:p>
          <a:p>
            <a:pPr marL="171450" lvl="0" indent="-171450" rtl="0">
              <a:buFont typeface="Arial" panose="020B0604020202020204" pitchFamily="34" charset="0"/>
              <a:buChar char="•"/>
            </a:pPr>
            <a:r>
              <a:rPr lang="fr" sz="1200" b="1" kern="1200">
                <a:solidFill>
                  <a:schemeClr val="tx1"/>
                </a:solidFill>
                <a:effectLst/>
                <a:latin typeface="+mn-lt"/>
                <a:ea typeface="+mn-ea"/>
                <a:cs typeface="+mn-cs"/>
              </a:rPr>
              <a:t>AGIR :</a:t>
            </a:r>
            <a:r>
              <a:rPr lang="fr" sz="1200" b="0" kern="1200">
                <a:solidFill>
                  <a:schemeClr val="tx1"/>
                </a:solidFill>
                <a:effectLst/>
                <a:latin typeface="+mn-lt"/>
                <a:ea typeface="+mn-ea"/>
                <a:cs typeface="+mn-cs"/>
              </a:rPr>
              <a:t> Dressez la liste des réponses sur un tableau à feuilles, interrogez les participants jusqu’à ce que vous ayez énuméré les compétences ci-dessous et clarifiez les éventuelles incompréhensions à l’aide des informations suivantes : </a:t>
            </a:r>
            <a:endParaRPr lang="en-US" sz="1200" b="0" kern="1200">
              <a:solidFill>
                <a:schemeClr val="tx1"/>
              </a:solidFill>
              <a:effectLst/>
              <a:latin typeface="+mn-lt"/>
              <a:ea typeface="+mn-ea"/>
              <a:cs typeface="+mn-cs"/>
            </a:endParaRPr>
          </a:p>
          <a:p>
            <a:pPr lvl="0" rtl="0"/>
            <a:endParaRPr lang="en-US" sz="1200" b="0" kern="1200">
              <a:solidFill>
                <a:schemeClr val="tx1"/>
              </a:solidFill>
              <a:effectLst/>
              <a:latin typeface="+mn-lt"/>
              <a:ea typeface="+mn-ea"/>
              <a:cs typeface="+mn-cs"/>
            </a:endParaRPr>
          </a:p>
          <a:p>
            <a:pPr rtl="0" fontAlgn="ctr"/>
            <a:r>
              <a:rPr lang="fr" sz="1200" b="1" u="sng" kern="1200">
                <a:solidFill>
                  <a:schemeClr val="tx1"/>
                </a:solidFill>
                <a:effectLst/>
                <a:latin typeface="+mn-lt"/>
                <a:ea typeface="+mn-ea"/>
                <a:cs typeface="+mn-cs"/>
              </a:rPr>
              <a:t>Points de discussion :</a:t>
            </a:r>
          </a:p>
          <a:p>
            <a:pPr rtl="0" fontAlgn="ctr"/>
            <a:r>
              <a:rPr lang="fr" sz="1200" b="1" u="none" kern="1200">
                <a:solidFill>
                  <a:schemeClr val="tx1"/>
                </a:solidFill>
                <a:effectLst/>
                <a:latin typeface="+mn-lt"/>
                <a:ea typeface="+mn-ea"/>
                <a:cs typeface="+mn-cs"/>
              </a:rPr>
              <a:t>Compétences d’autonomisation et de soutien : </a:t>
            </a:r>
            <a:endParaRPr lang="en-US" sz="1200" b="1" u="none" kern="1200">
              <a:solidFill>
                <a:schemeClr val="tx1"/>
              </a:solidFill>
              <a:effectLst/>
              <a:latin typeface="+mn-lt"/>
              <a:ea typeface="+mn-ea"/>
              <a:cs typeface="+mn-cs"/>
            </a:endParaRPr>
          </a:p>
          <a:p>
            <a:pPr marL="171450" lvl="0" indent="-171450" rtl="0" fontAlgn="ctr">
              <a:buFont typeface="Arial" panose="020B0604020202020204" pitchFamily="34" charset="0"/>
              <a:buChar char="•"/>
            </a:pPr>
            <a:r>
              <a:rPr lang="fr" sz="1200" kern="1200">
                <a:solidFill>
                  <a:schemeClr val="tx1"/>
                </a:solidFill>
                <a:effectLst/>
                <a:latin typeface="+mn-lt"/>
                <a:ea typeface="+mn-ea"/>
                <a:cs typeface="+mn-cs"/>
              </a:rPr>
              <a:t>Écouter les propos et le ressenti de la mère (pour nouer des liens de confiance, laissez-la évoquer ses inquiétudes avant d’apporter votre point de vue) </a:t>
            </a:r>
            <a:endParaRPr lang="en-US" sz="1200" kern="1200">
              <a:solidFill>
                <a:schemeClr val="tx1"/>
              </a:solidFill>
              <a:effectLst/>
              <a:latin typeface="+mn-lt"/>
              <a:ea typeface="+mn-ea"/>
              <a:cs typeface="+mn-cs"/>
            </a:endParaRPr>
          </a:p>
          <a:p>
            <a:pPr marL="171450" lvl="0" indent="-171450" rtl="0" fontAlgn="ctr">
              <a:buFont typeface="Arial" panose="020B0604020202020204" pitchFamily="34" charset="0"/>
              <a:buChar char="•"/>
            </a:pPr>
            <a:r>
              <a:rPr lang="fr" sz="1200" kern="1200">
                <a:solidFill>
                  <a:schemeClr val="tx1"/>
                </a:solidFill>
                <a:effectLst/>
                <a:latin typeface="+mn-lt"/>
                <a:ea typeface="+mn-ea"/>
                <a:cs typeface="+mn-cs"/>
              </a:rPr>
              <a:t>Reconnaître les bonnes pratiques de la mère et du bébé et les féliciter pour cela </a:t>
            </a:r>
            <a:endParaRPr lang="en-US" sz="1200" kern="1200">
              <a:solidFill>
                <a:schemeClr val="tx1"/>
              </a:solidFill>
              <a:effectLst/>
              <a:latin typeface="+mn-lt"/>
              <a:ea typeface="+mn-ea"/>
              <a:cs typeface="+mn-cs"/>
            </a:endParaRPr>
          </a:p>
          <a:p>
            <a:pPr marL="171450" lvl="0" indent="-171450" rtl="0" fontAlgn="ctr">
              <a:buFont typeface="Arial" panose="020B0604020202020204" pitchFamily="34" charset="0"/>
              <a:buChar char="•"/>
            </a:pPr>
            <a:r>
              <a:rPr lang="fr" sz="1200" kern="1200">
                <a:solidFill>
                  <a:schemeClr val="tx1"/>
                </a:solidFill>
                <a:effectLst/>
                <a:latin typeface="+mn-lt"/>
                <a:ea typeface="+mn-ea"/>
                <a:cs typeface="+mn-cs"/>
              </a:rPr>
              <a:t>Fournir des conseils pratiques </a:t>
            </a:r>
            <a:endParaRPr lang="en-US" sz="1200" kern="1200">
              <a:solidFill>
                <a:schemeClr val="tx1"/>
              </a:solidFill>
              <a:effectLst/>
              <a:latin typeface="+mn-lt"/>
              <a:ea typeface="+mn-ea"/>
              <a:cs typeface="+mn-cs"/>
            </a:endParaRPr>
          </a:p>
          <a:p>
            <a:pPr marL="171450" lvl="0" indent="-171450" rtl="0" fontAlgn="ctr">
              <a:buFont typeface="Arial" panose="020B0604020202020204" pitchFamily="34" charset="0"/>
              <a:buChar char="•"/>
            </a:pPr>
            <a:r>
              <a:rPr lang="fr" sz="1200" kern="1200">
                <a:solidFill>
                  <a:schemeClr val="tx1"/>
                </a:solidFill>
                <a:effectLst/>
                <a:latin typeface="+mn-lt"/>
                <a:ea typeface="+mn-ea"/>
                <a:cs typeface="+mn-cs"/>
              </a:rPr>
              <a:t>Égrener les informations pertinentes </a:t>
            </a:r>
            <a:endParaRPr lang="en-US" sz="1200" kern="1200">
              <a:solidFill>
                <a:schemeClr val="tx1"/>
              </a:solidFill>
              <a:effectLst/>
              <a:latin typeface="+mn-lt"/>
              <a:ea typeface="+mn-ea"/>
              <a:cs typeface="+mn-cs"/>
            </a:endParaRPr>
          </a:p>
          <a:p>
            <a:pPr marL="171450" lvl="0" indent="-171450" rtl="0" fontAlgn="ctr">
              <a:buFont typeface="Arial" panose="020B0604020202020204" pitchFamily="34" charset="0"/>
              <a:buChar char="•"/>
            </a:pPr>
            <a:r>
              <a:rPr lang="fr" sz="1200" kern="1200">
                <a:solidFill>
                  <a:schemeClr val="tx1"/>
                </a:solidFill>
                <a:effectLst/>
                <a:latin typeface="+mn-lt"/>
                <a:ea typeface="+mn-ea"/>
                <a:cs typeface="+mn-cs"/>
              </a:rPr>
              <a:t>Employer un langage simple </a:t>
            </a:r>
            <a:endParaRPr lang="en-US" sz="1200" kern="1200">
              <a:solidFill>
                <a:schemeClr val="tx1"/>
              </a:solidFill>
              <a:effectLst/>
              <a:latin typeface="+mn-lt"/>
              <a:ea typeface="+mn-ea"/>
              <a:cs typeface="+mn-cs"/>
            </a:endParaRPr>
          </a:p>
          <a:p>
            <a:pPr marL="171450" lvl="0" indent="-171450" rtl="0" fontAlgn="ctr">
              <a:buFont typeface="Arial" panose="020B0604020202020204" pitchFamily="34" charset="0"/>
              <a:buChar char="•"/>
            </a:pPr>
            <a:r>
              <a:rPr lang="fr" sz="1200" kern="1200">
                <a:solidFill>
                  <a:schemeClr val="tx1"/>
                </a:solidFill>
                <a:effectLst/>
                <a:latin typeface="+mn-lt"/>
                <a:ea typeface="+mn-ea"/>
                <a:cs typeface="+mn-cs"/>
              </a:rPr>
              <a:t>Utiliser la ou les cartes de </a:t>
            </a:r>
            <a:r>
              <a:rPr lang="en-US" sz="1200" kern="1200" err="1">
                <a:solidFill>
                  <a:schemeClr val="tx1"/>
                </a:solidFill>
                <a:effectLst/>
                <a:latin typeface="+mn-lt"/>
                <a:ea typeface="+mn-ea"/>
                <a:cs typeface="+mn-cs"/>
              </a:rPr>
              <a:t>counselling</a:t>
            </a:r>
            <a:r>
              <a:rPr lang="en-US" sz="1200" kern="1200">
                <a:solidFill>
                  <a:schemeClr val="tx1"/>
                </a:solidFill>
                <a:effectLst/>
                <a:latin typeface="+mn-lt"/>
                <a:ea typeface="+mn-ea"/>
                <a:cs typeface="+mn-cs"/>
              </a:rPr>
              <a:t> </a:t>
            </a:r>
            <a:r>
              <a:rPr lang="fr" sz="1200" kern="1200">
                <a:solidFill>
                  <a:schemeClr val="tx1"/>
                </a:solidFill>
                <a:effectLst/>
                <a:latin typeface="+mn-lt"/>
                <a:ea typeface="+mn-ea"/>
                <a:cs typeface="+mn-cs"/>
              </a:rPr>
              <a:t>appropriées </a:t>
            </a:r>
            <a:endParaRPr lang="en-US" sz="1200" kern="1200">
              <a:solidFill>
                <a:schemeClr val="tx1"/>
              </a:solidFill>
              <a:effectLst/>
              <a:latin typeface="+mn-lt"/>
              <a:ea typeface="+mn-ea"/>
              <a:cs typeface="+mn-cs"/>
            </a:endParaRPr>
          </a:p>
          <a:p>
            <a:pPr marL="171450" indent="-171450" rtl="0">
              <a:buFont typeface="Arial" panose="020B0604020202020204" pitchFamily="34" charset="0"/>
              <a:buChar char="•"/>
            </a:pPr>
            <a:r>
              <a:rPr lang="fr" sz="1200" kern="1200">
                <a:solidFill>
                  <a:schemeClr val="tx1"/>
                </a:solidFill>
                <a:effectLst/>
                <a:latin typeface="+mn-lt"/>
                <a:ea typeface="+mn-ea"/>
                <a:cs typeface="+mn-cs"/>
              </a:rPr>
              <a:t>Émettre une ou deux suggestions, pas des ordres</a:t>
            </a:r>
            <a:endParaRPr lang="en-US" sz="1200" b="0" kern="1200">
              <a:solidFill>
                <a:schemeClr val="tx1"/>
              </a:solidFill>
              <a:effectLst/>
              <a:latin typeface="+mn-lt"/>
              <a:ea typeface="+mn-ea"/>
              <a:cs typeface="+mn-cs"/>
            </a:endParaRPr>
          </a:p>
          <a:p>
            <a:pPr lvl="0" rtl="0"/>
            <a:endParaRPr lang="en-US" sz="1200" b="0" kern="1200">
              <a:solidFill>
                <a:schemeClr val="tx1"/>
              </a:solidFill>
              <a:effectLst/>
              <a:latin typeface="+mn-lt"/>
              <a:ea typeface="+mn-ea"/>
              <a:cs typeface="+mn-cs"/>
            </a:endParaRPr>
          </a:p>
          <a:p>
            <a:pPr rtl="0"/>
            <a:r>
              <a:rPr lang="fr" sz="1200" b="1" kern="1200">
                <a:solidFill>
                  <a:schemeClr val="tx1"/>
                </a:solidFill>
                <a:effectLst/>
                <a:latin typeface="+mn-lt"/>
                <a:ea typeface="+mn-ea"/>
                <a:cs typeface="+mn-cs"/>
              </a:rPr>
              <a:t>Agir : Discutez et résumez.</a:t>
            </a:r>
            <a:r>
              <a:rPr lang="fr" sz="1200" kern="1200">
                <a:solidFill>
                  <a:schemeClr val="tx1"/>
                </a:solidFill>
                <a:effectLst/>
                <a:latin typeface="+mn-lt"/>
                <a:ea typeface="+mn-ea"/>
                <a:cs typeface="+mn-cs"/>
              </a:rPr>
              <a:t>	</a:t>
            </a:r>
          </a:p>
          <a:p>
            <a:pPr marL="171450" lvl="0" indent="-171450" rtl="0" fontAlgn="ctr">
              <a:buFont typeface="Arial" panose="020B0604020202020204" pitchFamily="34" charset="0"/>
              <a:buChar char="•"/>
            </a:pPr>
            <a:r>
              <a:rPr lang="fr" sz="1200" kern="1200">
                <a:solidFill>
                  <a:schemeClr val="tx1"/>
                </a:solidFill>
                <a:effectLst/>
                <a:latin typeface="+mn-lt"/>
                <a:ea typeface="+mn-ea"/>
                <a:cs typeface="+mn-cs"/>
              </a:rPr>
              <a:t>Félicitez et encouragez la mère ou la personne qui s’occupe de l’enfant.</a:t>
            </a:r>
            <a:endParaRPr lang="en-GB" sz="1200" kern="1200">
              <a:solidFill>
                <a:schemeClr val="tx1"/>
              </a:solidFill>
              <a:effectLst/>
              <a:latin typeface="+mn-lt"/>
              <a:ea typeface="+mn-ea"/>
              <a:cs typeface="+mn-cs"/>
            </a:endParaRPr>
          </a:p>
          <a:p>
            <a:pPr marL="171450" lvl="0" indent="-171450" rtl="0" fontAlgn="ctr">
              <a:buFont typeface="Arial" panose="020B0604020202020204" pitchFamily="34" charset="0"/>
              <a:buChar char="•"/>
            </a:pPr>
            <a:r>
              <a:rPr lang="fr" sz="1200" kern="1200">
                <a:solidFill>
                  <a:schemeClr val="tx1"/>
                </a:solidFill>
                <a:effectLst/>
                <a:latin typeface="+mn-lt"/>
                <a:ea typeface="+mn-ea"/>
                <a:cs typeface="+mn-cs"/>
              </a:rPr>
              <a:t>Si vous rencontrez plusieurs difficultés, hiérarchisez-les : elles ne pourront pas toutes être abordées en une seule séance. </a:t>
            </a: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fr" sz="1200" kern="1200">
                <a:solidFill>
                  <a:schemeClr val="tx1"/>
                </a:solidFill>
                <a:effectLst/>
                <a:latin typeface="+mn-lt"/>
                <a:ea typeface="+mn-ea"/>
                <a:cs typeface="+mn-cs"/>
              </a:rPr>
              <a:t>Sélectionnez une petite quantité d’INFORMATIONS PERTINENTES dans la situation de la mère.</a:t>
            </a:r>
            <a:endParaRPr lang="en-US" sz="1200" kern="1200" baseline="0">
              <a:solidFill>
                <a:schemeClr val="tx1"/>
              </a:solidFill>
              <a:effectLst/>
              <a:latin typeface="+mn-lt"/>
              <a:ea typeface="+mn-ea"/>
              <a:cs typeface="+mn-cs"/>
            </a:endParaRPr>
          </a:p>
          <a:p>
            <a:pPr marL="171450" lvl="0" indent="-171450" rtl="0" fontAlgn="ctr">
              <a:buFont typeface="Arial" panose="020B0604020202020204" pitchFamily="34" charset="0"/>
              <a:buChar char="•"/>
            </a:pPr>
            <a:r>
              <a:rPr lang="fr" sz="1200" kern="1200">
                <a:solidFill>
                  <a:schemeClr val="tx1"/>
                </a:solidFill>
                <a:effectLst/>
                <a:latin typeface="+mn-lt"/>
                <a:ea typeface="+mn-ea"/>
                <a:cs typeface="+mn-cs"/>
              </a:rPr>
              <a:t>Formulez des recommandations et convenez d’un ensemble de mesures avec la personne qui s’occupe de l’enfant. Ne dépassez pas 2 à 3 mesures par séance de conseil. Ces recommandations doivent revêtir un caractère pratique et pouvoir être contrôlées lors du suivi (par exemple, essayer d’allaiter deux fois supplémentaires chaque jour)</a:t>
            </a:r>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75</a:t>
            </a:fld>
            <a:endParaRPr lang="x-none"/>
          </a:p>
        </p:txBody>
      </p:sp>
    </p:spTree>
    <p:extLst>
      <p:ext uri="{BB962C8B-B14F-4D97-AF65-F5344CB8AC3E}">
        <p14:creationId xmlns:p14="http://schemas.microsoft.com/office/powerpoint/2010/main" val="10555796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b="1"/>
              <a:t>Agir : </a:t>
            </a:r>
            <a:r>
              <a:rPr lang="fr"/>
              <a:t>Lisez la vidéo sur le soutien à l’allaitement et les trois étapes du conseil </a:t>
            </a:r>
            <a:r>
              <a:rPr lang="fr" b="1" i="1"/>
              <a:t>(11 minutes 04)</a:t>
            </a:r>
          </a:p>
          <a:p>
            <a:pPr rtl="0"/>
            <a:endParaRPr lang="en-US" b="1" i="1" baseline="0"/>
          </a:p>
          <a:p>
            <a:r>
              <a:rPr lang="fr" b="0" i="1"/>
              <a:t>Lien vers la vidéo : </a:t>
            </a:r>
            <a:r>
              <a:rPr lang="fr">
                <a:hlinkClick r:id="rId3"/>
              </a:rPr>
              <a:t>Helping a Breastfeeding Mother - Video - Global Health Media Project</a:t>
            </a:r>
            <a:endParaRPr lang="fr" b="0">
              <a:hlinkClick r:id="rId3"/>
            </a:endParaRPr>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76</a:t>
            </a:fld>
            <a:endParaRPr lang="x-none"/>
          </a:p>
        </p:txBody>
      </p:sp>
    </p:spTree>
    <p:extLst>
      <p:ext uri="{BB962C8B-B14F-4D97-AF65-F5344CB8AC3E}">
        <p14:creationId xmlns:p14="http://schemas.microsoft.com/office/powerpoint/2010/main" val="33381838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 sz="1200" b="1" u="none"/>
              <a:t>DIRE : </a:t>
            </a:r>
            <a:r>
              <a:rPr lang="fr" sz="1200" b="0" u="none"/>
              <a:t>Le conseil vise à établir un changement de comportement positif et durable. Voyons ce dont nous avons besoin pour y parvenir. </a:t>
            </a:r>
            <a:endParaRPr lang="en-US" sz="1200" b="0" u="none"/>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 sz="1200" b="1" u="sng"/>
              <a:t>Instructions de l’activité (15 minutes) :</a:t>
            </a:r>
            <a:endParaRPr lang="en-US" sz="1200" b="1" u="sng"/>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200" b="0"/>
              <a:t>Formez des groupes de 4 à 6 participants.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200" b="0"/>
              <a:t>Remettez à chaque groupe un exemplaire du document Activity Sheet_Stages of change (Fiche d’activité_Étapes du changement) en ayant au préalable découpé chaque étape (ou donnez une paire de ciseaux à chaque groupe), une feuille vierge de tableau à feuilles et un bâton de colle ou du ruban adhésif transparent.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200" b="0"/>
              <a:t>Chaque groupe doit déterminer l’ordre des étapes, de la </a:t>
            </a:r>
            <a:r>
              <a:rPr lang="fr" sz="1200" b="1" u="sng"/>
              <a:t>première étape : ne le sait pa</a:t>
            </a:r>
            <a:r>
              <a:rPr lang="fr-FR" sz="1200" b="1" u="sng"/>
              <a:t>s</a:t>
            </a:r>
            <a:r>
              <a:rPr lang="fr-FR" sz="1200" b="0" u="none"/>
              <a:t> jusqu’à la dernière étape</a:t>
            </a:r>
            <a:r>
              <a:rPr lang="fr" sz="1200" b="1" u="sng" baseline="3000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200" b="0"/>
              <a:t>Ils doivent ensuite les coller dans l’ordre choisi.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200" b="0"/>
              <a:t>Chaque groupe doit échanger ses réponses avec un autre, lequel lui attribuera une note en fonction de l’ordre choisi.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200" b="0"/>
              <a:t>Révélez les bonnes réponses avec la diapositive suivante.</a:t>
            </a:r>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77</a:t>
            </a:fld>
            <a:endParaRPr lang="x-none"/>
          </a:p>
        </p:txBody>
      </p:sp>
    </p:spTree>
    <p:extLst>
      <p:ext uri="{BB962C8B-B14F-4D97-AF65-F5344CB8AC3E}">
        <p14:creationId xmlns:p14="http://schemas.microsoft.com/office/powerpoint/2010/main" val="33103569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200" b="1"/>
              <a:t>AGIR : </a:t>
            </a:r>
            <a:r>
              <a:rPr lang="fr" sz="1200" b="0"/>
              <a:t>Demandez à chaque groupe de donner son score sur 5 et annoncez le gagnant.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fr" sz="1200" b="1"/>
              <a:t>FAIRE :</a:t>
            </a:r>
            <a:r>
              <a:rPr lang="fr" sz="1200" b="0"/>
              <a:t> présentez les mesures de soutien fléchées que les agents de santé ou les agents chargés de la nutrition peuvent prendre pour encourager le suivi des différentes étapes.</a:t>
            </a:r>
          </a:p>
          <a:p>
            <a:pPr rtl="0"/>
            <a:endParaRPr lang="en-US" baseline="0"/>
          </a:p>
          <a:p>
            <a:pPr marL="0" marR="0" lvl="0" indent="0" algn="l" defTabSz="914400" rtl="0" eaLnBrk="0" fontAlgn="base" latinLnBrk="0" hangingPunct="0">
              <a:lnSpc>
                <a:spcPct val="100000"/>
              </a:lnSpc>
              <a:spcBef>
                <a:spcPct val="30000"/>
              </a:spcBef>
              <a:spcAft>
                <a:spcPct val="0"/>
              </a:spcAft>
              <a:buClrTx/>
              <a:buSzTx/>
              <a:buFontTx/>
              <a:buNone/>
              <a:tabLst/>
              <a:defRPr/>
            </a:pPr>
            <a:r>
              <a:rPr lang="fr" i="1"/>
              <a:t>Référence : UNICEF. Kit de formation communautaire. 2013, Session 4, Guide de l’animateur, pages 38 à 40. </a:t>
            </a:r>
            <a:r>
              <a:rPr lang="fr" sz="1200" i="1" u="sng" kern="1200">
                <a:solidFill>
                  <a:schemeClr val="tx1"/>
                </a:solidFill>
                <a:effectLst/>
                <a:latin typeface="+mn-lt"/>
                <a:ea typeface="MS PGothic" pitchFamily="34" charset="-128"/>
                <a:cs typeface="MS PGothic" charset="0"/>
                <a:hlinkClick r:id="rId3"/>
              </a:rPr>
              <a:t>http://www.unicef.org/nutrition/files/Facilitator_Guide_September_2013.pdf</a:t>
            </a:r>
            <a:r>
              <a:rPr lang="fr" sz="1200" i="1" u="sng" kern="1200">
                <a:solidFill>
                  <a:schemeClr val="tx1"/>
                </a:solidFill>
                <a:effectLst/>
                <a:latin typeface="+mn-lt"/>
                <a:ea typeface="MS PGothic" pitchFamily="34" charset="-128"/>
                <a:cs typeface="MS PGothic" charset="0"/>
              </a:rPr>
              <a:t> </a:t>
            </a:r>
            <a:endParaRPr lang="en-US" i="1" baseline="0"/>
          </a:p>
          <a:p>
            <a:pPr rtl="0"/>
            <a:endParaRPr lang="en-US" baseline="0"/>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78</a:t>
            </a:fld>
            <a:endParaRPr lang="x-none"/>
          </a:p>
        </p:txBody>
      </p:sp>
    </p:spTree>
    <p:extLst>
      <p:ext uri="{BB962C8B-B14F-4D97-AF65-F5344CB8AC3E}">
        <p14:creationId xmlns:p14="http://schemas.microsoft.com/office/powerpoint/2010/main" val="38605141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fr" b="1" i="0"/>
              <a:t>DIRE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b="0"/>
              <a:t>Composante 3 du</a:t>
            </a:r>
            <a:r>
              <a:rPr lang="fr" b="1"/>
              <a:t> </a:t>
            </a:r>
            <a:r>
              <a:rPr lang="fr-FR" b="1"/>
              <a:t>Kit d</a:t>
            </a:r>
            <a:r>
              <a:rPr lang="fr" b="1"/>
              <a:t>e</a:t>
            </a:r>
            <a:r>
              <a:rPr lang="fr" b="0"/>
              <a:t> soutien : Orientation des couples mère/nourrisson vers d’autres services pertinents, le cas échéant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b="0" i="0"/>
              <a:t>Il se peut que certains couples mère-nourrisson rencontrent des difficultés auxquelles nos services ne sont pas en mesure de remédier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b="0" i="0"/>
              <a:t>Le cas échéant, nous devons nous efforcer de les orienter vers les services appropriés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baseline="0"/>
          </a:p>
          <a:p>
            <a:pPr marL="0" indent="0" rtl="0">
              <a:buFont typeface="Arial" panose="020B0604020202020204" pitchFamily="34" charset="0"/>
              <a:buNone/>
            </a:pPr>
            <a:r>
              <a:rPr lang="fr" b="1" i="0" u="sng"/>
              <a:t>Instructions de l’activité (10 minutes) : </a:t>
            </a:r>
          </a:p>
          <a:p>
            <a:pPr marL="171450" indent="-171450" rtl="0">
              <a:buFont typeface="Arial" panose="020B0604020202020204" pitchFamily="34" charset="0"/>
              <a:buChar char="•"/>
            </a:pPr>
            <a:r>
              <a:rPr lang="fr" b="0" i="0" u="none"/>
              <a:t>En séance plénière, suivez les scénarios du document </a:t>
            </a:r>
            <a:r>
              <a:rPr lang="fr" b="1" i="1" u="none"/>
              <a:t>Module 5_Activity Sheet_Case Studies C (Module 5_Fiche d’activité_Études de cas C) </a:t>
            </a:r>
          </a:p>
          <a:p>
            <a:pPr marL="171450" indent="-171450" rtl="0">
              <a:buFont typeface="Arial" panose="020B0604020202020204" pitchFamily="34" charset="0"/>
              <a:buChar char="•"/>
            </a:pPr>
            <a:r>
              <a:rPr lang="fr" b="0" i="0" u="none"/>
              <a:t>Lisez les scénarios un à un</a:t>
            </a:r>
          </a:p>
          <a:p>
            <a:pPr marL="171450" indent="-171450" rtl="0">
              <a:buFont typeface="Arial" panose="020B0604020202020204" pitchFamily="34" charset="0"/>
              <a:buChar char="•"/>
            </a:pPr>
            <a:r>
              <a:rPr lang="fr" b="0" i="0" u="none"/>
              <a:t>Pour chacun d’entre eux, posez la question suivante :</a:t>
            </a:r>
          </a:p>
          <a:p>
            <a:pPr marL="685800" lvl="1" indent="-228600" rtl="0">
              <a:buFont typeface="+mj-lt"/>
              <a:buAutoNum type="arabicPeriod"/>
            </a:pPr>
            <a:r>
              <a:rPr lang="fr" b="0" i="0"/>
              <a:t>Les services fournis par le </a:t>
            </a:r>
            <a:r>
              <a:rPr lang="fr-FR" b="0" i="0"/>
              <a:t>kit de soins</a:t>
            </a:r>
            <a:r>
              <a:rPr lang="fr" b="0" i="0"/>
              <a:t> MAMI peuvent-ils répondre aux besoins du couple mère/nourrisson ? </a:t>
            </a:r>
          </a:p>
          <a:p>
            <a:pPr marL="685800" lvl="1" indent="-228600" rtl="0">
              <a:buFont typeface="+mj-lt"/>
              <a:buAutoNum type="arabicPeriod"/>
            </a:pPr>
            <a:r>
              <a:rPr lang="fr" b="0" i="0"/>
              <a:t>Dans le contexte des scénarios proposés, vers quels autres services pourriez-vous orienter le couple mère/nourrisson-enfant ? </a:t>
            </a:r>
          </a:p>
          <a:p>
            <a:pPr marL="228600" lvl="0" indent="-228600" rtl="0">
              <a:buFont typeface="Arial" panose="020B0604020202020204" pitchFamily="34" charset="0"/>
              <a:buChar char="•"/>
            </a:pPr>
            <a:r>
              <a:rPr lang="fr" b="0" i="0"/>
              <a:t>Les réponses à ces questions se trouvent dans le document </a:t>
            </a:r>
            <a:r>
              <a:rPr lang="fr" b="1" i="1"/>
              <a:t>Session 4_Facilitator Handout_Case Studies C - Answers (Session 4_Document du facilitateur_Études de cas C – Réponses)</a:t>
            </a:r>
            <a:endParaRPr lang="en-US" b="1" i="1"/>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baseline="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 b="1" i="0"/>
              <a:t>DEMANDER : </a:t>
            </a:r>
            <a:r>
              <a:rPr lang="fr" b="0" i="0"/>
              <a:t>Quels sont les autres problèmes qui nécessiteraient que les mères ou les nourrissons soient orientés vers un autre service ? Et vers quel(le) professionnel(le) les orienteriez-vous ?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baseline="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 b="1" i="0"/>
              <a:t>AGIR : </a:t>
            </a:r>
            <a:r>
              <a:rPr lang="fr" b="0" i="0"/>
              <a:t>Discutez de l’orientation des cas qui ne peuvent pas être pris en charge par le programme MAMI, par exemple les maladies mentales graves, la malnutrition maternelle vers les services de prise en charge intégrée de la malnutrition aiguë (IMAM), la maladie vers les services de médecine générale, l’insécurité alimentaire ou les problèmes financiers affectant la santé de l’enfant vers les services chargés de la sécurité alimentaire et des moyens de subsistance ou vers les programmes d’aide en espèces et de protection sociale. </a:t>
            </a:r>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79</a:t>
            </a:fld>
            <a:endParaRPr lang="x-none"/>
          </a:p>
        </p:txBody>
      </p:sp>
    </p:spTree>
    <p:extLst>
      <p:ext uri="{BB962C8B-B14F-4D97-AF65-F5344CB8AC3E}">
        <p14:creationId xmlns:p14="http://schemas.microsoft.com/office/powerpoint/2010/main" val="1364103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 sz="1200" b="1" kern="1200">
                <a:solidFill>
                  <a:schemeClr val="tx1"/>
                </a:solidFill>
                <a:effectLst/>
                <a:latin typeface="+mn-lt"/>
                <a:ea typeface="+mn-ea"/>
                <a:cs typeface="+mn-cs"/>
              </a:rPr>
              <a:t>AGIR : </a:t>
            </a:r>
            <a:r>
              <a:rPr lang="fr" sz="1200" b="0" kern="1200">
                <a:solidFill>
                  <a:schemeClr val="tx1"/>
                </a:solidFill>
                <a:effectLst/>
                <a:latin typeface="+mn-lt"/>
                <a:ea typeface="+mn-ea"/>
                <a:cs typeface="+mn-cs"/>
              </a:rPr>
              <a:t>Distribuez le formulaire d’inscription et de suivi.</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 sz="1200" b="1" kern="1200">
                <a:solidFill>
                  <a:schemeClr val="tx1"/>
                </a:solidFill>
                <a:effectLst/>
                <a:latin typeface="+mn-lt"/>
                <a:ea typeface="+mn-ea"/>
                <a:cs typeface="+mn-cs"/>
              </a:rPr>
              <a:t>DIRE :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b="0"/>
              <a:t>Composante 4 du </a:t>
            </a:r>
            <a:r>
              <a:rPr lang="fr-FR" b="1"/>
              <a:t>kit de </a:t>
            </a:r>
            <a:r>
              <a:rPr lang="fr" b="0"/>
              <a:t>soutien : Suivi continu des progrès et du bien-être du couple mère/nourrisson à chaque visite.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b="0" i="0"/>
              <a:t>Dans le cadre de </a:t>
            </a:r>
            <a:r>
              <a:rPr lang="fr" b="1" i="0" u="sng"/>
              <a:t>[nom du contexte]</a:t>
            </a:r>
            <a:r>
              <a:rPr lang="fr" b="0" i="0" u="none"/>
              <a:t>, nous nous entretiendrons </a:t>
            </a:r>
            <a:r>
              <a:rPr lang="fr" b="0" i="0"/>
              <a:t>d’abord avec les couples mère/nourrisson inscrits tous les </a:t>
            </a:r>
            <a:r>
              <a:rPr lang="fr" b="1" i="0" u="sng"/>
              <a:t>[ajouter la fréquence des visites convenue]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b="0" i="0" u="none"/>
              <a:t>L’objectif de ces visites est de suivre les progrès du nourrisson et de sa mère ainsi que d’évaluer les nouveaux facteurs de risque.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b="0" i="0"/>
              <a:t>Nous utilisons pour cela le formulaire d’inscription et de suivi. </a:t>
            </a:r>
            <a:endParaRPr lang="en-US" b="0" i="0" u="none" baseline="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b="0" i="0"/>
              <a:t>Nous suivons les progrès du nourrisson et de la mère à chaque visite. Nous vérifions également la présence de tout signe de danger, de nouvelles maladies et de problèmes d’alimentation ainsi que toute apparition ou évolution de problèmes de santé mentale chez la mère.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b="0" i="0"/>
              <a:t>En outre, nous surveillons la croissance du nourrisson afin de nous assurer que sa courbe de poids évolue correctement, c’est-à-dire d’au moins 500 g ou 0,5 kg par mois pour un nourrisson de moins de six mois.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b="0" i="0"/>
              <a:t>Nous calculons la prise de poids en g/kg/jour. Pour les nourrissons de moins de six mois, le seuil de référence est de 5 g/kg/jour. Si la prise de poids du nourrisson se situe en dessous de ce seuil, cela signifie que sa prise de poids est insuffisante. </a:t>
            </a:r>
          </a:p>
          <a:p>
            <a:pPr marL="628650" lvl="1" indent="-171450" rtl="0">
              <a:buFont typeface="Arial" panose="020B0604020202020204" pitchFamily="34" charset="0"/>
              <a:buChar char="•"/>
            </a:pPr>
            <a:r>
              <a:rPr lang="fr" b="0" i="0"/>
              <a:t>À chaque visite, nous livrons des conseils ciblés à la mère ou à la personne qui s’occupe de l’enfant sur les problèmes déterminés lors de l’évaluation initiale, et/ou sur les nouveaux problèmes établis lors des visites de suivi.</a:t>
            </a:r>
          </a:p>
          <a:p>
            <a:pPr marL="171450" indent="-171450" rtl="0">
              <a:buFont typeface="Arial" panose="020B0604020202020204" pitchFamily="34" charset="0"/>
              <a:buChar char="•"/>
            </a:pPr>
            <a:r>
              <a:rPr lang="fr" sz="1200" kern="1200">
                <a:solidFill>
                  <a:schemeClr val="tx1"/>
                </a:solidFill>
                <a:effectLst/>
                <a:latin typeface="+mn-lt"/>
                <a:ea typeface="+mn-ea"/>
                <a:cs typeface="+mn-cs"/>
              </a:rPr>
              <a:t>Le suivi des personnes inscrites doit être effectué à chaque occasion en vue de déceler tout nouveau problème, mais aussi de suivre les progrès de la mère et de l’enfant.</a:t>
            </a:r>
            <a:endParaRPr lang="en-GB" sz="1200" kern="1200">
              <a:solidFill>
                <a:schemeClr val="tx1"/>
              </a:solidFill>
              <a:effectLst/>
              <a:latin typeface="+mn-lt"/>
              <a:ea typeface="+mn-ea"/>
              <a:cs typeface="+mn-cs"/>
            </a:endParaRPr>
          </a:p>
          <a:p>
            <a:pPr marL="171450" indent="-171450" rtl="0">
              <a:buFont typeface="Arial" panose="020B0604020202020204" pitchFamily="34" charset="0"/>
              <a:buChar char="•"/>
            </a:pPr>
            <a:r>
              <a:rPr lang="fr" sz="1200" kern="1200">
                <a:solidFill>
                  <a:schemeClr val="tx1"/>
                </a:solidFill>
                <a:effectLst/>
                <a:latin typeface="+mn-lt"/>
                <a:ea typeface="+mn-ea"/>
                <a:cs typeface="+mn-cs"/>
              </a:rPr>
              <a:t>La fréquence de ces visites dépend de la progression de la mère et de son nourrisson.</a:t>
            </a:r>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80</a:t>
            </a:fld>
            <a:endParaRPr lang="x-none"/>
          </a:p>
        </p:txBody>
      </p:sp>
    </p:spTree>
    <p:extLst>
      <p:ext uri="{BB962C8B-B14F-4D97-AF65-F5344CB8AC3E}">
        <p14:creationId xmlns:p14="http://schemas.microsoft.com/office/powerpoint/2010/main" val="262553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fr" b="1"/>
              <a:t>DIRE :</a:t>
            </a:r>
          </a:p>
          <a:p>
            <a:pPr marL="171450" indent="-171450" rtl="0">
              <a:buFont typeface="Arial" panose="020B0604020202020204" pitchFamily="34" charset="0"/>
              <a:buChar char="•"/>
            </a:pPr>
            <a:r>
              <a:rPr lang="fr"/>
              <a:t>S’ils se portent bien, vous pouvez les voir moins souvent</a:t>
            </a:r>
          </a:p>
          <a:p>
            <a:pPr marL="171450" indent="-171450" rtl="0">
              <a:buFont typeface="Arial" panose="020B0604020202020204" pitchFamily="34" charset="0"/>
              <a:buChar char="•"/>
            </a:pPr>
            <a:r>
              <a:rPr lang="fr"/>
              <a:t>Si leur état se détériore ou que vous détectez un nouveau risque, vous pouvez augmenter à nouveau la fréquence des visites</a:t>
            </a:r>
          </a:p>
          <a:p>
            <a:pPr marL="171450" indent="-171450" rtl="0">
              <a:buFont typeface="Arial" panose="020B0604020202020204" pitchFamily="34" charset="0"/>
              <a:buChar char="•"/>
            </a:pPr>
            <a:r>
              <a:rPr lang="fr"/>
              <a:t>En cas de complication, ils seront orientés vers les SC</a:t>
            </a:r>
          </a:p>
          <a:p>
            <a:pPr marL="171450" indent="-171450" rtl="0">
              <a:buFont typeface="Arial" panose="020B0604020202020204" pitchFamily="34" charset="0"/>
              <a:buChar char="•"/>
            </a:pPr>
            <a:r>
              <a:rPr lang="fr"/>
              <a:t>Cette procédure doit respecter la progression de la mère et de l’enfant</a:t>
            </a:r>
          </a:p>
          <a:p>
            <a:pPr marL="171450" indent="-171450" rtl="0">
              <a:buFont typeface="Arial" panose="020B0604020202020204" pitchFamily="34" charset="0"/>
              <a:buChar char="•"/>
            </a:pPr>
            <a:r>
              <a:rPr lang="fr"/>
              <a:t>Il s’agit de ne pas alourdir la charge de l’agent de santé ou de la mère</a:t>
            </a:r>
          </a:p>
          <a:p>
            <a:pPr marL="171450" indent="-171450" rtl="0">
              <a:buFont typeface="Arial" panose="020B0604020202020204" pitchFamily="34" charset="0"/>
              <a:buChar char="•"/>
            </a:pPr>
            <a:endParaRPr lang="en-US" b="1" baseline="0"/>
          </a:p>
          <a:p>
            <a:pPr marL="0" indent="0" rtl="0">
              <a:buFont typeface="Arial" panose="020B0604020202020204" pitchFamily="34" charset="0"/>
              <a:buNone/>
            </a:pPr>
            <a:r>
              <a:rPr lang="fr" b="1"/>
              <a:t>DIRE :</a:t>
            </a:r>
          </a:p>
          <a:p>
            <a:pPr marL="171450" indent="-171450" rtl="0">
              <a:buFont typeface="Arial" panose="020B0604020202020204" pitchFamily="34" charset="0"/>
              <a:buChar char="•"/>
            </a:pPr>
            <a:r>
              <a:rPr lang="fr"/>
              <a:t>Nous nous basons sur les critères énumérés dans ce tableau pour déterminer si l’enfant se porte bien ou non.</a:t>
            </a:r>
          </a:p>
          <a:p>
            <a:pPr marL="171450" indent="-171450" rtl="0">
              <a:buFont typeface="Arial" panose="020B0604020202020204" pitchFamily="34" charset="0"/>
              <a:buChar char="•"/>
            </a:pPr>
            <a:r>
              <a:rPr lang="fr"/>
              <a:t>Nous examinons la prise de poids, en g/kg/jour, ainsi que les éventuels problèmes cliniques, d’alimentation ou de santé mentale maternelle.</a:t>
            </a:r>
          </a:p>
          <a:p>
            <a:pPr marL="171450" indent="-171450" rtl="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81</a:t>
            </a:fld>
            <a:endParaRPr lang="x-none"/>
          </a:p>
        </p:txBody>
      </p:sp>
    </p:spTree>
    <p:extLst>
      <p:ext uri="{BB962C8B-B14F-4D97-AF65-F5344CB8AC3E}">
        <p14:creationId xmlns:p14="http://schemas.microsoft.com/office/powerpoint/2010/main" val="40731200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fr" b="1"/>
              <a:t>DIRE :</a:t>
            </a:r>
          </a:p>
          <a:p>
            <a:pPr marL="171450" indent="-171450" rtl="0">
              <a:buFont typeface="Arial" panose="020B0604020202020204" pitchFamily="34" charset="0"/>
              <a:buChar char="•"/>
            </a:pPr>
            <a:r>
              <a:rPr lang="fr"/>
              <a:t>Une dernière visite a lieu lorsque le nourrisson atteint l’âge de six mois.</a:t>
            </a:r>
          </a:p>
          <a:p>
            <a:pPr marL="171450" indent="-171450" rtl="0">
              <a:buFont typeface="Arial" panose="020B0604020202020204" pitchFamily="34" charset="0"/>
              <a:buChar char="•"/>
            </a:pPr>
            <a:r>
              <a:rPr lang="fr"/>
              <a:t>Celle-ci consiste à déterminer s’il convient de poursuivre le soutien à l’âge de 6 mois ou non. </a:t>
            </a:r>
          </a:p>
          <a:p>
            <a:pPr marL="171450" indent="-171450" rtl="0">
              <a:buFont typeface="Arial" panose="020B0604020202020204" pitchFamily="34" charset="0"/>
              <a:buChar char="•"/>
            </a:pPr>
            <a:r>
              <a:rPr lang="fr"/>
              <a:t>La mère est-elle à risque ? Le nourrisson est-il à risque ?</a:t>
            </a:r>
          </a:p>
          <a:p>
            <a:pPr marL="171450" indent="-171450" rtl="0">
              <a:buFont typeface="Arial" panose="020B0604020202020204" pitchFamily="34" charset="0"/>
              <a:buChar char="•"/>
            </a:pPr>
            <a:endParaRPr lang="en-US" baseline="0"/>
          </a:p>
          <a:p>
            <a:pPr marL="0" indent="0" rtl="0">
              <a:buFont typeface="Arial" panose="020B0604020202020204" pitchFamily="34" charset="0"/>
              <a:buNone/>
            </a:pPr>
            <a:r>
              <a:rPr lang="fr" b="1"/>
              <a:t>DEMANDER : </a:t>
            </a:r>
            <a:r>
              <a:rPr lang="fr"/>
              <a:t>Que faire si le nourrisson est émacié lors de la visite à l’âge de six mois ?</a:t>
            </a:r>
          </a:p>
          <a:p>
            <a:pPr marL="0" indent="0" rtl="0">
              <a:buFont typeface="Arial" panose="020B0604020202020204" pitchFamily="34" charset="0"/>
              <a:buNone/>
            </a:pPr>
            <a:r>
              <a:rPr lang="fr" b="1" i="1"/>
              <a:t>Réponse : </a:t>
            </a:r>
            <a:r>
              <a:rPr lang="fr" i="1"/>
              <a:t>le soumettre à l’évaluation et à l’admission du programme IMAM.</a:t>
            </a:r>
          </a:p>
          <a:p>
            <a:pPr marL="0" indent="0" rtl="0">
              <a:buFont typeface="Arial" panose="020B0604020202020204" pitchFamily="34" charset="0"/>
              <a:buNone/>
            </a:pPr>
            <a:endParaRPr lang="en-US" i="1" baseline="0"/>
          </a:p>
          <a:p>
            <a:pPr marL="0" indent="0" rtl="0">
              <a:buFont typeface="Arial" panose="020B0604020202020204" pitchFamily="34" charset="0"/>
              <a:buNone/>
            </a:pPr>
            <a:r>
              <a:rPr lang="fr" b="1" i="0"/>
              <a:t>DEMANDER : </a:t>
            </a:r>
            <a:r>
              <a:rPr lang="fr" i="0"/>
              <a:t>Que faire si le nourrisson a un problème d’alimentation à l’âge de six mois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 b="1" i="1"/>
              <a:t>Réponse : </a:t>
            </a:r>
            <a:r>
              <a:rPr lang="fr" b="0" i="1"/>
              <a:t>référer sa mère aux services d’ANJE, idéalement en lui apportant des conseils ciblés. </a:t>
            </a:r>
          </a:p>
          <a:p>
            <a:pPr marL="0" indent="0" rtl="0">
              <a:buFont typeface="Arial" panose="020B0604020202020204" pitchFamily="34" charset="0"/>
              <a:buNone/>
            </a:pPr>
            <a:endParaRPr lang="en-US" i="1" baseline="0"/>
          </a:p>
          <a:p>
            <a:pPr marL="0" indent="0" rtl="0">
              <a:buFont typeface="Arial" panose="020B0604020202020204" pitchFamily="34" charset="0"/>
              <a:buNone/>
            </a:pPr>
            <a:r>
              <a:rPr lang="fr" b="1" i="0"/>
              <a:t>DEMANDER : </a:t>
            </a:r>
            <a:r>
              <a:rPr lang="fr" i="0"/>
              <a:t>Que faire si la mère présente un problème de santé mentale lors de cette dernière visite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 b="1" i="1"/>
              <a:t>Réponse : </a:t>
            </a:r>
            <a:r>
              <a:rPr lang="fr" b="0" i="1"/>
              <a:t>veiller à ce qu’elle soit mise en relation avec des services d’assistance en matière de santé mentale</a:t>
            </a:r>
            <a:endParaRPr lang="en-US" b="1" i="1" baseline="0"/>
          </a:p>
          <a:p>
            <a:pPr marL="0" indent="0" rtl="0">
              <a:buFont typeface="Arial" panose="020B0604020202020204" pitchFamily="34" charset="0"/>
              <a:buNone/>
            </a:pPr>
            <a:endParaRPr lang="en-US" i="1" baseline="0"/>
          </a:p>
          <a:p>
            <a:pPr marL="0" indent="0" rtl="0">
              <a:buFont typeface="Arial" panose="020B0604020202020204" pitchFamily="34" charset="0"/>
              <a:buNone/>
            </a:pPr>
            <a:r>
              <a:rPr lang="fr" b="1" i="0"/>
              <a:t>DEMANDER : </a:t>
            </a:r>
            <a:r>
              <a:rPr lang="fr" i="0"/>
              <a:t>Que faire si le nourrisson et la mère se portent bien sur le plan nutritionnel, ne présentent pas de problèmes d’alimentation ou de problèmes cliniques, ni de problèmes de santé mentale ?</a:t>
            </a:r>
          </a:p>
          <a:p>
            <a:pPr marL="0" indent="0" rtl="0">
              <a:buFont typeface="Arial" panose="020B0604020202020204" pitchFamily="34" charset="0"/>
              <a:buNone/>
            </a:pPr>
            <a:r>
              <a:rPr lang="fr" b="1" i="1"/>
              <a:t>Réponse : </a:t>
            </a:r>
            <a:r>
              <a:rPr lang="fr" i="1"/>
              <a:t>Ils peuvent alors continuer à bénéficier des soins de santé habituels. Vous pouvez par exemple vous assurer qu’ils se rendent aux rendez-vous de vaccination et encourager la mère à demander à bénéficier d’assistance en matière d’ANJE en cas de problème d’alimentation et à consulter un médecin si elle ou son nourrisson tombent malades. </a:t>
            </a:r>
          </a:p>
          <a:p>
            <a:pPr marL="0" indent="0" rtl="0">
              <a:buFont typeface="Arial" panose="020B0604020202020204" pitchFamily="34" charset="0"/>
              <a:buNone/>
            </a:pPr>
            <a:endParaRPr lang="en-US" i="1" baseline="0"/>
          </a:p>
          <a:p>
            <a:pPr marL="0" indent="0" rtl="0">
              <a:buFont typeface="Arial" panose="020B0604020202020204" pitchFamily="34" charset="0"/>
              <a:buNone/>
            </a:pPr>
            <a:r>
              <a:rPr lang="fr" b="1" i="0"/>
              <a:t>DIRE : </a:t>
            </a:r>
            <a:r>
              <a:rPr lang="fr" i="0"/>
              <a:t>En plus d’assurer la continuité des soins, l’examen à l’âge de six mois nous permet d’observer les résultats du couple mère/nourrison au moment de son départ du programme et ainsi d’évaluer l’impact du programme MAMI. </a:t>
            </a:r>
          </a:p>
          <a:p>
            <a:pPr marL="0" indent="0" rtl="0">
              <a:buFont typeface="Arial" panose="020B0604020202020204" pitchFamily="34" charset="0"/>
              <a:buNone/>
            </a:pPr>
            <a:endParaRPr lang="en-US" i="0" baseline="0"/>
          </a:p>
          <a:p>
            <a:pPr marL="0" indent="0" rtl="0">
              <a:buFont typeface="Arial" panose="020B0604020202020204" pitchFamily="34" charset="0"/>
              <a:buNone/>
            </a:pPr>
            <a:r>
              <a:rPr lang="fr" b="1" i="0"/>
              <a:t>DIRE :</a:t>
            </a:r>
            <a:r>
              <a:rPr lang="fr" i="0"/>
              <a:t> certains nourrissons quittent parfois le programme avant d’avoir atteint l’âge de six mois, par exemple en cas d’abandon du suivi par la mère, de transfert vers d’autres programmes ou de décès. Dans de telles situations, il est parfois impossible d’obtenir les données de sortie. Elles peuvent néanmoins être classées des manières suivantes : Abandon, Transfert ou Décès. </a:t>
            </a:r>
            <a:endParaRPr lang="en-US" i="0"/>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82</a:t>
            </a:fld>
            <a:endParaRPr lang="x-none"/>
          </a:p>
        </p:txBody>
      </p:sp>
    </p:spTree>
    <p:extLst>
      <p:ext uri="{BB962C8B-B14F-4D97-AF65-F5344CB8AC3E}">
        <p14:creationId xmlns:p14="http://schemas.microsoft.com/office/powerpoint/2010/main" val="40620733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83</a:t>
            </a:fld>
            <a:endParaRPr lang="x-none"/>
          </a:p>
        </p:txBody>
      </p:sp>
    </p:spTree>
    <p:extLst>
      <p:ext uri="{BB962C8B-B14F-4D97-AF65-F5344CB8AC3E}">
        <p14:creationId xmlns:p14="http://schemas.microsoft.com/office/powerpoint/2010/main" val="248254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 b="1"/>
              <a:t>Dire : </a:t>
            </a:r>
            <a:r>
              <a:rPr lang="fr" b="0"/>
              <a:t>Le « MAMI Global Network » (</a:t>
            </a:r>
            <a:r>
              <a:rPr lang="fr-FR" b="0"/>
              <a:t>Réseau Mondial MAMI)</a:t>
            </a:r>
            <a:r>
              <a:rPr lang="fr" b="0"/>
              <a:t> et Save the Children ont pour objectif commun de veiller à ce que les nourrissons de moins de </a:t>
            </a:r>
            <a:r>
              <a:rPr lang="fr-CH" b="0"/>
              <a:t>six</a:t>
            </a:r>
            <a:r>
              <a:rPr lang="fr" b="0"/>
              <a:t> mois, </a:t>
            </a:r>
            <a:r>
              <a:rPr lang="fr-FR" b="1"/>
              <a:t>petits</a:t>
            </a:r>
            <a:r>
              <a:rPr lang="fr" b="0"/>
              <a:t> et </a:t>
            </a:r>
            <a:r>
              <a:rPr lang="fr-FR" b="1"/>
              <a:t>à risque nutritionnel</a:t>
            </a:r>
            <a:r>
              <a:rPr lang="fr" b="0"/>
              <a:t> </a:t>
            </a:r>
            <a:r>
              <a:rPr lang="fr-CH" b="0"/>
              <a:t>ainsi que </a:t>
            </a:r>
            <a:r>
              <a:rPr lang="fr" b="0"/>
              <a:t>leur</a:t>
            </a:r>
            <a:r>
              <a:rPr lang="fr-CH" b="0"/>
              <a:t>s</a:t>
            </a:r>
            <a:r>
              <a:rPr lang="fr" b="0"/>
              <a:t> mère</a:t>
            </a:r>
            <a:r>
              <a:rPr lang="fr-CH" b="0"/>
              <a:t>s</a:t>
            </a:r>
            <a:r>
              <a:rPr lang="fr" b="0"/>
              <a:t> bénéficient d’un soutien </a:t>
            </a:r>
            <a:r>
              <a:rPr lang="fr-FR" b="0"/>
              <a:t>pour </a:t>
            </a:r>
            <a:r>
              <a:rPr lang="fr-FR" b="1"/>
              <a:t>pouvoir survivre et s’épanouir</a:t>
            </a:r>
            <a:endParaRPr lang="fr"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fr" b="1"/>
              <a:t>Demander : </a:t>
            </a:r>
            <a:r>
              <a:rPr lang="fr" sz="1200" kern="1200">
                <a:solidFill>
                  <a:schemeClr val="tx1"/>
                </a:solidFill>
                <a:effectLst/>
                <a:latin typeface="+mn-lt"/>
                <a:ea typeface="+mn-ea"/>
                <a:cs typeface="+mn-cs"/>
              </a:rPr>
              <a:t>Pensez-vous que MAMI devrait </a:t>
            </a:r>
            <a:r>
              <a:rPr lang="fr" sz="1200" b="1" kern="1200">
                <a:solidFill>
                  <a:schemeClr val="tx1"/>
                </a:solidFill>
                <a:effectLst/>
                <a:latin typeface="+mn-lt"/>
                <a:ea typeface="+mn-ea"/>
                <a:cs typeface="+mn-cs"/>
              </a:rPr>
              <a:t>s’appliquer</a:t>
            </a:r>
            <a:r>
              <a:rPr lang="fr" sz="1200" kern="1200">
                <a:solidFill>
                  <a:schemeClr val="tx1"/>
                </a:solidFill>
                <a:effectLst/>
                <a:latin typeface="+mn-lt"/>
                <a:ea typeface="+mn-ea"/>
                <a:cs typeface="+mn-cs"/>
              </a:rPr>
              <a:t> uniquement dans les situations d’urgence, dans les situations humanitaires, dans les situations de développement, ou dans toutes les situations ?</a:t>
            </a:r>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18</a:t>
            </a:fld>
            <a:endParaRPr lang="x-none"/>
          </a:p>
        </p:txBody>
      </p:sp>
    </p:spTree>
    <p:extLst>
      <p:ext uri="{BB962C8B-B14F-4D97-AF65-F5344CB8AC3E}">
        <p14:creationId xmlns:p14="http://schemas.microsoft.com/office/powerpoint/2010/main" val="10142702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 b="1"/>
              <a:t>DIRE : </a:t>
            </a:r>
            <a:r>
              <a:rPr lang="fr"/>
              <a:t>Nous allons nous pencher sur le sujet clé de la relaxation.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fr" b="1"/>
              <a:t>DEMANDER : </a:t>
            </a:r>
            <a:r>
              <a:rPr lang="fr"/>
              <a:t>Selon vous, pour quelle raison la relaxation figure-t-elle parmi les sujets clés du </a:t>
            </a:r>
            <a:r>
              <a:rPr lang="fr-FR"/>
              <a:t>kit de soins</a:t>
            </a:r>
            <a:r>
              <a:rPr lang="fr"/>
              <a:t> MAMI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fr" sz="1200" b="1" kern="1200">
                <a:solidFill>
                  <a:schemeClr val="tx1"/>
                </a:solidFill>
                <a:effectLst/>
                <a:latin typeface="+mn-lt"/>
                <a:ea typeface="+mn-ea"/>
                <a:cs typeface="+mn-cs"/>
              </a:rPr>
              <a:t>AGIR : </a:t>
            </a:r>
            <a:r>
              <a:rPr lang="fr" sz="1200" kern="1200">
                <a:solidFill>
                  <a:schemeClr val="tx1"/>
                </a:solidFill>
                <a:effectLst/>
                <a:latin typeface="+mn-lt"/>
                <a:ea typeface="+mn-ea"/>
                <a:cs typeface="+mn-cs"/>
              </a:rPr>
              <a:t>Encouragez les participants à débattre de l’importance de ce sujet. </a:t>
            </a: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fr" b="1" u="sng"/>
              <a:t>Points de discussion</a:t>
            </a:r>
          </a:p>
          <a:p>
            <a:pPr marL="171450" indent="-171450" rtl="0">
              <a:buFont typeface="Arial" panose="020B0604020202020204" pitchFamily="34" charset="0"/>
              <a:buChar char="•"/>
            </a:pPr>
            <a:r>
              <a:rPr lang="fr"/>
              <a:t>L’anxiété, la fatigue et le stress émotionnel peuvent atténuer la qualité de l’allaitement. </a:t>
            </a:r>
          </a:p>
          <a:p>
            <a:pPr marL="171450" indent="-171450" rtl="0">
              <a:buFont typeface="Arial" panose="020B0604020202020204" pitchFamily="34" charset="0"/>
              <a:buChar char="•"/>
            </a:pPr>
            <a:r>
              <a:rPr lang="fr"/>
              <a:t>Les techniques de relaxation contribuent à stimuler la montée de lait et garantissent l’efficacité ainsi que la poursuite de l’allaitement. Plus la sensation de détente est importante, meilleur sera l’écoulement de lait.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u="sng" baseline="0"/>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84</a:t>
            </a:fld>
            <a:endParaRPr lang="x-none"/>
          </a:p>
        </p:txBody>
      </p:sp>
    </p:spTree>
    <p:extLst>
      <p:ext uri="{BB962C8B-B14F-4D97-AF65-F5344CB8AC3E}">
        <p14:creationId xmlns:p14="http://schemas.microsoft.com/office/powerpoint/2010/main" val="5155363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b="1" u="sng"/>
              <a:t>Instructions de l’activité</a:t>
            </a:r>
            <a:endParaRPr lang="en-US"/>
          </a:p>
          <a:p>
            <a:pPr rtl="0"/>
            <a:r>
              <a:rPr lang="fr" b="1"/>
              <a:t>AGIR : </a:t>
            </a:r>
            <a:r>
              <a:rPr lang="fr"/>
              <a:t>Demandez à un volontaire de lire le scénario à l’écran.</a:t>
            </a:r>
            <a:endParaRPr lang="en-US"/>
          </a:p>
          <a:p>
            <a:pPr rtl="0"/>
            <a:endParaRPr lang="en-US"/>
          </a:p>
          <a:p>
            <a:pPr rtl="0"/>
            <a:r>
              <a:rPr lang="fr" b="1"/>
              <a:t>DIRE : </a:t>
            </a:r>
            <a:r>
              <a:rPr lang="fr"/>
              <a:t>Prenez quelques minutes pour lire le contenu des cartes C5 et C6. </a:t>
            </a:r>
          </a:p>
          <a:p>
            <a:pPr rtl="0"/>
            <a:endParaRPr lang="en-US" b="1" baseline="0"/>
          </a:p>
          <a:p>
            <a:pPr rtl="0"/>
            <a:r>
              <a:rPr lang="fr" b="1"/>
              <a:t>AGIR : accordez quelques minutes de lecture aux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a:p>
          <a:p>
            <a:pPr rtl="0"/>
            <a:r>
              <a:rPr lang="fr" b="1"/>
              <a:t>AGIR : Demandez à un volontaire de simuler une intervention qui tient compte des éléments du scénario. </a:t>
            </a:r>
          </a:p>
          <a:p>
            <a:pPr rtl="0"/>
            <a:r>
              <a:rPr lang="fr" b="1"/>
              <a:t>AGIR : Demandez aux autres participants de commenter cette simulation. </a:t>
            </a:r>
            <a:endParaRPr lang="en-US" b="1"/>
          </a:p>
          <a:p>
            <a:pPr marL="171450" indent="-171450" rtl="0">
              <a:buFont typeface="Arial" panose="020B0604020202020204" pitchFamily="34" charset="0"/>
              <a:buChar char="•"/>
            </a:pPr>
            <a:endParaRPr lang="en-US"/>
          </a:p>
          <a:p>
            <a:pPr marL="0" indent="0" rtl="0">
              <a:buFont typeface="Arial" panose="020B0604020202020204" pitchFamily="34" charset="0"/>
              <a:buNone/>
            </a:pPr>
            <a:r>
              <a:rPr lang="fr" b="1" u="sng"/>
              <a:t>Points de discussion</a:t>
            </a:r>
            <a:endParaRPr lang="en-US" b="1" u="sng"/>
          </a:p>
          <a:p>
            <a:pPr marL="171450" indent="-171450" rtl="0">
              <a:buFont typeface="Arial" panose="020B0604020202020204" pitchFamily="34" charset="0"/>
              <a:buChar char="•"/>
            </a:pPr>
            <a:r>
              <a:rPr lang="fr"/>
              <a:t>Il existe différentes techniques de relaxation. Passez-les en revue avec la mère et demandez-lui vers quelle méthode irait sa préférence. </a:t>
            </a:r>
          </a:p>
          <a:p>
            <a:pPr marL="171450" indent="-171450" rtl="0">
              <a:buFont typeface="Arial" panose="020B0604020202020204" pitchFamily="34" charset="0"/>
              <a:buChar char="•"/>
            </a:pPr>
            <a:r>
              <a:rPr lang="fr"/>
              <a:t>Exemples de techniques de relaxation : exercices de respiration guidés par un enregistrement audio, écoute de musique, massage, etc.</a:t>
            </a:r>
          </a:p>
          <a:p>
            <a:pPr marL="171450" indent="-171450" rtl="0">
              <a:buFont typeface="Arial" panose="020B0604020202020204" pitchFamily="34" charset="0"/>
              <a:buChar char="•"/>
            </a:pPr>
            <a:r>
              <a:rPr lang="fr"/>
              <a:t>Respiration profonde : Dans les situations de stress, soit nous prenons la fuite, soit nous passons à l’attaque. Dans de telles situations, nous ressentons de la confusion, nous transpirons, nos muscles se tendent, notre rythme cardiaque s’accélère, etc.</a:t>
            </a:r>
          </a:p>
          <a:p>
            <a:pPr marL="171450" indent="-171450" rtl="0">
              <a:buFont typeface="Arial" panose="020B0604020202020204" pitchFamily="34" charset="0"/>
              <a:buChar char="•"/>
            </a:pPr>
            <a:r>
              <a:rPr lang="fr"/>
              <a:t>Nos respirations sont plus courtes et plus saccadées. La respiration profonde calme le corps, car c’est ainsi que nous respirons lorsque nous sommes au repos.</a:t>
            </a:r>
          </a:p>
          <a:p>
            <a:pPr marL="171450" indent="-171450" rtl="0">
              <a:buFont typeface="Arial" panose="020B0604020202020204" pitchFamily="34" charset="0"/>
              <a:buChar char="•"/>
            </a:pPr>
            <a:r>
              <a:rPr lang="fr"/>
              <a:t>L’imagerie mentale : Cette technique consiste à imaginer une situation qui nous calme ou que nous aimons. Par exemple, à se représenter une odeur, une sensation de chaleur. Etc.</a:t>
            </a:r>
          </a:p>
          <a:p>
            <a:pPr rtl="0"/>
            <a:r>
              <a:rPr lang="fr"/>
              <a:t>Technique du câlin </a:t>
            </a:r>
          </a:p>
          <a:p>
            <a:pPr rtl="0"/>
            <a:r>
              <a:rPr lang="fr"/>
              <a:t>• Demandez à la mère ou à la personne qui s’occupe de l’enfant (debout ou assise sur une chaise) de s’assurer que la plante de ses pieds repose bien à plat sur le sol. </a:t>
            </a:r>
          </a:p>
          <a:p>
            <a:pPr rtl="0"/>
            <a:r>
              <a:rPr lang="fr"/>
              <a:t>• Demandez-lui de bouger les pieds (en les tapant légèrement sur le sol ou en les faisant glisser d’un côté, puis de l’autre, en gardant toujours la plante des pieds ancrée dans le sol). Ensuite, demandez-lui d’imaginer les enfoncer dans du sable chaud et mou, ou dans de la terre meuble. </a:t>
            </a:r>
          </a:p>
          <a:p>
            <a:pPr rtl="0"/>
            <a:r>
              <a:rPr lang="fr"/>
              <a:t>• Demandez-lui ensuite de croiser les bras devant elle et, à l’aide de la main opposée sur le bras opposé, de presser doucement sa main sur son bras, de l’épaule vers le coude, puis du coude vers le poignet et de nouveau vers le coude. Elle doit presser doucement ses deux bras simultanément. </a:t>
            </a:r>
          </a:p>
          <a:p>
            <a:pPr rtl="0"/>
            <a:r>
              <a:rPr lang="fr"/>
              <a:t>• Demandez-lui ensuite d’enrouler ses bras autour de son corps de manière à ce que ses mains touchent son dos et ses omoplates. Cette douce étreinte doit durer environ une minute. Demandez-lui ensuite de relâcher les bras. </a:t>
            </a:r>
          </a:p>
          <a:p>
            <a:pPr rtl="0"/>
            <a:endParaRPr lang="en-US"/>
          </a:p>
          <a:p>
            <a:pPr rtl="0"/>
            <a:r>
              <a:rPr lang="fr"/>
              <a:t>Technique de massage du dos (avec partenaire) </a:t>
            </a:r>
          </a:p>
          <a:p>
            <a:pPr rtl="0"/>
            <a:r>
              <a:rPr lang="fr"/>
              <a:t>• La mère s’assoit à la table, la tête posée sur ses bras, aussi détendue que possible. </a:t>
            </a:r>
          </a:p>
          <a:p>
            <a:pPr rtl="0"/>
            <a:r>
              <a:rPr lang="fr"/>
              <a:t>• Expliquez-lui qu’il est important que ses seins et son dos soient nus. </a:t>
            </a:r>
          </a:p>
          <a:p>
            <a:pPr rtl="0"/>
            <a:r>
              <a:rPr lang="fr"/>
              <a:t>• La chaise doit être suffisamment éloignée de la table pour que ses seins soient libres. </a:t>
            </a:r>
          </a:p>
          <a:p>
            <a:pPr rtl="0"/>
            <a:r>
              <a:rPr lang="fr"/>
              <a:t>• Massez les deux côtés de sa colonne vertébrale avec les pouces, en faisant de petits mouvements circulaires du cou jusqu’aux omoplates. </a:t>
            </a:r>
          </a:p>
          <a:p>
            <a:pPr rtl="0"/>
            <a:r>
              <a:rPr lang="fr"/>
              <a:t>• Demandez-lui ce qu’elle ressent et si cela la détend. Remarque : il est possible de démontrer cette technique au cours de la séance de conseil afin que la mère et son partenaire puissent la reproduire chez eux. </a:t>
            </a:r>
          </a:p>
          <a:p>
            <a:pPr marL="171450" indent="-171450" rtl="0">
              <a:buFont typeface="Arial" panose="020B0604020202020204" pitchFamily="34" charset="0"/>
              <a:buChar char="•"/>
            </a:pPr>
            <a:endParaRPr lang="en-US" baseline="0"/>
          </a:p>
          <a:p>
            <a:pPr marL="171450" indent="-171450" rtl="0">
              <a:buFont typeface="Arial" panose="020B0604020202020204" pitchFamily="34" charset="0"/>
              <a:buChar char="•"/>
            </a:pPr>
            <a:endParaRPr lang="en-US" baseline="0"/>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85</a:t>
            </a:fld>
            <a:endParaRPr lang="x-none"/>
          </a:p>
        </p:txBody>
      </p:sp>
    </p:spTree>
    <p:extLst>
      <p:ext uri="{BB962C8B-B14F-4D97-AF65-F5344CB8AC3E}">
        <p14:creationId xmlns:p14="http://schemas.microsoft.com/office/powerpoint/2010/main" val="85015507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 b="1"/>
              <a:t>DIRE : </a:t>
            </a:r>
            <a:r>
              <a:rPr lang="fr"/>
              <a:t>Nous allons maintenant aborder le sujet clé des pleurs et du sommeil.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fr" b="1"/>
              <a:t>DEMANDER : </a:t>
            </a:r>
            <a:r>
              <a:rPr lang="fr"/>
              <a:t>Selon vous, pour quelle raison les pleurs et le sommeil figurent-ils parmi les sujets clés du </a:t>
            </a:r>
            <a:r>
              <a:rPr lang="fr-FR"/>
              <a:t>kit de soins</a:t>
            </a:r>
            <a:r>
              <a:rPr lang="fr"/>
              <a:t> MAMI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fr" sz="1200" b="1" kern="1200">
                <a:solidFill>
                  <a:schemeClr val="tx1"/>
                </a:solidFill>
                <a:effectLst/>
                <a:latin typeface="+mn-lt"/>
                <a:ea typeface="+mn-ea"/>
                <a:cs typeface="+mn-cs"/>
              </a:rPr>
              <a:t>AGIR : </a:t>
            </a:r>
            <a:r>
              <a:rPr lang="fr" sz="1200" kern="1200">
                <a:solidFill>
                  <a:schemeClr val="tx1"/>
                </a:solidFill>
                <a:effectLst/>
                <a:latin typeface="+mn-lt"/>
                <a:ea typeface="+mn-ea"/>
                <a:cs typeface="+mn-cs"/>
              </a:rPr>
              <a:t>Encouragez les participants à débattre de l’importance de ce sujet. </a:t>
            </a: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fr" b="1" u="sng"/>
              <a:t>Points de discussion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a:t>Les pleurs constituent une forme normale d’expression des bébés.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a:t>Certains bébés pleurent plus que d’autres et d’autres pleurent même quand tout va bien.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a:t>Chez un bébé de deux mois, les pleurs peuvent durer de 30 minutes à cinq à six heures par jour.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a:t>Les pleurs, qui surviennent parfois en fin d’après-midi et en début de soirée, peuvent s’intensifier entre six et huit semaines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a:t>Cette situation peut être très stressante et épuisante pour la mère ou la personne qui s’occupe de l’enfant – ainsi que pour les membres de la famille – et la contraindre à trouver des moyens de calmer le nourrisson.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a:t>Expliquer à une mère comment calmer les pleurs de son nourrisson peut lui rendre un grand service et soulager son stress.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a:t>Tous les bébés dorment différemment. Certains bébés ne dorment pas pendant de longues périodes.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a:t>Cela peut être épuisant et stressant pour la mère ou la personne qui s’occupe de l’enfant.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a:t>Expliquer à la mère d’un jeune enfant comment faire en sorte que son sommeil soit sûr et récupérateur peut s’avérer particulièrement utile. </a:t>
            </a:r>
            <a:endParaRPr lang="en-US"/>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86</a:t>
            </a:fld>
            <a:endParaRPr lang="x-none"/>
          </a:p>
        </p:txBody>
      </p:sp>
    </p:spTree>
    <p:extLst>
      <p:ext uri="{BB962C8B-B14F-4D97-AF65-F5344CB8AC3E}">
        <p14:creationId xmlns:p14="http://schemas.microsoft.com/office/powerpoint/2010/main" val="4816530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b="1" u="sng"/>
              <a:t>Instructions de l’activité</a:t>
            </a:r>
            <a:endParaRPr lang="en-US"/>
          </a:p>
          <a:p>
            <a:pPr rtl="0"/>
            <a:r>
              <a:rPr lang="fr" b="1"/>
              <a:t>AGIR : </a:t>
            </a:r>
            <a:r>
              <a:rPr lang="fr"/>
              <a:t>Demandez à un volontaire de lire le scénario à l’écran.</a:t>
            </a:r>
            <a:endParaRPr lang="en-US"/>
          </a:p>
          <a:p>
            <a:pPr rtl="0"/>
            <a:endParaRPr lang="en-US"/>
          </a:p>
          <a:p>
            <a:pPr rtl="0"/>
            <a:r>
              <a:rPr lang="fr" b="1"/>
              <a:t>DIRE : </a:t>
            </a:r>
            <a:r>
              <a:rPr lang="fr"/>
              <a:t>Prenez quelques minutes pour lire le contenu de la carte C4. </a:t>
            </a:r>
          </a:p>
          <a:p>
            <a:pPr rtl="0"/>
            <a:endParaRPr lang="en-US" b="1" baseline="0"/>
          </a:p>
          <a:p>
            <a:pPr rtl="0"/>
            <a:r>
              <a:rPr lang="fr" b="1"/>
              <a:t>AGIR : accordez quelques minutes de lecture aux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fr" b="1"/>
              <a:t>DIRE : </a:t>
            </a:r>
            <a:r>
              <a:rPr lang="fr"/>
              <a:t>Rappelez-vous qu’un bon conseil contient un nombre limité d’informations utiles et ciblées. N’émettez aucun jugement et aucune critique. Félicitez et encouragez les participants à chaque occasion. Convenez d’une mesure que la personne qui s’occupe de l’enfant pourra raisonnablement tenter d’appliquer pour résoudre son problème. </a:t>
            </a:r>
            <a:endParaRPr lang="en-US"/>
          </a:p>
          <a:p>
            <a:pPr rtl="0"/>
            <a:endParaRPr lang="en-US" baseline="0"/>
          </a:p>
          <a:p>
            <a:pPr rtl="0"/>
            <a:r>
              <a:rPr lang="fr" b="1"/>
              <a:t>AGIR : Demandez à un volontaire de s’inspirer du scénario pour simuler une situation lors de laquelle il s’adresse à la mère et au père. </a:t>
            </a:r>
          </a:p>
          <a:p>
            <a:pPr rtl="0"/>
            <a:r>
              <a:rPr lang="fr" b="1"/>
              <a:t>AGIR : Demandez aux autres participants de commenter cette simulation. </a:t>
            </a:r>
            <a:endParaRPr lang="en-US" b="1"/>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87</a:t>
            </a:fld>
            <a:endParaRPr lang="x-none"/>
          </a:p>
        </p:txBody>
      </p:sp>
    </p:spTree>
    <p:extLst>
      <p:ext uri="{BB962C8B-B14F-4D97-AF65-F5344CB8AC3E}">
        <p14:creationId xmlns:p14="http://schemas.microsoft.com/office/powerpoint/2010/main" val="8803404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b="1"/>
              <a:t>DIRE : </a:t>
            </a:r>
            <a:r>
              <a:rPr lang="fr" b="0"/>
              <a:t>Le Guide du sommeil de qualité en sept points résume les conseils à suivre pour garantir la qualité du sommeil du nourrisson. </a:t>
            </a:r>
          </a:p>
          <a:p>
            <a:pPr rtl="0"/>
            <a:endParaRPr lang="en-US" b="0" baseline="0"/>
          </a:p>
          <a:p>
            <a:pPr rtl="0"/>
            <a:r>
              <a:rPr lang="fr" b="1"/>
              <a:t>AGIR : </a:t>
            </a:r>
            <a:r>
              <a:rPr lang="fr" b="0"/>
              <a:t>Lisez les 7 points à l’écran</a:t>
            </a:r>
            <a:endParaRPr lang="en-US" b="0"/>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88</a:t>
            </a:fld>
            <a:endParaRPr lang="x-none"/>
          </a:p>
        </p:txBody>
      </p:sp>
    </p:spTree>
    <p:extLst>
      <p:ext uri="{BB962C8B-B14F-4D97-AF65-F5344CB8AC3E}">
        <p14:creationId xmlns:p14="http://schemas.microsoft.com/office/powerpoint/2010/main" val="209327225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 b="1"/>
              <a:t>DIRE : </a:t>
            </a:r>
            <a:r>
              <a:rPr lang="fr"/>
              <a:t>Nous allons nous pencher sur le sujet clé des soins nutritifs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rtl="0"/>
            <a:r>
              <a:rPr lang="fr" b="1"/>
              <a:t>DEMANDER : </a:t>
            </a:r>
            <a:r>
              <a:rPr lang="fr"/>
              <a:t>Quelqu’un peut-il nous expliquer ce que sont les soins nutritifs ?</a:t>
            </a:r>
          </a:p>
          <a:p>
            <a:pPr rtl="0"/>
            <a:endParaRPr lang="en-US" baseline="0"/>
          </a:p>
          <a:p>
            <a:pPr rtl="0"/>
            <a:r>
              <a:rPr lang="fr" b="1" u="sng"/>
              <a:t>Points de discussion :</a:t>
            </a:r>
          </a:p>
          <a:p>
            <a:pPr marL="171450" indent="-171450" rtl="0">
              <a:buFont typeface="Arial" panose="020B0604020202020204" pitchFamily="34" charset="0"/>
              <a:buChar char="•"/>
            </a:pPr>
            <a:r>
              <a:rPr lang="fr" sz="1200" b="0" i="0" kern="1200">
                <a:solidFill>
                  <a:schemeClr val="tx1"/>
                </a:solidFill>
                <a:effectLst/>
                <a:latin typeface="+mn-lt"/>
                <a:ea typeface="+mn-ea"/>
                <a:cs typeface="+mn-cs"/>
              </a:rPr>
              <a:t>Pour que les enfants puissent réaliser leur plein potentiel, ils doivent bénéficier des cinq composantes interdépendantes et indivisibles des soins nutritifs : </a:t>
            </a:r>
          </a:p>
          <a:p>
            <a:pPr marL="628650" lvl="1" indent="-171450" rtl="0">
              <a:buFont typeface="Arial" panose="020B0604020202020204" pitchFamily="34" charset="0"/>
              <a:buChar char="•"/>
            </a:pPr>
            <a:r>
              <a:rPr lang="fr" sz="1200" b="0" i="0" kern="1200">
                <a:solidFill>
                  <a:schemeClr val="tx1"/>
                </a:solidFill>
                <a:effectLst/>
                <a:latin typeface="+mn-lt"/>
                <a:ea typeface="+mn-ea"/>
                <a:cs typeface="+mn-cs"/>
              </a:rPr>
              <a:t>une bonne santé</a:t>
            </a:r>
          </a:p>
          <a:p>
            <a:pPr marL="628650" lvl="1" indent="-171450" rtl="0">
              <a:buFont typeface="Arial" panose="020B0604020202020204" pitchFamily="34" charset="0"/>
              <a:buChar char="•"/>
            </a:pPr>
            <a:r>
              <a:rPr lang="fr" sz="1200" b="0" i="0" kern="1200">
                <a:solidFill>
                  <a:schemeClr val="tx1"/>
                </a:solidFill>
                <a:effectLst/>
                <a:latin typeface="+mn-lt"/>
                <a:ea typeface="+mn-ea"/>
                <a:cs typeface="+mn-cs"/>
              </a:rPr>
              <a:t>une nutrition adéquate</a:t>
            </a:r>
          </a:p>
          <a:p>
            <a:pPr marL="628650" lvl="1" indent="-171450" rtl="0">
              <a:buFont typeface="Arial" panose="020B0604020202020204" pitchFamily="34" charset="0"/>
              <a:buChar char="•"/>
            </a:pPr>
            <a:r>
              <a:rPr lang="fr" sz="1200" b="0" i="0" kern="1200">
                <a:solidFill>
                  <a:schemeClr val="tx1"/>
                </a:solidFill>
                <a:effectLst/>
                <a:latin typeface="+mn-lt"/>
                <a:ea typeface="+mn-ea"/>
                <a:cs typeface="+mn-cs"/>
              </a:rPr>
              <a:t>un environnement sûr</a:t>
            </a:r>
          </a:p>
          <a:p>
            <a:pPr marL="628650" lvl="1" indent="-171450" rtl="0">
              <a:buFont typeface="Arial" panose="020B0604020202020204" pitchFamily="34" charset="0"/>
              <a:buChar char="•"/>
            </a:pPr>
            <a:r>
              <a:rPr lang="fr" sz="1200" b="0" i="0" kern="1200">
                <a:solidFill>
                  <a:schemeClr val="tx1"/>
                </a:solidFill>
                <a:effectLst/>
                <a:latin typeface="+mn-lt"/>
                <a:ea typeface="+mn-ea"/>
                <a:cs typeface="+mn-cs"/>
              </a:rPr>
              <a:t>des soins attentionnés</a:t>
            </a:r>
          </a:p>
          <a:p>
            <a:pPr marL="628650" lvl="1" indent="-171450" rtl="0">
              <a:buFont typeface="Arial" panose="020B0604020202020204" pitchFamily="34" charset="0"/>
              <a:buChar char="•"/>
            </a:pPr>
            <a:r>
              <a:rPr lang="fr" sz="1200" b="0" i="0" kern="1200">
                <a:solidFill>
                  <a:schemeClr val="tx1"/>
                </a:solidFill>
                <a:effectLst/>
                <a:latin typeface="+mn-lt"/>
                <a:ea typeface="+mn-ea"/>
                <a:cs typeface="+mn-cs"/>
              </a:rPr>
              <a:t>des possibilités d’apprentissage</a:t>
            </a:r>
          </a:p>
          <a:p>
            <a:pPr marL="171450" indent="-171450" rtl="0">
              <a:buFont typeface="Arial" panose="020B0604020202020204" pitchFamily="34" charset="0"/>
              <a:buChar char="•"/>
            </a:pPr>
            <a:r>
              <a:rPr lang="fr" sz="1200" b="0" i="0" kern="1200">
                <a:solidFill>
                  <a:schemeClr val="tx1"/>
                </a:solidFill>
                <a:effectLst/>
                <a:latin typeface="+mn-lt"/>
                <a:ea typeface="+mn-ea"/>
                <a:cs typeface="+mn-cs"/>
              </a:rPr>
              <a:t>Au cours des premières années de la vie de l’enfant, les parents, les membres de la famille proche et les personnes qui s’en occupent sont les plus proches des jeunes enfants et donc les meilleurs prestataires de soins nutritifs. </a:t>
            </a:r>
          </a:p>
          <a:p>
            <a:pPr marL="171450" indent="-171450" rtl="0">
              <a:buFont typeface="Arial" panose="020B0604020202020204" pitchFamily="34" charset="0"/>
              <a:buChar char="•"/>
            </a:pPr>
            <a:r>
              <a:rPr lang="fr" sz="1200" b="0" i="0" kern="1200">
                <a:solidFill>
                  <a:schemeClr val="tx1"/>
                </a:solidFill>
                <a:effectLst/>
                <a:latin typeface="+mn-lt"/>
                <a:ea typeface="+mn-ea"/>
                <a:cs typeface="+mn-cs"/>
              </a:rPr>
              <a:t>Il est pour cette raison essentiel que les jeunes enfants évoluent dans un environnement familial sûr. </a:t>
            </a:r>
          </a:p>
          <a:p>
            <a:pPr marL="171450" indent="-171450" rtl="0">
              <a:buFont typeface="Arial" panose="020B0604020202020204" pitchFamily="34" charset="0"/>
              <a:buChar cha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 b="1"/>
              <a:t>DEMANDER : </a:t>
            </a:r>
            <a:r>
              <a:rPr lang="fr"/>
              <a:t>Selon vous, pour quelle raison les soins nutritifs figurent-ils parmi les sujets clés du </a:t>
            </a:r>
            <a:r>
              <a:rPr lang="fr-FR"/>
              <a:t>kit de soins</a:t>
            </a:r>
            <a:r>
              <a:rPr lang="fr"/>
              <a:t> MAMI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fr" sz="1200" b="1" kern="1200">
                <a:solidFill>
                  <a:schemeClr val="tx1"/>
                </a:solidFill>
                <a:effectLst/>
                <a:latin typeface="+mn-lt"/>
                <a:ea typeface="+mn-ea"/>
                <a:cs typeface="+mn-cs"/>
              </a:rPr>
              <a:t>AGIR : Encouragez les participants à débattre de l’importance de ce sujet.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fr" b="1" u="sng"/>
              <a:t>Points de discussion</a:t>
            </a:r>
          </a:p>
          <a:p>
            <a:pPr marL="171450" indent="-171450" rtl="0">
              <a:buFont typeface="Arial" panose="020B0604020202020204" pitchFamily="34" charset="0"/>
              <a:buChar char="•"/>
            </a:pPr>
            <a:r>
              <a:rPr lang="fr" sz="1200" b="0" i="0" kern="1200">
                <a:solidFill>
                  <a:schemeClr val="tx1"/>
                </a:solidFill>
                <a:effectLst/>
                <a:latin typeface="+mn-lt"/>
                <a:ea typeface="+mn-ea"/>
                <a:cs typeface="+mn-cs"/>
              </a:rPr>
              <a:t>Les soins nutritifs sont essentiels au bon développement et à la croissance des enfants. </a:t>
            </a:r>
          </a:p>
          <a:p>
            <a:pPr marL="171450" indent="-171450" rtl="0">
              <a:buFont typeface="Arial" panose="020B0604020202020204" pitchFamily="34" charset="0"/>
              <a:buChar char="•"/>
            </a:pPr>
            <a:r>
              <a:rPr lang="fr" sz="1200" b="0" i="0" kern="1200">
                <a:solidFill>
                  <a:schemeClr val="tx1"/>
                </a:solidFill>
                <a:effectLst/>
                <a:latin typeface="+mn-lt"/>
                <a:ea typeface="+mn-ea"/>
                <a:cs typeface="+mn-cs"/>
              </a:rPr>
              <a:t>La période allant de la grossesse à l’âge de trois ans, au cours de laquelle le cerveau est le plus sensible aux influences extérieures, est à ces égards déterminante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200" kern="1200">
                <a:solidFill>
                  <a:schemeClr val="tx1"/>
                </a:solidFill>
                <a:effectLst/>
                <a:latin typeface="+mn-lt"/>
                <a:ea typeface="+mn-ea"/>
                <a:cs typeface="+mn-cs"/>
              </a:rPr>
              <a:t>Cette période inclut celle de zéro à six mois.</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89</a:t>
            </a:fld>
            <a:endParaRPr lang="x-none"/>
          </a:p>
        </p:txBody>
      </p:sp>
    </p:spTree>
    <p:extLst>
      <p:ext uri="{BB962C8B-B14F-4D97-AF65-F5344CB8AC3E}">
        <p14:creationId xmlns:p14="http://schemas.microsoft.com/office/powerpoint/2010/main" val="231005487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b="1" u="sng"/>
              <a:t>Instructions de l’activité</a:t>
            </a:r>
            <a:endParaRPr lang="en-US"/>
          </a:p>
          <a:p>
            <a:pPr rtl="0"/>
            <a:r>
              <a:rPr lang="fr" b="1"/>
              <a:t>AGIR : </a:t>
            </a:r>
            <a:r>
              <a:rPr lang="fr"/>
              <a:t>Demandez à un volontaire de lire le scénario à l’écran.</a:t>
            </a:r>
            <a:endParaRPr lang="en-US"/>
          </a:p>
          <a:p>
            <a:pPr rtl="0"/>
            <a:endParaRPr lang="en-US"/>
          </a:p>
          <a:p>
            <a:pPr rtl="0"/>
            <a:r>
              <a:rPr lang="fr" b="1"/>
              <a:t>DIRE : </a:t>
            </a:r>
            <a:r>
              <a:rPr lang="fr"/>
              <a:t>Prenez quelques minutes pour lire le contenu de la carte C4. </a:t>
            </a:r>
          </a:p>
          <a:p>
            <a:pPr rtl="0"/>
            <a:endParaRPr lang="en-US" b="1" baseline="0"/>
          </a:p>
          <a:p>
            <a:pPr rtl="0"/>
            <a:r>
              <a:rPr lang="fr" b="1"/>
              <a:t>AGIR : accordez quelques minutes de lecture aux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fr" b="1"/>
              <a:t>DIRE : </a:t>
            </a:r>
            <a:r>
              <a:rPr lang="fr"/>
              <a:t>Rappelez-vous qu’un bon conseil contient un nombre limité d’informations utiles et ciblées. N’émettez aucun jugement et aucune critique. Félicitez et encouragez les participants à chaque occasion. Convenez d’une mesure que la personne qui s’occupe de l’enfant pourra raisonnablement tenter d’appliquer pour résoudre son problème. </a:t>
            </a:r>
            <a:endParaRPr lang="en-US"/>
          </a:p>
          <a:p>
            <a:pPr rtl="0"/>
            <a:endParaRPr lang="en-US" baseline="0"/>
          </a:p>
          <a:p>
            <a:pPr rtl="0"/>
            <a:r>
              <a:rPr lang="fr" b="1"/>
              <a:t>AGIR : Demandez à un volontaire de s’inspirer du scénario pour simuler une situation lors de laquelle il s’adresse à la mère et au père. </a:t>
            </a:r>
          </a:p>
          <a:p>
            <a:pPr rtl="0"/>
            <a:r>
              <a:rPr lang="fr" b="1"/>
              <a:t>AGIR : Demandez aux autres participants de commenter cette simulation. </a:t>
            </a:r>
            <a:endParaRPr lang="en-US" b="1"/>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90</a:t>
            </a:fld>
            <a:endParaRPr lang="x-none"/>
          </a:p>
        </p:txBody>
      </p:sp>
    </p:spTree>
    <p:extLst>
      <p:ext uri="{BB962C8B-B14F-4D97-AF65-F5344CB8AC3E}">
        <p14:creationId xmlns:p14="http://schemas.microsoft.com/office/powerpoint/2010/main" val="299172038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b="1"/>
              <a:t>DIRE :</a:t>
            </a:r>
          </a:p>
          <a:p>
            <a:pPr marL="171450" indent="-171450" rtl="0">
              <a:buFont typeface="Arial" panose="020B0604020202020204" pitchFamily="34" charset="0"/>
              <a:buChar char="•"/>
            </a:pPr>
            <a:r>
              <a:rPr lang="fr" b="0">
                <a:solidFill>
                  <a:schemeClr val="tx1"/>
                </a:solidFill>
              </a:rPr>
              <a:t>Chaque nourrisson est unique à la naissance et grandit à sa manière, différemment des autres enfants.</a:t>
            </a:r>
          </a:p>
          <a:p>
            <a:pPr marL="171450" indent="-171450" rtl="0">
              <a:buFont typeface="Arial" panose="020B0604020202020204" pitchFamily="34" charset="0"/>
              <a:buChar char="•"/>
            </a:pPr>
            <a:r>
              <a:rPr lang="fr" b="0">
                <a:solidFill>
                  <a:schemeClr val="tx1"/>
                </a:solidFill>
              </a:rPr>
              <a:t>Les soins qui lui sont prodigués dans la petite enfance ont également une incidence sur ses apprentissages. Ses expériences auprès de sa famille et des autres personnes qui s’occupent de lui au cours des premières années posent les bases de la personne qu’il deviendra à l’âge adulte.</a:t>
            </a:r>
          </a:p>
          <a:p>
            <a:pPr marL="171450" indent="-171450" rtl="0">
              <a:buFont typeface="Arial" panose="020B0604020202020204" pitchFamily="34" charset="0"/>
              <a:buChar char="•"/>
            </a:pPr>
            <a:r>
              <a:rPr lang="fr" b="0">
                <a:solidFill>
                  <a:schemeClr val="tx1"/>
                </a:solidFill>
              </a:rPr>
              <a:t>Les enfants acquièrent l’essentiel de leurs connaissances à un très jeune âge.</a:t>
            </a:r>
          </a:p>
          <a:p>
            <a:pPr marL="171450" indent="-171450" rtl="0">
              <a:buFont typeface="Arial" panose="020B0604020202020204" pitchFamily="34" charset="0"/>
              <a:buChar char="•"/>
            </a:pPr>
            <a:r>
              <a:rPr lang="fr" b="0">
                <a:solidFill>
                  <a:schemeClr val="tx1"/>
                </a:solidFill>
              </a:rPr>
              <a:t>C’est avant la naissance et au cours des deux premières années de la vie que le cerveau se développe le plus rapidement.</a:t>
            </a:r>
          </a:p>
          <a:p>
            <a:pPr marL="171450" indent="-171450" rtl="0">
              <a:buFont typeface="Arial" panose="020B0604020202020204" pitchFamily="34" charset="0"/>
              <a:buChar char="•"/>
            </a:pPr>
            <a:r>
              <a:rPr lang="fr" b="0">
                <a:solidFill>
                  <a:schemeClr val="tx1"/>
                </a:solidFill>
              </a:rPr>
              <a:t>Les zones du cerveau liées à l’audition et à la vue se développent le plus rapidement au cours des 3 à 4 premiers mois de la vie.</a:t>
            </a:r>
          </a:p>
          <a:p>
            <a:pPr marL="171450" indent="-171450" rtl="0">
              <a:buFont typeface="Arial" panose="020B0604020202020204" pitchFamily="34" charset="0"/>
              <a:buChar char="•"/>
            </a:pPr>
            <a:r>
              <a:rPr lang="fr" b="0">
                <a:solidFill>
                  <a:schemeClr val="tx1"/>
                </a:solidFill>
              </a:rPr>
              <a:t>Les zones du langage se développent le plus rapidement entre 6 et 12 mois.</a:t>
            </a:r>
          </a:p>
          <a:p>
            <a:pPr marL="171450" indent="-171450" rtl="0">
              <a:buFont typeface="Arial" panose="020B0604020202020204" pitchFamily="34" charset="0"/>
              <a:buChar char="•"/>
            </a:pPr>
            <a:r>
              <a:rPr lang="fr" b="0">
                <a:solidFill>
                  <a:schemeClr val="tx1"/>
                </a:solidFill>
              </a:rPr>
              <a:t>L’écran affiche des activités adaptées aux différents groupes d’âge, de la naissance à 2 ans et plus.</a:t>
            </a:r>
            <a:endParaRPr lang="en-US" b="0">
              <a:solidFill>
                <a:schemeClr val="tx1"/>
              </a:solidFill>
            </a:endParaRPr>
          </a:p>
          <a:p>
            <a:pPr marL="171450" indent="-171450" rtl="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91</a:t>
            </a:fld>
            <a:endParaRPr lang="x-none"/>
          </a:p>
        </p:txBody>
      </p:sp>
    </p:spTree>
    <p:extLst>
      <p:ext uri="{BB962C8B-B14F-4D97-AF65-F5344CB8AC3E}">
        <p14:creationId xmlns:p14="http://schemas.microsoft.com/office/powerpoint/2010/main" val="11221986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b="1" u="sng"/>
              <a:t>Instructions de l’activité</a:t>
            </a:r>
            <a:endParaRPr lang="en-US"/>
          </a:p>
          <a:p>
            <a:pPr rtl="0"/>
            <a:r>
              <a:rPr lang="fr" b="1"/>
              <a:t>AGIR : </a:t>
            </a:r>
            <a:r>
              <a:rPr lang="fr"/>
              <a:t>Demandez à un volontaire de lire le scénario à l’écran.</a:t>
            </a:r>
            <a:endParaRPr lang="en-US"/>
          </a:p>
          <a:p>
            <a:pPr rtl="0"/>
            <a:endParaRPr lang="en-US"/>
          </a:p>
          <a:p>
            <a:pPr rtl="0"/>
            <a:r>
              <a:rPr lang="fr" b="1"/>
              <a:t>DIRE : </a:t>
            </a:r>
            <a:r>
              <a:rPr lang="fr"/>
              <a:t>Prenez quelques minutes pour lire le contenu des cartes C8, C9 et C10. </a:t>
            </a:r>
          </a:p>
          <a:p>
            <a:pPr rtl="0"/>
            <a:endParaRPr lang="en-US" b="1" baseline="0"/>
          </a:p>
          <a:p>
            <a:pPr rtl="0"/>
            <a:r>
              <a:rPr lang="fr" b="1"/>
              <a:t>AGIR : accordez quelques minutes de lecture aux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fr" b="1"/>
              <a:t>DIRE : </a:t>
            </a:r>
            <a:r>
              <a:rPr lang="fr"/>
              <a:t>Rappelez-vous qu’un bon conseil contient un nombre limité d’informations utiles et ciblées. N’émettez aucun jugement et aucune critique. Félicitez et encouragez les participants à chaque occasion. Convenez d’une mesure que la personne qui s’occupe de l’enfant pourra raisonnablement tenter d’appliquer pour résoudre son problème. </a:t>
            </a:r>
            <a:endParaRPr lang="en-US"/>
          </a:p>
          <a:p>
            <a:pPr rtl="0"/>
            <a:endParaRPr lang="en-US" baseline="0"/>
          </a:p>
          <a:p>
            <a:pPr rtl="0"/>
            <a:r>
              <a:rPr lang="fr" b="1"/>
              <a:t>AGIR : Demandez à un volontaire de simuler une situation dans laquelle il tente de convaincre une mère de jouer et de communiquer avec son bébé en lui expliquant la marche à suivre.</a:t>
            </a:r>
          </a:p>
          <a:p>
            <a:pPr rtl="0"/>
            <a:r>
              <a:rPr lang="fr" b="1"/>
              <a:t>AGIR : Demandez aux autres participants de commenter cette simulation. </a:t>
            </a:r>
            <a:endParaRPr lang="en-US" b="1"/>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92</a:t>
            </a:fld>
            <a:endParaRPr lang="x-none"/>
          </a:p>
        </p:txBody>
      </p:sp>
    </p:spTree>
    <p:extLst>
      <p:ext uri="{BB962C8B-B14F-4D97-AF65-F5344CB8AC3E}">
        <p14:creationId xmlns:p14="http://schemas.microsoft.com/office/powerpoint/2010/main" val="20337847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b="1"/>
              <a:t>DIRE : </a:t>
            </a:r>
            <a:r>
              <a:rPr lang="fr"/>
              <a:t>Penchons-nous maintenant sur le sujet clé du soutien de la famille et du père </a:t>
            </a:r>
          </a:p>
          <a:p>
            <a:pPr rtl="0"/>
            <a:endParaRPr lang="en-US" baseline="0"/>
          </a:p>
          <a:p>
            <a:pPr rtl="0"/>
            <a:r>
              <a:rPr lang="fr" b="1"/>
              <a:t>DEMANDER : </a:t>
            </a:r>
            <a:r>
              <a:rPr lang="fr"/>
              <a:t>Selon vous, pour quelle raison le soutien de la famille et du père figure-t-il parmi les sujets clés du </a:t>
            </a:r>
            <a:r>
              <a:rPr lang="fr-FR"/>
              <a:t>kit de soins</a:t>
            </a:r>
            <a:r>
              <a:rPr lang="fr"/>
              <a:t> MAMI ? Pourquoi est-il essentiel qu’une mère qui s’occupe de son nourrisson bénéficie du soutien de son père et de sa famille ?</a:t>
            </a:r>
          </a:p>
          <a:p>
            <a:pPr rtl="0"/>
            <a:endParaRPr lang="en-US" baseline="0"/>
          </a:p>
          <a:p>
            <a:pPr rtl="0"/>
            <a:r>
              <a:rPr lang="fr" b="1"/>
              <a:t>AGIR : </a:t>
            </a:r>
            <a:r>
              <a:rPr lang="fr"/>
              <a:t>Encouragez les participants à débattre de l’importance de ce sujet. </a:t>
            </a:r>
          </a:p>
          <a:p>
            <a:pPr rtl="0"/>
            <a:r>
              <a:rPr lang="fr" b="1"/>
              <a:t>AGIR : </a:t>
            </a:r>
            <a:r>
              <a:rPr lang="fr"/>
              <a:t>Cherchez à savoir dans quelle mesure les pères ainsi que les autres membres de la famille qui participent à la formation soutiennent les nouvelles mères, et qui les soutient le plus souvent. </a:t>
            </a:r>
          </a:p>
          <a:p>
            <a:pPr rtl="0"/>
            <a:endParaRPr lang="en-US" baseline="0"/>
          </a:p>
          <a:p>
            <a:pPr rtl="0"/>
            <a:r>
              <a:rPr lang="fr" b="1"/>
              <a:t>DEMANDER : </a:t>
            </a:r>
            <a:r>
              <a:rPr lang="fr"/>
              <a:t>Quelles personnes influencent le plus les pratiques d’alimentation et de soins des nourrissons ?</a:t>
            </a:r>
          </a:p>
          <a:p>
            <a:pPr rtl="0"/>
            <a:endParaRPr lang="en-US" baseline="0"/>
          </a:p>
          <a:p>
            <a:pPr rtl="0"/>
            <a:r>
              <a:rPr lang="fr" b="1" u="sng"/>
              <a:t>Points de discussion :</a:t>
            </a:r>
          </a:p>
          <a:p>
            <a:pPr marL="171450" indent="-171450" rtl="0">
              <a:buFont typeface="Arial" panose="020B0604020202020204" pitchFamily="34" charset="0"/>
              <a:buChar char="•"/>
            </a:pPr>
            <a:r>
              <a:rPr lang="fr"/>
              <a:t>Il est utile de solliciter la participation des pères/co-parents, des grands-mères et des belles-mères ou d’autres membres de la famille aux séances de conseil ou de leur proposer de rejoindre des activités connexes, par exemple des formations, des groupes de soutien ou des groupes d’information.</a:t>
            </a:r>
          </a:p>
          <a:p>
            <a:pPr marL="171450" indent="-171450" rtl="0">
              <a:buFont typeface="Arial" panose="020B0604020202020204" pitchFamily="34" charset="0"/>
              <a:buChar char="•"/>
            </a:pPr>
            <a:r>
              <a:rPr lang="fr"/>
              <a:t>En effet, ce sont souvent eux qui influencent ou déterminent les pratiques d’alimentation des nourrissons ainsi que les démarches de recherche de soins. Leur livrer des conseils et des formations sur les pratiques recommandées encouragera les changements de comportement et l’adoption de pratiques positives en matière d’alimentation et de soins à l’échelle familiale.</a:t>
            </a:r>
            <a:endParaRPr lang="en-US"/>
          </a:p>
          <a:p>
            <a:pPr marL="171450" indent="-171450" rtl="0">
              <a:buFont typeface="Arial" panose="020B0604020202020204" pitchFamily="34" charset="0"/>
              <a:buChar char="•"/>
            </a:pPr>
            <a:r>
              <a:rPr lang="fr"/>
              <a:t>En incluant les membres de la famille dans les séances de conseil prénatal, il est possible de trouver différentes manières d’assister la mère ainsi que de favoriser l’allaitement maternel à la naissance. </a:t>
            </a:r>
          </a:p>
          <a:p>
            <a:pPr marL="171450" indent="-171450" rtl="0">
              <a:buFont typeface="Arial" panose="020B0604020202020204" pitchFamily="34" charset="0"/>
              <a:buChar char="•"/>
            </a:pPr>
            <a:r>
              <a:rPr lang="fr"/>
              <a:t>Les membres de la famille peuvent ainsi eux aussi mémoriser les informations utiles et lui apporter un soutien continu. </a:t>
            </a:r>
            <a:endParaRPr lang="en-US" baseline="0"/>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93</a:t>
            </a:fld>
            <a:endParaRPr lang="x-none"/>
          </a:p>
        </p:txBody>
      </p:sp>
    </p:spTree>
    <p:extLst>
      <p:ext uri="{BB962C8B-B14F-4D97-AF65-F5344CB8AC3E}">
        <p14:creationId xmlns:p14="http://schemas.microsoft.com/office/powerpoint/2010/main" val="1198815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 b="1"/>
              <a:t>Travail en binôme : 5 minutes. Commentaires et discussion : 5 minutes.</a:t>
            </a:r>
          </a:p>
          <a:p>
            <a:pPr rtl="0"/>
            <a:endParaRPr lang="en-GB" sz="1200" b="1" kern="1200">
              <a:solidFill>
                <a:schemeClr val="tx1"/>
              </a:solidFill>
              <a:effectLst/>
              <a:latin typeface="+mn-lt"/>
              <a:ea typeface="+mn-ea"/>
              <a:cs typeface="+mn-cs"/>
            </a:endParaRPr>
          </a:p>
          <a:p>
            <a:pPr rtl="0"/>
            <a:r>
              <a:rPr lang="fr" sz="1200" b="1" kern="1200">
                <a:solidFill>
                  <a:schemeClr val="tx1"/>
                </a:solidFill>
                <a:effectLst/>
                <a:latin typeface="+mn-lt"/>
                <a:ea typeface="+mn-ea"/>
                <a:cs typeface="+mn-cs"/>
              </a:rPr>
              <a:t>Instructions de l’activité en groupe (5 minutes)</a:t>
            </a:r>
          </a:p>
          <a:p>
            <a:pPr marL="285750" indent="-285750">
              <a:buFont typeface="Arial"/>
              <a:buChar char="•"/>
              <a:defRPr/>
            </a:pPr>
            <a:r>
              <a:rPr lang="fr" b="0"/>
              <a:t>Réfléchissez en binômes : </a:t>
            </a:r>
            <a:r>
              <a:rPr lang="fr"/>
              <a:t>Pour vous, que signifie l’expression « nourrisson de moins de six mois, </a:t>
            </a:r>
            <a:r>
              <a:rPr lang="fr-FR" b="1"/>
              <a:t>petits </a:t>
            </a:r>
            <a:r>
              <a:rPr lang="fr" b="1"/>
              <a:t>et </a:t>
            </a:r>
            <a:r>
              <a:rPr lang="fr-FR" b="1"/>
              <a:t>à risque nutritionnel </a:t>
            </a:r>
            <a:r>
              <a:rPr lang="fr"/>
              <a:t>» ?  </a:t>
            </a:r>
          </a:p>
          <a:p>
            <a:pPr marL="171450" indent="-171450">
              <a:buFont typeface="Arial"/>
              <a:buChar char="•"/>
              <a:defRPr/>
            </a:pPr>
            <a:r>
              <a:rPr lang="fr"/>
              <a:t>Selon vous, quelle apparence physique cette expression traduit-elle ? Pour vous,</a:t>
            </a:r>
            <a:r>
              <a:rPr lang="fr" b="1"/>
              <a:t> </a:t>
            </a:r>
            <a:r>
              <a:rPr lang="fr-FR" b="1"/>
              <a:t>comment pouvez-vous les identifier comme étant petit et à risque nutritionnel ? </a:t>
            </a:r>
            <a:endParaRPr lang="fr"/>
          </a:p>
          <a:p>
            <a:pPr marL="171450" indent="-171450">
              <a:buFont typeface="Arial"/>
              <a:buChar char="•"/>
              <a:defRPr/>
            </a:pPr>
            <a:r>
              <a:rPr lang="fr"/>
              <a:t>Que signifie </a:t>
            </a:r>
            <a:r>
              <a:rPr lang="fr-FR" b="1"/>
              <a:t>à risque nutritionnel</a:t>
            </a:r>
            <a:r>
              <a:rPr lang="fr"/>
              <a:t> ?  Quelle est la nature de ces risques ? Certains nourrissons sont-ils plus à risque que d’autres ? </a:t>
            </a:r>
            <a:endParaRPr lang="en-US"/>
          </a:p>
          <a:p>
            <a:pPr marL="171450" indent="-171450">
              <a:buFont typeface="Arial"/>
              <a:buChar char="•"/>
              <a:defRPr/>
            </a:pPr>
            <a:r>
              <a:rPr lang="fr"/>
              <a:t>Vous avez 5 minutes pour en discuter avec votre voisin.</a:t>
            </a:r>
            <a:endParaRPr lang="fr-F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fr" sz="1200" b="1" kern="1200">
                <a:solidFill>
                  <a:schemeClr val="tx1"/>
                </a:solidFill>
                <a:effectLst/>
                <a:latin typeface="+mn-lt"/>
                <a:ea typeface="+mn-ea"/>
                <a:cs typeface="+mn-cs"/>
              </a:rPr>
              <a:t>Instructions de la séance plénière (5 minutes)</a:t>
            </a:r>
          </a:p>
          <a:p>
            <a:pPr marL="171450" indent="-171450" rtl="0">
              <a:buFontTx/>
              <a:buChar char="-"/>
            </a:pPr>
            <a:r>
              <a:rPr lang="fr"/>
              <a:t>Demandez aux binômes de partager leurs réflexions</a:t>
            </a:r>
          </a:p>
          <a:p>
            <a:pPr marL="0" indent="0" rtl="0">
              <a:buFontTx/>
              <a:buNone/>
            </a:pPr>
            <a:endParaRPr lang="en-US" baseline="0"/>
          </a:p>
          <a:p>
            <a:pPr marL="0" indent="0" rtl="0">
              <a:buFontTx/>
              <a:buNone/>
            </a:pPr>
            <a:r>
              <a:rPr lang="fr" u="sng"/>
              <a:t>Exemples au besoin :</a:t>
            </a:r>
            <a:r>
              <a:rPr lang="fr" u="none"/>
              <a:t> </a:t>
            </a:r>
            <a:r>
              <a:rPr lang="fr"/>
              <a:t> bébés nés avec une insuffisance pondérale ou nourrissons qui présentent un retard de croissance et/ou une émaciation.  </a:t>
            </a:r>
          </a:p>
          <a:p>
            <a:pPr marL="0" indent="0" rtl="0">
              <a:buFontTx/>
              <a:buNone/>
            </a:pPr>
            <a:endParaRPr lang="en-US" baseline="0"/>
          </a:p>
          <a:p>
            <a:pPr marL="0" indent="0" rtl="0">
              <a:buFontTx/>
              <a:buNone/>
            </a:pPr>
            <a:r>
              <a:rPr lang="fr" b="1"/>
              <a:t>Demander : </a:t>
            </a:r>
            <a:r>
              <a:rPr lang="fr"/>
              <a:t>« Voyez-vous souvent ces types de nourrissons ? » « Pensez-vous qu’ils soient nombreux ? »  </a:t>
            </a:r>
            <a:r>
              <a:rPr lang="fr" b="0" i="0"/>
              <a:t>« Rencontrez-vous des mères</a:t>
            </a:r>
            <a:r>
              <a:rPr lang="fr" b="1" i="0"/>
              <a:t> </a:t>
            </a:r>
            <a:r>
              <a:rPr lang="fr-FR" b="1" i="0"/>
              <a:t>qui </a:t>
            </a:r>
            <a:r>
              <a:rPr lang="fr" b="1" i="0"/>
              <a:t>ont des </a:t>
            </a:r>
            <a:r>
              <a:rPr lang="fr" b="0" i="0"/>
              <a:t>problèmes </a:t>
            </a:r>
            <a:r>
              <a:rPr lang="fr-FR" b="1" i="0"/>
              <a:t>qui</a:t>
            </a:r>
            <a:r>
              <a:rPr lang="fr" b="0" i="0"/>
              <a:t> affectent leur capacité à s’occuper de leur bébé ? »</a:t>
            </a:r>
          </a:p>
          <a:p>
            <a:pPr marL="0" indent="0" rtl="0">
              <a:buFontTx/>
              <a:buNone/>
            </a:pPr>
            <a:endParaRPr lang="en-US" b="1" baseline="0"/>
          </a:p>
          <a:p>
            <a:pPr marL="0" indent="0" rtl="0">
              <a:buFontTx/>
              <a:buNone/>
            </a:pPr>
            <a:r>
              <a:rPr lang="fr" b="1"/>
              <a:t>Points de discussion</a:t>
            </a:r>
          </a:p>
          <a:p>
            <a:pPr rtl="0"/>
            <a:r>
              <a:rPr lang="fr" sz="1200" b="0" kern="1200">
                <a:solidFill>
                  <a:schemeClr val="tx1"/>
                </a:solidFill>
                <a:effectLst/>
                <a:latin typeface="+mn-lt"/>
                <a:ea typeface="+mn-ea"/>
                <a:cs typeface="+mn-cs"/>
              </a:rPr>
              <a:t>Pour vous donner une idée de l’ampleur du problème :</a:t>
            </a:r>
          </a:p>
          <a:p>
            <a:pPr marL="171450" lvl="0" indent="-171450" rtl="0">
              <a:buFont typeface="Arial" panose="020B0604020202020204" pitchFamily="34" charset="0"/>
              <a:buChar char="•"/>
            </a:pPr>
            <a:r>
              <a:rPr lang="fr" sz="1200" b="0" kern="1200">
                <a:solidFill>
                  <a:schemeClr val="tx1"/>
                </a:solidFill>
                <a:effectLst/>
                <a:latin typeface="+mn-lt"/>
                <a:ea typeface="+mn-ea"/>
                <a:cs typeface="+mn-cs"/>
              </a:rPr>
              <a:t>Ces nourrissons sont très nombreux dans le monde.</a:t>
            </a:r>
          </a:p>
          <a:p>
            <a:pPr marL="171450" lvl="0" indent="-171450" rtl="0">
              <a:buFont typeface="Arial" panose="020B0604020202020204" pitchFamily="34" charset="0"/>
              <a:buChar char="•"/>
            </a:pPr>
            <a:r>
              <a:rPr lang="fr" sz="1200" b="0" kern="1200">
                <a:solidFill>
                  <a:schemeClr val="tx1"/>
                </a:solidFill>
                <a:effectLst/>
                <a:latin typeface="+mn-lt"/>
                <a:ea typeface="+mn-ea"/>
                <a:cs typeface="+mn-cs"/>
              </a:rPr>
              <a:t>Environ 1 nourrisson de moins de six mois sur 5 présente une insuffisance pondérale à la naissance</a:t>
            </a:r>
          </a:p>
          <a:p>
            <a:pPr marL="171450" lvl="0" indent="-171450" rtl="0">
              <a:buFont typeface="Arial" panose="020B0604020202020204" pitchFamily="34" charset="0"/>
              <a:buChar char="•"/>
            </a:pPr>
            <a:r>
              <a:rPr lang="fr" sz="1200" b="0" kern="1200">
                <a:solidFill>
                  <a:schemeClr val="tx1"/>
                </a:solidFill>
                <a:effectLst/>
                <a:latin typeface="+mn-lt"/>
                <a:ea typeface="+mn-ea"/>
                <a:cs typeface="+mn-cs"/>
              </a:rPr>
              <a:t>Environ 1 nourrisson de moins de six mois sur 5 présente une insuffisance pondérale, un retard de croissance ou une émaciation</a:t>
            </a:r>
          </a:p>
          <a:p>
            <a:pPr marL="171450" lvl="0" indent="-171450" rtl="0">
              <a:buFont typeface="Arial" panose="020B0604020202020204" pitchFamily="34" charset="0"/>
              <a:buChar char="•"/>
            </a:pPr>
            <a:r>
              <a:rPr lang="fr" sz="1200" b="0" kern="1200">
                <a:solidFill>
                  <a:schemeClr val="tx1"/>
                </a:solidFill>
                <a:effectLst/>
                <a:latin typeface="+mn-lt"/>
                <a:ea typeface="+mn-ea"/>
                <a:cs typeface="+mn-cs"/>
              </a:rPr>
              <a:t>Ces nourrissons courent un risque accru de décès, de maladie et de malnutrition, de </a:t>
            </a:r>
            <a:r>
              <a:rPr lang="fr-FR" sz="1200" b="0" kern="1200">
                <a:solidFill>
                  <a:schemeClr val="tx1"/>
                </a:solidFill>
                <a:effectLst/>
                <a:latin typeface="+mn-lt"/>
                <a:ea typeface="+mn-ea"/>
                <a:cs typeface="+mn-cs"/>
              </a:rPr>
              <a:t>retard de </a:t>
            </a:r>
            <a:r>
              <a:rPr lang="fr" sz="1200" b="0" kern="1200">
                <a:solidFill>
                  <a:schemeClr val="tx1"/>
                </a:solidFill>
                <a:effectLst/>
                <a:latin typeface="+mn-lt"/>
                <a:ea typeface="+mn-ea"/>
                <a:cs typeface="+mn-cs"/>
              </a:rPr>
              <a:t>croissance et de développement ainsi que de maladie </a:t>
            </a:r>
            <a:r>
              <a:rPr lang="fr-FR" sz="1200" b="0" kern="1200">
                <a:solidFill>
                  <a:schemeClr val="tx1"/>
                </a:solidFill>
                <a:effectLst/>
                <a:latin typeface="+mn-lt"/>
                <a:ea typeface="+mn-ea"/>
                <a:cs typeface="+mn-cs"/>
              </a:rPr>
              <a:t>chronique</a:t>
            </a:r>
            <a:r>
              <a:rPr lang="fr" sz="1200" b="0" kern="1200">
                <a:solidFill>
                  <a:schemeClr val="tx1"/>
                </a:solidFill>
                <a:effectLst/>
                <a:latin typeface="+mn-lt"/>
                <a:ea typeface="+mn-ea"/>
                <a:cs typeface="+mn-cs"/>
              </a:rPr>
              <a:t>.</a:t>
            </a:r>
            <a:endParaRPr lang="en-US" sz="1200" b="0" kern="1200">
              <a:solidFill>
                <a:schemeClr val="tx1"/>
              </a:solidFill>
              <a:effectLst/>
              <a:latin typeface="+mn-lt"/>
              <a:ea typeface="+mn-ea"/>
              <a:cs typeface="+mn-cs"/>
            </a:endParaRPr>
          </a:p>
          <a:p>
            <a:pPr marL="171450" lvl="0" indent="-171450" rtl="0">
              <a:buFont typeface="Arial" panose="020B0604020202020204" pitchFamily="34" charset="0"/>
              <a:buChar char="•"/>
            </a:pPr>
            <a:r>
              <a:rPr lang="fr" sz="1200" b="0" kern="1200">
                <a:solidFill>
                  <a:schemeClr val="tx1"/>
                </a:solidFill>
                <a:effectLst/>
                <a:latin typeface="+mn-lt"/>
                <a:ea typeface="+mn-ea"/>
                <a:cs typeface="+mn-cs"/>
              </a:rPr>
              <a:t>Nous devons contribuer à améliorer leur identification et leur prise en charge. </a:t>
            </a:r>
          </a:p>
          <a:p>
            <a:pPr marL="171450" lvl="0" indent="-171450" rtl="0">
              <a:buFont typeface="Arial" panose="020B0604020202020204" pitchFamily="34" charset="0"/>
              <a:buChar char="•"/>
            </a:pPr>
            <a:r>
              <a:rPr lang="fr" sz="1200" b="0" kern="1200">
                <a:solidFill>
                  <a:schemeClr val="tx1"/>
                </a:solidFill>
                <a:effectLst/>
                <a:latin typeface="+mn-lt"/>
                <a:ea typeface="+mn-ea"/>
                <a:cs typeface="+mn-cs"/>
              </a:rPr>
              <a:t>Nous devons toujours tenir compte des besoins de la mère et prendre en charge l’ensemble du couple mère/nourrisson.  </a:t>
            </a:r>
          </a:p>
          <a:p>
            <a:pPr marL="171450" lvl="0" indent="-171450" rtl="0">
              <a:buFont typeface="Arial" panose="020B0604020202020204" pitchFamily="34" charset="0"/>
              <a:buChar char="•"/>
            </a:pPr>
            <a:r>
              <a:rPr lang="fr" sz="1200" b="0" kern="1200">
                <a:solidFill>
                  <a:schemeClr val="tx1"/>
                </a:solidFill>
                <a:effectLst/>
                <a:latin typeface="+mn-lt"/>
                <a:ea typeface="+mn-ea"/>
                <a:cs typeface="+mn-cs"/>
              </a:rPr>
              <a:t>Certains peuvent être pris en charge par les services </a:t>
            </a:r>
            <a:r>
              <a:rPr lang="fr-FR" sz="1200" b="1" kern="1200">
                <a:solidFill>
                  <a:schemeClr val="tx1"/>
                </a:solidFill>
                <a:effectLst/>
                <a:latin typeface="+mn-lt"/>
                <a:ea typeface="+mn-ea"/>
                <a:cs typeface="+mn-cs"/>
              </a:rPr>
              <a:t>existants</a:t>
            </a:r>
            <a:r>
              <a:rPr lang="fr" sz="1200" b="0" kern="1200">
                <a:solidFill>
                  <a:schemeClr val="tx1"/>
                </a:solidFill>
                <a:effectLst/>
                <a:latin typeface="+mn-lt"/>
                <a:ea typeface="+mn-ea"/>
                <a:cs typeface="+mn-cs"/>
              </a:rPr>
              <a:t>, d’autres non.</a:t>
            </a:r>
          </a:p>
          <a:p>
            <a:pPr marL="171450" lvl="0" indent="-171450" rtl="0">
              <a:buFont typeface="Arial" panose="020B0604020202020204" pitchFamily="34" charset="0"/>
              <a:buChar char="•"/>
            </a:pPr>
            <a:r>
              <a:rPr lang="fr" sz="1200" b="0" kern="1200">
                <a:solidFill>
                  <a:schemeClr val="tx1"/>
                </a:solidFill>
                <a:effectLst/>
                <a:latin typeface="+mn-lt"/>
                <a:ea typeface="+mn-ea"/>
                <a:cs typeface="+mn-cs"/>
              </a:rPr>
              <a:t>Certaines mères attendent parfois d’être malades ou âgées pour demander de l’aide et d’autres ne se manifesteront jamais.  </a:t>
            </a:r>
          </a:p>
          <a:p>
            <a:pPr marL="171450" lvl="0" indent="-171450" rtl="0">
              <a:buFont typeface="Arial" panose="020B0604020202020204" pitchFamily="34" charset="0"/>
              <a:buChar char="•"/>
            </a:pPr>
            <a:r>
              <a:rPr lang="fr" sz="1200" b="0" kern="1200">
                <a:solidFill>
                  <a:schemeClr val="tx1"/>
                </a:solidFill>
                <a:effectLst/>
                <a:latin typeface="+mn-lt"/>
                <a:ea typeface="+mn-ea"/>
                <a:cs typeface="+mn-cs"/>
              </a:rPr>
              <a:t>Bien que des services soient mis à la disposition de ces nourrissons et de leurs mères, nous pouvons faire davantage pour les identifier, mettre en relation les différents services et améliorer la qualité des soins </a:t>
            </a:r>
            <a:r>
              <a:rPr lang="fr" sz="1200" b="1" kern="1200">
                <a:solidFill>
                  <a:schemeClr val="tx1"/>
                </a:solidFill>
                <a:effectLst/>
                <a:latin typeface="+mn-lt"/>
                <a:ea typeface="+mn-ea"/>
                <a:cs typeface="+mn-cs"/>
              </a:rPr>
              <a:t>o</a:t>
            </a:r>
            <a:r>
              <a:rPr lang="fr-FR" sz="1200" b="1" kern="1200" err="1">
                <a:solidFill>
                  <a:schemeClr val="tx1"/>
                </a:solidFill>
                <a:effectLst/>
                <a:latin typeface="+mn-lt"/>
                <a:ea typeface="+mn-ea"/>
                <a:cs typeface="+mn-cs"/>
              </a:rPr>
              <a:t>fferts</a:t>
            </a:r>
            <a:r>
              <a:rPr lang="fr" sz="1200" b="0" kern="1200">
                <a:solidFill>
                  <a:schemeClr val="tx1"/>
                </a:solidFill>
                <a:effectLst/>
                <a:latin typeface="+mn-lt"/>
                <a:ea typeface="+mn-ea"/>
                <a:cs typeface="+mn-cs"/>
              </a:rPr>
              <a:t>. </a:t>
            </a:r>
          </a:p>
          <a:p>
            <a:pPr rtl="0"/>
            <a:endParaRPr lang="en-US"/>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20</a:t>
            </a:fld>
            <a:endParaRPr lang="x-none"/>
          </a:p>
        </p:txBody>
      </p:sp>
    </p:spTree>
    <p:extLst>
      <p:ext uri="{BB962C8B-B14F-4D97-AF65-F5344CB8AC3E}">
        <p14:creationId xmlns:p14="http://schemas.microsoft.com/office/powerpoint/2010/main" val="24690933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b="1" u="sng"/>
              <a:t>Instructions de l’activité</a:t>
            </a:r>
          </a:p>
          <a:p>
            <a:pPr rtl="0"/>
            <a:r>
              <a:rPr lang="fr" b="1"/>
              <a:t>AGIR : </a:t>
            </a:r>
            <a:r>
              <a:rPr lang="fr"/>
              <a:t>Demandez à un volontaire de lire le scénario à l’écran.</a:t>
            </a:r>
            <a:endParaRPr lang="en-US"/>
          </a:p>
          <a:p>
            <a:pPr rtl="0"/>
            <a:endParaRPr lang="en-US"/>
          </a:p>
          <a:p>
            <a:pPr rtl="0"/>
            <a:r>
              <a:rPr lang="fr" b="1"/>
              <a:t>DIRE : </a:t>
            </a:r>
            <a:r>
              <a:rPr lang="fr"/>
              <a:t>Prenez quelques minutes pour lire le contenu des cartes C1 et C2. </a:t>
            </a:r>
          </a:p>
          <a:p>
            <a:pPr rtl="0"/>
            <a:endParaRPr lang="en-US" b="1" baseline="0"/>
          </a:p>
          <a:p>
            <a:pPr rtl="0"/>
            <a:r>
              <a:rPr lang="fr" b="1"/>
              <a:t>AGIR : Accordez quelques minutes de lecture aux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fr" b="1"/>
              <a:t>DIRE : </a:t>
            </a:r>
            <a:r>
              <a:rPr lang="fr"/>
              <a:t>Rappelez-vous qu’un co</a:t>
            </a:r>
            <a:r>
              <a:rPr lang="fr-FR"/>
              <a:t>u</a:t>
            </a:r>
            <a:r>
              <a:rPr lang="fr"/>
              <a:t>nse</a:t>
            </a:r>
            <a:r>
              <a:rPr lang="fr-FR" err="1"/>
              <a:t>lling</a:t>
            </a:r>
            <a:r>
              <a:rPr lang="fr-FR"/>
              <a:t> adapté</a:t>
            </a:r>
            <a:r>
              <a:rPr lang="fr"/>
              <a:t> contient un nombre limité d’informations utiles et ciblées. N’émettez aucun jugement et aucune critique. Félicitez et encouragez à chaque occasion. Convenez d’une </a:t>
            </a:r>
            <a:r>
              <a:rPr lang="fr-FR"/>
              <a:t>mesure </a:t>
            </a:r>
            <a:r>
              <a:rPr lang="fr"/>
              <a:t>que la personne qui s’occupe de l’enfant pourra raisonnablement tenter d’appliquer pour résoudre son problème. </a:t>
            </a:r>
            <a:endParaRPr lang="en-US"/>
          </a:p>
          <a:p>
            <a:pPr rtl="0"/>
            <a:endParaRPr lang="en-US" baseline="0"/>
          </a:p>
          <a:p>
            <a:pPr rtl="0"/>
            <a:r>
              <a:rPr lang="fr" b="1"/>
              <a:t>AGIR : </a:t>
            </a:r>
            <a:r>
              <a:rPr lang="fr" b="0"/>
              <a:t>Demandez à un volontaire de s’inspirer de ce scénario pour simuler une situation lors de laquelle, </a:t>
            </a:r>
            <a:r>
              <a:rPr lang="fr-FR" b="0"/>
              <a:t>premièrement il pourrait parler à la mère, puis en second lieu, où il pourrait suggérer à la famille </a:t>
            </a:r>
            <a:r>
              <a:rPr lang="fr" b="0"/>
              <a:t>d’apporter son soutien </a:t>
            </a:r>
            <a:r>
              <a:rPr lang="fr-FR" b="0"/>
              <a:t>à la mère et au </a:t>
            </a:r>
            <a:r>
              <a:rPr lang="fr" b="0"/>
              <a:t>nourrisson. </a:t>
            </a:r>
          </a:p>
          <a:p>
            <a:pPr rtl="0"/>
            <a:endParaRPr lang="en-US" b="0" baseline="0"/>
          </a:p>
          <a:p>
            <a:pPr rtl="0"/>
            <a:r>
              <a:rPr lang="fr" b="1"/>
              <a:t>AGIR : </a:t>
            </a:r>
            <a:r>
              <a:rPr lang="fr" b="0"/>
              <a:t>Demandez aux autres participants de commenter cette simulation. </a:t>
            </a:r>
            <a:endParaRPr lang="en-US" b="0"/>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94</a:t>
            </a:fld>
            <a:endParaRPr lang="x-none"/>
          </a:p>
        </p:txBody>
      </p:sp>
    </p:spTree>
    <p:extLst>
      <p:ext uri="{BB962C8B-B14F-4D97-AF65-F5344CB8AC3E}">
        <p14:creationId xmlns:p14="http://schemas.microsoft.com/office/powerpoint/2010/main" val="299153811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i="1"/>
              <a:t>Note à l’animateur : vous disposez de 10 minutes pour aborder ce sujet clé</a:t>
            </a:r>
          </a:p>
          <a:p>
            <a:pPr rtl="0"/>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fr" b="1"/>
              <a:t>DIRE : </a:t>
            </a:r>
            <a:r>
              <a:rPr lang="fr"/>
              <a:t>Nous allons nous pencher sur le sujet clé de la planification familiale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fr" b="1"/>
              <a:t>DEMANDER : </a:t>
            </a:r>
            <a:r>
              <a:rPr lang="fr"/>
              <a:t>Selon vous, pour quelle raison la planification familiale figure-t-elle parmi les sujets clés du </a:t>
            </a:r>
            <a:r>
              <a:rPr lang="fr-FR"/>
              <a:t>kit de soins</a:t>
            </a:r>
            <a:r>
              <a:rPr lang="fr"/>
              <a:t> MAMI ? Pourquoi est-ce important pour le bien-être des nourrissons de moins de six mois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fr" b="1" u="sng"/>
              <a:t>Points de discussion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a:t>Espacer les naissances permet d’augmenter le temps consacré à l’allaitement ainsi qu’aux soins de chaque enfant et, en fin de compte, d’améliorer leurs résultats individuels.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a:t>Permet au corps de </a:t>
            </a:r>
            <a:r>
              <a:rPr lang="fr"/>
              <a:t>la mère </a:t>
            </a:r>
            <a:r>
              <a:rPr lang="fr-FR"/>
              <a:t>de se reconstituer </a:t>
            </a:r>
            <a:r>
              <a:rPr lang="fr"/>
              <a:t>entre deux grossesses.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a:t>La pression financière qui s’exerce sur la famille est également moindre, car les dépenses relatives aux frais de scolarité, aux vêtements, à la nourriture, etc. sont moins importantes.</a:t>
            </a:r>
            <a:endParaRPr lang="en-US" b="1" u="sng"/>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95</a:t>
            </a:fld>
            <a:endParaRPr lang="x-none"/>
          </a:p>
        </p:txBody>
      </p:sp>
    </p:spTree>
    <p:extLst>
      <p:ext uri="{BB962C8B-B14F-4D97-AF65-F5344CB8AC3E}">
        <p14:creationId xmlns:p14="http://schemas.microsoft.com/office/powerpoint/2010/main" val="2756301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b="1" u="sng"/>
              <a:t>Instructions de l’activité</a:t>
            </a:r>
          </a:p>
          <a:p>
            <a:pPr rtl="0"/>
            <a:endParaRPr lang="en-US"/>
          </a:p>
          <a:p>
            <a:pPr rtl="0"/>
            <a:r>
              <a:rPr lang="fr" b="1"/>
              <a:t>AGIR : </a:t>
            </a:r>
            <a:r>
              <a:rPr lang="fr"/>
              <a:t>Demandez à un volontaire de lire le scénario à l’écran.</a:t>
            </a:r>
            <a:endParaRPr lang="en-US"/>
          </a:p>
          <a:p>
            <a:pPr rtl="0"/>
            <a:endParaRPr lang="en-US"/>
          </a:p>
          <a:p>
            <a:pPr rtl="0"/>
            <a:r>
              <a:rPr lang="fr" b="1"/>
              <a:t>DIRE : </a:t>
            </a:r>
            <a:r>
              <a:rPr lang="fr"/>
              <a:t>Prenez quelques minutes pour lire le contenu de la carte C3. </a:t>
            </a:r>
          </a:p>
          <a:p>
            <a:pPr rtl="0"/>
            <a:endParaRPr lang="en-US" b="1" baseline="0"/>
          </a:p>
          <a:p>
            <a:pPr rtl="0"/>
            <a:r>
              <a:rPr lang="fr" b="1"/>
              <a:t>AGIR : accordez quelques minutes de lecture aux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fr" b="1"/>
              <a:t>DIRE : </a:t>
            </a:r>
            <a:r>
              <a:rPr lang="fr"/>
              <a:t>Rappelez-vous qu’un co</a:t>
            </a:r>
            <a:r>
              <a:rPr lang="fr-FR"/>
              <a:t>u</a:t>
            </a:r>
            <a:r>
              <a:rPr lang="fr"/>
              <a:t>nsel</a:t>
            </a:r>
            <a:r>
              <a:rPr lang="fr-FR" err="1"/>
              <a:t>ling</a:t>
            </a:r>
            <a:r>
              <a:rPr lang="fr-FR"/>
              <a:t> adapté</a:t>
            </a:r>
            <a:r>
              <a:rPr lang="fr"/>
              <a:t> contient un nombre limité d’informations utiles et ciblées. N’émettez aucun jugement et aucune critique. Félicitez et encouragez les participants à chaque occasion. Convenez d’une </a:t>
            </a:r>
            <a:r>
              <a:rPr lang="fr-CH"/>
              <a:t>mesure </a:t>
            </a:r>
            <a:r>
              <a:rPr lang="fr"/>
              <a:t>que la personne qui s’occupe de l’enfant pourra raisonnablement tenter d’appliquer pour résoudre son problème. </a:t>
            </a:r>
            <a:endParaRPr lang="en-US"/>
          </a:p>
          <a:p>
            <a:pPr rtl="0"/>
            <a:endParaRPr lang="en-US" baseline="0"/>
          </a:p>
          <a:p>
            <a:pPr rtl="0"/>
            <a:r>
              <a:rPr lang="fr" b="1"/>
              <a:t>AGIR : Demandez à un volontaire de s’inspirer du scénario pour simuler une situation lors de laquelle il s’adresse à la mère. </a:t>
            </a:r>
          </a:p>
          <a:p>
            <a:pPr rtl="0"/>
            <a:r>
              <a:rPr lang="fr" b="1"/>
              <a:t>AGIR : Demandez aux autres participants de commenter cette simulation. </a:t>
            </a:r>
            <a:endParaRPr lang="en-US" b="1"/>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96</a:t>
            </a:fld>
            <a:endParaRPr lang="x-none"/>
          </a:p>
        </p:txBody>
      </p:sp>
    </p:spTree>
    <p:extLst>
      <p:ext uri="{BB962C8B-B14F-4D97-AF65-F5344CB8AC3E}">
        <p14:creationId xmlns:p14="http://schemas.microsoft.com/office/powerpoint/2010/main" val="418928181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i="1"/>
              <a:t>Note à l’animateur – consacrez 10 minutes à ce sujet clé</a:t>
            </a:r>
          </a:p>
          <a:p>
            <a:pPr rtl="0"/>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fr" b="1"/>
              <a:t>DIRE : </a:t>
            </a:r>
            <a:r>
              <a:rPr lang="fr"/>
              <a:t>Nous allons maintenant aborder le sujet clé de l’alimentation complémentaire</a:t>
            </a:r>
            <a:endParaRPr lang="en-US"/>
          </a:p>
          <a:p>
            <a:pPr rtl="0"/>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r>
              <a:rPr lang="fr" b="1"/>
              <a:t>DEMANDER : </a:t>
            </a:r>
            <a:r>
              <a:rPr lang="fr"/>
              <a:t>Selon vous, pour quelle raison l’alimentation complémentaire figure-t-elle parmi les sujets clés du </a:t>
            </a:r>
            <a:r>
              <a:rPr lang="fr-FR"/>
              <a:t>kit de soins</a:t>
            </a:r>
            <a:r>
              <a:rPr lang="fr"/>
              <a:t> MAMI ? </a:t>
            </a:r>
            <a:endParaRPr lang="en-US" i="1"/>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97</a:t>
            </a:fld>
            <a:endParaRPr lang="x-none"/>
          </a:p>
        </p:txBody>
      </p:sp>
    </p:spTree>
    <p:extLst>
      <p:ext uri="{BB962C8B-B14F-4D97-AF65-F5344CB8AC3E}">
        <p14:creationId xmlns:p14="http://schemas.microsoft.com/office/powerpoint/2010/main" val="168689409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fontAlgn="base"/>
            <a:r>
              <a:rPr lang="fr" sz="1200" b="1" i="0" u="none" strike="noStrike" kern="1200">
                <a:solidFill>
                  <a:schemeClr val="tx1"/>
                </a:solidFill>
                <a:effectLst/>
                <a:latin typeface="+mn-lt"/>
                <a:ea typeface="+mn-ea"/>
                <a:cs typeface="+mn-cs"/>
              </a:rPr>
              <a:t>DIRE :</a:t>
            </a:r>
            <a:r>
              <a:rPr lang="fr"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fr" sz="1200" b="0" i="0" u="none" strike="noStrike" kern="1200">
                <a:solidFill>
                  <a:schemeClr val="tx1"/>
                </a:solidFill>
                <a:effectLst/>
                <a:latin typeface="+mn-lt"/>
                <a:ea typeface="+mn-ea"/>
                <a:cs typeface="+mn-cs"/>
              </a:rPr>
              <a:t>Ce graphique illustre la manière dont l’alimentation complémentaire complète l’allaitement maternel à partir de l’âge de six mois afin de suivre l’évolution des besoins énergétiques de l’enfant.</a:t>
            </a:r>
            <a:r>
              <a:rPr lang="fr"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fr" sz="1200" b="0" i="0" u="none" strike="noStrike" kern="1200">
                <a:solidFill>
                  <a:schemeClr val="tx1"/>
                </a:solidFill>
                <a:effectLst/>
                <a:latin typeface="+mn-lt"/>
                <a:ea typeface="+mn-ea"/>
                <a:cs typeface="+mn-cs"/>
              </a:rPr>
              <a:t>Ce diagramme inspiré d’une publication du réseau IBFAN (International Baby Food Action Network)</a:t>
            </a:r>
            <a:r>
              <a:rPr lang="fr" sz="1200" b="0" i="1" u="none" strike="noStrike" kern="1200">
                <a:solidFill>
                  <a:schemeClr val="tx1"/>
                </a:solidFill>
                <a:effectLst/>
                <a:latin typeface="+mn-lt"/>
                <a:ea typeface="+mn-ea"/>
                <a:cs typeface="+mn-cs"/>
              </a:rPr>
              <a:t> montre que le lait maternel constitue le régime complet d’un enfant jusqu’à l’âge de six mois. </a:t>
            </a:r>
            <a:r>
              <a:rPr lang="fr"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fr" sz="1200" b="0" i="0" u="none" strike="noStrike" kern="1200">
                <a:solidFill>
                  <a:schemeClr val="tx1"/>
                </a:solidFill>
                <a:effectLst/>
                <a:latin typeface="+mn-lt"/>
                <a:ea typeface="+mn-ea"/>
                <a:cs typeface="+mn-cs"/>
              </a:rPr>
              <a:t>De six mois à deux ans, le lait maternel continue de couvrir la </a:t>
            </a:r>
            <a:r>
              <a:rPr lang="fr" sz="1200" b="1" i="0" u="none" strike="noStrike" kern="1200">
                <a:solidFill>
                  <a:schemeClr val="tx1"/>
                </a:solidFill>
                <a:effectLst/>
                <a:latin typeface="+mn-lt"/>
                <a:ea typeface="+mn-ea"/>
                <a:cs typeface="+mn-cs"/>
              </a:rPr>
              <a:t>plupart</a:t>
            </a:r>
            <a:r>
              <a:rPr lang="fr" sz="1200" b="0" i="0" u="none" strike="noStrike" kern="1200">
                <a:solidFill>
                  <a:schemeClr val="tx1"/>
                </a:solidFill>
                <a:effectLst/>
                <a:latin typeface="+mn-lt"/>
                <a:ea typeface="+mn-ea"/>
                <a:cs typeface="+mn-cs"/>
              </a:rPr>
              <a:t> des besoins énergétiques de l’enfant.</a:t>
            </a:r>
            <a:r>
              <a:rPr lang="fr"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fr" sz="1200" b="0" i="0" u="none" strike="noStrike" kern="1200">
                <a:solidFill>
                  <a:schemeClr val="tx1"/>
                </a:solidFill>
                <a:effectLst/>
                <a:latin typeface="+mn-lt"/>
                <a:ea typeface="+mn-ea"/>
                <a:cs typeface="+mn-cs"/>
              </a:rPr>
              <a:t>Notez dans ce graphique que la quantité de nutriments apportés par le lait maternel augmente après six mois.</a:t>
            </a:r>
            <a:r>
              <a:rPr lang="fr" sz="1200" b="1" i="0" u="none" strike="noStrike" kern="1200">
                <a:solidFill>
                  <a:schemeClr val="tx1"/>
                </a:solidFill>
                <a:effectLst/>
                <a:latin typeface="+mn-lt"/>
                <a:ea typeface="+mn-ea"/>
                <a:cs typeface="+mn-cs"/>
              </a:rPr>
              <a:t> </a:t>
            </a:r>
            <a:r>
              <a:rPr lang="fr" sz="1200" b="0" i="0" u="none" strike="noStrike" kern="1200">
                <a:solidFill>
                  <a:schemeClr val="tx1"/>
                </a:solidFill>
                <a:effectLst/>
                <a:latin typeface="+mn-lt"/>
                <a:ea typeface="+mn-ea"/>
                <a:cs typeface="+mn-cs"/>
              </a:rPr>
              <a:t> Dans l’ensemble, il ne s’agit que d’un « allaitement partiel, » car les besoins énergétiques doivent être complétés par des aliments complémentaires</a:t>
            </a:r>
            <a:r>
              <a:rPr lang="fr"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fr" sz="1200" b="0" i="0" u="none" strike="noStrike" kern="1200">
                <a:solidFill>
                  <a:schemeClr val="tx1"/>
                </a:solidFill>
                <a:effectLst/>
                <a:latin typeface="+mn-lt"/>
                <a:ea typeface="+mn-ea"/>
                <a:cs typeface="+mn-cs"/>
              </a:rPr>
              <a:t>Après deux ans, les aliments solides constituent progressivement la majeure partie du régime alimentaire de l’enfant. </a:t>
            </a:r>
            <a:r>
              <a:rPr lang="fr"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fr" sz="1200" b="0" i="0" u="none" strike="noStrike" kern="1200">
                <a:solidFill>
                  <a:schemeClr val="tx1"/>
                </a:solidFill>
                <a:effectLst/>
                <a:latin typeface="+mn-lt"/>
                <a:ea typeface="+mn-ea"/>
                <a:cs typeface="+mn-cs"/>
              </a:rPr>
              <a:t>L’allaitement maternel au-delà de 2 ans (</a:t>
            </a:r>
            <a:r>
              <a:rPr lang="fr-FR" sz="1200" b="0" i="0" u="none" strike="noStrike" kern="1200">
                <a:solidFill>
                  <a:schemeClr val="tx1"/>
                </a:solidFill>
                <a:effectLst/>
                <a:latin typeface="+mn-lt"/>
                <a:ea typeface="+mn-ea"/>
                <a:cs typeface="+mn-cs"/>
              </a:rPr>
              <a:t>dit « </a:t>
            </a:r>
            <a:r>
              <a:rPr lang="fr" sz="1200" b="0" i="0" u="none" strike="noStrike" kern="1200">
                <a:solidFill>
                  <a:schemeClr val="tx1"/>
                </a:solidFill>
                <a:effectLst/>
                <a:latin typeface="+mn-lt"/>
                <a:ea typeface="+mn-ea"/>
                <a:cs typeface="+mn-cs"/>
              </a:rPr>
              <a:t>l’allaitement </a:t>
            </a:r>
            <a:r>
              <a:rPr lang="fr-FR" sz="1200" b="0" i="0" u="none" strike="noStrike" kern="1200">
                <a:solidFill>
                  <a:schemeClr val="tx1"/>
                </a:solidFill>
                <a:effectLst/>
                <a:latin typeface="+mn-lt"/>
                <a:ea typeface="+mn-ea"/>
                <a:cs typeface="+mn-cs"/>
              </a:rPr>
              <a:t>prolongé »</a:t>
            </a:r>
            <a:r>
              <a:rPr lang="fr" sz="1200" b="0" i="0" u="none" strike="noStrike" kern="1200">
                <a:solidFill>
                  <a:schemeClr val="tx1"/>
                </a:solidFill>
                <a:effectLst/>
                <a:latin typeface="+mn-lt"/>
                <a:ea typeface="+mn-ea"/>
                <a:cs typeface="+mn-cs"/>
              </a:rPr>
              <a:t>) constitue une source précieuse de nutrition et de protection contre les maladies aussi longtemps que l’allaitement se poursuit. </a:t>
            </a:r>
            <a:r>
              <a:rPr lang="fr"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fr" sz="1200" b="0" i="0" u="none" strike="noStrike" kern="1200">
                <a:solidFill>
                  <a:schemeClr val="tx1"/>
                </a:solidFill>
                <a:effectLst/>
                <a:latin typeface="+mn-lt"/>
                <a:ea typeface="+mn-ea"/>
                <a:cs typeface="+mn-cs"/>
              </a:rPr>
              <a:t>Lecture complémentaire : </a:t>
            </a:r>
            <a:r>
              <a:rPr lang="fr" sz="1200" b="0" i="0" u="sng" strike="noStrike" kern="1200">
                <a:solidFill>
                  <a:schemeClr val="tx1"/>
                </a:solidFill>
                <a:effectLst/>
                <a:latin typeface="+mn-lt"/>
                <a:ea typeface="+mn-ea"/>
                <a:cs typeface="+mn-cs"/>
                <a:hlinkClick r:id="rId3"/>
              </a:rPr>
              <a:t>https://kellymom.com/ages/older-infant/ebf-benefits/</a:t>
            </a:r>
            <a:r>
              <a:rPr lang="fr" sz="1200" b="0" i="0" u="none" strike="noStrike" kern="1200">
                <a:solidFill>
                  <a:schemeClr val="tx1"/>
                </a:solidFill>
                <a:effectLst/>
                <a:latin typeface="+mn-lt"/>
                <a:ea typeface="+mn-ea"/>
                <a:cs typeface="+mn-cs"/>
              </a:rPr>
              <a:t> </a:t>
            </a:r>
            <a:endParaRPr lang="en-US" sz="1200" b="0" i="0" kern="1200">
              <a:solidFill>
                <a:schemeClr val="tx1"/>
              </a:solidFill>
              <a:effectLst/>
              <a:latin typeface="+mn-lt"/>
              <a:ea typeface="+mn-ea"/>
              <a:cs typeface="+mn-cs"/>
            </a:endParaRPr>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98</a:t>
            </a:fld>
            <a:endParaRPr lang="x-none"/>
          </a:p>
        </p:txBody>
      </p:sp>
    </p:spTree>
    <p:extLst>
      <p:ext uri="{BB962C8B-B14F-4D97-AF65-F5344CB8AC3E}">
        <p14:creationId xmlns:p14="http://schemas.microsoft.com/office/powerpoint/2010/main" val="65265224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fontAlgn="base"/>
            <a:r>
              <a:rPr lang="fr" sz="1200" b="1" i="0" u="none" strike="noStrike" kern="1200">
                <a:solidFill>
                  <a:schemeClr val="tx1"/>
                </a:solidFill>
                <a:effectLst/>
                <a:latin typeface="+mn-lt"/>
                <a:ea typeface="+mn-ea"/>
                <a:cs typeface="+mn-cs"/>
              </a:rPr>
              <a:t>DEMANDER : </a:t>
            </a:r>
            <a:r>
              <a:rPr lang="fr" sz="1200" b="0" i="0" u="none" strike="noStrike" kern="1200">
                <a:solidFill>
                  <a:schemeClr val="tx1"/>
                </a:solidFill>
                <a:effectLst/>
                <a:latin typeface="+mn-lt"/>
                <a:ea typeface="+mn-ea"/>
                <a:cs typeface="+mn-cs"/>
              </a:rPr>
              <a:t>« Quelles sont les principales recommandations en matière d’alimentation complémentaire ? »</a:t>
            </a:r>
            <a:r>
              <a:rPr lang="fr" sz="1200" b="0" i="0" kern="1200">
                <a:solidFill>
                  <a:schemeClr val="tx1"/>
                </a:solidFill>
                <a:effectLst/>
                <a:latin typeface="+mn-lt"/>
                <a:ea typeface="+mn-ea"/>
                <a:cs typeface="+mn-cs"/>
              </a:rPr>
              <a:t>​</a:t>
            </a:r>
          </a:p>
          <a:p>
            <a:pPr rtl="0" fontAlgn="base"/>
            <a:r>
              <a:rPr lang="fr" sz="1200" b="0" i="1" u="none" strike="noStrike" kern="1200">
                <a:solidFill>
                  <a:schemeClr val="tx1"/>
                </a:solidFill>
                <a:effectLst/>
                <a:latin typeface="+mn-lt"/>
                <a:ea typeface="+mn-ea"/>
                <a:cs typeface="+mn-cs"/>
              </a:rPr>
              <a:t>--&gt; CLIQUER SUR </a:t>
            </a:r>
            <a:r>
              <a:rPr lang="fr" sz="1200" b="0" i="0" kern="1200">
                <a:solidFill>
                  <a:schemeClr val="tx1"/>
                </a:solidFill>
                <a:effectLst/>
                <a:latin typeface="+mn-lt"/>
                <a:ea typeface="+mn-ea"/>
                <a:cs typeface="+mn-cs"/>
              </a:rPr>
              <a:t>​</a:t>
            </a:r>
          </a:p>
          <a:p>
            <a:pPr rtl="0" fontAlgn="base"/>
            <a:r>
              <a:rPr lang="fr" sz="1200" b="0" i="0" kern="1200">
                <a:solidFill>
                  <a:schemeClr val="tx1"/>
                </a:solidFill>
                <a:effectLst/>
                <a:latin typeface="+mn-lt"/>
                <a:ea typeface="+mn-ea"/>
                <a:cs typeface="+mn-cs"/>
              </a:rPr>
              <a:t>​​</a:t>
            </a:r>
          </a:p>
          <a:p>
            <a:pPr rtl="0" fontAlgn="base"/>
            <a:r>
              <a:rPr lang="fr" sz="1200" b="1" i="0" u="none" strike="noStrike" kern="1200">
                <a:solidFill>
                  <a:schemeClr val="tx1"/>
                </a:solidFill>
                <a:effectLst/>
                <a:latin typeface="+mn-lt"/>
                <a:ea typeface="+mn-ea"/>
                <a:cs typeface="+mn-cs"/>
              </a:rPr>
              <a:t>DIRE (résumez à l’aide des points suivants) : </a:t>
            </a:r>
            <a:r>
              <a:rPr lang="fr" sz="1200" b="0" i="0" kern="1200">
                <a:solidFill>
                  <a:schemeClr val="tx1"/>
                </a:solidFill>
                <a:effectLst/>
                <a:latin typeface="+mn-lt"/>
                <a:ea typeface="+mn-ea"/>
                <a:cs typeface="+mn-cs"/>
              </a:rPr>
              <a:t>​</a:t>
            </a:r>
          </a:p>
          <a:p>
            <a:pPr rtl="0" fontAlgn="base"/>
            <a:r>
              <a:rPr lang="fr" sz="1200" b="0" i="0" u="none" strike="noStrike" kern="1200">
                <a:solidFill>
                  <a:schemeClr val="tx1"/>
                </a:solidFill>
                <a:effectLst/>
                <a:latin typeface="+mn-lt"/>
                <a:ea typeface="+mn-ea"/>
                <a:cs typeface="+mn-cs"/>
              </a:rPr>
              <a:t>Les principales recommandations en matière d’alimentation complémentaire :</a:t>
            </a:r>
            <a:r>
              <a:rPr lang="fr"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fr" sz="1200" b="0" i="0" u="none" strike="noStrike" kern="1200">
                <a:solidFill>
                  <a:schemeClr val="tx1"/>
                </a:solidFill>
                <a:effectLst/>
                <a:latin typeface="+mn-lt"/>
                <a:ea typeface="+mn-ea"/>
                <a:cs typeface="+mn-cs"/>
              </a:rPr>
              <a:t>Introduction des premiers aliments à l’âge de six mois</a:t>
            </a:r>
            <a:r>
              <a:rPr lang="fr"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fr" sz="1200" b="0" i="0" u="none" strike="noStrike" kern="1200">
                <a:solidFill>
                  <a:schemeClr val="tx1"/>
                </a:solidFill>
                <a:effectLst/>
                <a:latin typeface="+mn-lt"/>
                <a:ea typeface="+mn-ea"/>
                <a:cs typeface="+mn-cs"/>
              </a:rPr>
              <a:t>La fréquence, la quantité et la texture des repas doivent être adaptées à l’âge de l’enfant. </a:t>
            </a:r>
            <a:r>
              <a:rPr lang="fr" sz="1200" b="0" i="0" kern="1200">
                <a:solidFill>
                  <a:schemeClr val="tx1"/>
                </a:solidFill>
                <a:effectLst/>
                <a:latin typeface="+mn-lt"/>
                <a:ea typeface="+mn-ea"/>
                <a:cs typeface="+mn-cs"/>
              </a:rPr>
              <a:t>​​</a:t>
            </a:r>
            <a:br>
              <a:rPr lang="en-US" sz="1200" b="0" i="0" kern="1200">
                <a:solidFill>
                  <a:schemeClr val="tx1"/>
                </a:solidFill>
                <a:effectLst/>
                <a:latin typeface="+mn-lt"/>
                <a:ea typeface="+mn-ea"/>
                <a:cs typeface="+mn-cs"/>
              </a:rPr>
            </a:br>
            <a:r>
              <a:rPr lang="fr" sz="1200" b="1" i="1" u="none" strike="noStrike" kern="1200">
                <a:solidFill>
                  <a:schemeClr val="tx1"/>
                </a:solidFill>
                <a:effectLst/>
                <a:latin typeface="+mn-lt"/>
                <a:ea typeface="+mn-ea"/>
                <a:cs typeface="+mn-cs"/>
              </a:rPr>
              <a:t>Remarque :</a:t>
            </a:r>
            <a:r>
              <a:rPr lang="fr" sz="1200" b="1" i="0" u="none" strike="noStrike" kern="1200">
                <a:solidFill>
                  <a:schemeClr val="tx1"/>
                </a:solidFill>
                <a:effectLst/>
                <a:latin typeface="+mn-lt"/>
                <a:ea typeface="+mn-ea"/>
                <a:cs typeface="+mn-cs"/>
              </a:rPr>
              <a:t> </a:t>
            </a:r>
            <a:r>
              <a:rPr lang="fr" sz="1200" b="0" i="0" u="none" strike="noStrike" kern="1200">
                <a:solidFill>
                  <a:schemeClr val="tx1"/>
                </a:solidFill>
                <a:effectLst/>
                <a:latin typeface="+mn-lt"/>
                <a:ea typeface="+mn-ea"/>
                <a:cs typeface="+mn-cs"/>
              </a:rPr>
              <a:t>L’alimentation doit être adaptée à l’âge de l’enfant ainsi qu’à </a:t>
            </a:r>
            <a:r>
              <a:rPr lang="fr" sz="1200" b="0" i="1" u="sng" kern="1200">
                <a:solidFill>
                  <a:schemeClr val="tx1"/>
                </a:solidFill>
                <a:effectLst/>
                <a:latin typeface="+mn-lt"/>
                <a:ea typeface="+mn-ea"/>
                <a:cs typeface="+mn-cs"/>
              </a:rPr>
              <a:t>l’étape</a:t>
            </a:r>
            <a:r>
              <a:rPr lang="fr" sz="1200" b="0" i="0" u="none" strike="noStrike" kern="1200">
                <a:solidFill>
                  <a:schemeClr val="tx1"/>
                </a:solidFill>
                <a:effectLst/>
                <a:latin typeface="+mn-lt"/>
                <a:ea typeface="+mn-ea"/>
                <a:cs typeface="+mn-cs"/>
              </a:rPr>
              <a:t> et tenir compte de toute prématurité et de tout retard de développement/d’acquisition de compétences associés à d’éventuels handicaps. </a:t>
            </a:r>
            <a:r>
              <a:rPr lang="fr"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fr" sz="1200" b="0" i="0" u="none" strike="noStrike" kern="1200">
                <a:solidFill>
                  <a:schemeClr val="tx1"/>
                </a:solidFill>
                <a:effectLst/>
                <a:latin typeface="+mn-lt"/>
                <a:ea typeface="+mn-ea"/>
                <a:cs typeface="+mn-cs"/>
              </a:rPr>
              <a:t>Les aliments doivent être préparés, conservés et manipulés dans le respect des règles d’hygiène alimentaire</a:t>
            </a:r>
            <a:r>
              <a:rPr lang="fr"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fr" sz="1200" b="0" i="0" u="none" strike="noStrike" kern="1200">
                <a:solidFill>
                  <a:schemeClr val="tx1"/>
                </a:solidFill>
                <a:effectLst/>
                <a:latin typeface="+mn-lt"/>
                <a:ea typeface="+mn-ea"/>
                <a:cs typeface="+mn-cs"/>
              </a:rPr>
              <a:t>Pendant la maladie : augmentez l’apport hydrique de l’enfant pendant la maladie (notamment en l’allaitant fréquemment) et encouragez-le à manger (par exemple, en lui proposant des aliments mous, appétissants ou qu’il aime). Après la maladie, les personnes qui s’occupent de l’enfant doivent augmenter la fréquence des repas et l’encourager à manger davantage. </a:t>
            </a:r>
            <a:r>
              <a:rPr lang="fr"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fr" sz="1200" b="0" i="0" u="none" strike="noStrike" kern="1200">
                <a:solidFill>
                  <a:schemeClr val="tx1"/>
                </a:solidFill>
                <a:effectLst/>
                <a:latin typeface="+mn-lt"/>
                <a:ea typeface="+mn-ea"/>
                <a:cs typeface="+mn-cs"/>
              </a:rPr>
              <a:t>Les enfants en situation particulière (par exemple, ceux qui souffrent de malformations congénitales, d’allergies ou de handicaps) qui présentent des contraintes et des besoins alimentaires spécifiques devront bénéficier d’un soutien adapté. Il faut par exemple donner davantage de consistance à la nourriture d’un enfant qui, en raison d’un trouble neurologique comme la paralysie cérébrale, rencontre des problèmes de déglutition</a:t>
            </a:r>
            <a:r>
              <a:rPr lang="fr"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fr" sz="1200" b="0" i="0" u="none" strike="noStrike" kern="1200">
                <a:solidFill>
                  <a:schemeClr val="tx1"/>
                </a:solidFill>
                <a:effectLst/>
                <a:latin typeface="+mn-lt"/>
                <a:ea typeface="+mn-ea"/>
                <a:cs typeface="+mn-cs"/>
              </a:rPr>
              <a:t>L’alimentation des enfants doit être assurée avec rigueur par les personnes qui s’en occupent. </a:t>
            </a:r>
          </a:p>
          <a:p>
            <a:pPr marL="171450" indent="-171450" rtl="0" fontAlgn="base">
              <a:buFont typeface="Arial" panose="020B0604020202020204" pitchFamily="34" charset="0"/>
              <a:buChar char="•"/>
            </a:pPr>
            <a:endParaRPr lang="en-US" sz="1200" b="0" i="0" kern="1200">
              <a:solidFill>
                <a:schemeClr val="tx1"/>
              </a:solidFill>
              <a:effectLst/>
              <a:latin typeface="+mn-lt"/>
              <a:ea typeface="+mn-ea"/>
              <a:cs typeface="+mn-cs"/>
            </a:endParaRPr>
          </a:p>
          <a:p>
            <a:pPr rtl="0" fontAlgn="base"/>
            <a:r>
              <a:rPr lang="fr" sz="1200" b="1" i="0" u="none" strike="noStrike" kern="1200">
                <a:solidFill>
                  <a:schemeClr val="tx1"/>
                </a:solidFill>
                <a:effectLst/>
                <a:latin typeface="+mn-lt"/>
                <a:ea typeface="+mn-ea"/>
                <a:cs typeface="+mn-cs"/>
              </a:rPr>
              <a:t>DIRE :</a:t>
            </a:r>
            <a:r>
              <a:rPr lang="fr" sz="1200" b="0" i="0" u="none" strike="noStrike" kern="1200">
                <a:solidFill>
                  <a:schemeClr val="tx1"/>
                </a:solidFill>
                <a:effectLst/>
                <a:latin typeface="+mn-lt"/>
                <a:ea typeface="+mn-ea"/>
                <a:cs typeface="+mn-cs"/>
              </a:rPr>
              <a:t> Cette infographie illustre la grande diversité des éléments à prendre en compte dans l’alimentation complémentaire. Les personnes qui s’occupent des enfants rencontrent parfois des difficultés à tenir compte de l’ensemble de ces facteurs.</a:t>
            </a:r>
            <a:endParaRPr lang="en-US" sz="1200" b="0" i="0" kern="1200">
              <a:solidFill>
                <a:schemeClr val="tx1"/>
              </a:solidFill>
              <a:effectLst/>
              <a:latin typeface="+mn-lt"/>
              <a:ea typeface="+mn-ea"/>
              <a:cs typeface="+mn-cs"/>
            </a:endParaRPr>
          </a:p>
          <a:p>
            <a:pPr rtl="0" fontAlgn="base"/>
            <a:r>
              <a:rPr lang="fr" sz="1200" b="0" i="0" kern="1200">
                <a:solidFill>
                  <a:schemeClr val="tx1"/>
                </a:solidFill>
                <a:effectLst/>
                <a:latin typeface="+mn-lt"/>
                <a:ea typeface="+mn-ea"/>
                <a:cs typeface="+mn-cs"/>
              </a:rPr>
              <a:t>​​</a:t>
            </a:r>
          </a:p>
          <a:p>
            <a:pPr rtl="0" fontAlgn="base"/>
            <a:r>
              <a:rPr lang="fr" sz="1200" b="0" i="1" u="none" strike="noStrike" kern="1200">
                <a:solidFill>
                  <a:schemeClr val="tx1"/>
                </a:solidFill>
                <a:effectLst/>
                <a:latin typeface="+mn-lt"/>
                <a:ea typeface="+mn-ea"/>
                <a:cs typeface="+mn-cs"/>
              </a:rPr>
              <a:t>Source : </a:t>
            </a:r>
            <a:r>
              <a:rPr lang="fr" sz="1200" b="0" i="0" u="none" strike="noStrike" kern="1200">
                <a:solidFill>
                  <a:schemeClr val="tx1"/>
                </a:solidFill>
                <a:effectLst/>
                <a:latin typeface="+mn-lt"/>
                <a:ea typeface="+mn-ea"/>
                <a:cs typeface="+mn-cs"/>
              </a:rPr>
              <a:t>Fonds des Nations Unies pour l’enfance (UNICEF), Improving Young Children’s Diets During the Complementary Feeding Period. UNICEF Programming Guidance New York: UNICEF, 2020. </a:t>
            </a:r>
            <a:r>
              <a:rPr lang="fr" sz="1200" b="0" i="1" u="sng" strike="noStrike" kern="1200">
                <a:solidFill>
                  <a:schemeClr val="tx1"/>
                </a:solidFill>
                <a:effectLst/>
                <a:latin typeface="+mn-lt"/>
                <a:ea typeface="+mn-ea"/>
                <a:cs typeface="+mn-cs"/>
                <a:hlinkClick r:id="rId3"/>
              </a:rPr>
              <a:t>https://www.unicef.org/media/93981/file/Complementary-Feeding-Guidance-2020.pdf   ​</a:t>
            </a:r>
            <a:r>
              <a:rPr lang="fr" sz="1200" b="0" i="1" u="none" strike="noStrike" kern="1200">
                <a:solidFill>
                  <a:schemeClr val="tx1"/>
                </a:solidFill>
                <a:effectLst/>
                <a:latin typeface="+mn-lt"/>
                <a:ea typeface="+mn-ea"/>
                <a:cs typeface="+mn-cs"/>
              </a:rPr>
              <a:t>   </a:t>
            </a:r>
            <a:r>
              <a:rPr lang="fr" sz="1200" b="0" i="0" kern="1200">
                <a:solidFill>
                  <a:schemeClr val="tx1"/>
                </a:solidFill>
                <a:effectLst/>
                <a:latin typeface="+mn-lt"/>
                <a:ea typeface="+mn-ea"/>
                <a:cs typeface="+mn-cs"/>
              </a:rPr>
              <a:t>​</a:t>
            </a:r>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99</a:t>
            </a:fld>
            <a:endParaRPr lang="x-none"/>
          </a:p>
        </p:txBody>
      </p:sp>
    </p:spTree>
    <p:extLst>
      <p:ext uri="{BB962C8B-B14F-4D97-AF65-F5344CB8AC3E}">
        <p14:creationId xmlns:p14="http://schemas.microsoft.com/office/powerpoint/2010/main" val="232427008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b="1" u="sng"/>
              <a:t>Instructions de l’activité :</a:t>
            </a:r>
          </a:p>
          <a:p>
            <a:pPr rtl="0"/>
            <a:r>
              <a:rPr lang="fr" b="1"/>
              <a:t>AGIR : </a:t>
            </a:r>
            <a:r>
              <a:rPr lang="fr"/>
              <a:t>Demandez à un volontaire de lire le scénario à l’écran.</a:t>
            </a:r>
            <a:endParaRPr lang="en-US"/>
          </a:p>
          <a:p>
            <a:pPr rtl="0"/>
            <a:endParaRPr lang="en-US"/>
          </a:p>
          <a:p>
            <a:pPr rtl="0"/>
            <a:r>
              <a:rPr lang="fr" b="1"/>
              <a:t>DIRE : </a:t>
            </a:r>
            <a:r>
              <a:rPr lang="fr"/>
              <a:t>Prenez quelques minutes pour lire le contenu de la carte C7. </a:t>
            </a:r>
          </a:p>
          <a:p>
            <a:pPr rtl="0"/>
            <a:endParaRPr lang="en-US" b="1" baseline="0"/>
          </a:p>
          <a:p>
            <a:pPr rtl="0"/>
            <a:r>
              <a:rPr lang="fr" b="1"/>
              <a:t>AGIR : accordez quelques minutes de lecture aux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fr" b="1"/>
              <a:t>DIRE : </a:t>
            </a:r>
            <a:r>
              <a:rPr lang="fr"/>
              <a:t>Rappelez-vous qu’un </a:t>
            </a:r>
            <a:r>
              <a:rPr lang="fr-FR"/>
              <a:t>c</a:t>
            </a:r>
            <a:r>
              <a:rPr lang="fr"/>
              <a:t>o</a:t>
            </a:r>
            <a:r>
              <a:rPr lang="fr-FR"/>
              <a:t>u</a:t>
            </a:r>
            <a:r>
              <a:rPr lang="fr"/>
              <a:t>nsel</a:t>
            </a:r>
            <a:r>
              <a:rPr lang="fr-FR" err="1"/>
              <a:t>ling</a:t>
            </a:r>
            <a:r>
              <a:rPr lang="fr"/>
              <a:t> </a:t>
            </a:r>
            <a:r>
              <a:rPr lang="fr-FR"/>
              <a:t>adapté </a:t>
            </a:r>
            <a:r>
              <a:rPr lang="fr"/>
              <a:t>contient un nombre limité d’informations utiles et ciblées. N’émettez aucun jugement et aucune critique. Félicitez et encouragez les participants à chaque occasion. Convenez d’une </a:t>
            </a:r>
            <a:r>
              <a:rPr lang="fr-FR"/>
              <a:t>mesure </a:t>
            </a:r>
            <a:r>
              <a:rPr lang="fr"/>
              <a:t>que la personne qui s’occupe de l’enfant pourra raisonnablement tenter d’appliquer pour résoudre son problème. </a:t>
            </a:r>
            <a:endParaRPr lang="en-US"/>
          </a:p>
          <a:p>
            <a:pPr rtl="0"/>
            <a:endParaRPr lang="en-US" baseline="0"/>
          </a:p>
          <a:p>
            <a:pPr rtl="0"/>
            <a:r>
              <a:rPr lang="fr" b="1"/>
              <a:t>AGIR : Demandez à un volontaire de s’inspirer du scénario pour simuler une situation lors de laquelle il s’adresse à la mère. </a:t>
            </a:r>
          </a:p>
          <a:p>
            <a:pPr rtl="0"/>
            <a:r>
              <a:rPr lang="fr" b="1"/>
              <a:t>AGIR : Demandez aux autres participants de commenter cette simulation. </a:t>
            </a:r>
          </a:p>
          <a:p>
            <a:endParaRPr lang="fr" b="1"/>
          </a:p>
          <a:p>
            <a:r>
              <a:rPr lang="fr" b="1" i="1"/>
              <a:t>Note à l’animateur : à ce stade, seule la question de l’introduction des aliments complémentaires doit être abordée dans le cadre des recommandations pertinentes pour les nourrissons de six à neuf mois. Il faut expliquer que toute recommandation relative à l’alimentation complémentaire à l’âge d’un à deux ans n’est pas </a:t>
            </a:r>
            <a:r>
              <a:rPr lang="fr-FR" b="1" i="1"/>
              <a:t>un </a:t>
            </a:r>
            <a:r>
              <a:rPr lang="fr-FR" b="1" i="1" err="1"/>
              <a:t>counselling</a:t>
            </a:r>
            <a:r>
              <a:rPr lang="fr-FR" b="1" i="1"/>
              <a:t> </a:t>
            </a:r>
            <a:r>
              <a:rPr lang="fr" b="1" i="1"/>
              <a:t>a</a:t>
            </a:r>
            <a:r>
              <a:rPr lang="fr-FR" b="1" i="1" err="1"/>
              <a:t>proprié</a:t>
            </a:r>
            <a:r>
              <a:rPr lang="fr-FR" b="1" i="1"/>
              <a:t> à</a:t>
            </a:r>
            <a:r>
              <a:rPr lang="fr" b="1" i="1"/>
              <a:t> l’âge, mais que ce sujet pourra être abordé ultérieurement. Le </a:t>
            </a:r>
            <a:r>
              <a:rPr lang="fr" b="1" i="1" err="1"/>
              <a:t>co</a:t>
            </a:r>
            <a:r>
              <a:rPr lang="fr-FR" b="1" i="1"/>
              <a:t>u</a:t>
            </a:r>
            <a:r>
              <a:rPr lang="fr" b="1" i="1" err="1"/>
              <a:t>nse</a:t>
            </a:r>
            <a:r>
              <a:rPr lang="fr-FR" b="1" i="1" err="1"/>
              <a:t>lling</a:t>
            </a:r>
            <a:r>
              <a:rPr lang="fr" b="1" i="1"/>
              <a:t> </a:t>
            </a:r>
            <a:r>
              <a:rPr lang="fr" b="1" i="1" err="1"/>
              <a:t>doi</a:t>
            </a:r>
            <a:r>
              <a:rPr lang="fr-FR" b="1" i="1"/>
              <a:t>t</a:t>
            </a:r>
            <a:r>
              <a:rPr lang="fr" b="1" i="1"/>
              <a:t> être ciblé et pertinent. </a:t>
            </a:r>
            <a:endParaRPr lang="en-US"/>
          </a:p>
          <a:p>
            <a:endParaRPr lang="en-US" b="1" i="1">
              <a:solidFill>
                <a:schemeClr val="bg2"/>
              </a:solidFill>
            </a:endParaRPr>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100</a:t>
            </a:fld>
            <a:endParaRPr lang="x-none"/>
          </a:p>
        </p:txBody>
      </p:sp>
    </p:spTree>
    <p:extLst>
      <p:ext uri="{BB962C8B-B14F-4D97-AF65-F5344CB8AC3E}">
        <p14:creationId xmlns:p14="http://schemas.microsoft.com/office/powerpoint/2010/main" val="218394098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sz="1200" b="1" kern="1200">
                <a:solidFill>
                  <a:schemeClr val="tx1"/>
                </a:solidFill>
                <a:effectLst/>
                <a:latin typeface="+mn-lt"/>
                <a:ea typeface="+mn-ea"/>
                <a:cs typeface="+mn-cs"/>
              </a:rPr>
              <a:t>AGIR : </a:t>
            </a:r>
            <a:r>
              <a:rPr lang="fr" sz="1200" kern="1200">
                <a:solidFill>
                  <a:schemeClr val="tx1"/>
                </a:solidFill>
                <a:effectLst/>
                <a:latin typeface="+mn-lt"/>
                <a:ea typeface="+mn-ea"/>
                <a:cs typeface="+mn-cs"/>
              </a:rPr>
              <a:t>Résumez les trois composantes : Dépistage et évaluation, Gestion et suivi, Examen et orientation. Rassemblez tous les éléments du </a:t>
            </a:r>
            <a:r>
              <a:rPr lang="fr-FR" sz="1200" kern="1200">
                <a:solidFill>
                  <a:schemeClr val="tx1"/>
                </a:solidFill>
                <a:effectLst/>
                <a:latin typeface="+mn-lt"/>
                <a:ea typeface="+mn-ea"/>
                <a:cs typeface="+mn-cs"/>
              </a:rPr>
              <a:t>kit de soins</a:t>
            </a:r>
            <a:r>
              <a:rPr lang="fr" sz="1200" kern="1200">
                <a:solidFill>
                  <a:schemeClr val="tx1"/>
                </a:solidFill>
                <a:effectLst/>
                <a:latin typeface="+mn-lt"/>
                <a:ea typeface="+mn-ea"/>
                <a:cs typeface="+mn-cs"/>
              </a:rPr>
              <a:t> – expliquez leur rôle dans le parcours du couple mère/nourrisson</a:t>
            </a:r>
            <a:endParaRPr lang="en-US" sz="1200" kern="1200">
              <a:solidFill>
                <a:schemeClr val="tx1"/>
              </a:solidFill>
              <a:effectLst/>
              <a:latin typeface="+mn-lt"/>
              <a:ea typeface="+mn-ea"/>
              <a:cs typeface="+mn-cs"/>
            </a:endParaRPr>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101</a:t>
            </a:fld>
            <a:endParaRPr lang="x-none"/>
          </a:p>
        </p:txBody>
      </p:sp>
    </p:spTree>
    <p:extLst>
      <p:ext uri="{BB962C8B-B14F-4D97-AF65-F5344CB8AC3E}">
        <p14:creationId xmlns:p14="http://schemas.microsoft.com/office/powerpoint/2010/main" val="212225588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102</a:t>
            </a:fld>
            <a:endParaRPr lang="x-none"/>
          </a:p>
        </p:txBody>
      </p:sp>
    </p:spTree>
    <p:extLst>
      <p:ext uri="{BB962C8B-B14F-4D97-AF65-F5344CB8AC3E}">
        <p14:creationId xmlns:p14="http://schemas.microsoft.com/office/powerpoint/2010/main" val="145116156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b="1"/>
              <a:t>DEMANDER : </a:t>
            </a:r>
            <a:r>
              <a:rPr lang="fr"/>
              <a:t>Quelle est la différence entre le genre et le sexe ?</a:t>
            </a:r>
          </a:p>
          <a:p>
            <a:pPr rtl="0"/>
            <a:endParaRPr lang="en-US" baseline="0"/>
          </a:p>
          <a:p>
            <a:pPr rtl="0"/>
            <a:r>
              <a:rPr lang="fr" u="sng"/>
              <a:t>Définition du sexe :</a:t>
            </a:r>
            <a:r>
              <a:rPr lang="fr" sz="1200" b="0" i="0" kern="1200">
                <a:solidFill>
                  <a:schemeClr val="tx1"/>
                </a:solidFill>
                <a:effectLst/>
                <a:latin typeface="+mn-lt"/>
                <a:ea typeface="+mn-ea"/>
                <a:cs typeface="+mn-cs"/>
              </a:rPr>
              <a:t> </a:t>
            </a:r>
            <a:r>
              <a:rPr lang="fr" sz="1200" b="0" i="0" u="sng" kern="1200">
                <a:solidFill>
                  <a:schemeClr val="tx1"/>
                </a:solidFill>
                <a:effectLst/>
                <a:latin typeface="+mn-lt"/>
                <a:ea typeface="+mn-ea"/>
                <a:cs typeface="+mn-cs"/>
                <a:hlinkClick r:id="rId3"/>
              </a:rPr>
              <a:t>désigne les différences physiques entre les personnes de sexe masculin, féminin ou </a:t>
            </a:r>
            <a:r>
              <a:rPr lang="fr" sz="1200" b="0" i="0" kern="1200">
                <a:solidFill>
                  <a:schemeClr val="tx1"/>
                </a:solidFill>
                <a:effectLst/>
                <a:latin typeface="+mn-lt"/>
                <a:ea typeface="+mn-ea"/>
                <a:cs typeface="+mn-cs"/>
              </a:rPr>
              <a:t>intersexe. Le sexe d’une personne lui est généralement assigné à la naissance sur la base de caractéristiques physiologiques, notamment les organes génitaux et la composition chromosomique. </a:t>
            </a:r>
          </a:p>
          <a:p>
            <a:pPr rtl="0"/>
            <a:endParaRPr lang="en-US" u="sng" baseline="0"/>
          </a:p>
          <a:p>
            <a:pPr rtl="0"/>
            <a:r>
              <a:rPr lang="fr" u="sng"/>
              <a:t>Définition du genre : </a:t>
            </a:r>
            <a:r>
              <a:rPr lang="fr" sz="1200" b="0" i="0" kern="1200">
                <a:solidFill>
                  <a:schemeClr val="tx1"/>
                </a:solidFill>
                <a:effectLst/>
                <a:latin typeface="+mn-lt"/>
                <a:ea typeface="+mn-ea"/>
                <a:cs typeface="+mn-cs"/>
              </a:rPr>
              <a:t>Le genre désigne les rôles, comportements, expressions et identités socialement construits des filles, des femmes, des garçons, des hommes et des personnes de genre différent.</a:t>
            </a:r>
          </a:p>
          <a:p>
            <a:pPr rtl="0"/>
            <a:endParaRPr lang="en-US" sz="1200" b="0" i="0" kern="1200">
              <a:solidFill>
                <a:schemeClr val="tx1"/>
              </a:solidFill>
              <a:effectLst/>
              <a:latin typeface="+mn-lt"/>
              <a:ea typeface="+mn-ea"/>
              <a:cs typeface="+mn-cs"/>
            </a:endParaRPr>
          </a:p>
          <a:p>
            <a:pPr rtl="0"/>
            <a:r>
              <a:rPr lang="fr" sz="1200" b="1" i="0" u="sng" kern="1200">
                <a:solidFill>
                  <a:schemeClr val="tx1"/>
                </a:solidFill>
                <a:effectLst/>
                <a:latin typeface="+mn-lt"/>
                <a:ea typeface="+mn-ea"/>
                <a:cs typeface="+mn-cs"/>
              </a:rPr>
              <a:t>Instructions de l’activité (15 minutes) :</a:t>
            </a:r>
            <a:endParaRPr lang="en-US" sz="1200" b="1" i="0" u="sng" kern="1200">
              <a:solidFill>
                <a:schemeClr val="tx1"/>
              </a:solidFill>
              <a:effectLst/>
              <a:latin typeface="+mn-lt"/>
              <a:ea typeface="+mn-ea"/>
              <a:cs typeface="+mn-cs"/>
            </a:endParaRPr>
          </a:p>
          <a:p>
            <a:pPr rtl="0"/>
            <a:r>
              <a:rPr lang="fr" sz="1200" b="1" i="0" kern="1200">
                <a:solidFill>
                  <a:schemeClr val="tx1"/>
                </a:solidFill>
                <a:effectLst/>
                <a:latin typeface="+mn-lt"/>
                <a:ea typeface="+mn-ea"/>
                <a:cs typeface="+mn-cs"/>
              </a:rPr>
              <a:t>AGIR : Préparez un </a:t>
            </a:r>
            <a:r>
              <a:rPr lang="fr-FR" sz="1200" b="1" i="0" kern="1200">
                <a:solidFill>
                  <a:schemeClr val="tx1"/>
                </a:solidFill>
                <a:effectLst/>
                <a:latin typeface="+mn-lt"/>
                <a:ea typeface="+mn-ea"/>
                <a:cs typeface="+mn-cs"/>
              </a:rPr>
              <a:t>flip chart </a:t>
            </a:r>
            <a:r>
              <a:rPr lang="fr" sz="1200" b="1" i="0" kern="1200">
                <a:solidFill>
                  <a:schemeClr val="tx1"/>
                </a:solidFill>
                <a:effectLst/>
                <a:latin typeface="+mn-lt"/>
                <a:ea typeface="+mn-ea"/>
                <a:cs typeface="+mn-cs"/>
              </a:rPr>
              <a:t>comprenant deux colonnes : une colonne HOMMES et une colonne FEMMES</a:t>
            </a:r>
            <a:endParaRPr lang="en-US" sz="1200" b="1" i="0" kern="1200">
              <a:solidFill>
                <a:schemeClr val="tx1"/>
              </a:solidFill>
              <a:effectLst/>
              <a:latin typeface="+mn-lt"/>
              <a:ea typeface="+mn-ea"/>
              <a:cs typeface="+mn-cs"/>
            </a:endParaRPr>
          </a:p>
          <a:p>
            <a:pPr rtl="0"/>
            <a:r>
              <a:rPr lang="fr" sz="1200" b="1" i="0" kern="1200">
                <a:solidFill>
                  <a:schemeClr val="tx1"/>
                </a:solidFill>
                <a:effectLst/>
                <a:latin typeface="+mn-lt"/>
                <a:ea typeface="+mn-ea"/>
                <a:cs typeface="+mn-cs"/>
              </a:rPr>
              <a:t>DEMANDER : </a:t>
            </a:r>
            <a:r>
              <a:rPr lang="fr" sz="1200" b="0" i="0" kern="1200">
                <a:solidFill>
                  <a:schemeClr val="tx1"/>
                </a:solidFill>
                <a:effectLst/>
                <a:latin typeface="+mn-lt"/>
                <a:ea typeface="+mn-ea"/>
                <a:cs typeface="+mn-cs"/>
              </a:rPr>
              <a:t>En général, comment les responsabilités parentales et les soins aux enfants sont-ils répartis entre les hommes et les femmes dans [nom du contexte] ?</a:t>
            </a:r>
          </a:p>
          <a:p>
            <a:pPr rtl="0"/>
            <a:r>
              <a:rPr lang="fr" sz="1200" b="1" i="0" kern="1200">
                <a:solidFill>
                  <a:schemeClr val="tx1"/>
                </a:solidFill>
                <a:effectLst/>
                <a:latin typeface="+mn-lt"/>
                <a:ea typeface="+mn-ea"/>
                <a:cs typeface="+mn-cs"/>
              </a:rPr>
              <a:t>AGIR : </a:t>
            </a:r>
            <a:r>
              <a:rPr lang="fr" sz="1200" b="0" i="0" kern="1200">
                <a:solidFill>
                  <a:schemeClr val="tx1"/>
                </a:solidFill>
                <a:effectLst/>
                <a:latin typeface="+mn-lt"/>
                <a:ea typeface="+mn-ea"/>
                <a:cs typeface="+mn-cs"/>
              </a:rPr>
              <a:t>Notez les réponses dans la colonne correspondante.</a:t>
            </a:r>
          </a:p>
          <a:p>
            <a:pPr rtl="0"/>
            <a:r>
              <a:rPr lang="fr" sz="1200" b="1" i="0" kern="1200">
                <a:solidFill>
                  <a:schemeClr val="tx1"/>
                </a:solidFill>
                <a:effectLst/>
                <a:latin typeface="+mn-lt"/>
                <a:ea typeface="+mn-ea"/>
                <a:cs typeface="+mn-cs"/>
              </a:rPr>
              <a:t>AGIR : </a:t>
            </a:r>
            <a:r>
              <a:rPr lang="fr" sz="1200" b="0" i="0" kern="1200">
                <a:solidFill>
                  <a:schemeClr val="tx1"/>
                </a:solidFill>
                <a:effectLst/>
                <a:latin typeface="+mn-lt"/>
                <a:ea typeface="+mn-ea"/>
                <a:cs typeface="+mn-cs"/>
              </a:rPr>
              <a:t>Animez une discussion sur la répartition des soins aux enfants entre les hommes et les femmes. </a:t>
            </a:r>
          </a:p>
          <a:p>
            <a:pPr rtl="0"/>
            <a:r>
              <a:rPr lang="fr" sz="1200" b="1" i="0" kern="1200">
                <a:solidFill>
                  <a:schemeClr val="tx1"/>
                </a:solidFill>
                <a:effectLst/>
                <a:latin typeface="+mn-lt"/>
                <a:ea typeface="+mn-ea"/>
                <a:cs typeface="+mn-cs"/>
              </a:rPr>
              <a:t>DEMANDER : </a:t>
            </a:r>
            <a:r>
              <a:rPr lang="fr" sz="1200" b="0" i="0" kern="1200">
                <a:solidFill>
                  <a:schemeClr val="tx1"/>
                </a:solidFill>
                <a:effectLst/>
                <a:latin typeface="+mn-lt"/>
                <a:ea typeface="+mn-ea"/>
                <a:cs typeface="+mn-cs"/>
              </a:rPr>
              <a:t>Que pouvons-nous faire pour répartir plus équitablement le temps et les efforts consacrés au soin des enfants entre les hommes et les femmes au sein de la communauté ?</a:t>
            </a:r>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103</a:t>
            </a:fld>
            <a:endParaRPr lang="x-none"/>
          </a:p>
        </p:txBody>
      </p:sp>
    </p:spTree>
    <p:extLst>
      <p:ext uri="{BB962C8B-B14F-4D97-AF65-F5344CB8AC3E}">
        <p14:creationId xmlns:p14="http://schemas.microsoft.com/office/powerpoint/2010/main" val="770077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lvl="0" indent="0" rtl="0">
              <a:buNone/>
            </a:pPr>
            <a:r>
              <a:rPr lang="fr" sz="1200" b="1" i="0">
                <a:solidFill>
                  <a:schemeClr val="tx1"/>
                </a:solidFill>
                <a:effectLst/>
              </a:rPr>
              <a:t>DIRE : </a:t>
            </a:r>
            <a:r>
              <a:rPr lang="fr" sz="1200" b="0" i="0">
                <a:solidFill>
                  <a:schemeClr val="tx1"/>
                </a:solidFill>
                <a:effectLst/>
              </a:rPr>
              <a:t>Nous déterminons l’état de risque nutritionnel des nourrissons de moins de six mois</a:t>
            </a:r>
            <a:r>
              <a:rPr lang="fr" sz="1200" b="1" i="0">
                <a:solidFill>
                  <a:schemeClr val="tx1"/>
                </a:solidFill>
                <a:effectLst/>
              </a:rPr>
              <a:t> </a:t>
            </a:r>
            <a:r>
              <a:rPr lang="fr-FR" sz="1200" b="1" i="0">
                <a:solidFill>
                  <a:schemeClr val="tx1"/>
                </a:solidFill>
                <a:effectLst/>
              </a:rPr>
              <a:t>en évaluant</a:t>
            </a:r>
            <a:r>
              <a:rPr lang="fr-FR" sz="1200" b="0" i="0">
                <a:solidFill>
                  <a:schemeClr val="tx1"/>
                </a:solidFill>
                <a:effectLst/>
              </a:rPr>
              <a:t> </a:t>
            </a:r>
            <a:r>
              <a:rPr lang="fr" sz="1200" b="0" i="0">
                <a:solidFill>
                  <a:schemeClr val="tx1"/>
                </a:solidFill>
                <a:effectLst/>
              </a:rPr>
              <a:t>cinq facteurs</a:t>
            </a:r>
          </a:p>
          <a:p>
            <a:pPr marL="0" lvl="0" indent="0" rtl="0">
              <a:buNone/>
            </a:pPr>
            <a:endParaRPr lang="en-GB" sz="1200" b="1" i="1" baseline="0">
              <a:solidFill>
                <a:schemeClr val="tx1"/>
              </a:solidFill>
              <a:effectLst/>
              <a:sym typeface="Wingdings" panose="05000000000000000000" pitchFamily="2" charset="2"/>
            </a:endParaRPr>
          </a:p>
          <a:p>
            <a:pPr marL="0" lvl="0" indent="0" rtl="0">
              <a:buNone/>
            </a:pPr>
            <a:r>
              <a:rPr lang="fr" sz="1200" b="1" i="0">
                <a:solidFill>
                  <a:schemeClr val="tx1"/>
                </a:solidFill>
                <a:effectLst/>
                <a:sym typeface="Wingdings" panose="05000000000000000000" pitchFamily="2" charset="2"/>
              </a:rPr>
              <a:t>DEMANDER : </a:t>
            </a:r>
            <a:r>
              <a:rPr lang="fr" sz="1200" b="0" i="0">
                <a:solidFill>
                  <a:schemeClr val="tx1"/>
                </a:solidFill>
                <a:effectLst/>
                <a:sym typeface="Wingdings" panose="05000000000000000000" pitchFamily="2" charset="2"/>
              </a:rPr>
              <a:t>Comment</a:t>
            </a:r>
            <a:r>
              <a:rPr lang="fr" sz="1200" b="1" i="0">
                <a:solidFill>
                  <a:schemeClr val="tx1"/>
                </a:solidFill>
                <a:effectLst/>
                <a:sym typeface="Wingdings" panose="05000000000000000000" pitchFamily="2" charset="2"/>
              </a:rPr>
              <a:t> c</a:t>
            </a:r>
            <a:r>
              <a:rPr lang="fr-FR" sz="1200" b="1" i="0" err="1">
                <a:solidFill>
                  <a:schemeClr val="tx1"/>
                </a:solidFill>
                <a:effectLst/>
                <a:sym typeface="Wingdings" panose="05000000000000000000" pitchFamily="2" charset="2"/>
              </a:rPr>
              <a:t>haque</a:t>
            </a:r>
            <a:r>
              <a:rPr lang="fr-FR" sz="1200" b="0" i="0">
                <a:solidFill>
                  <a:schemeClr val="tx1"/>
                </a:solidFill>
                <a:effectLst/>
                <a:sym typeface="Wingdings" panose="05000000000000000000" pitchFamily="2" charset="2"/>
              </a:rPr>
              <a:t> </a:t>
            </a:r>
            <a:r>
              <a:rPr lang="fr" sz="1200" b="0" i="0">
                <a:solidFill>
                  <a:schemeClr val="tx1"/>
                </a:solidFill>
                <a:effectLst/>
                <a:sym typeface="Wingdings" panose="05000000000000000000" pitchFamily="2" charset="2"/>
              </a:rPr>
              <a:t>facteur nous informe-il sur le risque nutritionnel du nourrisson ? Examinons d’abord l’état clinique du nourrisson... Que nous dit-il </a:t>
            </a:r>
            <a:r>
              <a:rPr lang="fr-FR" sz="1200" b="0" i="0">
                <a:solidFill>
                  <a:schemeClr val="tx1"/>
                </a:solidFill>
                <a:effectLst/>
                <a:sym typeface="Wingdings" panose="05000000000000000000" pitchFamily="2" charset="2"/>
              </a:rPr>
              <a:t>sur le</a:t>
            </a:r>
            <a:r>
              <a:rPr lang="fr" sz="1200" b="0" i="0">
                <a:solidFill>
                  <a:schemeClr val="tx1"/>
                </a:solidFill>
                <a:effectLst/>
                <a:sym typeface="Wingdings" panose="05000000000000000000" pitchFamily="2" charset="2"/>
              </a:rPr>
              <a:t> risque nutritionnel du nourrisson ? </a:t>
            </a:r>
          </a:p>
          <a:p>
            <a:pPr marL="0" lvl="0" indent="0" rtl="0">
              <a:buNone/>
            </a:pPr>
            <a:endParaRPr lang="en-GB" sz="1200" b="0" i="0" baseline="0">
              <a:solidFill>
                <a:schemeClr val="tx1"/>
              </a:solidFill>
              <a:effectLst/>
              <a:sym typeface="Wingdings" panose="05000000000000000000" pitchFamily="2" charset="2"/>
            </a:endParaRPr>
          </a:p>
          <a:p>
            <a:pPr marL="0" lvl="0" indent="0" rtl="0">
              <a:buNone/>
            </a:pPr>
            <a:r>
              <a:rPr lang="fr" sz="1200" b="1" i="0">
                <a:solidFill>
                  <a:schemeClr val="tx1"/>
                </a:solidFill>
                <a:effectLst/>
                <a:sym typeface="Wingdings" panose="05000000000000000000" pitchFamily="2" charset="2"/>
              </a:rPr>
              <a:t>AGIR : </a:t>
            </a:r>
            <a:r>
              <a:rPr lang="fr" sz="1200" b="0" i="0">
                <a:solidFill>
                  <a:schemeClr val="tx1"/>
                </a:solidFill>
                <a:effectLst/>
                <a:sym typeface="Wingdings" panose="05000000000000000000" pitchFamily="2" charset="2"/>
              </a:rPr>
              <a:t>Attendez les réponses, puis posez des questions sur les pratiques d’alimentation, la santé mentale de la mère et l’état nutritionnel du nourrisson.</a:t>
            </a:r>
          </a:p>
          <a:p>
            <a:pPr marL="0" lvl="0" indent="0" rtl="0">
              <a:buNone/>
            </a:pPr>
            <a:endParaRPr lang="en-GB" sz="1200" b="1" i="0" baseline="0">
              <a:solidFill>
                <a:schemeClr val="tx1"/>
              </a:solidFill>
              <a:effectLst/>
            </a:endParaRPr>
          </a:p>
          <a:p>
            <a:pPr marL="0" lvl="0" indent="0" rtl="0">
              <a:buNone/>
            </a:pPr>
            <a:r>
              <a:rPr lang="fr" sz="1200" b="1" i="0" u="sng">
                <a:solidFill>
                  <a:schemeClr val="tx1"/>
                </a:solidFill>
                <a:effectLst/>
              </a:rPr>
              <a:t>Points de discussion :</a:t>
            </a:r>
          </a:p>
          <a:p>
            <a:pPr marL="342900" lvl="0" indent="-342900" rtl="0">
              <a:buChar char="•"/>
            </a:pPr>
            <a:r>
              <a:rPr lang="fr" sz="1200" b="1" i="0">
                <a:solidFill>
                  <a:schemeClr val="tx1"/>
                </a:solidFill>
                <a:effectLst/>
              </a:rPr>
              <a:t>L’état clinique du nourrisson :</a:t>
            </a:r>
          </a:p>
          <a:p>
            <a:pPr marL="800100" lvl="1" indent="-342900" rtl="0">
              <a:buChar char="•"/>
            </a:pPr>
            <a:r>
              <a:rPr lang="fr" sz="1200" b="0" i="0">
                <a:solidFill>
                  <a:schemeClr val="tx1"/>
                </a:solidFill>
                <a:effectLst/>
              </a:rPr>
              <a:t>Si un nourrisson souffre d’une maladie sous-jacente ou d’un problème clinique, sa croissance ainsi que son développement en seront affectés et il sera en danger sur le plan nutritionnel. </a:t>
            </a:r>
            <a:endParaRPr lang="en-GB" sz="1200" b="1" i="0" baseline="0">
              <a:solidFill>
                <a:schemeClr val="tx1"/>
              </a:solidFill>
              <a:effectLst/>
            </a:endParaRPr>
          </a:p>
          <a:p>
            <a:pPr marL="457200" lvl="1" indent="0" rtl="0">
              <a:buNone/>
            </a:pPr>
            <a:endParaRPr lang="en-GB" sz="1200" b="0" i="0" baseline="0">
              <a:solidFill>
                <a:schemeClr val="tx1"/>
              </a:solidFill>
              <a:effectLst/>
            </a:endParaRPr>
          </a:p>
          <a:p>
            <a:pPr marL="342900" lvl="0" indent="-342900" rtl="0">
              <a:buChar char="•"/>
            </a:pPr>
            <a:r>
              <a:rPr lang="fr" sz="1200" b="1" i="0">
                <a:solidFill>
                  <a:schemeClr val="tx1"/>
                </a:solidFill>
                <a:effectLst/>
              </a:rPr>
              <a:t>Pratiques d’alimentation :</a:t>
            </a:r>
          </a:p>
          <a:p>
            <a:pPr marL="800100" lvl="1" indent="-342900" rtl="0">
              <a:buChar char="•"/>
            </a:pPr>
            <a:r>
              <a:rPr lang="fr" sz="1200" b="0" i="0">
                <a:solidFill>
                  <a:schemeClr val="tx1"/>
                </a:solidFill>
                <a:effectLst/>
              </a:rPr>
              <a:t>Si un nourrisson n’est pas nourri correctement, sa croissance ainsi que son développement seront affectés et il sera en danger sur le plan nutritionnel. </a:t>
            </a:r>
          </a:p>
          <a:p>
            <a:pPr marL="342900" indent="-342900" rtl="0">
              <a:buChar char="•"/>
            </a:pPr>
            <a:endParaRPr lang="en-US" b="1"/>
          </a:p>
          <a:p>
            <a:pPr marL="342900" indent="-342900" rtl="0">
              <a:buChar char="•"/>
            </a:pPr>
            <a:r>
              <a:rPr lang="fr" b="1"/>
              <a:t>Santé mentale de la mère : </a:t>
            </a:r>
          </a:p>
          <a:p>
            <a:pPr marL="800100" lvl="1" indent="-342900" rtl="0">
              <a:buChar char="•"/>
            </a:pPr>
            <a:r>
              <a:rPr lang="fr" sz="1200" b="0" i="0">
                <a:solidFill>
                  <a:schemeClr val="tx1"/>
                </a:solidFill>
                <a:effectLst/>
              </a:rPr>
              <a:t>Si la mère est de mauvaise humeur et qu’elle nourrit des inquiétudes excessives, son attachement </a:t>
            </a:r>
            <a:r>
              <a:rPr lang="fr-FR" sz="1200" b="0" i="0">
                <a:solidFill>
                  <a:schemeClr val="tx1"/>
                </a:solidFill>
                <a:effectLst/>
              </a:rPr>
              <a:t>et </a:t>
            </a:r>
            <a:r>
              <a:rPr lang="fr-FR" sz="1200" b="1" i="0">
                <a:solidFill>
                  <a:schemeClr val="tx1"/>
                </a:solidFill>
                <a:effectLst/>
              </a:rPr>
              <a:t>l’attention </a:t>
            </a:r>
            <a:r>
              <a:rPr lang="fr" sz="1200" b="0" i="0">
                <a:solidFill>
                  <a:schemeClr val="tx1"/>
                </a:solidFill>
                <a:effectLst/>
              </a:rPr>
              <a:t>à l’enfant peu</a:t>
            </a:r>
            <a:r>
              <a:rPr lang="fr-FR" sz="1200" b="1" i="0" err="1">
                <a:solidFill>
                  <a:schemeClr val="tx1"/>
                </a:solidFill>
                <a:effectLst/>
              </a:rPr>
              <a:t>ven</a:t>
            </a:r>
            <a:r>
              <a:rPr lang="fr" sz="1200" b="0" i="0">
                <a:solidFill>
                  <a:schemeClr val="tx1"/>
                </a:solidFill>
                <a:effectLst/>
              </a:rPr>
              <a:t>t </a:t>
            </a:r>
            <a:r>
              <a:rPr lang="fr-FR" sz="1200" b="1" i="0">
                <a:solidFill>
                  <a:schemeClr val="tx1"/>
                </a:solidFill>
                <a:effectLst/>
              </a:rPr>
              <a:t>être</a:t>
            </a:r>
            <a:r>
              <a:rPr lang="fr-FR" sz="1200" b="0" i="0">
                <a:solidFill>
                  <a:schemeClr val="tx1"/>
                </a:solidFill>
                <a:effectLst/>
              </a:rPr>
              <a:t> </a:t>
            </a:r>
            <a:r>
              <a:rPr lang="fr-FR" sz="1200" b="1" i="0">
                <a:solidFill>
                  <a:schemeClr val="tx1"/>
                </a:solidFill>
                <a:effectLst/>
              </a:rPr>
              <a:t>réduits</a:t>
            </a:r>
            <a:r>
              <a:rPr lang="fr" sz="1200" b="0" i="0">
                <a:solidFill>
                  <a:schemeClr val="tx1"/>
                </a:solidFill>
                <a:effectLst/>
              </a:rPr>
              <a:t> </a:t>
            </a:r>
            <a:r>
              <a:rPr lang="fr-FR" sz="1200" b="0" i="0">
                <a:solidFill>
                  <a:schemeClr val="tx1"/>
                </a:solidFill>
                <a:effectLst/>
              </a:rPr>
              <a:t>et ainsi affecter négativement </a:t>
            </a:r>
            <a:r>
              <a:rPr lang="fr-FR" sz="1200" b="1" i="0">
                <a:solidFill>
                  <a:schemeClr val="tx1"/>
                </a:solidFill>
                <a:effectLst/>
              </a:rPr>
              <a:t>l’allaitement</a:t>
            </a:r>
            <a:r>
              <a:rPr lang="fr" sz="1200" b="0" i="0">
                <a:solidFill>
                  <a:schemeClr val="tx1"/>
                </a:solidFill>
                <a:effectLst/>
              </a:rPr>
              <a:t>.</a:t>
            </a:r>
            <a:endParaRPr lang="en-GB" sz="1200" b="0">
              <a:solidFill>
                <a:schemeClr val="tx1"/>
              </a:solidFill>
            </a:endParaRPr>
          </a:p>
          <a:p>
            <a:pPr marL="800100" lvl="1" indent="-342900" rtl="0">
              <a:buChar char="•"/>
            </a:pPr>
            <a:r>
              <a:rPr lang="fr" sz="1200" b="0">
                <a:solidFill>
                  <a:schemeClr val="tx1"/>
                </a:solidFill>
              </a:rPr>
              <a:t>La détérioration du bien-être maternel peut avoir </a:t>
            </a:r>
            <a:r>
              <a:rPr lang="fr" sz="1200" b="0" i="0">
                <a:solidFill>
                  <a:schemeClr val="tx1"/>
                </a:solidFill>
                <a:effectLst/>
              </a:rPr>
              <a:t>des conséquences négatives sur la santé et le développement de l’enfant.</a:t>
            </a:r>
          </a:p>
          <a:p>
            <a:pPr marL="800100" lvl="1" indent="-342900" rtl="0">
              <a:buChar char="•"/>
            </a:pPr>
            <a:r>
              <a:rPr lang="fr-FR" sz="1200" b="1" i="0">
                <a:solidFill>
                  <a:schemeClr val="tx1"/>
                </a:solidFill>
                <a:effectLst/>
              </a:rPr>
              <a:t>Ainsi</a:t>
            </a:r>
            <a:r>
              <a:rPr lang="fr-FR" sz="1200" b="0" i="0">
                <a:solidFill>
                  <a:schemeClr val="tx1"/>
                </a:solidFill>
                <a:effectLst/>
              </a:rPr>
              <a:t>, s</a:t>
            </a:r>
            <a:r>
              <a:rPr lang="fr" sz="1200" b="0" i="0">
                <a:solidFill>
                  <a:schemeClr val="tx1"/>
                </a:solidFill>
                <a:effectLst/>
              </a:rPr>
              <a:t>i une mère souffre d’une maladie mentale, son nourrisson se trouve alors</a:t>
            </a:r>
            <a:r>
              <a:rPr lang="fr" sz="1200" b="1" i="0">
                <a:solidFill>
                  <a:schemeClr val="tx1"/>
                </a:solidFill>
                <a:effectLst/>
              </a:rPr>
              <a:t> </a:t>
            </a:r>
            <a:r>
              <a:rPr lang="fr-FR" sz="1200" b="1" i="0">
                <a:solidFill>
                  <a:schemeClr val="tx1"/>
                </a:solidFill>
                <a:effectLst/>
              </a:rPr>
              <a:t>nutritionnellement à risque</a:t>
            </a:r>
            <a:r>
              <a:rPr lang="fr" sz="1200" b="0" i="0">
                <a:solidFill>
                  <a:schemeClr val="tx1"/>
                </a:solidFill>
                <a:effectLst/>
              </a:rPr>
              <a:t>. Elle doit donc bénéficier d’un soutien psychologique afin d’améliorer son bien-être. </a:t>
            </a:r>
            <a:endParaRPr lang="en-GB" sz="1200" b="0" i="0">
              <a:solidFill>
                <a:schemeClr val="tx1"/>
              </a:solidFill>
              <a:effectLst/>
            </a:endParaRPr>
          </a:p>
          <a:p>
            <a:pPr marL="457200" lvl="1" indent="0" rtl="0">
              <a:buNone/>
            </a:pPr>
            <a:endParaRPr lang="en-GB" sz="1200" b="0" i="0">
              <a:solidFill>
                <a:schemeClr val="tx1"/>
              </a:solidFill>
              <a:effectLst/>
            </a:endParaRPr>
          </a:p>
          <a:p>
            <a:pPr marL="342900" lvl="0" indent="-342900" rtl="0">
              <a:buChar char="•"/>
            </a:pPr>
            <a:r>
              <a:rPr lang="fr" sz="1200" b="1" i="0">
                <a:solidFill>
                  <a:schemeClr val="tx1"/>
                </a:solidFill>
                <a:effectLst/>
              </a:rPr>
              <a:t>L’état nutritionnel du nourrisson :</a:t>
            </a:r>
          </a:p>
          <a:p>
            <a:pPr marL="800100" lvl="1" indent="-342900" rtl="0">
              <a:buChar char="•"/>
            </a:pPr>
            <a:r>
              <a:rPr lang="fr" sz="1200" b="0" i="0">
                <a:solidFill>
                  <a:schemeClr val="tx1"/>
                </a:solidFill>
                <a:effectLst/>
              </a:rPr>
              <a:t>Si le nourrisson présente un mauvais état nutritionnel, c’est que sa croissance est insuffisante – nous devons alors le </a:t>
            </a:r>
            <a:r>
              <a:rPr lang="fr" sz="1200" b="1" i="0">
                <a:solidFill>
                  <a:schemeClr val="tx1"/>
                </a:solidFill>
                <a:effectLst/>
              </a:rPr>
              <a:t>prendre en charge</a:t>
            </a:r>
            <a:r>
              <a:rPr lang="fr" sz="1200" b="0" i="0">
                <a:solidFill>
                  <a:schemeClr val="tx1"/>
                </a:solidFill>
                <a:effectLst/>
              </a:rPr>
              <a:t>. Pour </a:t>
            </a:r>
            <a:r>
              <a:rPr lang="fr" sz="1200" b="1" i="0">
                <a:solidFill>
                  <a:schemeClr val="tx1"/>
                </a:solidFill>
                <a:effectLst/>
              </a:rPr>
              <a:t>prévenir</a:t>
            </a:r>
            <a:r>
              <a:rPr lang="fr" sz="1200" b="0" i="0">
                <a:solidFill>
                  <a:schemeClr val="tx1"/>
                </a:solidFill>
                <a:effectLst/>
              </a:rPr>
              <a:t> tout risque de retard de croissance, la prise en charge devrait avoir lieu avant que ce stade soit atteint. Le </a:t>
            </a:r>
            <a:r>
              <a:rPr lang="fr-FR" sz="1200" b="0" i="0">
                <a:solidFill>
                  <a:schemeClr val="tx1"/>
                </a:solidFill>
                <a:effectLst/>
              </a:rPr>
              <a:t>kit de soins</a:t>
            </a:r>
            <a:r>
              <a:rPr lang="fr" sz="1200" b="0" i="0">
                <a:solidFill>
                  <a:schemeClr val="tx1"/>
                </a:solidFill>
                <a:effectLst/>
              </a:rPr>
              <a:t> MAMI vise à la fois à traiter et à prévenir la malnutrition.</a:t>
            </a:r>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21</a:t>
            </a:fld>
            <a:endParaRPr lang="x-none"/>
          </a:p>
        </p:txBody>
      </p:sp>
    </p:spTree>
    <p:extLst>
      <p:ext uri="{BB962C8B-B14F-4D97-AF65-F5344CB8AC3E}">
        <p14:creationId xmlns:p14="http://schemas.microsoft.com/office/powerpoint/2010/main" val="96855424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104</a:t>
            </a:fld>
            <a:endParaRPr lang="x-none"/>
          </a:p>
        </p:txBody>
      </p:sp>
    </p:spTree>
    <p:extLst>
      <p:ext uri="{BB962C8B-B14F-4D97-AF65-F5344CB8AC3E}">
        <p14:creationId xmlns:p14="http://schemas.microsoft.com/office/powerpoint/2010/main" val="384912185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105</a:t>
            </a:fld>
            <a:endParaRPr lang="x-none"/>
          </a:p>
        </p:txBody>
      </p:sp>
    </p:spTree>
    <p:extLst>
      <p:ext uri="{BB962C8B-B14F-4D97-AF65-F5344CB8AC3E}">
        <p14:creationId xmlns:p14="http://schemas.microsoft.com/office/powerpoint/2010/main" val="148367832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106</a:t>
            </a:fld>
            <a:endParaRPr lang="x-none"/>
          </a:p>
        </p:txBody>
      </p:sp>
    </p:spTree>
    <p:extLst>
      <p:ext uri="{BB962C8B-B14F-4D97-AF65-F5344CB8AC3E}">
        <p14:creationId xmlns:p14="http://schemas.microsoft.com/office/powerpoint/2010/main" val="367087617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sz="1200" b="1" i="0" u="none" strike="noStrike" kern="1200" cap="none" spc="0" normalizeH="0" noProof="0">
                <a:ln>
                  <a:noFill/>
                </a:ln>
                <a:solidFill>
                  <a:prstClr val="black"/>
                </a:solidFill>
                <a:effectLst/>
                <a:uLnTx/>
                <a:uFillTx/>
                <a:latin typeface="+mn-lt"/>
                <a:ea typeface="+mn-ea"/>
                <a:cs typeface="+mn-cs"/>
              </a:rPr>
              <a:t>DIRE : </a:t>
            </a:r>
            <a:r>
              <a:rPr lang="fr" sz="1200" b="0" i="0" u="none" strike="noStrike" kern="1200" cap="none" spc="0" normalizeH="0" noProof="0">
                <a:ln>
                  <a:noFill/>
                </a:ln>
                <a:solidFill>
                  <a:prstClr val="black"/>
                </a:solidFill>
                <a:effectLst/>
                <a:uLnTx/>
                <a:uFillTx/>
                <a:latin typeface="+mn-lt"/>
                <a:ea typeface="+mn-ea"/>
                <a:cs typeface="+mn-cs"/>
              </a:rPr>
              <a:t>Plusieurs interventions contribuent efficacement à diminuer les effets de la dépression ainsi qu’à promouvoir les enjeux relatifs à la santé mentale maternelle. </a:t>
            </a:r>
          </a:p>
          <a:p>
            <a:pPr rtl="0"/>
            <a:endParaRPr kumimoji="0" lang="en-US" sz="1200" b="0" i="0" u="none" strike="noStrike" kern="1200" cap="none" spc="0" normalizeH="0" baseline="0" noProof="0">
              <a:ln>
                <a:noFill/>
              </a:ln>
              <a:solidFill>
                <a:prstClr val="black"/>
              </a:solidFill>
              <a:effectLst/>
              <a:uLnTx/>
              <a:uFillTx/>
              <a:latin typeface="+mn-lt"/>
              <a:ea typeface="+mn-ea"/>
              <a:cs typeface="+mn-cs"/>
            </a:endParaRPr>
          </a:p>
          <a:p>
            <a:pPr rtl="0"/>
            <a:r>
              <a:rPr lang="fr" sz="1200" b="1" i="0" u="none" strike="noStrike" kern="1200" cap="none" spc="0" normalizeH="0" noProof="0">
                <a:ln>
                  <a:noFill/>
                </a:ln>
                <a:solidFill>
                  <a:prstClr val="black"/>
                </a:solidFill>
                <a:effectLst/>
                <a:uLnTx/>
                <a:uFillTx/>
                <a:latin typeface="+mn-lt"/>
                <a:ea typeface="+mn-ea"/>
                <a:cs typeface="+mn-cs"/>
              </a:rPr>
              <a:t>Demander : </a:t>
            </a:r>
            <a:r>
              <a:rPr lang="fr" sz="1200" b="0" i="0" u="none" strike="noStrike" kern="1200" cap="none" spc="0" normalizeH="0" noProof="0">
                <a:ln>
                  <a:noFill/>
                </a:ln>
                <a:solidFill>
                  <a:prstClr val="black"/>
                </a:solidFill>
                <a:effectLst/>
                <a:uLnTx/>
                <a:uFillTx/>
                <a:latin typeface="+mn-lt"/>
                <a:ea typeface="+mn-ea"/>
                <a:cs typeface="+mn-cs"/>
              </a:rPr>
              <a:t>Quels « signes avant-coureurs » peuvent nous indiquer qu’une mère est en mauvaise santé mentale ou qu’elle se sent en difficulté ?</a:t>
            </a:r>
          </a:p>
          <a:p>
            <a:pPr rtl="0"/>
            <a:endParaRPr kumimoji="0" lang="en-US" sz="1200" b="0" i="0" u="none" strike="noStrike" kern="1200" cap="none" spc="0" normalizeH="0" baseline="0" noProof="0">
              <a:ln>
                <a:noFill/>
              </a:ln>
              <a:solidFill>
                <a:prstClr val="black"/>
              </a:solidFill>
              <a:effectLst/>
              <a:uLnTx/>
              <a:uFillTx/>
              <a:latin typeface="+mn-lt"/>
              <a:ea typeface="+mn-ea"/>
              <a:cs typeface="+mn-cs"/>
            </a:endParaRPr>
          </a:p>
          <a:p>
            <a:pPr rtl="0"/>
            <a:r>
              <a:rPr lang="fr" sz="1200" b="1" i="0" u="sng" strike="noStrike" kern="1200" cap="none" spc="0" normalizeH="0" noProof="0">
                <a:ln>
                  <a:noFill/>
                </a:ln>
                <a:solidFill>
                  <a:prstClr val="black"/>
                </a:solidFill>
                <a:effectLst/>
                <a:uLnTx/>
                <a:uFillTx/>
                <a:latin typeface="+mn-lt"/>
                <a:ea typeface="+mn-ea"/>
                <a:cs typeface="+mn-cs"/>
              </a:rPr>
              <a:t>Points de discussion :</a:t>
            </a:r>
          </a:p>
          <a:p>
            <a:pPr rtl="0"/>
            <a:r>
              <a:rPr lang="fr" sz="1200" b="0" i="0" u="none" strike="noStrike" kern="1200" cap="none" spc="0" normalizeH="0" noProof="0">
                <a:ln>
                  <a:noFill/>
                </a:ln>
                <a:solidFill>
                  <a:prstClr val="black"/>
                </a:solidFill>
                <a:effectLst/>
                <a:uLnTx/>
                <a:uFillTx/>
                <a:latin typeface="+mn-lt"/>
                <a:ea typeface="+mn-ea"/>
                <a:cs typeface="+mn-cs"/>
              </a:rPr>
              <a:t>Exemples de signes avant-coureurs</a:t>
            </a:r>
            <a:r>
              <a:rPr lang="fr"/>
              <a:t> :</a:t>
            </a:r>
          </a:p>
          <a:p>
            <a:pPr marL="342900" indent="-342900" rtl="0">
              <a:buClr>
                <a:schemeClr val="accent5"/>
              </a:buClr>
              <a:buFont typeface="Arial" panose="020B0604020202020204" pitchFamily="34" charset="0"/>
              <a:buChar char="•"/>
            </a:pPr>
            <a:r>
              <a:rPr lang="fr" sz="1200" b="0">
                <a:solidFill>
                  <a:schemeClr val="tx1"/>
                </a:solidFill>
              </a:rPr>
              <a:t>Absence de contact visuel</a:t>
            </a:r>
          </a:p>
          <a:p>
            <a:pPr marL="342900" indent="-342900" rtl="0">
              <a:buClr>
                <a:schemeClr val="accent5"/>
              </a:buClr>
              <a:buFont typeface="Arial" panose="020B0604020202020204" pitchFamily="34" charset="0"/>
              <a:buChar char="•"/>
            </a:pPr>
            <a:r>
              <a:rPr lang="fr" sz="1200" b="0">
                <a:solidFill>
                  <a:schemeClr val="tx1"/>
                </a:solidFill>
              </a:rPr>
              <a:t>Absence de contact physique au-delà du nécessaire</a:t>
            </a:r>
          </a:p>
          <a:p>
            <a:pPr marL="342900" indent="-342900" rtl="0">
              <a:buClr>
                <a:schemeClr val="accent5"/>
              </a:buClr>
              <a:buFont typeface="Arial" panose="020B0604020202020204" pitchFamily="34" charset="0"/>
              <a:buChar char="•"/>
            </a:pPr>
            <a:r>
              <a:rPr lang="fr" sz="1200" b="0">
                <a:solidFill>
                  <a:schemeClr val="tx1"/>
                </a:solidFill>
              </a:rPr>
              <a:t>Manque d’interactions expressives entre la mère et l’enfant (échange de grimaces)</a:t>
            </a:r>
          </a:p>
          <a:p>
            <a:pPr marL="342900" indent="-342900" rtl="0">
              <a:buClr>
                <a:schemeClr val="accent5"/>
              </a:buClr>
              <a:buFont typeface="Arial" panose="020B0604020202020204" pitchFamily="34" charset="0"/>
              <a:buChar char="•"/>
            </a:pPr>
            <a:r>
              <a:rPr lang="fr" sz="1200" b="0">
                <a:solidFill>
                  <a:schemeClr val="tx1"/>
                </a:solidFill>
              </a:rPr>
              <a:t>Manque d’interactions verbales entre la mère et l’enfant (gazouillis, sons, inflexions dans la voix, la mère parle au bébé)</a:t>
            </a:r>
          </a:p>
          <a:p>
            <a:pPr marL="342900" indent="-342900" rtl="0">
              <a:buClr>
                <a:schemeClr val="accent5"/>
              </a:buClr>
              <a:buFont typeface="Arial" panose="020B0604020202020204" pitchFamily="34" charset="0"/>
              <a:buChar char="•"/>
            </a:pPr>
            <a:r>
              <a:rPr lang="fr" sz="1200" b="0">
                <a:solidFill>
                  <a:schemeClr val="tx1"/>
                </a:solidFill>
              </a:rPr>
              <a:t>Signes manifestes d’inquiétude chez la mère</a:t>
            </a:r>
          </a:p>
          <a:p>
            <a:pPr marL="342900" indent="-342900" rtl="0">
              <a:buClr>
                <a:schemeClr val="accent5"/>
              </a:buClr>
              <a:buFont typeface="Arial" panose="020B0604020202020204" pitchFamily="34" charset="0"/>
              <a:buChar char="•"/>
            </a:pPr>
            <a:r>
              <a:rPr lang="fr" sz="1200" b="0">
                <a:solidFill>
                  <a:schemeClr val="tx1"/>
                </a:solidFill>
              </a:rPr>
              <a:t>Le bébé est plus attentif aux stimuli extérieurs que sa mère</a:t>
            </a:r>
          </a:p>
          <a:p>
            <a:pPr marL="342900" indent="-342900" rtl="0">
              <a:buClr>
                <a:schemeClr val="accent5"/>
              </a:buClr>
              <a:buFont typeface="Arial" panose="020B0604020202020204" pitchFamily="34" charset="0"/>
              <a:buChar char="•"/>
            </a:pPr>
            <a:r>
              <a:rPr lang="fr" sz="1200" b="0">
                <a:solidFill>
                  <a:schemeClr val="tx1"/>
                </a:solidFill>
              </a:rPr>
              <a:t>Le bébé est constamment agité et ne semble pas apaisé par la présence ou le toucher de sa mère</a:t>
            </a:r>
            <a:endParaRPr lang="en-US" sz="1200" b="0">
              <a:solidFill>
                <a:srgbClr val="FF0000"/>
              </a:solidFill>
            </a:endParaRPr>
          </a:p>
          <a:p>
            <a:pPr rtl="0"/>
            <a:endParaRPr lang="en-US"/>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107</a:t>
            </a:fld>
            <a:endParaRPr lang="x-none"/>
          </a:p>
        </p:txBody>
      </p:sp>
    </p:spTree>
    <p:extLst>
      <p:ext uri="{BB962C8B-B14F-4D97-AF65-F5344CB8AC3E}">
        <p14:creationId xmlns:p14="http://schemas.microsoft.com/office/powerpoint/2010/main" val="15088714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b="1">
                <a:solidFill>
                  <a:schemeClr val="tx1"/>
                </a:solidFill>
              </a:rPr>
              <a:t>DIRE : </a:t>
            </a:r>
          </a:p>
          <a:p>
            <a:pPr marL="171450" indent="-171450" rtl="0">
              <a:buFont typeface="Arial" panose="020B0604020202020204" pitchFamily="34" charset="0"/>
              <a:buChar char="•"/>
            </a:pPr>
            <a:r>
              <a:rPr lang="fr">
                <a:solidFill>
                  <a:schemeClr val="tx1"/>
                </a:solidFill>
              </a:rPr>
              <a:t>Se sentir soutenu, c’est généralement se sentir en confiance, accepté, estimé, valorisé et respecté. </a:t>
            </a:r>
          </a:p>
          <a:p>
            <a:pPr marL="171450" indent="-171450" rtl="0">
              <a:buFont typeface="Arial" panose="020B0604020202020204" pitchFamily="34" charset="0"/>
              <a:buChar char="•"/>
            </a:pPr>
            <a:r>
              <a:rPr lang="fr">
                <a:solidFill>
                  <a:schemeClr val="tx1"/>
                </a:solidFill>
              </a:rPr>
              <a:t>Lorsque nous nous sentons soutenus, nous sommes plus en mesure de partager des informations, d’acquérir de nouvelles compétences, de faire part de nos pensées et de nos sentiments ainsi que d’entrer en relation avec autrui. </a:t>
            </a:r>
          </a:p>
          <a:p>
            <a:pPr marL="171450" indent="-171450" rtl="0">
              <a:buFont typeface="Arial" panose="020B0604020202020204" pitchFamily="34" charset="0"/>
              <a:buChar char="•"/>
            </a:pPr>
            <a:r>
              <a:rPr lang="fr">
                <a:solidFill>
                  <a:schemeClr val="tx1"/>
                </a:solidFill>
              </a:rPr>
              <a:t>Les groupes de soutien ou de soin constituent pour leurs participants un lieu sûr où ils se sentent respectés, un lieu où ils peuvent partager leurs connaissances, bénéficier d’une assistance concrète, partager la responsabilité de la réussite du groupe, s’ouvrir aux opinions et aux sentiments d’autrui, apprendre de chacun et entrer en relation émotionnelle avec leurs pairs. </a:t>
            </a:r>
            <a:endParaRPr lang="en-US">
              <a:solidFill>
                <a:schemeClr val="tx1"/>
              </a:solidFill>
            </a:endParaRPr>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108</a:t>
            </a:fld>
            <a:endParaRPr lang="x-none"/>
          </a:p>
        </p:txBody>
      </p:sp>
    </p:spTree>
    <p:extLst>
      <p:ext uri="{BB962C8B-B14F-4D97-AF65-F5344CB8AC3E}">
        <p14:creationId xmlns:p14="http://schemas.microsoft.com/office/powerpoint/2010/main" val="49852204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109</a:t>
            </a:fld>
            <a:endParaRPr lang="x-none"/>
          </a:p>
        </p:txBody>
      </p:sp>
    </p:spTree>
    <p:extLst>
      <p:ext uri="{BB962C8B-B14F-4D97-AF65-F5344CB8AC3E}">
        <p14:creationId xmlns:p14="http://schemas.microsoft.com/office/powerpoint/2010/main" val="225281531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b="1"/>
              <a:t>Agir : </a:t>
            </a:r>
            <a:r>
              <a:rPr lang="fr" b="0"/>
              <a:t>Distribuez les cartes de co</a:t>
            </a:r>
            <a:r>
              <a:rPr lang="fr-FR" b="0"/>
              <a:t>u</a:t>
            </a:r>
            <a:r>
              <a:rPr lang="fr" b="0"/>
              <a:t>nsel</a:t>
            </a:r>
            <a:r>
              <a:rPr lang="fr-FR" b="0" err="1"/>
              <a:t>ling</a:t>
            </a:r>
            <a:r>
              <a:rPr lang="fr" b="0"/>
              <a:t> MAMI et le livret d’</a:t>
            </a:r>
            <a:r>
              <a:rPr lang="fr-FR" b="0"/>
              <a:t>mesures de soutien</a:t>
            </a:r>
            <a:r>
              <a:rPr lang="fr" b="0"/>
              <a:t> (soit un par personne, soit un pour deux personnes)</a:t>
            </a:r>
            <a:endParaRPr lang="en-US" b="0"/>
          </a:p>
          <a:p>
            <a:pPr rtl="0"/>
            <a:endParaRPr lang="en-US" baseline="0"/>
          </a:p>
          <a:p>
            <a:pPr rtl="0"/>
            <a:r>
              <a:rPr lang="fr" b="1" u="none"/>
              <a:t>DIRE :</a:t>
            </a:r>
          </a:p>
          <a:p>
            <a:pPr marL="171450" indent="-171450" rtl="0">
              <a:buFont typeface="Arial" panose="020B0604020202020204" pitchFamily="34" charset="0"/>
              <a:buChar char="•"/>
            </a:pPr>
            <a:r>
              <a:rPr lang="fr"/>
              <a:t>Les cartes de co</a:t>
            </a:r>
            <a:r>
              <a:rPr lang="fr-FR"/>
              <a:t>u</a:t>
            </a:r>
            <a:r>
              <a:rPr lang="fr"/>
              <a:t>nsel</a:t>
            </a:r>
            <a:r>
              <a:rPr lang="fr-FR" err="1"/>
              <a:t>ling</a:t>
            </a:r>
            <a:r>
              <a:rPr lang="fr"/>
              <a:t> et le </a:t>
            </a:r>
            <a:r>
              <a:rPr lang="fr-FR"/>
              <a:t>l</a:t>
            </a:r>
            <a:r>
              <a:rPr lang="fr"/>
              <a:t>ivret d’</a:t>
            </a:r>
            <a:r>
              <a:rPr lang="fr-FR"/>
              <a:t>mesures de soutien</a:t>
            </a:r>
            <a:r>
              <a:rPr lang="fr"/>
              <a:t> MAMI ont été divisés en trois sections selon les besoins de la mère ou de la personne qui s’occupe de l’enfant :</a:t>
            </a:r>
          </a:p>
          <a:p>
            <a:pPr marL="628650" lvl="1" indent="-171450" rtl="0">
              <a:buFont typeface="Arial" panose="020B0604020202020204" pitchFamily="34" charset="0"/>
              <a:buChar char="•"/>
            </a:pPr>
            <a:r>
              <a:rPr lang="fr"/>
              <a:t>La section A porte sur les problèmes et les besoins des nourrissons qui sont allaités ou principalement </a:t>
            </a:r>
            <a:r>
              <a:rPr lang="fr-FR"/>
              <a:t>allaités</a:t>
            </a:r>
            <a:r>
              <a:rPr lang="fr"/>
              <a:t>. </a:t>
            </a:r>
          </a:p>
          <a:p>
            <a:pPr marL="628650" lvl="1" indent="-171450" rtl="0">
              <a:buFont typeface="Arial" panose="020B0604020202020204" pitchFamily="34" charset="0"/>
              <a:buChar char="•"/>
            </a:pPr>
            <a:r>
              <a:rPr lang="fr"/>
              <a:t>La section B porte sur les problèmes et les besoins des personnes qui s’occupent de l’enfant, des partenaires et des membres de la famille. Les cartes de co</a:t>
            </a:r>
            <a:r>
              <a:rPr lang="fr-FR"/>
              <a:t>u</a:t>
            </a:r>
            <a:r>
              <a:rPr lang="fr"/>
              <a:t>nse</a:t>
            </a:r>
            <a:r>
              <a:rPr lang="fr-FR"/>
              <a:t>l</a:t>
            </a:r>
            <a:r>
              <a:rPr lang="fr"/>
              <a:t>l</a:t>
            </a:r>
            <a:r>
              <a:rPr lang="fr-FR" err="1"/>
              <a:t>ing</a:t>
            </a:r>
            <a:r>
              <a:rPr lang="fr"/>
              <a:t> et le </a:t>
            </a:r>
            <a:r>
              <a:rPr lang="fr-FR"/>
              <a:t>l</a:t>
            </a:r>
            <a:r>
              <a:rPr lang="fr"/>
              <a:t>ivret d’</a:t>
            </a:r>
            <a:r>
              <a:rPr lang="fr-FR"/>
              <a:t>mesures de soutien</a:t>
            </a:r>
            <a:r>
              <a:rPr lang="fr"/>
              <a:t> MAMI servent d’aide-mémoire aux conseillers lors de la prise en charge de nourrissons non allaités. </a:t>
            </a:r>
          </a:p>
          <a:p>
            <a:pPr marL="628650" lvl="1" indent="-171450" rtl="0">
              <a:buFont typeface="Arial" panose="020B0604020202020204" pitchFamily="34" charset="0"/>
              <a:buChar char="•"/>
            </a:pPr>
            <a:r>
              <a:rPr lang="fr"/>
              <a:t>La section C porte sur les sujets clés à aborder avec la mère lors de la séance de co</a:t>
            </a:r>
            <a:r>
              <a:rPr lang="fr-FR"/>
              <a:t>u</a:t>
            </a:r>
            <a:r>
              <a:rPr lang="fr"/>
              <a:t>nse</a:t>
            </a:r>
            <a:r>
              <a:rPr lang="fr-FR" err="1"/>
              <a:t>lling</a:t>
            </a:r>
            <a:r>
              <a:rPr lang="fr"/>
              <a:t> et vise à répondre aux besoins recensés au cours de la phase d’évaluation du parcours. </a:t>
            </a:r>
            <a:endParaRPr lang="en-US" b="1" u="none" baseline="0"/>
          </a:p>
          <a:p>
            <a:pPr marL="171450" indent="-171450" rtl="0">
              <a:buFont typeface="Arial" panose="020B0604020202020204" pitchFamily="34" charset="0"/>
              <a:buChar char="•"/>
            </a:pPr>
            <a:r>
              <a:rPr lang="fr" b="0" u="none"/>
              <a:t>Penchons-nous d’abord sur les cartes de conse</a:t>
            </a:r>
            <a:r>
              <a:rPr lang="fr-FR" b="0" u="none" err="1"/>
              <a:t>lling</a:t>
            </a:r>
            <a:r>
              <a:rPr lang="fr" b="0" u="none"/>
              <a:t> et tâchons de comprendre leur fonctionnement</a:t>
            </a:r>
          </a:p>
          <a:p>
            <a:pPr marL="171450" lvl="0" indent="-171450" rtl="0">
              <a:buFont typeface="Arial" panose="020B0604020202020204" pitchFamily="34" charset="0"/>
              <a:buChar char="•"/>
            </a:pPr>
            <a:r>
              <a:rPr lang="fr"/>
              <a:t>Les cartes de co</a:t>
            </a:r>
            <a:r>
              <a:rPr lang="fr-FR"/>
              <a:t>u</a:t>
            </a:r>
            <a:r>
              <a:rPr lang="fr"/>
              <a:t>nse</a:t>
            </a:r>
            <a:r>
              <a:rPr lang="fr-FR" err="1"/>
              <a:t>lling</a:t>
            </a:r>
            <a:r>
              <a:rPr lang="fr"/>
              <a:t> MAMI présentent une illustration qui peut être montrée à la mère ou à la personne qui s’occupe de l’enfant pendant la séance de conseil. Les messages clés et les </a:t>
            </a:r>
            <a:r>
              <a:rPr lang="fr-CH"/>
              <a:t>mesures </a:t>
            </a:r>
            <a:r>
              <a:rPr lang="fr"/>
              <a:t>sont listés au verso de chaque carte pour que le conseiller puisse s’y référer. </a:t>
            </a:r>
            <a:r>
              <a:rPr lang="fr" b="1"/>
              <a:t>MONTREZ UN EXEMPLE.</a:t>
            </a:r>
          </a:p>
          <a:p>
            <a:pPr marL="171450" indent="-171450" rtl="0">
              <a:buFont typeface="Arial" panose="020B0604020202020204" pitchFamily="34" charset="0"/>
              <a:buChar char="•"/>
            </a:pPr>
            <a:r>
              <a:rPr lang="fr"/>
              <a:t>Il y a trois colonnes du côté des conseillers/agents de santé :</a:t>
            </a:r>
          </a:p>
          <a:p>
            <a:pPr marL="685800" lvl="1" indent="-228600" rtl="0">
              <a:buFont typeface="+mj-lt"/>
              <a:buAutoNum type="arabicPeriod"/>
            </a:pPr>
            <a:r>
              <a:rPr lang="fr" b="1"/>
              <a:t>Images : </a:t>
            </a:r>
            <a:r>
              <a:rPr lang="fr"/>
              <a:t>Petits exemplaires des images que la personne qui s’occupe de l’enfant/client peut voir</a:t>
            </a:r>
          </a:p>
          <a:p>
            <a:pPr marL="685800" lvl="1" indent="-228600" rtl="0">
              <a:buFont typeface="+mj-lt"/>
              <a:buAutoNum type="arabicPeriod"/>
            </a:pPr>
            <a:r>
              <a:rPr lang="fr" b="1"/>
              <a:t>Évaluer et analyser : </a:t>
            </a:r>
            <a:r>
              <a:rPr lang="fr" b="0"/>
              <a:t>un rappel des points clés à évaluer et à analyser pour déterminer s’il y a des problèmes dans ce domaine</a:t>
            </a:r>
          </a:p>
          <a:p>
            <a:pPr marL="685800" lvl="1" indent="-228600" rtl="0">
              <a:buFont typeface="+mj-lt"/>
              <a:buAutoNum type="arabicPeriod"/>
            </a:pPr>
            <a:r>
              <a:rPr lang="fr-FR" b="1" err="1"/>
              <a:t>Counselling</a:t>
            </a:r>
            <a:r>
              <a:rPr lang="fr-FR" b="1"/>
              <a:t> et mesures de soutien</a:t>
            </a:r>
            <a:r>
              <a:rPr lang="fr" b="0"/>
              <a:t> : un rappel des principales informations à communiquer au cours de la séance de co</a:t>
            </a:r>
            <a:r>
              <a:rPr lang="fr-FR" b="0"/>
              <a:t>u</a:t>
            </a:r>
            <a:r>
              <a:rPr lang="fr" b="0"/>
              <a:t>nse</a:t>
            </a:r>
            <a:r>
              <a:rPr lang="fr-FR" b="0" err="1"/>
              <a:t>lling</a:t>
            </a:r>
            <a:r>
              <a:rPr lang="fr" b="0"/>
              <a:t> dans ce domaine.</a:t>
            </a:r>
          </a:p>
          <a:p>
            <a:pPr marL="171450" lvl="0" indent="-171450" rtl="0">
              <a:buFont typeface="Arial" panose="020B0604020202020204" pitchFamily="34" charset="0"/>
              <a:buChar char="•"/>
            </a:pPr>
            <a:r>
              <a:rPr lang="fr"/>
              <a:t>Au bas de la carte se trouvent des liens vers des vidéos que vous pouvez montrer lors des séances de co</a:t>
            </a:r>
            <a:r>
              <a:rPr lang="fr-FR"/>
              <a:t>u</a:t>
            </a:r>
            <a:r>
              <a:rPr lang="fr"/>
              <a:t>nse</a:t>
            </a:r>
            <a:r>
              <a:rPr lang="fr-FR" err="1"/>
              <a:t>lling</a:t>
            </a:r>
            <a:r>
              <a:rPr lang="fr"/>
              <a:t>, à la condition que vous disposiez d’un appareil électronique tel qu’un téléphone portable ou une tablette. Vous pouvez les télécharger ou les lire en ligne, à la condition que vous disposiez d’une connexion Internet.</a:t>
            </a:r>
            <a:endParaRPr lang="en-US"/>
          </a:p>
          <a:p>
            <a:pPr marL="171450" lvl="0" indent="-171450" rtl="0">
              <a:buFont typeface="Arial" panose="020B0604020202020204" pitchFamily="34" charset="0"/>
              <a:buChar char="•"/>
            </a:pPr>
            <a:r>
              <a:rPr lang="fr"/>
              <a:t>À chaque séance, le conseiller peut choisir la ou les cartes appropriées pour aborder les principaux problèmes recensés (CARTES A1 à B3) et discuter d’autres sujets plus généraux (CARTES C1 à C7).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a:t>À la page 3, au début de la section sur les cartes de co</a:t>
            </a:r>
            <a:r>
              <a:rPr lang="fr-FR"/>
              <a:t>u</a:t>
            </a:r>
            <a:r>
              <a:rPr lang="fr"/>
              <a:t>nse</a:t>
            </a:r>
            <a:r>
              <a:rPr lang="fr-FR" err="1"/>
              <a:t>lling</a:t>
            </a:r>
            <a:r>
              <a:rPr lang="fr"/>
              <a:t>, se trouve une table des matières. Vous y retrouverez facilement le problème que vous avez recensé et la </a:t>
            </a:r>
            <a:r>
              <a:rPr lang="fr-FR"/>
              <a:t>carte de </a:t>
            </a:r>
            <a:r>
              <a:rPr lang="fr-FR" err="1"/>
              <a:t>counselling</a:t>
            </a:r>
            <a:r>
              <a:rPr lang="fr"/>
              <a:t> correspondante. </a:t>
            </a:r>
            <a:r>
              <a:rPr lang="fr" b="1"/>
              <a:t>MONTRER LA PAGE DE CONTENU</a:t>
            </a:r>
            <a:endParaRPr lang="en-US"/>
          </a:p>
          <a:p>
            <a:pPr marL="171450" lvl="0" indent="-171450" rtl="0">
              <a:buFont typeface="Arial" panose="020B0604020202020204" pitchFamily="34" charset="0"/>
              <a:buChar char="•"/>
            </a:pPr>
            <a:r>
              <a:rPr lang="fr"/>
              <a:t>Le livret et les cartes n’ont pas vocation à remplacer les connaissances et les compétences que le conseiller doit posséder, mais servent plutôt à rappeler les mesures et les messages clés. Pour garantir des conseils et un suivi efficaces, veillez à consigner les sujets abordés lors de chaque visite. </a:t>
            </a:r>
            <a:endParaRPr lang="en-US" b="1" u="sng" baseline="0"/>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110</a:t>
            </a:fld>
            <a:endParaRPr lang="x-none"/>
          </a:p>
        </p:txBody>
      </p:sp>
    </p:spTree>
    <p:extLst>
      <p:ext uri="{BB962C8B-B14F-4D97-AF65-F5344CB8AC3E}">
        <p14:creationId xmlns:p14="http://schemas.microsoft.com/office/powerpoint/2010/main" val="288750446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fontAlgn="base"/>
            <a:r>
              <a:rPr lang="fr" sz="1200" b="1" i="0" u="none" strike="noStrike" kern="1200">
                <a:solidFill>
                  <a:schemeClr val="tx1"/>
                </a:solidFill>
                <a:effectLst/>
                <a:latin typeface="+mn-lt"/>
                <a:ea typeface="+mn-ea"/>
                <a:cs typeface="+mn-cs"/>
              </a:rPr>
              <a:t>Demander : </a:t>
            </a:r>
            <a:r>
              <a:rPr lang="fr" sz="1200" b="0" i="0" u="none" strike="noStrike" kern="1200">
                <a:solidFill>
                  <a:schemeClr val="tx1"/>
                </a:solidFill>
                <a:effectLst/>
                <a:latin typeface="+mn-lt"/>
                <a:ea typeface="+mn-ea"/>
                <a:cs typeface="+mn-cs"/>
              </a:rPr>
              <a:t>Vous avez sans doute retenu que les séances de </a:t>
            </a:r>
            <a:r>
              <a:rPr lang="en-US" sz="1200" b="0" i="0" u="none" strike="noStrike" kern="1200" err="1">
                <a:solidFill>
                  <a:schemeClr val="tx1"/>
                </a:solidFill>
                <a:effectLst/>
                <a:latin typeface="+mn-lt"/>
                <a:ea typeface="+mn-ea"/>
                <a:cs typeface="+mn-cs"/>
              </a:rPr>
              <a:t>counselling</a:t>
            </a:r>
            <a:r>
              <a:rPr lang="fr" sz="1200" b="0" i="0" u="none" strike="noStrike" kern="1200">
                <a:solidFill>
                  <a:schemeClr val="tx1"/>
                </a:solidFill>
                <a:effectLst/>
                <a:latin typeface="+mn-lt"/>
                <a:ea typeface="+mn-ea"/>
                <a:cs typeface="+mn-cs"/>
              </a:rPr>
              <a:t> doivent se dérouler en trois étapes. Vous souvenez-vous desquelles il s’agit ? </a:t>
            </a:r>
          </a:p>
          <a:p>
            <a:pPr rtl="0" fontAlgn="base"/>
            <a:endParaRPr lang="en-US" sz="1200" b="0" i="0" u="none" strike="noStrike" kern="1200">
              <a:solidFill>
                <a:schemeClr val="tx1"/>
              </a:solidFill>
              <a:effectLst/>
              <a:latin typeface="+mn-lt"/>
              <a:ea typeface="+mn-ea"/>
              <a:cs typeface="+mn-cs"/>
            </a:endParaRPr>
          </a:p>
          <a:p>
            <a:pPr rtl="0" fontAlgn="base"/>
            <a:r>
              <a:rPr lang="fr" sz="1200" b="1" i="1" u="none" strike="noStrike" kern="1200">
                <a:solidFill>
                  <a:schemeClr val="tx1"/>
                </a:solidFill>
                <a:effectLst/>
                <a:latin typeface="+mn-lt"/>
                <a:ea typeface="+mn-ea"/>
                <a:cs typeface="+mn-cs"/>
                <a:sym typeface="Wingdings" panose="05000000000000000000" pitchFamily="2" charset="2"/>
              </a:rPr>
              <a:t> </a:t>
            </a:r>
            <a:r>
              <a:rPr lang="fr" sz="1200" b="1" i="1" u="none" strike="noStrike" kern="1200">
                <a:solidFill>
                  <a:schemeClr val="tx1"/>
                </a:solidFill>
                <a:effectLst/>
                <a:latin typeface="+mn-lt"/>
                <a:ea typeface="+mn-ea"/>
                <a:cs typeface="+mn-cs"/>
              </a:rPr>
              <a:t>CLIQUER</a:t>
            </a:r>
            <a:endParaRPr lang="en-US" sz="1200" b="1" i="1" kern="1200">
              <a:solidFill>
                <a:schemeClr val="tx1"/>
              </a:solidFill>
              <a:effectLst/>
              <a:latin typeface="+mn-lt"/>
              <a:ea typeface="+mn-ea"/>
              <a:cs typeface="+mn-cs"/>
            </a:endParaRPr>
          </a:p>
          <a:p>
            <a:pPr rtl="0" fontAlgn="base"/>
            <a:endParaRPr lang="en-US" sz="1200" b="0" i="0" u="none" strike="noStrike" kern="1200">
              <a:solidFill>
                <a:schemeClr val="tx1"/>
              </a:solidFill>
              <a:effectLst/>
              <a:latin typeface="+mn-lt"/>
              <a:ea typeface="+mn-ea"/>
              <a:cs typeface="+mn-cs"/>
            </a:endParaRPr>
          </a:p>
          <a:p>
            <a:pPr rtl="0" fontAlgn="base"/>
            <a:r>
              <a:rPr lang="fr" sz="1200" b="1" i="0" u="none" strike="noStrike" kern="1200">
                <a:solidFill>
                  <a:schemeClr val="tx1"/>
                </a:solidFill>
                <a:effectLst/>
                <a:latin typeface="+mn-lt"/>
                <a:ea typeface="+mn-ea"/>
                <a:cs typeface="+mn-cs"/>
              </a:rPr>
              <a:t>Dire :</a:t>
            </a:r>
          </a:p>
          <a:p>
            <a:pPr rtl="0" fontAlgn="base"/>
            <a:r>
              <a:rPr lang="fr" sz="1200" b="0" i="0" u="none" strike="noStrike" kern="1200">
                <a:solidFill>
                  <a:schemeClr val="tx1"/>
                </a:solidFill>
                <a:effectLst/>
                <a:latin typeface="+mn-lt"/>
                <a:ea typeface="+mn-ea"/>
                <a:cs typeface="+mn-cs"/>
              </a:rPr>
              <a:t>Les voici :</a:t>
            </a:r>
          </a:p>
          <a:p>
            <a:pPr marL="171450" indent="-171450" rtl="0" fontAlgn="base">
              <a:buFont typeface="Arial" panose="020B0604020202020204" pitchFamily="34" charset="0"/>
              <a:buChar char="•"/>
            </a:pPr>
            <a:r>
              <a:rPr lang="fr" sz="1200" b="1" i="0" u="none" strike="noStrike" kern="1200">
                <a:solidFill>
                  <a:schemeClr val="tx1"/>
                </a:solidFill>
                <a:effectLst/>
                <a:latin typeface="+mn-lt"/>
                <a:ea typeface="+mn-ea"/>
                <a:cs typeface="+mn-cs"/>
              </a:rPr>
              <a:t>Évaluer – </a:t>
            </a:r>
            <a:r>
              <a:rPr lang="fr" sz="1200" b="0" i="0" u="none" strike="noStrike" kern="1200">
                <a:solidFill>
                  <a:schemeClr val="tx1"/>
                </a:solidFill>
                <a:effectLst/>
                <a:latin typeface="+mn-lt"/>
                <a:ea typeface="+mn-ea"/>
                <a:cs typeface="+mn-cs"/>
              </a:rPr>
              <a:t>il s’agit des compétences « d’écoute et d’apprentissage » mobilisées lors des séances de conseil pour faire preuve d’empathie. Cette étape consiste à rassembler le MAXIMUM d’informations sur la situation de la mère au regard de l’alimentation et des soins. Prenez garde à ne pas immédiatement relever ses erreurs ou tout propos inexact. Le formulaire d’évaluation rapide et simple ainsi que le formulaire d’évaluation complète (distribués dans le cadre de cette formation et disponibles dans la boîte à outils sur l’ANJE en situation d’urgence) ont été conçus pour aider le conseiller à formuler ses questions d’évaluation de manière à ce que la mère puisse fournir les informations voulues ainsi qu’à brosser un tableau fidèle de sa situation.  </a:t>
            </a:r>
            <a:r>
              <a:rPr lang="fr"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fr" sz="1200" b="1" i="0" u="none" strike="noStrike" kern="1200">
                <a:solidFill>
                  <a:schemeClr val="tx1"/>
                </a:solidFill>
                <a:effectLst/>
                <a:latin typeface="+mn-lt"/>
                <a:ea typeface="+mn-ea"/>
                <a:cs typeface="+mn-cs"/>
              </a:rPr>
              <a:t>Analyser</a:t>
            </a:r>
            <a:r>
              <a:rPr lang="fr" sz="1200" b="0" i="0" u="none" strike="noStrike" kern="1200">
                <a:solidFill>
                  <a:schemeClr val="tx1"/>
                </a:solidFill>
                <a:effectLst/>
                <a:latin typeface="+mn-lt"/>
                <a:ea typeface="+mn-ea"/>
                <a:cs typeface="+mn-cs"/>
              </a:rPr>
              <a:t> – s’applique à </a:t>
            </a:r>
            <a:r>
              <a:rPr lang="fr" sz="1200" b="0" i="0" u="sng" kern="1200">
                <a:solidFill>
                  <a:schemeClr val="tx1"/>
                </a:solidFill>
                <a:effectLst/>
                <a:latin typeface="+mn-lt"/>
                <a:ea typeface="+mn-ea"/>
                <a:cs typeface="+mn-cs"/>
              </a:rPr>
              <a:t>l’évaluation silencieuse</a:t>
            </a:r>
            <a:r>
              <a:rPr lang="fr" sz="1200" b="0" i="0" u="none" strike="noStrike" kern="1200">
                <a:solidFill>
                  <a:schemeClr val="tx1"/>
                </a:solidFill>
                <a:effectLst/>
                <a:latin typeface="+mn-lt"/>
                <a:ea typeface="+mn-ea"/>
                <a:cs typeface="+mn-cs"/>
              </a:rPr>
              <a:t>, qui consiste à comparer les enseignements de l’évaluation (demander, écouter, observer) aux recommandations (alimentation et soins) pour un enfant de l’âge correspondant, puis à recenser les problèmes et hiérarchiser ceux qui doivent être résolus dans l’immédiat.</a:t>
            </a:r>
            <a:r>
              <a:rPr lang="fr"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fr" sz="1200" b="1" i="0" u="none" strike="noStrike" kern="1200">
                <a:solidFill>
                  <a:schemeClr val="tx1"/>
                </a:solidFill>
                <a:effectLst/>
                <a:latin typeface="+mn-lt"/>
                <a:ea typeface="+mn-ea"/>
                <a:cs typeface="+mn-cs"/>
              </a:rPr>
              <a:t>Agir</a:t>
            </a:r>
            <a:r>
              <a:rPr lang="fr" sz="1200" b="0" i="0" u="none" strike="noStrike" kern="1200">
                <a:solidFill>
                  <a:schemeClr val="tx1"/>
                </a:solidFill>
                <a:effectLst/>
                <a:latin typeface="+mn-lt"/>
                <a:ea typeface="+mn-ea"/>
                <a:cs typeface="+mn-cs"/>
              </a:rPr>
              <a:t> – </a:t>
            </a:r>
            <a:r>
              <a:rPr lang="fr-FR" sz="1200" b="0" i="0" u="none" strike="noStrike" kern="1200">
                <a:solidFill>
                  <a:schemeClr val="tx1"/>
                </a:solidFill>
                <a:effectLst/>
                <a:latin typeface="+mn-lt"/>
                <a:ea typeface="+mn-ea"/>
                <a:cs typeface="+mn-cs"/>
              </a:rPr>
              <a:t>discuter</a:t>
            </a:r>
            <a:r>
              <a:rPr lang="fr" sz="1200" b="0" i="0" u="none" strike="noStrike" kern="1200">
                <a:solidFill>
                  <a:schemeClr val="tx1"/>
                </a:solidFill>
                <a:effectLst/>
                <a:latin typeface="+mn-lt"/>
                <a:ea typeface="+mn-ea"/>
                <a:cs typeface="+mn-cs"/>
              </a:rPr>
              <a:t> avec la personne qui s’occupe de l’enfant </a:t>
            </a:r>
            <a:r>
              <a:rPr lang="fr-FR" sz="1200" b="0" i="0" u="none" strike="noStrike" kern="1200">
                <a:solidFill>
                  <a:schemeClr val="tx1"/>
                </a:solidFill>
                <a:effectLst/>
                <a:latin typeface="+mn-lt"/>
                <a:ea typeface="+mn-ea"/>
                <a:cs typeface="+mn-cs"/>
              </a:rPr>
              <a:t>en terme du niveau où il se situe </a:t>
            </a:r>
            <a:r>
              <a:rPr lang="fr" sz="1200" b="0" i="0" u="none" strike="noStrike" kern="1200">
                <a:solidFill>
                  <a:schemeClr val="tx1"/>
                </a:solidFill>
                <a:effectLst/>
                <a:latin typeface="+mn-lt"/>
                <a:ea typeface="+mn-ea"/>
                <a:cs typeface="+mn-cs"/>
              </a:rPr>
              <a:t>dans le</a:t>
            </a:r>
            <a:r>
              <a:rPr lang="fr-FR" sz="1200" b="0" i="0" u="none" strike="noStrike" kern="1200">
                <a:solidFill>
                  <a:schemeClr val="tx1"/>
                </a:solidFill>
                <a:effectLst/>
                <a:latin typeface="+mn-lt"/>
                <a:ea typeface="+mn-ea"/>
                <a:cs typeface="+mn-cs"/>
              </a:rPr>
              <a:t>s Étapes du M</a:t>
            </a:r>
            <a:r>
              <a:rPr lang="fr" sz="1200" b="0" i="0" u="none" strike="noStrike" kern="1200">
                <a:solidFill>
                  <a:schemeClr val="tx1"/>
                </a:solidFill>
                <a:effectLst/>
                <a:latin typeface="+mn-lt"/>
                <a:ea typeface="+mn-ea"/>
                <a:cs typeface="+mn-cs"/>
              </a:rPr>
              <a:t>odèle du </a:t>
            </a:r>
            <a:r>
              <a:rPr lang="fr-FR" sz="1200" b="0" i="0" u="none" strike="noStrike" kern="1200">
                <a:solidFill>
                  <a:schemeClr val="tx1"/>
                </a:solidFill>
                <a:effectLst/>
                <a:latin typeface="+mn-lt"/>
                <a:ea typeface="+mn-ea"/>
                <a:cs typeface="+mn-cs"/>
              </a:rPr>
              <a:t>C</a:t>
            </a:r>
            <a:r>
              <a:rPr lang="fr" sz="1200" b="0" i="0" u="none" strike="noStrike" kern="1200">
                <a:solidFill>
                  <a:schemeClr val="tx1"/>
                </a:solidFill>
                <a:effectLst/>
                <a:latin typeface="+mn-lt"/>
                <a:ea typeface="+mn-ea"/>
                <a:cs typeface="+mn-cs"/>
              </a:rPr>
              <a:t>hangement (rappelez les étapes aux participants). Prodiguez des conseils pratiques à la personne qui s’occupe de l’enfant de manière à améliorer son autonomie et lui permettre de faire des choix éclairés.  Les compétences d’autonomisation et de soutien. Il est essentiel de convenir avec la personne qui s’occupe de l’enfant du problème prioritaire ainsi que de la mesure qu’elle pourrait prendre pour le résoudre. Celle-ci doit être </a:t>
            </a:r>
            <a:r>
              <a:rPr lang="fr-FR" sz="1200" b="0" i="0" u="none" strike="noStrike" kern="1200">
                <a:solidFill>
                  <a:schemeClr val="tx1"/>
                </a:solidFill>
                <a:effectLst/>
                <a:latin typeface="+mn-lt"/>
                <a:ea typeface="+mn-ea"/>
                <a:cs typeface="+mn-cs"/>
              </a:rPr>
              <a:t>faisable, </a:t>
            </a:r>
            <a:r>
              <a:rPr lang="fr" sz="1200" b="0" i="0" u="none" strike="noStrike" kern="1200">
                <a:solidFill>
                  <a:schemeClr val="tx1"/>
                </a:solidFill>
                <a:effectLst/>
                <a:latin typeface="+mn-lt"/>
                <a:ea typeface="+mn-ea"/>
                <a:cs typeface="+mn-cs"/>
              </a:rPr>
              <a:t>réalisable et, si possible, limitée dans le temps ; par exemple, une personne qui s’occupe d’un nourrisson de moins de six mois pourrait ne pas lui donner d’eau en plus du lait maternel pendant quelques jours, jusqu’à la nouvelle visite du conseiller, mais pas au-delà.</a:t>
            </a:r>
          </a:p>
          <a:p>
            <a:pPr marL="171450" indent="-171450" rtl="0" fontAlgn="base">
              <a:buFont typeface="Arial" panose="020B0604020202020204" pitchFamily="34" charset="0"/>
              <a:buChar char="•"/>
            </a:pPr>
            <a:endParaRPr lang="en-US" sz="1200" b="0" i="0" u="none" strike="noStrike"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fr" sz="1200" b="0" i="1" u="none" strike="noStrike" kern="1200">
                <a:solidFill>
                  <a:schemeClr val="tx1"/>
                </a:solidFill>
                <a:effectLst/>
                <a:latin typeface="+mn-lt"/>
                <a:ea typeface="+mn-ea"/>
                <a:cs typeface="+mn-cs"/>
              </a:rPr>
              <a:t>Extrait du kit de co</a:t>
            </a:r>
            <a:r>
              <a:rPr lang="fr-FR" sz="1200" b="0" i="1" u="none" strike="noStrike" kern="1200">
                <a:solidFill>
                  <a:schemeClr val="tx1"/>
                </a:solidFill>
                <a:effectLst/>
                <a:latin typeface="+mn-lt"/>
                <a:ea typeface="+mn-ea"/>
                <a:cs typeface="+mn-cs"/>
              </a:rPr>
              <a:t>u</a:t>
            </a:r>
            <a:r>
              <a:rPr lang="fr" sz="1200" b="0" i="1" u="none" strike="noStrike" kern="1200">
                <a:solidFill>
                  <a:schemeClr val="tx1"/>
                </a:solidFill>
                <a:effectLst/>
                <a:latin typeface="+mn-lt"/>
                <a:ea typeface="+mn-ea"/>
                <a:cs typeface="+mn-cs"/>
              </a:rPr>
              <a:t>nse</a:t>
            </a:r>
            <a:r>
              <a:rPr lang="fr-FR" sz="1200" b="0" i="1" u="none" strike="noStrike" kern="1200">
                <a:solidFill>
                  <a:schemeClr val="tx1"/>
                </a:solidFill>
                <a:effectLst/>
                <a:latin typeface="+mn-lt"/>
                <a:ea typeface="+mn-ea"/>
                <a:cs typeface="+mn-cs"/>
              </a:rPr>
              <a:t>l</a:t>
            </a:r>
            <a:r>
              <a:rPr lang="fr" sz="1200" b="0" i="1" u="none" strike="noStrike" kern="1200">
                <a:solidFill>
                  <a:schemeClr val="tx1"/>
                </a:solidFill>
                <a:effectLst/>
                <a:latin typeface="+mn-lt"/>
                <a:ea typeface="+mn-ea"/>
                <a:cs typeface="+mn-cs"/>
              </a:rPr>
              <a:t>l</a:t>
            </a:r>
            <a:r>
              <a:rPr lang="fr-FR" sz="1200" b="0" i="1" u="none" strike="noStrike" kern="1200" err="1">
                <a:solidFill>
                  <a:schemeClr val="tx1"/>
                </a:solidFill>
                <a:effectLst/>
                <a:latin typeface="+mn-lt"/>
                <a:ea typeface="+mn-ea"/>
                <a:cs typeface="+mn-cs"/>
              </a:rPr>
              <a:t>ing</a:t>
            </a:r>
            <a:r>
              <a:rPr lang="fr" sz="1200" b="0" i="1" u="none" strike="noStrike" kern="1200">
                <a:solidFill>
                  <a:schemeClr val="tx1"/>
                </a:solidFill>
                <a:effectLst/>
                <a:latin typeface="+mn-lt"/>
                <a:ea typeface="+mn-ea"/>
                <a:cs typeface="+mn-cs"/>
              </a:rPr>
              <a:t> ANJE </a:t>
            </a:r>
            <a:r>
              <a:rPr lang="fr-FR" sz="1200" b="0" i="1" u="none" strike="noStrike" kern="1200">
                <a:solidFill>
                  <a:schemeClr val="tx1"/>
                </a:solidFill>
                <a:effectLst/>
                <a:latin typeface="+mn-lt"/>
                <a:ea typeface="+mn-ea"/>
                <a:cs typeface="+mn-cs"/>
              </a:rPr>
              <a:t>communautaire</a:t>
            </a:r>
            <a:r>
              <a:rPr lang="fr" sz="1200" b="0" i="1" u="none" strike="noStrike" kern="1200">
                <a:solidFill>
                  <a:schemeClr val="tx1"/>
                </a:solidFill>
                <a:effectLst/>
                <a:latin typeface="+mn-lt"/>
                <a:ea typeface="+mn-ea"/>
                <a:cs typeface="+mn-cs"/>
              </a:rPr>
              <a:t>, UNICEF, 2013.</a:t>
            </a:r>
            <a:r>
              <a:rPr lang="fr" sz="1200" b="0" i="1" kern="120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111</a:t>
            </a:fld>
            <a:endParaRPr lang="x-none"/>
          </a:p>
        </p:txBody>
      </p:sp>
    </p:spTree>
    <p:extLst>
      <p:ext uri="{BB962C8B-B14F-4D97-AF65-F5344CB8AC3E}">
        <p14:creationId xmlns:p14="http://schemas.microsoft.com/office/powerpoint/2010/main" val="283943551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fr" b="1"/>
              <a:t>Dire :</a:t>
            </a:r>
          </a:p>
          <a:p>
            <a:pPr marL="171450" lvl="0" indent="-171450" rtl="0">
              <a:buFont typeface="Arial" panose="020B0604020202020204" pitchFamily="34" charset="0"/>
              <a:buChar char="•"/>
            </a:pPr>
            <a:r>
              <a:rPr lang="fr"/>
              <a:t>Nous allons nous baser sur différents scénarios pour nous familiariser avec ces différentes sections et leur contenu.</a:t>
            </a:r>
          </a:p>
          <a:p>
            <a:pPr marL="171450" lvl="0" indent="-171450" rtl="0">
              <a:buFont typeface="Arial" panose="020B0604020202020204" pitchFamily="34" charset="0"/>
              <a:buChar char="•"/>
            </a:pPr>
            <a:endParaRPr lang="en-US" baseline="0"/>
          </a:p>
          <a:p>
            <a:pPr marL="0" lvl="0" indent="0" rtl="0">
              <a:buFont typeface="Arial" panose="020B0604020202020204" pitchFamily="34" charset="0"/>
              <a:buNone/>
            </a:pPr>
            <a:r>
              <a:rPr lang="fr" b="1" u="sng"/>
              <a:t>Instructions de l’activité (60 minutes + 60 minutes pour le jeu de rôle et la discussion)</a:t>
            </a:r>
          </a:p>
          <a:p>
            <a:pPr marL="457200" indent="-457200">
              <a:buFont typeface="Arial" panose="020B0604020202020204" pitchFamily="34" charset="0"/>
              <a:buChar char="•"/>
              <a:defRPr/>
            </a:pPr>
            <a:r>
              <a:rPr lang="fr" sz="2000"/>
              <a:t>Répartissez les participants en 4 groupes et attribuez à chacun un scénario (A, B, C ou D).</a:t>
            </a:r>
            <a:endParaRPr lang="en-US" sz="2000"/>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2000"/>
              <a:t>Remettez à chaque participant du groupe l’ensemble des documents correspondant au scénario attribué ainsi qu’un jeu complet de formulaires.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2000"/>
              <a:t>Les participants doivent passer les scénarios en revue et procéder de la manière suivante pour celui de leur groupe :</a:t>
            </a:r>
          </a:p>
          <a:p>
            <a:pPr marL="1028974" lvl="2" indent="-342991" defTabSz="685983" rtl="0">
              <a:buFont typeface="+mj-lt"/>
              <a:buAutoNum type="arabicPeriod"/>
              <a:defRPr/>
            </a:pPr>
            <a:r>
              <a:rPr lang="fr" sz="1500"/>
              <a:t>Examiner les informations des formulaires remplis (ÉVALUER). </a:t>
            </a:r>
          </a:p>
          <a:p>
            <a:pPr marL="1028974" marR="0" lvl="2" indent="-342991" algn="l" defTabSz="685983" rtl="0" eaLnBrk="1" fontAlgn="auto" latinLnBrk="0" hangingPunct="1">
              <a:lnSpc>
                <a:spcPct val="100000"/>
              </a:lnSpc>
              <a:spcBef>
                <a:spcPts val="0"/>
              </a:spcBef>
              <a:spcAft>
                <a:spcPts val="0"/>
              </a:spcAft>
              <a:buClrTx/>
              <a:buSzTx/>
              <a:buFont typeface="+mj-lt"/>
              <a:buAutoNum type="arabicPeriod"/>
              <a:tabLst/>
              <a:defRPr/>
            </a:pPr>
            <a:r>
              <a:rPr lang="fr" sz="1600"/>
              <a:t>Examiner les résultats de l’évaluation, les résumer et classer le risque comme faible, modéré ou grave (ANALYSER).</a:t>
            </a:r>
            <a:endParaRPr lang="en-US" sz="1600"/>
          </a:p>
          <a:p>
            <a:pPr marL="1028974" lvl="2" indent="-342991" defTabSz="685983" rtl="0">
              <a:buFont typeface="+mj-lt"/>
              <a:buAutoNum type="arabicPeriod"/>
              <a:defRPr/>
            </a:pPr>
            <a:r>
              <a:rPr lang="fr-FR" sz="1500"/>
              <a:t>Identifier</a:t>
            </a:r>
            <a:r>
              <a:rPr lang="fr" sz="1500"/>
              <a:t> DEUX PROBLÈMES PRIORITAIRES au cours de l’évaluation (ANALYSER).</a:t>
            </a:r>
          </a:p>
          <a:p>
            <a:pPr marL="1028974" lvl="2" indent="-342991" defTabSz="685983" rtl="0">
              <a:buFont typeface="+mj-lt"/>
              <a:buAutoNum type="arabicPeriod"/>
              <a:defRPr/>
            </a:pPr>
            <a:r>
              <a:rPr lang="fr" sz="2000"/>
              <a:t>Passer les informations en revue et déterminer quelles </a:t>
            </a:r>
            <a:r>
              <a:rPr lang="fr-FR" sz="2000"/>
              <a:t>mesures </a:t>
            </a:r>
            <a:r>
              <a:rPr lang="fr" sz="2000"/>
              <a:t>doivent être prises pour ces DEUX PROBLÈMES PRIORITAIRES lors de la visite de soutien avec le nourrisson et la personne qui s’en occupe. </a:t>
            </a:r>
          </a:p>
          <a:p>
            <a:pPr marL="1028974" lvl="2" indent="-342991" defTabSz="685983" rtl="0">
              <a:buFont typeface="+mj-lt"/>
              <a:buAutoNum type="arabicPeriod"/>
              <a:defRPr/>
            </a:pPr>
            <a:r>
              <a:rPr lang="fr" sz="2000"/>
              <a:t>Décider laquelle des cartes </a:t>
            </a:r>
            <a:r>
              <a:rPr lang="fr-FR" sz="2000"/>
              <a:t>de </a:t>
            </a:r>
            <a:r>
              <a:rPr lang="en-US" sz="2000" err="1"/>
              <a:t>counselling</a:t>
            </a:r>
            <a:r>
              <a:rPr lang="fr" sz="2000"/>
              <a:t> MAMI des sections A et B pourrait être utile pour résoudre les problèmes de ce nourrisson et de la personne qui s’en occupe (AGIR)</a:t>
            </a:r>
          </a:p>
          <a:p>
            <a:pPr marL="1028974" lvl="2" indent="-342991" defTabSz="685983" rtl="0">
              <a:buFont typeface="+mj-lt"/>
              <a:buAutoNum type="arabicPeriod"/>
              <a:defRPr/>
            </a:pPr>
            <a:r>
              <a:rPr lang="fr" sz="2000"/>
              <a:t>Décidez s’il conviendrait ou non d’aborder l’un des thèmes de la section C lors de cette visite</a:t>
            </a:r>
          </a:p>
          <a:p>
            <a:pPr marL="1028974" lvl="2" indent="-342991" defTabSz="685983" rtl="0">
              <a:buFont typeface="+mj-lt"/>
              <a:buAutoNum type="arabicPeriod"/>
              <a:defRPr/>
            </a:pPr>
            <a:r>
              <a:rPr lang="fr" sz="2000"/>
              <a:t>Préparer un court jeu de rôle </a:t>
            </a:r>
            <a:r>
              <a:rPr lang="fr" sz="2000" kern="1200">
                <a:solidFill>
                  <a:schemeClr val="tx1"/>
                </a:solidFill>
                <a:latin typeface="+mn-lt"/>
                <a:ea typeface="+mn-ea"/>
                <a:cs typeface="+mn-cs"/>
              </a:rPr>
              <a:t>en amont de la première séance de </a:t>
            </a:r>
            <a:r>
              <a:rPr lang="en-US" sz="2000" kern="1200" err="1">
                <a:solidFill>
                  <a:schemeClr val="tx1"/>
                </a:solidFill>
                <a:latin typeface="+mn-lt"/>
                <a:ea typeface="+mn-ea"/>
                <a:cs typeface="+mn-cs"/>
              </a:rPr>
              <a:t>counselling</a:t>
            </a:r>
            <a:r>
              <a:rPr lang="fr" sz="2000" kern="1200">
                <a:solidFill>
                  <a:schemeClr val="tx1"/>
                </a:solidFill>
                <a:latin typeface="+mn-lt"/>
                <a:ea typeface="+mn-ea"/>
                <a:cs typeface="+mn-cs"/>
              </a:rPr>
              <a:t> afin de cibler uniquement le(s) problème(s) prioritaire(s) du scénario attribué, lequel sera présenté au groupe à l’aide des cartes de </a:t>
            </a:r>
            <a:r>
              <a:rPr lang="en-US" sz="2000" kern="1200" err="1">
                <a:solidFill>
                  <a:schemeClr val="tx1"/>
                </a:solidFill>
                <a:latin typeface="+mn-lt"/>
                <a:ea typeface="+mn-ea"/>
                <a:cs typeface="+mn-cs"/>
              </a:rPr>
              <a:t>counselling</a:t>
            </a:r>
            <a:r>
              <a:rPr lang="fr" sz="2000" kern="1200">
                <a:solidFill>
                  <a:schemeClr val="tx1"/>
                </a:solidFill>
                <a:latin typeface="+mn-lt"/>
                <a:ea typeface="+mn-ea"/>
                <a:cs typeface="+mn-cs"/>
              </a:rPr>
              <a:t> déterminées</a:t>
            </a:r>
          </a:p>
          <a:p>
            <a:pPr marL="457200" lvl="1" indent="0" defTabSz="914400" rtl="0">
              <a:buFont typeface="+mj-lt"/>
              <a:buNone/>
              <a:defRPr/>
            </a:pPr>
            <a:endParaRPr lang="en-US" sz="2000" baseline="0"/>
          </a:p>
          <a:p>
            <a:pPr marL="457200" lvl="0" indent="-457200" defTabSz="914400" rtl="0">
              <a:buFont typeface="Arial" panose="020B0604020202020204" pitchFamily="34" charset="0"/>
              <a:buChar char="•"/>
              <a:defRPr/>
            </a:pPr>
            <a:r>
              <a:rPr lang="fr" sz="2000"/>
              <a:t>Au bout d’une heure, réunissez tous les participants</a:t>
            </a:r>
          </a:p>
          <a:p>
            <a:pPr marL="457200" lvl="0" indent="-457200" defTabSz="914400" rtl="0">
              <a:buFont typeface="Arial" panose="020B0604020202020204" pitchFamily="34" charset="0"/>
              <a:buChar char="•"/>
              <a:defRPr/>
            </a:pPr>
            <a:r>
              <a:rPr lang="fr" sz="2000"/>
              <a:t>Demandez à chaque groupe de jouer son scénario. Une personne joue le rôle du conseiller et une autre joue le rôle de la mère ou de la personne qui s’occupe de l’enfant – demandez-leur d’indiquer clairement la ou les cartes de </a:t>
            </a:r>
            <a:r>
              <a:rPr lang="en-US" sz="2000" err="1"/>
              <a:t>counselling</a:t>
            </a:r>
            <a:r>
              <a:rPr lang="fr" sz="2000"/>
              <a:t> qu’ils ont décidé d’utiliser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2000"/>
              <a:t>Faites réfléchir le groupe en lui posant diverses questions. Par exemple, quelles sont les compétences en matière de </a:t>
            </a:r>
            <a:r>
              <a:rPr lang="en-US" sz="2000" err="1"/>
              <a:t>counselling</a:t>
            </a:r>
            <a:r>
              <a:rPr lang="fr" sz="2000"/>
              <a:t> que vous avez relevées ? Avez-vous des commentaires constructifs ? Approuvez-vous ce choix de cartes de </a:t>
            </a:r>
            <a:r>
              <a:rPr lang="en-US" sz="2000" err="1"/>
              <a:t>counselling</a:t>
            </a:r>
            <a:r>
              <a:rPr lang="fr" sz="2000"/>
              <a:t> et êtes-vous d’accord avec les informations communiquées ?</a:t>
            </a:r>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112</a:t>
            </a:fld>
            <a:endParaRPr lang="x-none"/>
          </a:p>
        </p:txBody>
      </p:sp>
    </p:spTree>
    <p:extLst>
      <p:ext uri="{BB962C8B-B14F-4D97-AF65-F5344CB8AC3E}">
        <p14:creationId xmlns:p14="http://schemas.microsoft.com/office/powerpoint/2010/main" val="108827083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x-none" smtClean="0"/>
              <a:t>113</a:t>
            </a:fld>
            <a:endParaRPr lang="x-none"/>
          </a:p>
        </p:txBody>
      </p:sp>
    </p:spTree>
    <p:extLst>
      <p:ext uri="{BB962C8B-B14F-4D97-AF65-F5344CB8AC3E}">
        <p14:creationId xmlns:p14="http://schemas.microsoft.com/office/powerpoint/2010/main" val="953998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EBDF8-3294-F243-8E02-B6435E5E5394}"/>
              </a:ext>
            </a:extLst>
          </p:cNvPr>
          <p:cNvSpPr>
            <a:spLocks noGrp="1"/>
          </p:cNvSpPr>
          <p:nvPr>
            <p:ph type="ctrTitle"/>
          </p:nvPr>
        </p:nvSpPr>
        <p:spPr>
          <a:xfrm>
            <a:off x="1524000" y="1268413"/>
            <a:ext cx="9144000" cy="2241550"/>
          </a:xfrm>
          <a:prstGeom prst="rect">
            <a:avLst/>
          </a:prstGeom>
        </p:spPr>
        <p:txBody>
          <a:bodyPr rtlCol="0" anchor="b"/>
          <a:lstStyle>
            <a:lvl1pPr algn="ctr">
              <a:defRPr sz="6000"/>
            </a:lvl1pPr>
          </a:lstStyle>
          <a:p>
            <a:pPr rtl="0"/>
            <a:r>
              <a:rPr lang="fr"/>
              <a:t>Click to edit Master title style</a:t>
            </a:r>
            <a:endParaRPr lang="x-none"/>
          </a:p>
        </p:txBody>
      </p:sp>
      <p:sp>
        <p:nvSpPr>
          <p:cNvPr id="3" name="Subtitle 2">
            <a:extLst>
              <a:ext uri="{FF2B5EF4-FFF2-40B4-BE49-F238E27FC236}">
                <a16:creationId xmlns:a16="http://schemas.microsoft.com/office/drawing/2014/main" id="{2E6F2B1C-7582-114C-B870-5C836A680550}"/>
              </a:ext>
            </a:extLst>
          </p:cNvPr>
          <p:cNvSpPr>
            <a:spLocks noGrp="1"/>
          </p:cNvSpPr>
          <p:nvPr>
            <p:ph type="subTitle" idx="1"/>
          </p:nvPr>
        </p:nvSpPr>
        <p:spPr>
          <a:xfrm>
            <a:off x="1524000" y="3602038"/>
            <a:ext cx="9144000" cy="1655762"/>
          </a:xfrm>
          <a:prstGeom prst="rect">
            <a:avLst/>
          </a:prstGeo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
              <a:t>Click to edit Master subtitle style</a:t>
            </a:r>
            <a:endParaRPr lang="x-none"/>
          </a:p>
        </p:txBody>
      </p:sp>
    </p:spTree>
    <p:extLst>
      <p:ext uri="{BB962C8B-B14F-4D97-AF65-F5344CB8AC3E}">
        <p14:creationId xmlns:p14="http://schemas.microsoft.com/office/powerpoint/2010/main" val="3237088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5AA538-A5F4-4C3D-A801-D18C9FEE8AD3}"/>
              </a:ext>
            </a:extLst>
          </p:cNvPr>
          <p:cNvPicPr>
            <a:picLocks noChangeAspect="1"/>
          </p:cNvPicPr>
          <p:nvPr userDrawn="1"/>
        </p:nvPicPr>
        <p:blipFill>
          <a:blip r:embed="rId2"/>
          <a:stretch>
            <a:fillRect/>
          </a:stretch>
        </p:blipFill>
        <p:spPr>
          <a:xfrm>
            <a:off x="10277752" y="6413186"/>
            <a:ext cx="1380744" cy="293289"/>
          </a:xfrm>
          <a:prstGeom prst="rect">
            <a:avLst/>
          </a:prstGeom>
        </p:spPr>
      </p:pic>
    </p:spTree>
    <p:extLst>
      <p:ext uri="{BB962C8B-B14F-4D97-AF65-F5344CB8AC3E}">
        <p14:creationId xmlns:p14="http://schemas.microsoft.com/office/powerpoint/2010/main" val="4019852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EA29B1-FF2C-5D44-9076-0C2ECB267F4A}"/>
              </a:ext>
            </a:extLst>
          </p:cNvPr>
          <p:cNvSpPr>
            <a:spLocks noGrp="1"/>
          </p:cNvSpPr>
          <p:nvPr>
            <p:ph type="title" orient="vert"/>
          </p:nvPr>
        </p:nvSpPr>
        <p:spPr>
          <a:xfrm>
            <a:off x="8724900" y="365125"/>
            <a:ext cx="2628900" cy="5811838"/>
          </a:xfrm>
          <a:prstGeom prst="rect">
            <a:avLst/>
          </a:prstGeom>
        </p:spPr>
        <p:txBody>
          <a:bodyPr vert="eaVert" rtlCol="0"/>
          <a:lstStyle/>
          <a:p>
            <a:pPr rtl="0"/>
            <a:r>
              <a:rPr lang="fr"/>
              <a:t>Click to edit Master title style</a:t>
            </a:r>
            <a:endParaRPr lang="x-none"/>
          </a:p>
        </p:txBody>
      </p:sp>
      <p:sp>
        <p:nvSpPr>
          <p:cNvPr id="3" name="Vertical Text Placeholder 2">
            <a:extLst>
              <a:ext uri="{FF2B5EF4-FFF2-40B4-BE49-F238E27FC236}">
                <a16:creationId xmlns:a16="http://schemas.microsoft.com/office/drawing/2014/main" id="{4712C061-2248-9248-9E14-C827AD0EA249}"/>
              </a:ext>
            </a:extLst>
          </p:cNvPr>
          <p:cNvSpPr>
            <a:spLocks noGrp="1"/>
          </p:cNvSpPr>
          <p:nvPr>
            <p:ph type="body" orient="vert" idx="1"/>
          </p:nvPr>
        </p:nvSpPr>
        <p:spPr>
          <a:xfrm>
            <a:off x="838200" y="365125"/>
            <a:ext cx="7734300" cy="5811838"/>
          </a:xfrm>
          <a:prstGeom prst="rect">
            <a:avLst/>
          </a:prstGeom>
        </p:spPr>
        <p:txBody>
          <a:bodyPr vert="eaVert"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x-none"/>
          </a:p>
        </p:txBody>
      </p:sp>
      <p:pic>
        <p:nvPicPr>
          <p:cNvPr id="8" name="Picture 7">
            <a:extLst>
              <a:ext uri="{FF2B5EF4-FFF2-40B4-BE49-F238E27FC236}">
                <a16:creationId xmlns:a16="http://schemas.microsoft.com/office/drawing/2014/main" id="{A38B412C-FF15-0145-9A45-54D2DADA8F43}"/>
              </a:ext>
            </a:extLst>
          </p:cNvPr>
          <p:cNvPicPr>
            <a:picLocks noChangeAspect="1"/>
          </p:cNvPicPr>
          <p:nvPr userDrawn="1"/>
        </p:nvPicPr>
        <p:blipFill>
          <a:blip r:embed="rId2"/>
          <a:srcRect/>
          <a:stretch/>
        </p:blipFill>
        <p:spPr>
          <a:xfrm rot="5400000">
            <a:off x="-439372" y="5614935"/>
            <a:ext cx="1539875" cy="396979"/>
          </a:xfrm>
          <a:prstGeom prst="rect">
            <a:avLst/>
          </a:prstGeom>
        </p:spPr>
      </p:pic>
    </p:spTree>
    <p:extLst>
      <p:ext uri="{BB962C8B-B14F-4D97-AF65-F5344CB8AC3E}">
        <p14:creationId xmlns:p14="http://schemas.microsoft.com/office/powerpoint/2010/main" val="3016031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25D86D15-51D2-A24C-B04F-939835159E13}"/>
              </a:ext>
            </a:extLst>
          </p:cNvPr>
          <p:cNvSpPr>
            <a:spLocks noGrp="1"/>
          </p:cNvSpPr>
          <p:nvPr>
            <p:ph type="body" orient="vert" idx="1"/>
          </p:nvPr>
        </p:nvSpPr>
        <p:spPr>
          <a:xfrm>
            <a:off x="479425" y="576470"/>
            <a:ext cx="11233150" cy="5600493"/>
          </a:xfrm>
          <a:prstGeom prst="rect">
            <a:avLst/>
          </a:prstGeom>
        </p:spPr>
        <p:txBody>
          <a:bodyPr vert="eaVert"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x-none"/>
          </a:p>
        </p:txBody>
      </p:sp>
    </p:spTree>
    <p:extLst>
      <p:ext uri="{BB962C8B-B14F-4D97-AF65-F5344CB8AC3E}">
        <p14:creationId xmlns:p14="http://schemas.microsoft.com/office/powerpoint/2010/main" val="4162578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4DC62C-F264-B946-B162-E7602E2A3E60}"/>
              </a:ext>
            </a:extLst>
          </p:cNvPr>
          <p:cNvSpPr/>
          <p:nvPr userDrawn="1"/>
        </p:nvSpPr>
        <p:spPr>
          <a:xfrm>
            <a:off x="0" y="0"/>
            <a:ext cx="47942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a:latin typeface="Gill Sans Infant Std"/>
              <a:cs typeface="Gill Sans Infant Std"/>
            </a:endParaRPr>
          </a:p>
        </p:txBody>
      </p:sp>
      <p:sp>
        <p:nvSpPr>
          <p:cNvPr id="3" name="Content Placeholder 2">
            <a:extLst>
              <a:ext uri="{FF2B5EF4-FFF2-40B4-BE49-F238E27FC236}">
                <a16:creationId xmlns:a16="http://schemas.microsoft.com/office/drawing/2014/main" id="{9505CB6B-B954-8D4C-A951-369C766E6EC5}"/>
              </a:ext>
            </a:extLst>
          </p:cNvPr>
          <p:cNvSpPr>
            <a:spLocks noGrp="1"/>
          </p:cNvSpPr>
          <p:nvPr>
            <p:ph idx="1"/>
          </p:nvPr>
        </p:nvSpPr>
        <p:spPr>
          <a:xfrm>
            <a:off x="811733" y="1805142"/>
            <a:ext cx="9523556" cy="4476750"/>
          </a:xfrm>
          <a:prstGeom prst="rect">
            <a:avLst/>
          </a:prstGeom>
        </p:spPr>
        <p:txBody>
          <a:bodyPr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x-none"/>
          </a:p>
        </p:txBody>
      </p:sp>
      <p:sp>
        <p:nvSpPr>
          <p:cNvPr id="2" name="Title 1">
            <a:extLst>
              <a:ext uri="{FF2B5EF4-FFF2-40B4-BE49-F238E27FC236}">
                <a16:creationId xmlns:a16="http://schemas.microsoft.com/office/drawing/2014/main" id="{B2A6A816-062C-43A9-9196-6111219BE960}"/>
              </a:ext>
            </a:extLst>
          </p:cNvPr>
          <p:cNvSpPr>
            <a:spLocks noGrp="1"/>
          </p:cNvSpPr>
          <p:nvPr>
            <p:ph type="title"/>
          </p:nvPr>
        </p:nvSpPr>
        <p:spPr/>
        <p:txBody>
          <a:bodyPr rtlCol="0"/>
          <a:lstStyle/>
          <a:p>
            <a:pPr rtl="0"/>
            <a:r>
              <a:rPr lang="fr"/>
              <a:t>Click to edit Master title style</a:t>
            </a:r>
          </a:p>
        </p:txBody>
      </p:sp>
    </p:spTree>
    <p:extLst>
      <p:ext uri="{BB962C8B-B14F-4D97-AF65-F5344CB8AC3E}">
        <p14:creationId xmlns:p14="http://schemas.microsoft.com/office/powerpoint/2010/main" val="617742718"/>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507C89-5F1B-9D47-9498-3C7F4510D874}"/>
              </a:ext>
            </a:extLst>
          </p:cNvPr>
          <p:cNvSpPr/>
          <p:nvPr userDrawn="1"/>
        </p:nvSpPr>
        <p:spPr>
          <a:xfrm>
            <a:off x="0" y="0"/>
            <a:ext cx="479425"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a:latin typeface="Gill Sans Infant Std"/>
              <a:cs typeface="Gill Sans Infant Std"/>
            </a:endParaRPr>
          </a:p>
        </p:txBody>
      </p:sp>
      <p:sp>
        <p:nvSpPr>
          <p:cNvPr id="3" name="Content Placeholder 2">
            <a:extLst>
              <a:ext uri="{FF2B5EF4-FFF2-40B4-BE49-F238E27FC236}">
                <a16:creationId xmlns:a16="http://schemas.microsoft.com/office/drawing/2014/main" id="{E5923481-21D1-8E46-828B-4243BA1244B4}"/>
              </a:ext>
            </a:extLst>
          </p:cNvPr>
          <p:cNvSpPr>
            <a:spLocks noGrp="1"/>
          </p:cNvSpPr>
          <p:nvPr>
            <p:ph idx="1"/>
          </p:nvPr>
        </p:nvSpPr>
        <p:spPr>
          <a:xfrm>
            <a:off x="811733" y="1805142"/>
            <a:ext cx="9523556" cy="4476750"/>
          </a:xfrm>
          <a:prstGeom prst="rect">
            <a:avLst/>
          </a:prstGeom>
        </p:spPr>
        <p:txBody>
          <a:bodyPr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x-none"/>
          </a:p>
        </p:txBody>
      </p:sp>
      <p:sp>
        <p:nvSpPr>
          <p:cNvPr id="2" name="Title 1">
            <a:extLst>
              <a:ext uri="{FF2B5EF4-FFF2-40B4-BE49-F238E27FC236}">
                <a16:creationId xmlns:a16="http://schemas.microsoft.com/office/drawing/2014/main" id="{E6386036-21EF-4A07-A6CE-792BE9344D37}"/>
              </a:ext>
            </a:extLst>
          </p:cNvPr>
          <p:cNvSpPr>
            <a:spLocks noGrp="1"/>
          </p:cNvSpPr>
          <p:nvPr>
            <p:ph type="title"/>
          </p:nvPr>
        </p:nvSpPr>
        <p:spPr/>
        <p:txBody>
          <a:bodyPr rtlCol="0"/>
          <a:lstStyle/>
          <a:p>
            <a:pPr rtl="0"/>
            <a:r>
              <a:rPr lang="fr"/>
              <a:t>Click to edit Master title style</a:t>
            </a:r>
          </a:p>
        </p:txBody>
      </p:sp>
    </p:spTree>
    <p:extLst>
      <p:ext uri="{BB962C8B-B14F-4D97-AF65-F5344CB8AC3E}">
        <p14:creationId xmlns:p14="http://schemas.microsoft.com/office/powerpoint/2010/main" val="4145086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5BC083B-0971-EE44-8965-5C1B1EAA73A2}"/>
              </a:ext>
            </a:extLst>
          </p:cNvPr>
          <p:cNvSpPr/>
          <p:nvPr userDrawn="1"/>
        </p:nvSpPr>
        <p:spPr>
          <a:xfrm>
            <a:off x="0" y="0"/>
            <a:ext cx="479425" cy="6858000"/>
          </a:xfrm>
          <a:prstGeom prst="rect">
            <a:avLst/>
          </a:prstGeom>
          <a:solidFill>
            <a:srgbClr val="A57F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a:latin typeface="Gill Sans Infant Std"/>
              <a:cs typeface="Gill Sans Infant Std"/>
            </a:endParaRPr>
          </a:p>
        </p:txBody>
      </p:sp>
      <p:sp>
        <p:nvSpPr>
          <p:cNvPr id="3" name="Content Placeholder 2">
            <a:extLst>
              <a:ext uri="{FF2B5EF4-FFF2-40B4-BE49-F238E27FC236}">
                <a16:creationId xmlns:a16="http://schemas.microsoft.com/office/drawing/2014/main" id="{A93DC165-D8C6-2C4D-87D0-E01DC0039D82}"/>
              </a:ext>
            </a:extLst>
          </p:cNvPr>
          <p:cNvSpPr>
            <a:spLocks noGrp="1"/>
          </p:cNvSpPr>
          <p:nvPr>
            <p:ph idx="1"/>
          </p:nvPr>
        </p:nvSpPr>
        <p:spPr>
          <a:xfrm>
            <a:off x="811733" y="1805142"/>
            <a:ext cx="9523556" cy="4476750"/>
          </a:xfrm>
          <a:prstGeom prst="rect">
            <a:avLst/>
          </a:prstGeom>
        </p:spPr>
        <p:txBody>
          <a:bodyPr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x-none"/>
          </a:p>
        </p:txBody>
      </p:sp>
      <p:sp>
        <p:nvSpPr>
          <p:cNvPr id="2" name="Title 1">
            <a:extLst>
              <a:ext uri="{FF2B5EF4-FFF2-40B4-BE49-F238E27FC236}">
                <a16:creationId xmlns:a16="http://schemas.microsoft.com/office/drawing/2014/main" id="{BF869DD1-EE61-4EBD-99D0-03078588FC7A}"/>
              </a:ext>
            </a:extLst>
          </p:cNvPr>
          <p:cNvSpPr>
            <a:spLocks noGrp="1"/>
          </p:cNvSpPr>
          <p:nvPr>
            <p:ph type="title"/>
          </p:nvPr>
        </p:nvSpPr>
        <p:spPr/>
        <p:txBody>
          <a:bodyPr rtlCol="0"/>
          <a:lstStyle/>
          <a:p>
            <a:pPr rtl="0"/>
            <a:r>
              <a:rPr lang="fr"/>
              <a:t>Click to edit Master title style</a:t>
            </a:r>
          </a:p>
        </p:txBody>
      </p:sp>
    </p:spTree>
    <p:extLst>
      <p:ext uri="{BB962C8B-B14F-4D97-AF65-F5344CB8AC3E}">
        <p14:creationId xmlns:p14="http://schemas.microsoft.com/office/powerpoint/2010/main" val="367113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7A1ED10-E662-2740-A36A-71074A6507B1}"/>
              </a:ext>
            </a:extLst>
          </p:cNvPr>
          <p:cNvSpPr/>
          <p:nvPr userDrawn="1"/>
        </p:nvSpPr>
        <p:spPr>
          <a:xfrm>
            <a:off x="0" y="0"/>
            <a:ext cx="479425"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a:latin typeface="Gill Sans Infant Std"/>
              <a:cs typeface="Gill Sans Infant Std"/>
            </a:endParaRPr>
          </a:p>
        </p:txBody>
      </p:sp>
      <p:sp>
        <p:nvSpPr>
          <p:cNvPr id="3" name="Content Placeholder 2">
            <a:extLst>
              <a:ext uri="{FF2B5EF4-FFF2-40B4-BE49-F238E27FC236}">
                <a16:creationId xmlns:a16="http://schemas.microsoft.com/office/drawing/2014/main" id="{51C3D6C7-3B5C-BB42-9770-788A38938171}"/>
              </a:ext>
            </a:extLst>
          </p:cNvPr>
          <p:cNvSpPr>
            <a:spLocks noGrp="1"/>
          </p:cNvSpPr>
          <p:nvPr>
            <p:ph idx="1"/>
          </p:nvPr>
        </p:nvSpPr>
        <p:spPr>
          <a:xfrm>
            <a:off x="811733" y="1805142"/>
            <a:ext cx="9523556" cy="4476750"/>
          </a:xfrm>
          <a:prstGeom prst="rect">
            <a:avLst/>
          </a:prstGeom>
        </p:spPr>
        <p:txBody>
          <a:bodyPr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x-none"/>
          </a:p>
        </p:txBody>
      </p:sp>
      <p:sp>
        <p:nvSpPr>
          <p:cNvPr id="2" name="Title 1">
            <a:extLst>
              <a:ext uri="{FF2B5EF4-FFF2-40B4-BE49-F238E27FC236}">
                <a16:creationId xmlns:a16="http://schemas.microsoft.com/office/drawing/2014/main" id="{A84D9912-D5BE-49AD-A7AB-3DC8A9B05312}"/>
              </a:ext>
            </a:extLst>
          </p:cNvPr>
          <p:cNvSpPr>
            <a:spLocks noGrp="1"/>
          </p:cNvSpPr>
          <p:nvPr>
            <p:ph type="title"/>
          </p:nvPr>
        </p:nvSpPr>
        <p:spPr/>
        <p:txBody>
          <a:bodyPr rtlCol="0"/>
          <a:lstStyle/>
          <a:p>
            <a:pPr rtl="0"/>
            <a:r>
              <a:rPr lang="fr"/>
              <a:t>Click to edit Master title style</a:t>
            </a:r>
          </a:p>
        </p:txBody>
      </p:sp>
    </p:spTree>
    <p:extLst>
      <p:ext uri="{BB962C8B-B14F-4D97-AF65-F5344CB8AC3E}">
        <p14:creationId xmlns:p14="http://schemas.microsoft.com/office/powerpoint/2010/main" val="4105626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04226F4-18C7-4D48-8BBF-042243518ECB}"/>
              </a:ext>
            </a:extLst>
          </p:cNvPr>
          <p:cNvSpPr/>
          <p:nvPr userDrawn="1"/>
        </p:nvSpPr>
        <p:spPr>
          <a:xfrm>
            <a:off x="0" y="0"/>
            <a:ext cx="479425" cy="6858000"/>
          </a:xfrm>
          <a:prstGeom prst="rect">
            <a:avLst/>
          </a:prstGeom>
          <a:solidFill>
            <a:srgbClr val="71CC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a:latin typeface="Gill Sans Infant Std"/>
              <a:cs typeface="Gill Sans Infant Std"/>
            </a:endParaRPr>
          </a:p>
        </p:txBody>
      </p:sp>
      <p:sp>
        <p:nvSpPr>
          <p:cNvPr id="3" name="Content Placeholder 2">
            <a:extLst>
              <a:ext uri="{FF2B5EF4-FFF2-40B4-BE49-F238E27FC236}">
                <a16:creationId xmlns:a16="http://schemas.microsoft.com/office/drawing/2014/main" id="{30D888EF-8511-8447-84C9-54FE5B1BCC73}"/>
              </a:ext>
            </a:extLst>
          </p:cNvPr>
          <p:cNvSpPr>
            <a:spLocks noGrp="1"/>
          </p:cNvSpPr>
          <p:nvPr>
            <p:ph idx="1"/>
          </p:nvPr>
        </p:nvSpPr>
        <p:spPr>
          <a:xfrm>
            <a:off x="811733" y="1805142"/>
            <a:ext cx="9523556" cy="4476750"/>
          </a:xfrm>
          <a:prstGeom prst="rect">
            <a:avLst/>
          </a:prstGeom>
        </p:spPr>
        <p:txBody>
          <a:bodyPr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x-none"/>
          </a:p>
        </p:txBody>
      </p:sp>
      <p:sp>
        <p:nvSpPr>
          <p:cNvPr id="2" name="Title 1">
            <a:extLst>
              <a:ext uri="{FF2B5EF4-FFF2-40B4-BE49-F238E27FC236}">
                <a16:creationId xmlns:a16="http://schemas.microsoft.com/office/drawing/2014/main" id="{555AA1C7-A8C7-4EE0-83BE-36035D8460C5}"/>
              </a:ext>
            </a:extLst>
          </p:cNvPr>
          <p:cNvSpPr>
            <a:spLocks noGrp="1"/>
          </p:cNvSpPr>
          <p:nvPr>
            <p:ph type="title"/>
          </p:nvPr>
        </p:nvSpPr>
        <p:spPr/>
        <p:txBody>
          <a:bodyPr rtlCol="0"/>
          <a:lstStyle/>
          <a:p>
            <a:pPr rtl="0"/>
            <a:r>
              <a:rPr lang="fr"/>
              <a:t>Click to edit Master title style</a:t>
            </a:r>
          </a:p>
        </p:txBody>
      </p:sp>
    </p:spTree>
    <p:extLst>
      <p:ext uri="{BB962C8B-B14F-4D97-AF65-F5344CB8AC3E}">
        <p14:creationId xmlns:p14="http://schemas.microsoft.com/office/powerpoint/2010/main" val="2551998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ictur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4830938-9E79-4F9C-AB82-F47C6100B0F1}"/>
              </a:ext>
            </a:extLst>
          </p:cNvPr>
          <p:cNvSpPr>
            <a:spLocks noGrp="1"/>
          </p:cNvSpPr>
          <p:nvPr>
            <p:ph type="pic" sz="quarter" idx="10"/>
          </p:nvPr>
        </p:nvSpPr>
        <p:spPr>
          <a:xfrm>
            <a:off x="479425" y="257175"/>
            <a:ext cx="11501438" cy="6051550"/>
          </a:xfrm>
        </p:spPr>
        <p:txBody>
          <a:bodyPr rtlCol="0"/>
          <a:lstStyle/>
          <a:p>
            <a:pPr rtl="0"/>
            <a:endParaRPr lang="x-none"/>
          </a:p>
        </p:txBody>
      </p:sp>
      <p:sp>
        <p:nvSpPr>
          <p:cNvPr id="7" name="Rectangle 6">
            <a:extLst>
              <a:ext uri="{FF2B5EF4-FFF2-40B4-BE49-F238E27FC236}">
                <a16:creationId xmlns:a16="http://schemas.microsoft.com/office/drawing/2014/main" id="{D24DC62C-F264-B946-B162-E7602E2A3E60}"/>
              </a:ext>
            </a:extLst>
          </p:cNvPr>
          <p:cNvSpPr/>
          <p:nvPr userDrawn="1"/>
        </p:nvSpPr>
        <p:spPr>
          <a:xfrm>
            <a:off x="0" y="0"/>
            <a:ext cx="47942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a:latin typeface="Gill Sans Infant Std"/>
              <a:cs typeface="Gill Sans Infant Std"/>
            </a:endParaRPr>
          </a:p>
        </p:txBody>
      </p:sp>
    </p:spTree>
    <p:extLst>
      <p:ext uri="{BB962C8B-B14F-4D97-AF65-F5344CB8AC3E}">
        <p14:creationId xmlns:p14="http://schemas.microsoft.com/office/powerpoint/2010/main" val="340067206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ave the Children">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71B573-4064-4E6C-AB4B-578B45CB4EF8}"/>
              </a:ext>
            </a:extLst>
          </p:cNvPr>
          <p:cNvPicPr>
            <a:picLocks noChangeAspect="1"/>
          </p:cNvPicPr>
          <p:nvPr userDrawn="1"/>
        </p:nvPicPr>
        <p:blipFill>
          <a:blip r:embed="rId2"/>
          <a:stretch>
            <a:fillRect/>
          </a:stretch>
        </p:blipFill>
        <p:spPr>
          <a:xfrm>
            <a:off x="2625381" y="2631030"/>
            <a:ext cx="6948678" cy="1475994"/>
          </a:xfrm>
          <a:prstGeom prst="rect">
            <a:avLst/>
          </a:prstGeom>
        </p:spPr>
      </p:pic>
    </p:spTree>
    <p:extLst>
      <p:ext uri="{BB962C8B-B14F-4D97-AF65-F5344CB8AC3E}">
        <p14:creationId xmlns:p14="http://schemas.microsoft.com/office/powerpoint/2010/main" val="14145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B1309-8B12-4F57-B05E-971E0657CF6D}"/>
              </a:ext>
            </a:extLst>
          </p:cNvPr>
          <p:cNvPicPr>
            <a:picLocks noChangeAspect="1"/>
          </p:cNvPicPr>
          <p:nvPr userDrawn="1"/>
        </p:nvPicPr>
        <p:blipFill>
          <a:blip r:embed="rId2"/>
          <a:stretch>
            <a:fillRect/>
          </a:stretch>
        </p:blipFill>
        <p:spPr>
          <a:xfrm>
            <a:off x="10277752" y="6413186"/>
            <a:ext cx="1380744" cy="293289"/>
          </a:xfrm>
          <a:prstGeom prst="rect">
            <a:avLst/>
          </a:prstGeom>
        </p:spPr>
      </p:pic>
    </p:spTree>
    <p:extLst>
      <p:ext uri="{BB962C8B-B14F-4D97-AF65-F5344CB8AC3E}">
        <p14:creationId xmlns:p14="http://schemas.microsoft.com/office/powerpoint/2010/main" val="89195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5BA18A-3EF3-4F77-BA84-CFDEC376884C}"/>
              </a:ext>
            </a:extLst>
          </p:cNvPr>
          <p:cNvPicPr>
            <a:picLocks noChangeAspect="1"/>
          </p:cNvPicPr>
          <p:nvPr userDrawn="1"/>
        </p:nvPicPr>
        <p:blipFill>
          <a:blip r:embed="rId14"/>
          <a:stretch>
            <a:fillRect/>
          </a:stretch>
        </p:blipFill>
        <p:spPr>
          <a:xfrm>
            <a:off x="10355137" y="6413934"/>
            <a:ext cx="1389888" cy="293717"/>
          </a:xfrm>
          <a:prstGeom prst="rect">
            <a:avLst/>
          </a:prstGeom>
        </p:spPr>
      </p:pic>
      <p:sp>
        <p:nvSpPr>
          <p:cNvPr id="2" name="Title Placeholder 1">
            <a:extLst>
              <a:ext uri="{FF2B5EF4-FFF2-40B4-BE49-F238E27FC236}">
                <a16:creationId xmlns:a16="http://schemas.microsoft.com/office/drawing/2014/main" id="{ADB3B62D-B5F3-43D5-AF61-262F4EDB8658}"/>
              </a:ext>
            </a:extLst>
          </p:cNvPr>
          <p:cNvSpPr>
            <a:spLocks noGrp="1"/>
          </p:cNvSpPr>
          <p:nvPr>
            <p:ph type="title"/>
          </p:nvPr>
        </p:nvSpPr>
        <p:spPr>
          <a:xfrm>
            <a:off x="832104" y="640184"/>
            <a:ext cx="9528048" cy="905256"/>
          </a:xfrm>
          <a:prstGeom prst="rect">
            <a:avLst/>
          </a:prstGeom>
        </p:spPr>
        <p:txBody>
          <a:bodyPr vert="horz" lIns="91440" tIns="45720" rIns="91440" bIns="45720" rtlCol="0" anchor="ctr">
            <a:normAutofit/>
          </a:bodyPr>
          <a:lstStyle/>
          <a:p>
            <a:pPr rtl="0"/>
            <a:r>
              <a:rPr lang="fr"/>
              <a:t>Click to edit Master title style</a:t>
            </a:r>
          </a:p>
        </p:txBody>
      </p:sp>
      <p:sp>
        <p:nvSpPr>
          <p:cNvPr id="3" name="Text Placeholder 2">
            <a:extLst>
              <a:ext uri="{FF2B5EF4-FFF2-40B4-BE49-F238E27FC236}">
                <a16:creationId xmlns:a16="http://schemas.microsoft.com/office/drawing/2014/main" id="{7782A019-0712-4C58-B69B-2E930E508FE7}"/>
              </a:ext>
            </a:extLst>
          </p:cNvPr>
          <p:cNvSpPr>
            <a:spLocks noGrp="1"/>
          </p:cNvSpPr>
          <p:nvPr>
            <p:ph type="body" idx="1"/>
          </p:nvPr>
        </p:nvSpPr>
        <p:spPr>
          <a:xfrm>
            <a:off x="813816" y="1673351"/>
            <a:ext cx="9528048" cy="4635373"/>
          </a:xfrm>
          <a:prstGeom prst="rect">
            <a:avLst/>
          </a:prstGeom>
        </p:spPr>
        <p:txBody>
          <a:bodyPr vert="horz" lIns="91440" tIns="45720" rIns="91440" bIns="45720" rtlCol="0">
            <a:normAutofit/>
          </a:bodyPr>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p>
        </p:txBody>
      </p:sp>
      <p:sp>
        <p:nvSpPr>
          <p:cNvPr id="4" name="Date Placeholder 3">
            <a:extLst>
              <a:ext uri="{FF2B5EF4-FFF2-40B4-BE49-F238E27FC236}">
                <a16:creationId xmlns:a16="http://schemas.microsoft.com/office/drawing/2014/main" id="{E6990B4C-104C-4581-BE11-4D52BE864CF9}"/>
              </a:ext>
            </a:extLst>
          </p:cNvPr>
          <p:cNvSpPr>
            <a:spLocks noGrp="1"/>
          </p:cNvSpPr>
          <p:nvPr>
            <p:ph type="dt" sz="half" idx="2"/>
          </p:nvPr>
        </p:nvSpPr>
        <p:spPr>
          <a:xfrm>
            <a:off x="813816" y="6458740"/>
            <a:ext cx="1716733" cy="182880"/>
          </a:xfrm>
          <a:prstGeom prst="rect">
            <a:avLst/>
          </a:prstGeom>
        </p:spPr>
        <p:txBody>
          <a:bodyPr vert="horz" lIns="91440" tIns="45720" rIns="91440" bIns="45720" rtlCol="0" anchor="ctr"/>
          <a:lstStyle>
            <a:lvl1pPr algn="l">
              <a:defRPr sz="1200">
                <a:solidFill>
                  <a:schemeClr val="tx1"/>
                </a:solidFill>
              </a:defRPr>
            </a:lvl1pPr>
          </a:lstStyle>
          <a:p>
            <a:pPr rtl="0"/>
            <a:r>
              <a:rPr lang="x-none"/>
              <a:t>14 April 2023</a:t>
            </a:r>
          </a:p>
        </p:txBody>
      </p:sp>
      <p:sp>
        <p:nvSpPr>
          <p:cNvPr id="5" name="Footer Placeholder 4">
            <a:extLst>
              <a:ext uri="{FF2B5EF4-FFF2-40B4-BE49-F238E27FC236}">
                <a16:creationId xmlns:a16="http://schemas.microsoft.com/office/drawing/2014/main" id="{DB45E446-7590-4BB6-A46F-9F209928531A}"/>
              </a:ext>
            </a:extLst>
          </p:cNvPr>
          <p:cNvSpPr>
            <a:spLocks noGrp="1"/>
          </p:cNvSpPr>
          <p:nvPr>
            <p:ph type="ftr" sz="quarter" idx="3"/>
          </p:nvPr>
        </p:nvSpPr>
        <p:spPr>
          <a:xfrm>
            <a:off x="2530549" y="6458740"/>
            <a:ext cx="7130902" cy="182880"/>
          </a:xfrm>
          <a:prstGeom prst="rect">
            <a:avLst/>
          </a:prstGeom>
        </p:spPr>
        <p:txBody>
          <a:bodyPr vert="horz" lIns="91440" tIns="45720" rIns="91440" bIns="45720" rtlCol="0" anchor="ctr"/>
          <a:lstStyle>
            <a:lvl1pPr algn="ctr">
              <a:defRPr sz="1200">
                <a:solidFill>
                  <a:schemeClr val="tx1"/>
                </a:solidFill>
              </a:defRPr>
            </a:lvl1pPr>
          </a:lstStyle>
          <a:p>
            <a:pPr rtl="0"/>
            <a:endParaRPr lang="x-none"/>
          </a:p>
        </p:txBody>
      </p:sp>
      <p:sp>
        <p:nvSpPr>
          <p:cNvPr id="6" name="Slide Number Placeholder 5">
            <a:extLst>
              <a:ext uri="{FF2B5EF4-FFF2-40B4-BE49-F238E27FC236}">
                <a16:creationId xmlns:a16="http://schemas.microsoft.com/office/drawing/2014/main" id="{55B05C91-E720-47F5-88B2-1B7D578E38F5}"/>
              </a:ext>
            </a:extLst>
          </p:cNvPr>
          <p:cNvSpPr>
            <a:spLocks noGrp="1"/>
          </p:cNvSpPr>
          <p:nvPr>
            <p:ph type="sldNum" sz="quarter" idx="4"/>
          </p:nvPr>
        </p:nvSpPr>
        <p:spPr>
          <a:xfrm>
            <a:off x="9661451" y="6458740"/>
            <a:ext cx="640589" cy="182880"/>
          </a:xfrm>
          <a:prstGeom prst="rect">
            <a:avLst/>
          </a:prstGeom>
        </p:spPr>
        <p:txBody>
          <a:bodyPr vert="horz" lIns="91440" tIns="45720" rIns="91440" bIns="45720" rtlCol="0" anchor="ctr"/>
          <a:lstStyle>
            <a:lvl1pPr algn="r">
              <a:defRPr sz="1200">
                <a:solidFill>
                  <a:schemeClr val="tx1"/>
                </a:solidFill>
              </a:defRPr>
            </a:lvl1pPr>
          </a:lstStyle>
          <a:p>
            <a:pPr rtl="0"/>
            <a:fld id="{BF413B3B-BFB3-42E3-B409-FAAF558C2ACC}" type="slidenum">
              <a:rPr lang="x-none" smtClean="0"/>
              <a:pPr rtl="0"/>
              <a:t>‹#›</a:t>
            </a:fld>
            <a:endParaRPr lang="x-none"/>
          </a:p>
        </p:txBody>
      </p:sp>
    </p:spTree>
    <p:extLst>
      <p:ext uri="{BB962C8B-B14F-4D97-AF65-F5344CB8AC3E}">
        <p14:creationId xmlns:p14="http://schemas.microsoft.com/office/powerpoint/2010/main" val="37466456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7" r:id="rId5"/>
    <p:sldLayoutId id="2147483653" r:id="rId6"/>
    <p:sldLayoutId id="2147483660" r:id="rId7"/>
    <p:sldLayoutId id="2147483654" r:id="rId8"/>
    <p:sldLayoutId id="2147483655" r:id="rId9"/>
    <p:sldLayoutId id="2147483656" r:id="rId10"/>
    <p:sldLayoutId id="2147483659" r:id="rId11"/>
    <p:sldLayoutId id="2147483658"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99" userDrawn="1">
          <p15:clr>
            <a:srgbClr val="F26B43"/>
          </p15:clr>
        </p15:guide>
        <p15:guide id="2" pos="3840" userDrawn="1">
          <p15:clr>
            <a:srgbClr val="F26B43"/>
          </p15:clr>
        </p15:guide>
        <p15:guide id="3" orient="horz" pos="1049" userDrawn="1">
          <p15:clr>
            <a:srgbClr val="F26B43"/>
          </p15:clr>
        </p15:guide>
        <p15:guide id="4" orient="horz" pos="3974" userDrawn="1">
          <p15:clr>
            <a:srgbClr val="F26B43"/>
          </p15:clr>
        </p15:guide>
        <p15:guide id="5" pos="302" userDrawn="1">
          <p15:clr>
            <a:srgbClr val="F26B43"/>
          </p15:clr>
        </p15:guide>
        <p15:guide id="6" pos="7378" userDrawn="1">
          <p15:clr>
            <a:srgbClr val="F26B43"/>
          </p15:clr>
        </p15:guide>
        <p15:guide id="7" pos="506" userDrawn="1">
          <p15:clr>
            <a:srgbClr val="F26B43"/>
          </p15:clr>
        </p15:guide>
        <p15:guide id="8" orient="horz"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8.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10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5.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9.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11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0.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11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3.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1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hyperlink" Target="https://www.ennonline.net/mamicarepathway" TargetMode="External"/><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hyperlink" Target="https://resourcecentre.savethechildren.net/document/guidance-note-on-save-the-childrens-monitoring-evaluation-accountability-learning-tools-for-mami-implementation/"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Lyk60Yxm-xI&amp;feature=youtu.b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youtube.com/watch?v=Lyk60Yxm-xI" TargetMode="External"/><Relationship Id="rId4" Type="http://schemas.openxmlformats.org/officeDocument/2006/relationships/image" Target="../media/image12.png"/></Relationships>
</file>

<file path=ppt/slides/_rels/slide12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6.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11.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ideo" Target="https://www.youtube.com/embed/jR68R59zJM4?feature=oembed" TargetMode="External"/><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ideo" Target="https://www.youtube.com/embed/t4dholcfl84?feature=oembed" TargetMode="External"/><Relationship Id="rId4" Type="http://schemas.openxmlformats.org/officeDocument/2006/relationships/image" Target="../media/image53.jpeg"/></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video" Target="https://www.youtube.com/embed/t4dholcfl84?feature=oembed" TargetMode="External"/><Relationship Id="rId4" Type="http://schemas.openxmlformats.org/officeDocument/2006/relationships/image" Target="../media/image53.jpeg"/></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https://www.youtube.com/embed/I-j8WllBk4g" TargetMode="External"/><Relationship Id="rId1" Type="http://schemas.openxmlformats.org/officeDocument/2006/relationships/video" Target="NULL" TargetMode="External"/><Relationship Id="rId5" Type="http://schemas.openxmlformats.org/officeDocument/2006/relationships/image" Target="../media/image65.jpeg"/><Relationship Id="rId4" Type="http://schemas.openxmlformats.org/officeDocument/2006/relationships/notesSlide" Target="../notesSlides/notesSlide49.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1.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3.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video" Target="https://www.youtube.com/embed/P-CJzJr8fzU?feature=oembed" TargetMode="External"/><Relationship Id="rId4" Type="http://schemas.openxmlformats.org/officeDocument/2006/relationships/image" Target="../media/image77.jpeg"/></Relationships>
</file>

<file path=ppt/slides/_rels/slide7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video" Target="https://www.youtube.com/embed/HZI38QyrgBY?feature=oembed" TargetMode="External"/><Relationship Id="rId4" Type="http://schemas.openxmlformats.org/officeDocument/2006/relationships/image" Target="../media/image80.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9.xml"/><Relationship Id="rId1" Type="http://schemas.openxmlformats.org/officeDocument/2006/relationships/slideLayout" Target="../slideLayouts/slideLayout10.xml"/><Relationship Id="rId5" Type="http://schemas.openxmlformats.org/officeDocument/2006/relationships/image" Target="../media/image11.png"/><Relationship Id="rId4" Type="http://schemas.microsoft.com/office/2007/relationships/hdphoto" Target="../media/hdphoto2.wdp"/></Relationships>
</file>

<file path=ppt/slides/_rels/slide8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8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8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9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9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0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539428-C6BC-1024-09C6-A30FA33A50FB}"/>
              </a:ext>
            </a:extLst>
          </p:cNvPr>
          <p:cNvSpPr/>
          <p:nvPr/>
        </p:nvSpPr>
        <p:spPr>
          <a:xfrm>
            <a:off x="6419469" y="257578"/>
            <a:ext cx="5074276" cy="51257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5" name="Picture Placeholder 5">
            <a:extLst>
              <a:ext uri="{FF2B5EF4-FFF2-40B4-BE49-F238E27FC236}">
                <a16:creationId xmlns:a16="http://schemas.microsoft.com/office/drawing/2014/main" id="{C9B36856-34D5-41D0-0169-040B7E913FE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697867" y="572614"/>
            <a:ext cx="10458417" cy="5125790"/>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E4E70739-9B32-B5D7-D037-708395DC61F4}"/>
              </a:ext>
            </a:extLst>
          </p:cNvPr>
          <p:cNvPicPr>
            <a:picLocks noChangeAspect="1"/>
          </p:cNvPicPr>
          <p:nvPr/>
        </p:nvPicPr>
        <p:blipFill>
          <a:blip r:embed="rId3"/>
          <a:stretch>
            <a:fillRect/>
          </a:stretch>
        </p:blipFill>
        <p:spPr>
          <a:xfrm>
            <a:off x="8457005" y="5967196"/>
            <a:ext cx="3803136" cy="980496"/>
          </a:xfrm>
          <a:prstGeom prst="rect">
            <a:avLst/>
          </a:prstGeom>
        </p:spPr>
      </p:pic>
      <p:sp>
        <p:nvSpPr>
          <p:cNvPr id="8" name="TextBox 7">
            <a:extLst>
              <a:ext uri="{FF2B5EF4-FFF2-40B4-BE49-F238E27FC236}">
                <a16:creationId xmlns:a16="http://schemas.microsoft.com/office/drawing/2014/main" id="{4C207117-2495-03F6-E4D4-A991B44AF5BF}"/>
              </a:ext>
            </a:extLst>
          </p:cNvPr>
          <p:cNvSpPr txBox="1"/>
          <p:nvPr/>
        </p:nvSpPr>
        <p:spPr>
          <a:xfrm>
            <a:off x="697867" y="4853593"/>
            <a:ext cx="6295361" cy="1689621"/>
          </a:xfrm>
          <a:prstGeom prst="rect">
            <a:avLst/>
          </a:prstGeom>
          <a:solidFill>
            <a:schemeClr val="accent1"/>
          </a:solidFill>
        </p:spPr>
        <p:txBody>
          <a:bodyPr wrap="square" lIns="288000" tIns="288000" rIns="288000" bIns="288000" rtlCol="0" anchor="ctr">
            <a:spAutoFit/>
          </a:bodyPr>
          <a:lstStyle/>
          <a:p>
            <a:pPr algn="l" rtl="0"/>
            <a:r>
              <a:rPr lang="fr" sz="2400">
                <a:solidFill>
                  <a:schemeClr val="bg1"/>
                </a:solidFill>
              </a:rPr>
              <a:t>FORMATION SU</a:t>
            </a:r>
            <a:r>
              <a:rPr lang="fr-FR" sz="2400">
                <a:solidFill>
                  <a:schemeClr val="bg1"/>
                </a:solidFill>
              </a:rPr>
              <a:t>R LE KIT DE SOINS MAMI POUR LES </a:t>
            </a:r>
            <a:r>
              <a:rPr lang="fr" sz="2400">
                <a:solidFill>
                  <a:schemeClr val="bg1"/>
                </a:solidFill>
              </a:rPr>
              <a:t>AGENTS DE SANTÉ DE PREMIÈRE LIGNE</a:t>
            </a:r>
          </a:p>
        </p:txBody>
      </p:sp>
      <p:pic>
        <p:nvPicPr>
          <p:cNvPr id="2" name="Picture 1" descr="A logo with a blue and red text&#10;&#10;Description automatically generated">
            <a:extLst>
              <a:ext uri="{FF2B5EF4-FFF2-40B4-BE49-F238E27FC236}">
                <a16:creationId xmlns:a16="http://schemas.microsoft.com/office/drawing/2014/main" id="{BBC77D0F-83CB-BA2B-CD9E-1E5CA13C34F6}"/>
              </a:ext>
            </a:extLst>
          </p:cNvPr>
          <p:cNvPicPr>
            <a:picLocks noChangeAspect="1"/>
          </p:cNvPicPr>
          <p:nvPr/>
        </p:nvPicPr>
        <p:blipFill rotWithShape="1">
          <a:blip r:embed="rId4"/>
          <a:srcRect r="558" b="8248"/>
          <a:stretch/>
        </p:blipFill>
        <p:spPr>
          <a:xfrm>
            <a:off x="9160267" y="5065576"/>
            <a:ext cx="2727905" cy="979091"/>
          </a:xfrm>
          <a:prstGeom prst="rect">
            <a:avLst/>
          </a:prstGeom>
        </p:spPr>
      </p:pic>
    </p:spTree>
    <p:extLst>
      <p:ext uri="{BB962C8B-B14F-4D97-AF65-F5344CB8AC3E}">
        <p14:creationId xmlns:p14="http://schemas.microsoft.com/office/powerpoint/2010/main" val="3616711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st-clip-art-cpa-school-test - Croota: Men's &amp; Women's Underwear">
            <a:extLst>
              <a:ext uri="{FF2B5EF4-FFF2-40B4-BE49-F238E27FC236}">
                <a16:creationId xmlns:a16="http://schemas.microsoft.com/office/drawing/2014/main" id="{824352D3-B5FB-73BB-0BC0-F470647A6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2305" y="1611593"/>
            <a:ext cx="4742955" cy="389941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B7D2789-7F09-C44E-A521-92E0AF25D5DC}"/>
              </a:ext>
            </a:extLst>
          </p:cNvPr>
          <p:cNvSpPr>
            <a:spLocks noGrp="1"/>
          </p:cNvSpPr>
          <p:nvPr>
            <p:ph idx="1"/>
          </p:nvPr>
        </p:nvSpPr>
        <p:spPr>
          <a:xfrm>
            <a:off x="811733" y="1741066"/>
            <a:ext cx="5072431" cy="4476750"/>
          </a:xfrm>
        </p:spPr>
        <p:txBody>
          <a:bodyPr vert="horz" lIns="91440" tIns="45720" rIns="91440" bIns="45720" rtlCol="0" anchor="t">
            <a:normAutofit fontScale="92500" lnSpcReduction="20000"/>
          </a:bodyPr>
          <a:lstStyle/>
          <a:p>
            <a:pPr marL="171450" indent="-171450" rtl="0">
              <a:buFont typeface="Arial" panose="020B0604020202020204" pitchFamily="34" charset="0"/>
              <a:buChar char="•"/>
            </a:pPr>
            <a:r>
              <a:rPr lang="fr"/>
              <a:t>Complétez le test préliminaire</a:t>
            </a:r>
          </a:p>
          <a:p>
            <a:pPr marL="171450" indent="-171450" rtl="0">
              <a:buFont typeface="Arial" panose="020B0604020202020204" pitchFamily="34" charset="0"/>
              <a:buChar char="•"/>
            </a:pPr>
            <a:r>
              <a:rPr lang="fr">
                <a:ea typeface="Lato"/>
                <a:cs typeface="Lato"/>
              </a:rPr>
              <a:t>Nous le conduirons à nouveau après la formation afin de contrôler l’acquisition des connaissances</a:t>
            </a:r>
          </a:p>
          <a:p>
            <a:pPr marL="171450" indent="-171450" rtl="0">
              <a:buFont typeface="Arial" panose="020B0604020202020204" pitchFamily="34" charset="0"/>
              <a:buChar char="•"/>
            </a:pPr>
            <a:r>
              <a:rPr lang="fr">
                <a:ea typeface="Lato"/>
                <a:cs typeface="Lato"/>
              </a:rPr>
              <a:t>Nous nous appuierons sur ses résultats pour améliorer le contenu et le déroulement de la formation </a:t>
            </a:r>
            <a:r>
              <a:rPr lang="fr-FR">
                <a:ea typeface="Lato"/>
                <a:cs typeface="Lato"/>
              </a:rPr>
              <a:t>pour le future</a:t>
            </a:r>
            <a:endParaRPr lang="fr">
              <a:ea typeface="Lato"/>
              <a:cs typeface="Lato"/>
            </a:endParaRPr>
          </a:p>
          <a:p>
            <a:pPr marL="171450" indent="-171450" rtl="0">
              <a:buFont typeface="Arial" panose="020B0604020202020204" pitchFamily="34" charset="0"/>
              <a:buChar char="•"/>
            </a:pPr>
            <a:r>
              <a:rPr lang="fr">
                <a:ea typeface="Lato"/>
                <a:cs typeface="Lato"/>
              </a:rPr>
              <a:t>Les résultats de tests pris en compte sont ceux du groupe, et non de chaque individu</a:t>
            </a:r>
            <a:br>
              <a:rPr lang="en-GB"/>
            </a:br>
            <a:endParaRPr lang="x-none"/>
          </a:p>
          <a:p>
            <a:pPr rtl="0"/>
            <a:endParaRPr lang="x-none"/>
          </a:p>
        </p:txBody>
      </p:sp>
      <p:sp>
        <p:nvSpPr>
          <p:cNvPr id="4" name="Title 3">
            <a:extLst>
              <a:ext uri="{FF2B5EF4-FFF2-40B4-BE49-F238E27FC236}">
                <a16:creationId xmlns:a16="http://schemas.microsoft.com/office/drawing/2014/main" id="{6ED2FCA0-534D-430E-B35D-242EBC789A10}"/>
              </a:ext>
            </a:extLst>
          </p:cNvPr>
          <p:cNvSpPr>
            <a:spLocks noGrp="1"/>
          </p:cNvSpPr>
          <p:nvPr>
            <p:ph type="title"/>
          </p:nvPr>
        </p:nvSpPr>
        <p:spPr/>
        <p:txBody>
          <a:bodyPr rtlCol="0">
            <a:normAutofit/>
          </a:bodyPr>
          <a:lstStyle/>
          <a:p>
            <a:pPr rtl="0"/>
            <a:r>
              <a:rPr lang="fr" sz="4400"/>
              <a:t>Test préliminaire</a:t>
            </a:r>
            <a:endParaRPr lang="x-none"/>
          </a:p>
        </p:txBody>
      </p:sp>
    </p:spTree>
    <p:extLst>
      <p:ext uri="{BB962C8B-B14F-4D97-AF65-F5344CB8AC3E}">
        <p14:creationId xmlns:p14="http://schemas.microsoft.com/office/powerpoint/2010/main" val="13751526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pPr rtl="0"/>
            <a:r>
              <a:rPr lang="fr-FR"/>
              <a:t>Kit de soutien</a:t>
            </a:r>
            <a:r>
              <a:rPr lang="fr"/>
              <a:t> – sujets clés</a:t>
            </a:r>
            <a:br>
              <a:rPr lang="en-GB"/>
            </a:br>
            <a:r>
              <a:rPr lang="fr">
                <a:solidFill>
                  <a:schemeClr val="accent1"/>
                </a:solidFill>
              </a:rPr>
              <a:t>Alimentation complémentaire : scénario</a:t>
            </a:r>
            <a:br>
              <a:rPr lang="en-US" sz="4400">
                <a:solidFill>
                  <a:schemeClr val="accent1"/>
                </a:solidFill>
              </a:rPr>
            </a:br>
            <a:endParaRPr lang="x-none">
              <a:solidFill>
                <a:schemeClr val="accent1"/>
              </a:solidFill>
            </a:endParaRPr>
          </a:p>
        </p:txBody>
      </p:sp>
      <p:sp>
        <p:nvSpPr>
          <p:cNvPr id="2" name="Content Placeholder 2">
            <a:extLst>
              <a:ext uri="{FF2B5EF4-FFF2-40B4-BE49-F238E27FC236}">
                <a16:creationId xmlns:a16="http://schemas.microsoft.com/office/drawing/2014/main" id="{3092320B-7F1C-406C-02F1-111E5971EB94}"/>
              </a:ext>
            </a:extLst>
          </p:cNvPr>
          <p:cNvSpPr>
            <a:spLocks noGrp="1"/>
          </p:cNvSpPr>
          <p:nvPr>
            <p:ph idx="1"/>
          </p:nvPr>
        </p:nvSpPr>
        <p:spPr>
          <a:xfrm>
            <a:off x="858573" y="1976263"/>
            <a:ext cx="10764858" cy="1540660"/>
          </a:xfrm>
        </p:spPr>
        <p:txBody>
          <a:bodyPr vert="horz" lIns="91440" tIns="45720" rIns="91440" bIns="45720" rtlCol="0" anchor="t">
            <a:normAutofit fontScale="62500" lnSpcReduction="20000"/>
          </a:bodyPr>
          <a:lstStyle/>
          <a:p>
            <a:r>
              <a:rPr lang="fr"/>
              <a:t>Fred a</a:t>
            </a:r>
            <a:r>
              <a:rPr lang="fr" sz="2400"/>
              <a:t> été admis dans le </a:t>
            </a:r>
            <a:r>
              <a:rPr lang="fr-FR"/>
              <a:t>programme </a:t>
            </a:r>
            <a:r>
              <a:rPr lang="fr-FR" sz="2400"/>
              <a:t>de soins</a:t>
            </a:r>
            <a:r>
              <a:rPr lang="fr" sz="2400"/>
              <a:t> MAMI à l’âge de 3 mois avec un </a:t>
            </a:r>
            <a:r>
              <a:rPr lang="fr-FR"/>
              <a:t>Z</a:t>
            </a:r>
            <a:r>
              <a:rPr lang="fr-FR" sz="2400"/>
              <a:t>-</a:t>
            </a:r>
            <a:r>
              <a:rPr lang="fr" sz="2400"/>
              <a:t>score poids/âge inférieur à -3. </a:t>
            </a:r>
            <a:r>
              <a:rPr lang="fr"/>
              <a:t>Fred</a:t>
            </a:r>
            <a:r>
              <a:rPr lang="fr" sz="2400"/>
              <a:t> et sa mère </a:t>
            </a:r>
            <a:r>
              <a:rPr lang="fr"/>
              <a:t>Alice </a:t>
            </a:r>
            <a:r>
              <a:rPr lang="fr" sz="2400"/>
              <a:t>ont bénéficié d’un soutien et se portent bien. Ils sont néanmoins originaires d’une région touchée par l’insécurité alimentaire et les revenus de leur ménage sont limités. Leur famille peine par conséquent à s’approvisionner en aliments nutritifs en quantité suffisante.</a:t>
            </a:r>
            <a:r>
              <a:rPr lang="fr"/>
              <a:t> </a:t>
            </a:r>
            <a:endParaRPr lang="fr" sz="2400"/>
          </a:p>
          <a:p>
            <a:pPr rtl="0"/>
            <a:endParaRPr lang="en-GB" sz="2400">
              <a:solidFill>
                <a:schemeClr val="tx1"/>
              </a:solidFill>
            </a:endParaRPr>
          </a:p>
          <a:p>
            <a:r>
              <a:rPr lang="fr"/>
              <a:t>Fred approche</a:t>
            </a:r>
            <a:r>
              <a:rPr lang="fr" sz="2400"/>
              <a:t> maintenant de l’âge de six mois et quittera bientôt le </a:t>
            </a:r>
            <a:r>
              <a:rPr lang="fr-FR" sz="2400"/>
              <a:t>programme de soins</a:t>
            </a:r>
            <a:r>
              <a:rPr lang="fr" sz="2400"/>
              <a:t> MAMI.</a:t>
            </a:r>
            <a:r>
              <a:rPr lang="fr"/>
              <a:t> </a:t>
            </a:r>
            <a:endParaRPr lang="fr" sz="2400"/>
          </a:p>
        </p:txBody>
      </p:sp>
      <p:pic>
        <p:nvPicPr>
          <p:cNvPr id="4" name="Picture 3" descr="A screenshot of a computer&#10;&#10;Description automatically generated">
            <a:extLst>
              <a:ext uri="{FF2B5EF4-FFF2-40B4-BE49-F238E27FC236}">
                <a16:creationId xmlns:a16="http://schemas.microsoft.com/office/drawing/2014/main" id="{1DFE50A7-068D-27AA-D6F8-394CFEF6D2A6}"/>
              </a:ext>
            </a:extLst>
          </p:cNvPr>
          <p:cNvPicPr>
            <a:picLocks noChangeAspect="1"/>
          </p:cNvPicPr>
          <p:nvPr/>
        </p:nvPicPr>
        <p:blipFill>
          <a:blip r:embed="rId3"/>
          <a:stretch>
            <a:fillRect/>
          </a:stretch>
        </p:blipFill>
        <p:spPr>
          <a:xfrm>
            <a:off x="2585452" y="3415340"/>
            <a:ext cx="6031831" cy="3289215"/>
          </a:xfrm>
          <a:prstGeom prst="rect">
            <a:avLst/>
          </a:prstGeom>
        </p:spPr>
      </p:pic>
    </p:spTree>
    <p:extLst>
      <p:ext uri="{BB962C8B-B14F-4D97-AF65-F5344CB8AC3E}">
        <p14:creationId xmlns:p14="http://schemas.microsoft.com/office/powerpoint/2010/main" val="178545783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269860"/>
            <a:ext cx="10641858" cy="905256"/>
          </a:xfrm>
        </p:spPr>
        <p:txBody>
          <a:bodyPr rtlCol="0">
            <a:normAutofit/>
          </a:bodyPr>
          <a:lstStyle/>
          <a:p>
            <a:pPr rtl="0"/>
            <a:r>
              <a:rPr lang="fr"/>
              <a:t>Résumé</a:t>
            </a:r>
            <a:endParaRPr lang="x-none">
              <a:solidFill>
                <a:schemeClr val="accent1"/>
              </a:solidFill>
            </a:endParaRPr>
          </a:p>
        </p:txBody>
      </p:sp>
      <p:sp>
        <p:nvSpPr>
          <p:cNvPr id="8" name="TextBox 1">
            <a:extLst>
              <a:ext uri="{FF2B5EF4-FFF2-40B4-BE49-F238E27FC236}">
                <a16:creationId xmlns:a16="http://schemas.microsoft.com/office/drawing/2014/main" id="{B93A1CFD-F0F9-AD5E-2510-A8AD3FBD611D}"/>
              </a:ext>
            </a:extLst>
          </p:cNvPr>
          <p:cNvSpPr txBox="1"/>
          <p:nvPr/>
        </p:nvSpPr>
        <p:spPr>
          <a:xfrm>
            <a:off x="1246599" y="1239865"/>
            <a:ext cx="3218146" cy="369332"/>
          </a:xfrm>
          <a:prstGeom prst="rect">
            <a:avLst/>
          </a:prstGeom>
          <a:solidFill>
            <a:schemeClr val="bg1"/>
          </a:solidFill>
          <a:ln w="57150">
            <a:solidFill>
              <a:schemeClr val="accent1"/>
            </a:solidFill>
          </a:ln>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rtl="0"/>
            <a:r>
              <a:rPr lang="fr">
                <a:solidFill>
                  <a:srgbClr val="504F51"/>
                </a:solidFill>
                <a:latin typeface="Open Sans"/>
              </a:rPr>
              <a:t>Dépistage et évaluation</a:t>
            </a:r>
          </a:p>
        </p:txBody>
      </p:sp>
      <p:sp>
        <p:nvSpPr>
          <p:cNvPr id="9" name="TextBox 2">
            <a:extLst>
              <a:ext uri="{FF2B5EF4-FFF2-40B4-BE49-F238E27FC236}">
                <a16:creationId xmlns:a16="http://schemas.microsoft.com/office/drawing/2014/main" id="{4629AB3F-B629-A180-6354-E42877A19E0E}"/>
              </a:ext>
            </a:extLst>
          </p:cNvPr>
          <p:cNvSpPr txBox="1"/>
          <p:nvPr/>
        </p:nvSpPr>
        <p:spPr>
          <a:xfrm>
            <a:off x="4648516" y="1249948"/>
            <a:ext cx="3080072" cy="369332"/>
          </a:xfrm>
          <a:prstGeom prst="rect">
            <a:avLst/>
          </a:prstGeom>
          <a:solidFill>
            <a:schemeClr val="bg1"/>
          </a:solidFill>
          <a:ln w="57150">
            <a:solidFill>
              <a:schemeClr val="accent1"/>
            </a:solidFill>
          </a:ln>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rtl="0"/>
            <a:r>
              <a:rPr lang="fr">
                <a:solidFill>
                  <a:srgbClr val="504F51"/>
                </a:solidFill>
                <a:latin typeface="Open Sans"/>
              </a:rPr>
              <a:t>Gestion et suivi</a:t>
            </a:r>
          </a:p>
        </p:txBody>
      </p:sp>
      <p:sp>
        <p:nvSpPr>
          <p:cNvPr id="10" name="TextBox 3">
            <a:extLst>
              <a:ext uri="{FF2B5EF4-FFF2-40B4-BE49-F238E27FC236}">
                <a16:creationId xmlns:a16="http://schemas.microsoft.com/office/drawing/2014/main" id="{6DA749DB-C086-4E6D-8899-AA076E3E8B50}"/>
              </a:ext>
            </a:extLst>
          </p:cNvPr>
          <p:cNvSpPr txBox="1"/>
          <p:nvPr/>
        </p:nvSpPr>
        <p:spPr>
          <a:xfrm>
            <a:off x="7912359" y="1250098"/>
            <a:ext cx="2858683" cy="369332"/>
          </a:xfrm>
          <a:prstGeom prst="rect">
            <a:avLst/>
          </a:prstGeom>
          <a:solidFill>
            <a:schemeClr val="bg1"/>
          </a:solidFill>
          <a:ln w="57150">
            <a:solidFill>
              <a:schemeClr val="accent1"/>
            </a:solidFill>
          </a:ln>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rtl="0"/>
            <a:r>
              <a:rPr lang="fr">
                <a:solidFill>
                  <a:srgbClr val="504F51"/>
                </a:solidFill>
                <a:latin typeface="Open Sans"/>
              </a:rPr>
              <a:t>Examen et transfert</a:t>
            </a:r>
          </a:p>
        </p:txBody>
      </p:sp>
      <p:pic>
        <p:nvPicPr>
          <p:cNvPr id="3" name="Picture 2" descr="A diagram of a medical procedure&#10;&#10;Description automatically generated">
            <a:extLst>
              <a:ext uri="{FF2B5EF4-FFF2-40B4-BE49-F238E27FC236}">
                <a16:creationId xmlns:a16="http://schemas.microsoft.com/office/drawing/2014/main" id="{BB6F48E8-2346-FDA5-229F-AAAC5606982C}"/>
              </a:ext>
            </a:extLst>
          </p:cNvPr>
          <p:cNvPicPr>
            <a:picLocks noChangeAspect="1"/>
          </p:cNvPicPr>
          <p:nvPr/>
        </p:nvPicPr>
        <p:blipFill>
          <a:blip r:embed="rId3"/>
          <a:stretch>
            <a:fillRect/>
          </a:stretch>
        </p:blipFill>
        <p:spPr>
          <a:xfrm>
            <a:off x="1261978" y="1716951"/>
            <a:ext cx="9534356" cy="5014937"/>
          </a:xfrm>
          <a:prstGeom prst="rect">
            <a:avLst/>
          </a:prstGeom>
        </p:spPr>
      </p:pic>
    </p:spTree>
    <p:extLst>
      <p:ext uri="{BB962C8B-B14F-4D97-AF65-F5344CB8AC3E}">
        <p14:creationId xmlns:p14="http://schemas.microsoft.com/office/powerpoint/2010/main" val="30526699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Placeholder 10">
            <a:extLst>
              <a:ext uri="{FF2B5EF4-FFF2-40B4-BE49-F238E27FC236}">
                <a16:creationId xmlns:a16="http://schemas.microsoft.com/office/drawing/2014/main" id="{4AA137AC-8B1A-B01C-BE52-2ADC330975F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7994"/>
          <a:stretch/>
        </p:blipFill>
        <p:spPr>
          <a:xfrm>
            <a:off x="0" y="-9948"/>
            <a:ext cx="6238242" cy="6867948"/>
          </a:xfrm>
          <a:prstGeom prst="rect">
            <a:avLst/>
          </a:prstGeom>
        </p:spPr>
      </p:pic>
      <p:sp>
        <p:nvSpPr>
          <p:cNvPr id="7" name="Rounded Rectangle 6">
            <a:extLst>
              <a:ext uri="{FF2B5EF4-FFF2-40B4-BE49-F238E27FC236}">
                <a16:creationId xmlns:a16="http://schemas.microsoft.com/office/drawing/2014/main" id="{CC0B20DB-0C57-4D13-AC1C-B08287C89388}"/>
              </a:ext>
            </a:extLst>
          </p:cNvPr>
          <p:cNvSpPr/>
          <p:nvPr/>
        </p:nvSpPr>
        <p:spPr>
          <a:xfrm>
            <a:off x="7324388" y="1062790"/>
            <a:ext cx="4155133" cy="4732420"/>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spcBef>
                <a:spcPts val="2400"/>
              </a:spcBef>
            </a:pPr>
            <a:r>
              <a:rPr lang="fr" sz="5000">
                <a:solidFill>
                  <a:schemeClr val="accent1"/>
                </a:solidFill>
                <a:latin typeface="+mj-lt"/>
              </a:rPr>
              <a:t>MODULE 7</a:t>
            </a:r>
          </a:p>
          <a:p>
            <a:pPr algn="ctr" rtl="0">
              <a:spcBef>
                <a:spcPts val="2400"/>
              </a:spcBef>
            </a:pPr>
            <a:endParaRPr lang="en-GB" sz="5000">
              <a:solidFill>
                <a:schemeClr val="tx1"/>
              </a:solidFill>
              <a:latin typeface="+mj-lt"/>
            </a:endParaRPr>
          </a:p>
          <a:p>
            <a:pPr algn="ctr" rtl="0"/>
            <a:r>
              <a:rPr lang="fr" sz="5400">
                <a:solidFill>
                  <a:schemeClr val="tx1"/>
                </a:solidFill>
                <a:latin typeface="+mj-lt"/>
              </a:rPr>
              <a:t>GENRE ET VIOLENCE BASÉE SUR LE GENRE</a:t>
            </a:r>
          </a:p>
        </p:txBody>
      </p:sp>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880377" y="-800100"/>
            <a:ext cx="5675639" cy="5786296"/>
          </a:xfrm>
          <a:prstGeom prst="rect">
            <a:avLst/>
          </a:prstGeom>
        </p:spPr>
      </p:pic>
      <p:sp>
        <p:nvSpPr>
          <p:cNvPr id="9" name="TextBox 8">
            <a:extLst>
              <a:ext uri="{FF2B5EF4-FFF2-40B4-BE49-F238E27FC236}">
                <a16:creationId xmlns:a16="http://schemas.microsoft.com/office/drawing/2014/main" id="{983D9214-A401-A7DD-9580-929C1E1F29E0}"/>
              </a:ext>
            </a:extLst>
          </p:cNvPr>
          <p:cNvSpPr txBox="1"/>
          <p:nvPr/>
        </p:nvSpPr>
        <p:spPr>
          <a:xfrm>
            <a:off x="267423" y="6417618"/>
            <a:ext cx="3944429" cy="398294"/>
          </a:xfrm>
          <a:prstGeom prst="rect">
            <a:avLst/>
          </a:prstGeom>
          <a:noFill/>
        </p:spPr>
        <p:txBody>
          <a:bodyPr wrap="square" lIns="0" tIns="0" rIns="0" bIns="0" rtlCol="0">
            <a:spAutoFit/>
          </a:bodyPr>
          <a:lstStyle/>
          <a:p>
            <a:pPr rtl="0"/>
            <a:r>
              <a:rPr lang="fr" sz="1500" i="1">
                <a:solidFill>
                  <a:schemeClr val="bg1"/>
                </a:solidFill>
                <a:cs typeface="Gill Sans Infant Std"/>
              </a:rPr>
              <a:t>Save the Children, </a:t>
            </a:r>
          </a:p>
        </p:txBody>
      </p:sp>
    </p:spTree>
    <p:extLst>
      <p:ext uri="{BB962C8B-B14F-4D97-AF65-F5344CB8AC3E}">
        <p14:creationId xmlns:p14="http://schemas.microsoft.com/office/powerpoint/2010/main" val="7301208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pPr rtl="0"/>
            <a:r>
              <a:rPr lang="fr" sz="4400"/>
              <a:t>Genre et violence basée sur le genre</a:t>
            </a:r>
            <a:br>
              <a:rPr lang="en-GB"/>
            </a:br>
            <a:r>
              <a:rPr lang="fr" sz="4400">
                <a:solidFill>
                  <a:schemeClr val="accent1"/>
                </a:solidFill>
              </a:rPr>
              <a:t>Définitions et rôles d</a:t>
            </a:r>
            <a:r>
              <a:rPr lang="fr-FR" sz="4400">
                <a:solidFill>
                  <a:schemeClr val="accent1"/>
                </a:solidFill>
              </a:rPr>
              <a:t>u</a:t>
            </a:r>
            <a:r>
              <a:rPr lang="fr" sz="4400">
                <a:solidFill>
                  <a:schemeClr val="accent1"/>
                </a:solidFill>
              </a:rPr>
              <a:t> genre</a:t>
            </a:r>
            <a:br>
              <a:rPr lang="en-US" sz="4400">
                <a:solidFill>
                  <a:schemeClr val="accent1"/>
                </a:solidFill>
              </a:rPr>
            </a:br>
            <a:endParaRPr lang="x-none">
              <a:solidFill>
                <a:schemeClr val="accent1"/>
              </a:solidFill>
            </a:endParaRPr>
          </a:p>
        </p:txBody>
      </p:sp>
      <p:pic>
        <p:nvPicPr>
          <p:cNvPr id="8" name="Picture 7" descr="Image">
            <a:extLst>
              <a:ext uri="{FF2B5EF4-FFF2-40B4-BE49-F238E27FC236}">
                <a16:creationId xmlns:a16="http://schemas.microsoft.com/office/drawing/2014/main" id="{F82DF7C1-78A5-514A-2B5B-5A5CF64340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2426" y="1915946"/>
            <a:ext cx="7429500" cy="4181475"/>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Placeholder 4">
            <a:extLst>
              <a:ext uri="{FF2B5EF4-FFF2-40B4-BE49-F238E27FC236}">
                <a16:creationId xmlns:a16="http://schemas.microsoft.com/office/drawing/2014/main" id="{0753AC5D-1334-491F-3DA0-8D61D2BB81A8}"/>
              </a:ext>
            </a:extLst>
          </p:cNvPr>
          <p:cNvSpPr>
            <a:spLocks noGrp="1"/>
          </p:cNvSpPr>
          <p:nvPr/>
        </p:nvSpPr>
        <p:spPr>
          <a:xfrm>
            <a:off x="2729902" y="6080455"/>
            <a:ext cx="7412024" cy="401553"/>
          </a:xfrm>
          <a:prstGeom prst="rect">
            <a:avLst/>
          </a:prstGeom>
        </p:spPr>
        <p:style>
          <a:lnRef idx="0">
            <a:scrgbClr r="0" g="0" b="0"/>
          </a:lnRef>
          <a:fillRef idx="0">
            <a:scrgbClr r="0" g="0" b="0"/>
          </a:fillRef>
          <a:effectRef idx="0">
            <a:scrgbClr r="0" g="0" b="0"/>
          </a:effectRef>
          <a:fontRef idx="major"/>
        </p:style>
        <p:txBody>
          <a:bodyPr vert="horz" lIns="0" tIns="0" rIns="0" bIns="0" rtlCol="0">
            <a:noAutofit/>
          </a:bodyPr>
          <a:lstStyle>
            <a:lvl1pPr marL="0" indent="0" algn="l" defTabSz="457200" rtl="0" eaLnBrk="1" latinLnBrk="0" hangingPunct="1">
              <a:spcBef>
                <a:spcPts val="0"/>
              </a:spcBef>
              <a:spcAft>
                <a:spcPts val="600"/>
              </a:spcAft>
              <a:buFont typeface="Arial"/>
              <a:buNone/>
              <a:defRPr sz="1800" b="1" i="0" kern="1200">
                <a:solidFill>
                  <a:schemeClr val="tx2"/>
                </a:solidFill>
                <a:latin typeface="+mj-lt"/>
                <a:ea typeface="+mj-ea"/>
                <a:cs typeface="+mj-cs"/>
              </a:defRPr>
            </a:lvl1pPr>
            <a:lvl2pPr marL="0" indent="0" algn="l" defTabSz="457200" rtl="0" eaLnBrk="1" latinLnBrk="0" hangingPunct="1">
              <a:spcBef>
                <a:spcPts val="0"/>
              </a:spcBef>
              <a:spcAft>
                <a:spcPts val="600"/>
              </a:spcAft>
              <a:buFont typeface="Arial"/>
              <a:buNone/>
              <a:defRPr sz="1500" b="0" i="0" kern="1200">
                <a:solidFill>
                  <a:schemeClr val="tx1"/>
                </a:solidFill>
                <a:latin typeface="+mj-lt"/>
                <a:ea typeface="+mj-ea"/>
                <a:cs typeface="+mj-cs"/>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mj-lt"/>
                <a:ea typeface="+mj-ea"/>
                <a:cs typeface="+mj-cs"/>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mj-lt"/>
                <a:ea typeface="+mj-ea"/>
                <a:cs typeface="+mj-cs"/>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pPr rtl="0"/>
            <a:r>
              <a:rPr lang="fr" sz="1400" b="0" i="1">
                <a:solidFill>
                  <a:schemeClr val="tx1"/>
                </a:solidFill>
                <a:latin typeface="+mn-lt"/>
              </a:rPr>
              <a:t>Crédits de l’image : Banque mondiale</a:t>
            </a:r>
          </a:p>
        </p:txBody>
      </p:sp>
    </p:spTree>
    <p:extLst>
      <p:ext uri="{BB962C8B-B14F-4D97-AF65-F5344CB8AC3E}">
        <p14:creationId xmlns:p14="http://schemas.microsoft.com/office/powerpoint/2010/main" val="35075441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695830"/>
            <a:ext cx="10641858" cy="905256"/>
          </a:xfrm>
        </p:spPr>
        <p:txBody>
          <a:bodyPr rtlCol="0">
            <a:normAutofit fontScale="90000"/>
          </a:bodyPr>
          <a:lstStyle/>
          <a:p>
            <a:pPr rtl="0"/>
            <a:r>
              <a:rPr lang="fr" sz="4400"/>
              <a:t>Genre et violence basée sur le genre</a:t>
            </a:r>
            <a:br>
              <a:rPr lang="en-GB"/>
            </a:br>
            <a:r>
              <a:rPr lang="fr" sz="4400">
                <a:solidFill>
                  <a:schemeClr val="accent1"/>
                </a:solidFill>
              </a:rPr>
              <a:t>Définition de la violence basée sur le genre</a:t>
            </a:r>
            <a:br>
              <a:rPr lang="en-US" sz="4400">
                <a:solidFill>
                  <a:schemeClr val="accent1"/>
                </a:solidFill>
              </a:rPr>
            </a:br>
            <a:endParaRPr lang="x-none">
              <a:solidFill>
                <a:schemeClr val="accent1"/>
              </a:solidFill>
            </a:endParaRPr>
          </a:p>
        </p:txBody>
      </p:sp>
      <p:sp>
        <p:nvSpPr>
          <p:cNvPr id="2" name="Text Placeholder 7">
            <a:extLst>
              <a:ext uri="{FF2B5EF4-FFF2-40B4-BE49-F238E27FC236}">
                <a16:creationId xmlns:a16="http://schemas.microsoft.com/office/drawing/2014/main" id="{208D37EB-4A3F-5342-1028-8242FC122BCE}"/>
              </a:ext>
            </a:extLst>
          </p:cNvPr>
          <p:cNvSpPr txBox="1">
            <a:spLocks/>
          </p:cNvSpPr>
          <p:nvPr/>
        </p:nvSpPr>
        <p:spPr>
          <a:xfrm>
            <a:off x="1955097" y="1601086"/>
            <a:ext cx="8275320" cy="2549678"/>
          </a:xfrm>
          <a:prstGeom prst="rect">
            <a:avLst/>
          </a:prstGeom>
        </p:spPr>
        <p:txBody>
          <a:bodyPr rtlCol="0"/>
          <a:lst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rtl="0">
              <a:lnSpc>
                <a:spcPct val="90000"/>
              </a:lnSpc>
              <a:spcBef>
                <a:spcPts val="750"/>
              </a:spcBef>
            </a:pPr>
            <a:r>
              <a:rPr lang="fr" sz="2000" b="1">
                <a:solidFill>
                  <a:prstClr val="black"/>
                </a:solidFill>
                <a:cs typeface="+mn-cs"/>
              </a:rPr>
              <a:t>Tout préjudice</a:t>
            </a:r>
            <a:r>
              <a:rPr lang="fr" sz="2000">
                <a:solidFill>
                  <a:prstClr val="black"/>
                </a:solidFill>
                <a:cs typeface="+mn-cs"/>
              </a:rPr>
              <a:t> perpétré à l’encontre d’une personne ou d’un groupe de personnes en raison de leur sexe, de leur genre, de leur orientation sexuelle et/ou de leur identité de genre réels ou perçus.</a:t>
            </a:r>
          </a:p>
          <a:p>
            <a:pPr defTabSz="685800" rtl="0">
              <a:lnSpc>
                <a:spcPct val="90000"/>
              </a:lnSpc>
              <a:spcBef>
                <a:spcPts val="750"/>
              </a:spcBef>
            </a:pPr>
            <a:endParaRPr lang="en-GB" sz="2000">
              <a:solidFill>
                <a:prstClr val="black"/>
              </a:solidFill>
              <a:cs typeface="+mn-cs"/>
            </a:endParaRPr>
          </a:p>
          <a:p>
            <a:pPr algn="ctr" defTabSz="685800" rtl="0">
              <a:lnSpc>
                <a:spcPct val="90000"/>
              </a:lnSpc>
              <a:spcBef>
                <a:spcPts val="750"/>
              </a:spcBef>
            </a:pPr>
            <a:r>
              <a:rPr lang="fr" sz="2000" u="sng">
                <a:solidFill>
                  <a:srgbClr val="FF0000"/>
                </a:solidFill>
                <a:cs typeface="+mn-cs"/>
              </a:rPr>
              <a:t>[SI POSSIBLE, INSÉRER TOUTE STATISTIQUE PERTINENTE RELATIVE À LA VBG </a:t>
            </a:r>
            <a:r>
              <a:rPr lang="fr-FR" sz="2000" u="sng">
                <a:solidFill>
                  <a:srgbClr val="FF0000"/>
                </a:solidFill>
                <a:highlight>
                  <a:srgbClr val="FFFF00"/>
                </a:highlight>
                <a:cs typeface="+mn-cs"/>
              </a:rPr>
              <a:t>DANS LE CONTEXTE</a:t>
            </a:r>
            <a:r>
              <a:rPr lang="fr" sz="2000" u="sng">
                <a:solidFill>
                  <a:srgbClr val="FF0000"/>
                </a:solidFill>
                <a:cs typeface="+mn-cs"/>
              </a:rPr>
              <a:t>]</a:t>
            </a:r>
          </a:p>
          <a:p>
            <a:pPr defTabSz="685800" rtl="0">
              <a:lnSpc>
                <a:spcPct val="90000"/>
              </a:lnSpc>
              <a:spcBef>
                <a:spcPts val="750"/>
              </a:spcBef>
            </a:pPr>
            <a:endParaRPr lang="en-GB" sz="2000">
              <a:solidFill>
                <a:prstClr val="black"/>
              </a:solidFill>
              <a:cs typeface="+mn-cs"/>
            </a:endParaRPr>
          </a:p>
          <a:p>
            <a:pPr defTabSz="685800" rtl="0">
              <a:lnSpc>
                <a:spcPct val="90000"/>
              </a:lnSpc>
              <a:spcBef>
                <a:spcPts val="750"/>
              </a:spcBef>
            </a:pPr>
            <a:r>
              <a:rPr lang="fr" sz="2000" b="1">
                <a:solidFill>
                  <a:prstClr val="black"/>
                </a:solidFill>
                <a:cs typeface="+mn-cs"/>
              </a:rPr>
              <a:t>Quatre catégories</a:t>
            </a:r>
          </a:p>
          <a:p>
            <a:pPr rtl="0"/>
            <a:endParaRPr lang="en-US"/>
          </a:p>
        </p:txBody>
      </p:sp>
      <p:graphicFrame>
        <p:nvGraphicFramePr>
          <p:cNvPr id="3" name="Table 2">
            <a:extLst>
              <a:ext uri="{FF2B5EF4-FFF2-40B4-BE49-F238E27FC236}">
                <a16:creationId xmlns:a16="http://schemas.microsoft.com/office/drawing/2014/main" id="{A20F1F30-715D-258D-D401-3F7D24074120}"/>
              </a:ext>
            </a:extLst>
          </p:cNvPr>
          <p:cNvGraphicFramePr>
            <a:graphicFrameLocks noGrp="1"/>
          </p:cNvGraphicFramePr>
          <p:nvPr>
            <p:extLst>
              <p:ext uri="{D42A27DB-BD31-4B8C-83A1-F6EECF244321}">
                <p14:modId xmlns:p14="http://schemas.microsoft.com/office/powerpoint/2010/main" val="3602341647"/>
              </p:ext>
            </p:extLst>
          </p:nvPr>
        </p:nvGraphicFramePr>
        <p:xfrm>
          <a:off x="3437861" y="4495832"/>
          <a:ext cx="5447928" cy="1943418"/>
        </p:xfrm>
        <a:graphic>
          <a:graphicData uri="http://schemas.openxmlformats.org/drawingml/2006/table">
            <a:tbl>
              <a:tblPr firstRow="1" bandRow="1">
                <a:tableStyleId>{22838BEF-8BB2-4498-84A7-C5851F593DF1}</a:tableStyleId>
              </a:tblPr>
              <a:tblGrid>
                <a:gridCol w="2723964">
                  <a:extLst>
                    <a:ext uri="{9D8B030D-6E8A-4147-A177-3AD203B41FA5}">
                      <a16:colId xmlns:a16="http://schemas.microsoft.com/office/drawing/2014/main" val="950879533"/>
                    </a:ext>
                  </a:extLst>
                </a:gridCol>
                <a:gridCol w="2723964">
                  <a:extLst>
                    <a:ext uri="{9D8B030D-6E8A-4147-A177-3AD203B41FA5}">
                      <a16:colId xmlns:a16="http://schemas.microsoft.com/office/drawing/2014/main" val="3555694345"/>
                    </a:ext>
                  </a:extLst>
                </a:gridCol>
              </a:tblGrid>
              <a:tr h="971709">
                <a:tc>
                  <a:txBody>
                    <a:bodyPr/>
                    <a:lstStyle/>
                    <a:p>
                      <a:pPr algn="ctr" rtl="0"/>
                      <a:r>
                        <a:rPr lang="fr" b="0"/>
                        <a:t>Violence physique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a:r>
                        <a:rPr lang="fr" b="0"/>
                        <a:t>Violence sexuelle</a:t>
                      </a:r>
                      <a:endParaRPr lang="en-US" b="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173458869"/>
                  </a:ext>
                </a:extLst>
              </a:tr>
              <a:tr h="971709">
                <a:tc>
                  <a:txBody>
                    <a:bodyPr/>
                    <a:lstStyle/>
                    <a:p>
                      <a:pPr algn="ctr" rtl="0"/>
                      <a:r>
                        <a:rPr lang="fr" b="0">
                          <a:solidFill>
                            <a:schemeClr val="bg1"/>
                          </a:solidFill>
                        </a:rPr>
                        <a:t>Violence psychologique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0"/>
                      <a:r>
                        <a:rPr lang="fr" b="0">
                          <a:solidFill>
                            <a:schemeClr val="bg1"/>
                          </a:solidFill>
                        </a:rPr>
                        <a:t>Négligence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800553377"/>
                  </a:ext>
                </a:extLst>
              </a:tr>
            </a:tbl>
          </a:graphicData>
        </a:graphic>
      </p:graphicFrame>
    </p:spTree>
    <p:extLst>
      <p:ext uri="{BB962C8B-B14F-4D97-AF65-F5344CB8AC3E}">
        <p14:creationId xmlns:p14="http://schemas.microsoft.com/office/powerpoint/2010/main" val="21248241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Autofit/>
          </a:bodyPr>
          <a:lstStyle/>
          <a:p>
            <a:pPr rtl="0"/>
            <a:r>
              <a:rPr lang="fr" sz="3600"/>
              <a:t>Genre et </a:t>
            </a:r>
            <a:r>
              <a:rPr lang="fr-FR" sz="3600"/>
              <a:t>V</a:t>
            </a:r>
            <a:r>
              <a:rPr lang="fr" sz="3600"/>
              <a:t>iolence </a:t>
            </a:r>
            <a:r>
              <a:rPr lang="fr-FR" sz="3600"/>
              <a:t>B</a:t>
            </a:r>
            <a:r>
              <a:rPr lang="fr" sz="3600"/>
              <a:t>asée sur le </a:t>
            </a:r>
            <a:r>
              <a:rPr lang="fr-FR" sz="3600"/>
              <a:t>G</a:t>
            </a:r>
            <a:r>
              <a:rPr lang="fr" sz="3600"/>
              <a:t>enre</a:t>
            </a:r>
            <a:br>
              <a:rPr lang="en-GB" sz="3600"/>
            </a:br>
            <a:r>
              <a:rPr lang="fr" sz="3600">
                <a:solidFill>
                  <a:srgbClr val="FF0000"/>
                </a:solidFill>
              </a:rPr>
              <a:t>Effets de la violence basée sur le genre sur une mère et son bébé</a:t>
            </a:r>
            <a:br>
              <a:rPr lang="en-US" sz="3600">
                <a:solidFill>
                  <a:schemeClr val="accent1"/>
                </a:solidFill>
              </a:rPr>
            </a:br>
            <a:endParaRPr lang="x-none" sz="3600">
              <a:solidFill>
                <a:schemeClr val="accent1"/>
              </a:solidFill>
            </a:endParaRPr>
          </a:p>
        </p:txBody>
      </p:sp>
      <p:sp>
        <p:nvSpPr>
          <p:cNvPr id="2" name="Text Placeholder 7">
            <a:extLst>
              <a:ext uri="{FF2B5EF4-FFF2-40B4-BE49-F238E27FC236}">
                <a16:creationId xmlns:a16="http://schemas.microsoft.com/office/drawing/2014/main" id="{208D37EB-4A3F-5342-1028-8242FC122BCE}"/>
              </a:ext>
            </a:extLst>
          </p:cNvPr>
          <p:cNvSpPr txBox="1">
            <a:spLocks/>
          </p:cNvSpPr>
          <p:nvPr/>
        </p:nvSpPr>
        <p:spPr>
          <a:xfrm>
            <a:off x="840895" y="1816954"/>
            <a:ext cx="5369405" cy="2004646"/>
          </a:xfrm>
          <a:prstGeom prst="rect">
            <a:avLst/>
          </a:prstGeom>
        </p:spPr>
        <p:txBody>
          <a:bodyPr lIns="91440" tIns="45720" rIns="91440" bIns="45720" rtlCol="0" anchor="t"/>
          <a:lst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rtl="0">
              <a:lnSpc>
                <a:spcPct val="90000"/>
              </a:lnSpc>
              <a:spcBef>
                <a:spcPts val="750"/>
              </a:spcBef>
              <a:spcAft>
                <a:spcPts val="0"/>
              </a:spcAft>
            </a:pPr>
            <a:r>
              <a:rPr lang="fr" sz="1800" b="0">
                <a:solidFill>
                  <a:prstClr val="black"/>
                </a:solidFill>
                <a:ea typeface="Lato"/>
                <a:cs typeface="+mn-cs"/>
              </a:rPr>
              <a:t>La violence basée sur le genre affecte non seulement la santé physique, mais aussi la santé mentale et peut conduire à</a:t>
            </a:r>
            <a:r>
              <a:rPr lang="fr-FR" sz="1800">
                <a:solidFill>
                  <a:prstClr val="black"/>
                </a:solidFill>
                <a:ea typeface="Lato"/>
                <a:cs typeface="+mn-cs"/>
              </a:rPr>
              <a:t> </a:t>
            </a:r>
            <a:r>
              <a:rPr lang="fr" sz="1800" b="0">
                <a:solidFill>
                  <a:prstClr val="black"/>
                </a:solidFill>
                <a:ea typeface="Lato"/>
                <a:cs typeface="+mn-cs"/>
              </a:rPr>
              <a:t>l’isolement, à la dépression, voire entraîner des comportements auto-agressifs ou des tentatives de suicide.</a:t>
            </a:r>
          </a:p>
        </p:txBody>
      </p:sp>
      <p:sp>
        <p:nvSpPr>
          <p:cNvPr id="4" name="Text Placeholder 7">
            <a:extLst>
              <a:ext uri="{FF2B5EF4-FFF2-40B4-BE49-F238E27FC236}">
                <a16:creationId xmlns:a16="http://schemas.microsoft.com/office/drawing/2014/main" id="{A70F4A6B-16F9-8743-40DF-DB775C9B72AE}"/>
              </a:ext>
            </a:extLst>
          </p:cNvPr>
          <p:cNvSpPr txBox="1">
            <a:spLocks/>
          </p:cNvSpPr>
          <p:nvPr/>
        </p:nvSpPr>
        <p:spPr>
          <a:xfrm>
            <a:off x="6365135" y="1816954"/>
            <a:ext cx="4432144" cy="2004646"/>
          </a:xfrm>
          <a:prstGeom prst="rect">
            <a:avLst/>
          </a:prstGeom>
        </p:spPr>
        <p:txBody>
          <a:bodyPr rtlCol="0"/>
          <a:lst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rtl="0">
              <a:lnSpc>
                <a:spcPct val="90000"/>
              </a:lnSpc>
              <a:spcBef>
                <a:spcPts val="750"/>
              </a:spcBef>
              <a:spcAft>
                <a:spcPts val="0"/>
              </a:spcAft>
            </a:pPr>
            <a:r>
              <a:rPr lang="fr" sz="1800" b="0">
                <a:solidFill>
                  <a:prstClr val="black"/>
                </a:solidFill>
                <a:cs typeface="+mn-cs"/>
              </a:rPr>
              <a:t>Les mères ne sont plus capables de s’occuper pleinement de leur enfant, ne lui accordent qu’une attention limitée et l’allaitement est perturbé.</a:t>
            </a:r>
          </a:p>
        </p:txBody>
      </p:sp>
      <p:pic>
        <p:nvPicPr>
          <p:cNvPr id="9" name="Content Placeholder 6">
            <a:extLst>
              <a:ext uri="{FF2B5EF4-FFF2-40B4-BE49-F238E27FC236}">
                <a16:creationId xmlns:a16="http://schemas.microsoft.com/office/drawing/2014/main" id="{45D81F75-D2CE-606A-F1C1-2378B6D4D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810" y="3277938"/>
            <a:ext cx="2447423" cy="3267436"/>
          </a:xfrm>
          <a:prstGeom prst="rect">
            <a:avLst/>
          </a:prstGeom>
        </p:spPr>
      </p:pic>
      <p:pic>
        <p:nvPicPr>
          <p:cNvPr id="10" name="Content Placeholder 7">
            <a:extLst>
              <a:ext uri="{FF2B5EF4-FFF2-40B4-BE49-F238E27FC236}">
                <a16:creationId xmlns:a16="http://schemas.microsoft.com/office/drawing/2014/main" id="{84211FDF-D30B-D472-4E0F-128FC2AB29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3845" y="3277938"/>
            <a:ext cx="3902345" cy="2596833"/>
          </a:xfrm>
          <a:prstGeom prst="rect">
            <a:avLst/>
          </a:prstGeom>
        </p:spPr>
      </p:pic>
    </p:spTree>
    <p:extLst>
      <p:ext uri="{BB962C8B-B14F-4D97-AF65-F5344CB8AC3E}">
        <p14:creationId xmlns:p14="http://schemas.microsoft.com/office/powerpoint/2010/main" val="224576566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pPr rtl="0"/>
            <a:r>
              <a:rPr lang="fr" sz="4400"/>
              <a:t>Genre et violence basée sur le genre</a:t>
            </a:r>
            <a:br>
              <a:rPr lang="en-GB"/>
            </a:br>
            <a:r>
              <a:rPr lang="fr" sz="4400">
                <a:solidFill>
                  <a:srgbClr val="FF0000"/>
                </a:solidFill>
              </a:rPr>
              <a:t>Atténuation des violences basées sur le genre</a:t>
            </a:r>
            <a:br>
              <a:rPr lang="en-US" sz="4400">
                <a:solidFill>
                  <a:schemeClr val="accent1"/>
                </a:solidFill>
              </a:rPr>
            </a:br>
            <a:endParaRPr lang="x-none">
              <a:solidFill>
                <a:schemeClr val="accent1"/>
              </a:solidFill>
            </a:endParaRPr>
          </a:p>
        </p:txBody>
      </p:sp>
      <p:sp>
        <p:nvSpPr>
          <p:cNvPr id="3" name="Content Placeholder 2">
            <a:extLst>
              <a:ext uri="{FF2B5EF4-FFF2-40B4-BE49-F238E27FC236}">
                <a16:creationId xmlns:a16="http://schemas.microsoft.com/office/drawing/2014/main" id="{09175745-1C7F-4C82-8335-6746EEE98A1D}"/>
              </a:ext>
            </a:extLst>
          </p:cNvPr>
          <p:cNvSpPr>
            <a:spLocks noGrp="1"/>
          </p:cNvSpPr>
          <p:nvPr>
            <p:ph idx="1"/>
          </p:nvPr>
        </p:nvSpPr>
        <p:spPr>
          <a:xfrm>
            <a:off x="811733" y="1805142"/>
            <a:ext cx="9523556" cy="4476750"/>
          </a:xfrm>
        </p:spPr>
        <p:txBody>
          <a:bodyPr vert="horz" lIns="91440" tIns="45720" rIns="91440" bIns="45720" rtlCol="0" anchor="t">
            <a:normAutofit fontScale="70000" lnSpcReduction="20000"/>
          </a:bodyPr>
          <a:lstStyle/>
          <a:p>
            <a:pPr marL="171450" indent="-171450" defTabSz="685800" rtl="0">
              <a:lnSpc>
                <a:spcPct val="150000"/>
              </a:lnSpc>
              <a:spcBef>
                <a:spcPts val="750"/>
              </a:spcBef>
              <a:spcAft>
                <a:spcPts val="0"/>
              </a:spcAft>
              <a:buFont typeface="Arial" panose="020B0604020202020204" pitchFamily="34" charset="0"/>
              <a:buChar char="•"/>
            </a:pPr>
            <a:r>
              <a:rPr lang="fr" sz="2400" b="0">
                <a:solidFill>
                  <a:prstClr val="black"/>
                </a:solidFill>
                <a:cs typeface="+mn-cs"/>
              </a:rPr>
              <a:t>Signalez tout cas de violence basée sur le genre aux autorités.</a:t>
            </a:r>
          </a:p>
          <a:p>
            <a:pPr marL="171450" indent="-171450" defTabSz="685800" rtl="0">
              <a:lnSpc>
                <a:spcPct val="150000"/>
              </a:lnSpc>
              <a:spcBef>
                <a:spcPts val="750"/>
              </a:spcBef>
              <a:spcAft>
                <a:spcPts val="0"/>
              </a:spcAft>
              <a:buFont typeface="Arial" panose="020B0604020202020204" pitchFamily="34" charset="0"/>
              <a:buChar char="•"/>
            </a:pPr>
            <a:r>
              <a:rPr lang="fr" sz="2400" b="0">
                <a:solidFill>
                  <a:prstClr val="black"/>
                </a:solidFill>
                <a:cs typeface="+mn-cs"/>
              </a:rPr>
              <a:t>Mettez les victimes en contact avec des organisations de soutien.</a:t>
            </a:r>
          </a:p>
          <a:p>
            <a:pPr marL="171450" indent="-171450" defTabSz="685800" rtl="0">
              <a:lnSpc>
                <a:spcPct val="150000"/>
              </a:lnSpc>
              <a:spcBef>
                <a:spcPts val="750"/>
              </a:spcBef>
              <a:spcAft>
                <a:spcPts val="0"/>
              </a:spcAft>
              <a:buFont typeface="Arial" panose="020B0604020202020204" pitchFamily="34" charset="0"/>
              <a:buChar char="•"/>
            </a:pPr>
            <a:r>
              <a:rPr lang="fr" sz="2400" b="0">
                <a:solidFill>
                  <a:prstClr val="black"/>
                </a:solidFill>
                <a:cs typeface="+mn-cs"/>
              </a:rPr>
              <a:t>Informez-vous sur les causes profondes de la violence.</a:t>
            </a:r>
          </a:p>
          <a:p>
            <a:pPr marL="171450" indent="-171450" defTabSz="685800" rtl="0">
              <a:lnSpc>
                <a:spcPct val="150000"/>
              </a:lnSpc>
              <a:spcBef>
                <a:spcPts val="750"/>
              </a:spcBef>
              <a:spcAft>
                <a:spcPts val="0"/>
              </a:spcAft>
              <a:buFont typeface="Arial" panose="020B0604020202020204" pitchFamily="34" charset="0"/>
              <a:buChar char="•"/>
            </a:pPr>
            <a:r>
              <a:rPr lang="fr" sz="2400" b="0">
                <a:solidFill>
                  <a:prstClr val="black"/>
                </a:solidFill>
                <a:cs typeface="+mn-cs"/>
              </a:rPr>
              <a:t>Mettez fin au harcèlement sexuel, à la culture du viol et à la culpabilisation des victimes.</a:t>
            </a:r>
          </a:p>
          <a:p>
            <a:pPr marL="171450" indent="-171450" defTabSz="685800" rtl="0">
              <a:lnSpc>
                <a:spcPct val="150000"/>
              </a:lnSpc>
              <a:spcBef>
                <a:spcPts val="750"/>
              </a:spcBef>
              <a:spcAft>
                <a:spcPts val="0"/>
              </a:spcAft>
              <a:buFont typeface="Arial" panose="020B0604020202020204" pitchFamily="34" charset="0"/>
              <a:buChar char="•"/>
            </a:pPr>
            <a:r>
              <a:rPr lang="fr" sz="2400" b="0">
                <a:solidFill>
                  <a:prstClr val="black"/>
                </a:solidFill>
                <a:cs typeface="+mn-cs"/>
              </a:rPr>
              <a:t>Mettez en place des organes de réconciliation pour apporter un soutien psychosocial aux victimes.</a:t>
            </a:r>
          </a:p>
          <a:p>
            <a:pPr marL="171450" indent="-171450" defTabSz="685800" rtl="0">
              <a:lnSpc>
                <a:spcPct val="150000"/>
              </a:lnSpc>
              <a:spcBef>
                <a:spcPts val="750"/>
              </a:spcBef>
              <a:spcAft>
                <a:spcPts val="0"/>
              </a:spcAft>
              <a:buFont typeface="Arial" panose="020B0604020202020204" pitchFamily="34" charset="0"/>
              <a:buChar char="•"/>
            </a:pPr>
            <a:r>
              <a:rPr lang="fr" sz="2400" b="0">
                <a:cs typeface="+mn-cs"/>
              </a:rPr>
              <a:t>Multipliez les activités de plaidoyer et de sensibilisation </a:t>
            </a:r>
            <a:r>
              <a:rPr lang="fr-FR" sz="2400" b="0">
                <a:cs typeface="+mn-cs"/>
              </a:rPr>
              <a:t>contre </a:t>
            </a:r>
            <a:r>
              <a:rPr lang="fr" sz="2400" b="0">
                <a:cs typeface="+mn-cs"/>
              </a:rPr>
              <a:t>la violence basée sur le genre.</a:t>
            </a:r>
          </a:p>
          <a:p>
            <a:pPr marL="171450" indent="-171450" defTabSz="685800" rtl="0">
              <a:lnSpc>
                <a:spcPct val="150000"/>
              </a:lnSpc>
              <a:spcBef>
                <a:spcPts val="750"/>
              </a:spcBef>
              <a:spcAft>
                <a:spcPts val="0"/>
              </a:spcAft>
              <a:buFont typeface="Arial" panose="020B0604020202020204" pitchFamily="34" charset="0"/>
              <a:buChar char="•"/>
            </a:pPr>
            <a:r>
              <a:rPr lang="fr" sz="2400" b="0">
                <a:solidFill>
                  <a:prstClr val="black"/>
                </a:solidFill>
                <a:cs typeface="+mn-cs"/>
              </a:rPr>
              <a:t>Formez les agents de santé à la prise en charge des mères victimes de violence basée sur le genre.</a:t>
            </a:r>
            <a:endParaRPr lang="en-US" sz="2400" b="0">
              <a:solidFill>
                <a:prstClr val="black"/>
              </a:solidFill>
              <a:cs typeface="+mn-cs"/>
            </a:endParaRPr>
          </a:p>
        </p:txBody>
      </p:sp>
    </p:spTree>
    <p:extLst>
      <p:ext uri="{BB962C8B-B14F-4D97-AF65-F5344CB8AC3E}">
        <p14:creationId xmlns:p14="http://schemas.microsoft.com/office/powerpoint/2010/main" val="32654656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pPr rtl="0"/>
            <a:r>
              <a:rPr lang="fr" sz="4400"/>
              <a:t>Genre et violence basée sur le genre</a:t>
            </a:r>
            <a:br>
              <a:rPr lang="en-GB"/>
            </a:br>
            <a:r>
              <a:rPr lang="fr" sz="4400">
                <a:solidFill>
                  <a:srgbClr val="FF0000"/>
                </a:solidFill>
              </a:rPr>
              <a:t>Santé mentale et soutien psychosocial </a:t>
            </a:r>
            <a:br>
              <a:rPr lang="en-US" sz="4400">
                <a:solidFill>
                  <a:schemeClr val="accent1"/>
                </a:solidFill>
              </a:rPr>
            </a:br>
            <a:endParaRPr lang="x-none">
              <a:solidFill>
                <a:schemeClr val="accent1"/>
              </a:solidFill>
            </a:endParaRPr>
          </a:p>
        </p:txBody>
      </p:sp>
      <p:sp>
        <p:nvSpPr>
          <p:cNvPr id="3" name="Content Placeholder 2">
            <a:extLst>
              <a:ext uri="{FF2B5EF4-FFF2-40B4-BE49-F238E27FC236}">
                <a16:creationId xmlns:a16="http://schemas.microsoft.com/office/drawing/2014/main" id="{09175745-1C7F-4C82-8335-6746EEE98A1D}"/>
              </a:ext>
            </a:extLst>
          </p:cNvPr>
          <p:cNvSpPr>
            <a:spLocks noGrp="1"/>
          </p:cNvSpPr>
          <p:nvPr>
            <p:ph idx="1"/>
          </p:nvPr>
        </p:nvSpPr>
        <p:spPr>
          <a:xfrm>
            <a:off x="811733" y="1805142"/>
            <a:ext cx="9523556" cy="4476750"/>
          </a:xfrm>
        </p:spPr>
        <p:txBody>
          <a:bodyPr vert="horz" lIns="91440" tIns="45720" rIns="91440" bIns="45720" rtlCol="0" anchor="t">
            <a:normAutofit fontScale="92500" lnSpcReduction="20000"/>
          </a:bodyPr>
          <a:lstStyle/>
          <a:p>
            <a:pPr marL="257175" indent="-257175" rtl="0">
              <a:buFont typeface="Arial" panose="020B0604020202020204" pitchFamily="34" charset="0"/>
              <a:buChar char="•"/>
            </a:pPr>
            <a:r>
              <a:rPr lang="fr" sz="2400" b="0">
                <a:solidFill>
                  <a:schemeClr val="tx1"/>
                </a:solidFill>
              </a:rPr>
              <a:t>Soyez attentifs aux </a:t>
            </a:r>
            <a:r>
              <a:rPr lang="fr" sz="2400" b="0">
                <a:solidFill>
                  <a:srgbClr val="FF0000"/>
                </a:solidFill>
              </a:rPr>
              <a:t>signes avant-coureurs</a:t>
            </a:r>
            <a:r>
              <a:rPr lang="fr" sz="2400" b="0">
                <a:solidFill>
                  <a:schemeClr val="tx1"/>
                </a:solidFill>
              </a:rPr>
              <a:t> de la dégradation de la relation entre le bébé et sa mère</a:t>
            </a:r>
            <a:r>
              <a:rPr lang="fr-CH" sz="2400" b="0">
                <a:solidFill>
                  <a:schemeClr val="tx1"/>
                </a:solidFill>
              </a:rPr>
              <a:t>.</a:t>
            </a:r>
            <a:endParaRPr lang="fr" sz="2400" b="0">
              <a:solidFill>
                <a:schemeClr val="tx1"/>
              </a:solidFill>
            </a:endParaRPr>
          </a:p>
          <a:p>
            <a:pPr marL="257175" indent="-257175" rtl="0">
              <a:buFont typeface="Arial" panose="020B0604020202020204" pitchFamily="34" charset="0"/>
              <a:buChar char="•"/>
            </a:pPr>
            <a:endParaRPr lang="en-US" sz="2400" b="0">
              <a:solidFill>
                <a:schemeClr val="tx1"/>
              </a:solidFill>
            </a:endParaRPr>
          </a:p>
          <a:p>
            <a:pPr marL="257175" indent="-257175" rtl="0">
              <a:buFont typeface="Arial" panose="020B0604020202020204" pitchFamily="34" charset="0"/>
              <a:buChar char="•"/>
            </a:pPr>
            <a:r>
              <a:rPr lang="fr" sz="2400" b="0"/>
              <a:t>Enseignez-leur les techniques de relaxation</a:t>
            </a:r>
            <a:r>
              <a:rPr lang="fr-CH" sz="2400" b="0"/>
              <a:t>.</a:t>
            </a:r>
            <a:endParaRPr lang="fr" sz="2400" b="0"/>
          </a:p>
          <a:p>
            <a:pPr rtl="0"/>
            <a:endParaRPr lang="en-US" sz="2400" b="0"/>
          </a:p>
          <a:p>
            <a:pPr marL="257175" indent="-257175" rtl="0">
              <a:buFont typeface="Arial" panose="020B0604020202020204" pitchFamily="34" charset="0"/>
              <a:buChar char="•"/>
            </a:pPr>
            <a:r>
              <a:rPr lang="fr-FR" sz="2400" b="0"/>
              <a:t>Orientez</a:t>
            </a:r>
            <a:r>
              <a:rPr lang="fr" sz="2400" b="0"/>
              <a:t> les mères </a:t>
            </a:r>
            <a:r>
              <a:rPr lang="fr-FR" sz="2400" b="0"/>
              <a:t>vers </a:t>
            </a:r>
            <a:r>
              <a:rPr lang="fr" sz="2400" b="0"/>
              <a:t>des </a:t>
            </a:r>
            <a:r>
              <a:rPr lang="fr" sz="2400" b="0">
                <a:solidFill>
                  <a:srgbClr val="FF0000"/>
                </a:solidFill>
              </a:rPr>
              <a:t>groupes de soins</a:t>
            </a:r>
            <a:r>
              <a:rPr lang="fr-CH" sz="2400" b="0">
                <a:solidFill>
                  <a:srgbClr val="FF0000"/>
                </a:solidFill>
              </a:rPr>
              <a:t>.</a:t>
            </a:r>
            <a:endParaRPr lang="fr" sz="2400" b="0">
              <a:solidFill>
                <a:srgbClr val="FF0000"/>
              </a:solidFill>
            </a:endParaRPr>
          </a:p>
          <a:p>
            <a:pPr rtl="0"/>
            <a:endParaRPr lang="en-US" sz="2400" b="0">
              <a:solidFill>
                <a:srgbClr val="FF0000"/>
              </a:solidFill>
            </a:endParaRPr>
          </a:p>
          <a:p>
            <a:pPr marL="257175" indent="-257175" rtl="0">
              <a:buFont typeface="Arial" panose="020B0604020202020204" pitchFamily="34" charset="0"/>
              <a:buChar char="•"/>
            </a:pPr>
            <a:r>
              <a:rPr lang="fr" sz="2400" b="0">
                <a:solidFill>
                  <a:schemeClr val="tx1"/>
                </a:solidFill>
              </a:rPr>
              <a:t>Mettez les mères en contact avec </a:t>
            </a:r>
            <a:r>
              <a:rPr lang="fr" sz="2400" b="0">
                <a:solidFill>
                  <a:srgbClr val="FF0000"/>
                </a:solidFill>
              </a:rPr>
              <a:t>un agent communautaire d’assistance psychosociale</a:t>
            </a:r>
            <a:r>
              <a:rPr lang="fr-CH" sz="2400" b="0">
                <a:solidFill>
                  <a:srgbClr val="FF0000"/>
                </a:solidFill>
              </a:rPr>
              <a:t>.</a:t>
            </a:r>
            <a:endParaRPr lang="fr" sz="2400" b="0">
              <a:solidFill>
                <a:srgbClr val="FF0000"/>
              </a:solidFill>
            </a:endParaRPr>
          </a:p>
          <a:p>
            <a:pPr rtl="0"/>
            <a:endParaRPr lang="en-US" sz="2400" b="0">
              <a:solidFill>
                <a:schemeClr val="tx1"/>
              </a:solidFill>
            </a:endParaRPr>
          </a:p>
          <a:p>
            <a:pPr marL="257175" indent="-257175" rtl="0">
              <a:buFont typeface="Arial" panose="020B0604020202020204" pitchFamily="34" charset="0"/>
              <a:buChar char="•"/>
            </a:pPr>
            <a:r>
              <a:rPr lang="fr" sz="2400" b="0">
                <a:solidFill>
                  <a:schemeClr val="tx1"/>
                </a:solidFill>
              </a:rPr>
              <a:t>Savoir </a:t>
            </a:r>
            <a:r>
              <a:rPr lang="fr" sz="2400" b="0">
                <a:solidFill>
                  <a:srgbClr val="FF0000"/>
                </a:solidFill>
              </a:rPr>
              <a:t>quand orienter les cas</a:t>
            </a:r>
            <a:r>
              <a:rPr lang="fr" sz="2400" b="0">
                <a:solidFill>
                  <a:schemeClr val="tx1"/>
                </a:solidFill>
              </a:rPr>
              <a:t> vers le service approprié de prise en charge des troubles de la santé mentale</a:t>
            </a:r>
            <a:r>
              <a:rPr lang="fr-CH" sz="2400" b="0">
                <a:solidFill>
                  <a:schemeClr val="tx1"/>
                </a:solidFill>
              </a:rPr>
              <a:t>.</a:t>
            </a:r>
            <a:endParaRPr lang="fr" sz="2400" b="0">
              <a:solidFill>
                <a:schemeClr val="tx1"/>
              </a:solidFill>
            </a:endParaRPr>
          </a:p>
        </p:txBody>
      </p:sp>
    </p:spTree>
    <p:extLst>
      <p:ext uri="{BB962C8B-B14F-4D97-AF65-F5344CB8AC3E}">
        <p14:creationId xmlns:p14="http://schemas.microsoft.com/office/powerpoint/2010/main" val="296136972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pPr rtl="0"/>
            <a:r>
              <a:rPr lang="fr" sz="4400"/>
              <a:t>Genre et violence basée sur le genre</a:t>
            </a:r>
            <a:br>
              <a:rPr lang="en-GB"/>
            </a:br>
            <a:r>
              <a:rPr lang="fr" sz="4400">
                <a:solidFill>
                  <a:srgbClr val="FF0000"/>
                </a:solidFill>
              </a:rPr>
              <a:t>Santé mentale et soutien psychosocial </a:t>
            </a:r>
            <a:br>
              <a:rPr lang="en-US" sz="4400">
                <a:solidFill>
                  <a:schemeClr val="accent1"/>
                </a:solidFill>
              </a:rPr>
            </a:br>
            <a:endParaRPr lang="x-none">
              <a:solidFill>
                <a:schemeClr val="accent1"/>
              </a:solidFill>
            </a:endParaRPr>
          </a:p>
        </p:txBody>
      </p:sp>
      <p:sp>
        <p:nvSpPr>
          <p:cNvPr id="3" name="Content Placeholder 2">
            <a:extLst>
              <a:ext uri="{FF2B5EF4-FFF2-40B4-BE49-F238E27FC236}">
                <a16:creationId xmlns:a16="http://schemas.microsoft.com/office/drawing/2014/main" id="{09175745-1C7F-4C82-8335-6746EEE98A1D}"/>
              </a:ext>
            </a:extLst>
          </p:cNvPr>
          <p:cNvSpPr>
            <a:spLocks noGrp="1"/>
          </p:cNvSpPr>
          <p:nvPr>
            <p:ph idx="1"/>
          </p:nvPr>
        </p:nvSpPr>
        <p:spPr>
          <a:xfrm>
            <a:off x="811732" y="1805142"/>
            <a:ext cx="10097567" cy="4476750"/>
          </a:xfrm>
        </p:spPr>
        <p:txBody>
          <a:bodyPr vert="horz" lIns="91440" tIns="45720" rIns="91440" bIns="45720" rtlCol="0" anchor="t">
            <a:normAutofit fontScale="85000" lnSpcReduction="10000"/>
          </a:bodyPr>
          <a:lstStyle/>
          <a:p>
            <a:pPr rtl="0"/>
            <a:r>
              <a:rPr lang="fr" sz="2400" b="0">
                <a:solidFill>
                  <a:schemeClr val="tx1"/>
                </a:solidFill>
              </a:rPr>
              <a:t>Les groupes de soins ou de soutien sont constitués de personnes qui partagent un intérêt ou une expérience de vie similaires. </a:t>
            </a:r>
          </a:p>
          <a:p>
            <a:pPr rtl="0"/>
            <a:endParaRPr lang="en-US" sz="2400" b="0">
              <a:solidFill>
                <a:schemeClr val="tx1"/>
              </a:solidFill>
            </a:endParaRPr>
          </a:p>
          <a:p>
            <a:r>
              <a:rPr lang="fr-CH" sz="2400" b="0"/>
              <a:t>Ils</a:t>
            </a:r>
            <a:r>
              <a:rPr lang="fr-FR" sz="2400" b="0"/>
              <a:t> peuvent </a:t>
            </a:r>
            <a:r>
              <a:rPr lang="fr" sz="2400" b="0"/>
              <a:t>être informels ou formels</a:t>
            </a:r>
            <a:r>
              <a:rPr lang="fr-CH" sz="2400" b="0"/>
              <a:t>,</a:t>
            </a:r>
            <a:r>
              <a:rPr lang="fr" sz="2400" b="0"/>
              <a:t> </a:t>
            </a:r>
            <a:r>
              <a:rPr lang="fr-FR" sz="2400" b="0"/>
              <a:t>mais </a:t>
            </a:r>
            <a:r>
              <a:rPr lang="fr-FR"/>
              <a:t>présentent les caractéristiques suivantes</a:t>
            </a:r>
            <a:r>
              <a:rPr lang="fr-FR" sz="2400" b="0"/>
              <a:t> </a:t>
            </a:r>
            <a:r>
              <a:rPr lang="fr" sz="2400" b="0"/>
              <a:t>:</a:t>
            </a:r>
            <a:r>
              <a:rPr lang="fr"/>
              <a:t> </a:t>
            </a:r>
          </a:p>
          <a:p>
            <a:endParaRPr lang="en-US"/>
          </a:p>
          <a:p>
            <a:pPr rtl="0"/>
            <a:r>
              <a:rPr lang="fr-FR" sz="2400" b="0"/>
              <a:t>Environnement sûr</a:t>
            </a:r>
            <a:r>
              <a:rPr lang="fr"/>
              <a:t> </a:t>
            </a:r>
            <a:endParaRPr lang="fr" sz="2400" b="0"/>
          </a:p>
          <a:p>
            <a:pPr marL="285750" indent="-285750">
              <a:buFont typeface="Arial" panose="020B0604020202020204" pitchFamily="34" charset="0"/>
              <a:buChar char="•"/>
            </a:pPr>
            <a:r>
              <a:rPr lang="fr-FR" sz="2400" b="0"/>
              <a:t>Sens de re</a:t>
            </a:r>
            <a:r>
              <a:rPr lang="fr" sz="2400" b="0"/>
              <a:t>spect</a:t>
            </a:r>
            <a:r>
              <a:rPr lang="fr"/>
              <a:t> </a:t>
            </a:r>
            <a:endParaRPr lang="fr" sz="2400" b="0"/>
          </a:p>
          <a:p>
            <a:pPr marL="285750" indent="-285750">
              <a:buFont typeface="Arial" panose="020B0604020202020204" pitchFamily="34" charset="0"/>
              <a:buChar char="•"/>
            </a:pPr>
            <a:r>
              <a:rPr lang="fr-FR" sz="2400" b="0"/>
              <a:t>P</a:t>
            </a:r>
            <a:r>
              <a:rPr lang="fr" sz="2400" b="0"/>
              <a:t>artage d’informations</a:t>
            </a:r>
            <a:r>
              <a:rPr lang="fr"/>
              <a:t> </a:t>
            </a:r>
            <a:endParaRPr lang="fr" sz="2400" b="0"/>
          </a:p>
          <a:p>
            <a:pPr marL="285750" indent="-285750">
              <a:buFont typeface="Arial" panose="020B0604020202020204" pitchFamily="34" charset="0"/>
              <a:buChar char="•"/>
            </a:pPr>
            <a:r>
              <a:rPr lang="fr-FR" sz="2400" b="0"/>
              <a:t>Disponibilité des pratiques d’e</a:t>
            </a:r>
            <a:r>
              <a:rPr lang="fr" sz="2400" b="0"/>
              <a:t>ntraide</a:t>
            </a:r>
            <a:r>
              <a:rPr lang="fr"/>
              <a:t> </a:t>
            </a:r>
            <a:endParaRPr lang="fr" sz="2400" b="0"/>
          </a:p>
          <a:p>
            <a:pPr marL="285750" indent="-285750">
              <a:buFont typeface="Arial" panose="020B0604020202020204" pitchFamily="34" charset="0"/>
              <a:buChar char="•"/>
            </a:pPr>
            <a:r>
              <a:rPr lang="fr-FR" sz="2400" b="0"/>
              <a:t>P</a:t>
            </a:r>
            <a:r>
              <a:rPr lang="fr" sz="2400" b="0"/>
              <a:t>artage des responsabilités</a:t>
            </a:r>
            <a:r>
              <a:rPr lang="fr"/>
              <a:t> </a:t>
            </a:r>
            <a:endParaRPr lang="fr" sz="2400" b="0"/>
          </a:p>
          <a:p>
            <a:pPr marL="285750" indent="-285750">
              <a:buFont typeface="Arial" panose="020B0604020202020204" pitchFamily="34" charset="0"/>
              <a:buChar char="•"/>
            </a:pPr>
            <a:r>
              <a:rPr lang="fr-FR" sz="2400" b="0"/>
              <a:t>A</a:t>
            </a:r>
            <a:r>
              <a:rPr lang="fr" sz="2400" b="0"/>
              <a:t>cceptation</a:t>
            </a:r>
            <a:r>
              <a:rPr lang="fr"/>
              <a:t> </a:t>
            </a:r>
            <a:endParaRPr lang="fr" sz="2400" b="0"/>
          </a:p>
          <a:p>
            <a:pPr marL="285750" indent="-285750" rtl="0">
              <a:buFont typeface="Arial" panose="020B0604020202020204" pitchFamily="34" charset="0"/>
              <a:buChar char="•"/>
            </a:pPr>
            <a:r>
              <a:rPr lang="fr-FR" sz="2400" b="0"/>
              <a:t>A</a:t>
            </a:r>
            <a:r>
              <a:rPr lang="fr" sz="2400" b="0"/>
              <a:t>pprentissage </a:t>
            </a:r>
            <a:r>
              <a:rPr lang="fr-FR" sz="2400" b="0"/>
              <a:t>les uns des autres</a:t>
            </a:r>
            <a:endParaRPr lang="fr" sz="2400" b="0"/>
          </a:p>
          <a:p>
            <a:pPr marL="285750" indent="-285750" rtl="0">
              <a:buFont typeface="Arial" panose="020B0604020202020204" pitchFamily="34" charset="0"/>
              <a:buChar char="•"/>
            </a:pPr>
            <a:r>
              <a:rPr lang="fr-FR" sz="2400" b="0"/>
              <a:t>Connexion émotionnelle</a:t>
            </a:r>
            <a:endParaRPr lang="fr" sz="2400" b="0"/>
          </a:p>
        </p:txBody>
      </p:sp>
    </p:spTree>
    <p:extLst>
      <p:ext uri="{BB962C8B-B14F-4D97-AF65-F5344CB8AC3E}">
        <p14:creationId xmlns:p14="http://schemas.microsoft.com/office/powerpoint/2010/main" val="334258976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Placeholder 4">
            <a:extLst>
              <a:ext uri="{FF2B5EF4-FFF2-40B4-BE49-F238E27FC236}">
                <a16:creationId xmlns:a16="http://schemas.microsoft.com/office/drawing/2014/main" id="{DB2EEA5B-A80F-A78A-DAF7-F81FA88D8C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127"/>
          <a:stretch/>
        </p:blipFill>
        <p:spPr>
          <a:xfrm>
            <a:off x="0" y="1"/>
            <a:ext cx="6238242" cy="6858000"/>
          </a:xfrm>
          <a:prstGeom prst="rect">
            <a:avLst/>
          </a:prstGeom>
        </p:spPr>
      </p:pic>
      <p:sp>
        <p:nvSpPr>
          <p:cNvPr id="7" name="Rounded Rectangle 6">
            <a:extLst>
              <a:ext uri="{FF2B5EF4-FFF2-40B4-BE49-F238E27FC236}">
                <a16:creationId xmlns:a16="http://schemas.microsoft.com/office/drawing/2014/main" id="{CC0B20DB-0C57-4D13-AC1C-B08287C89388}"/>
              </a:ext>
            </a:extLst>
          </p:cNvPr>
          <p:cNvSpPr/>
          <p:nvPr/>
        </p:nvSpPr>
        <p:spPr>
          <a:xfrm>
            <a:off x="7324388" y="1062790"/>
            <a:ext cx="4435812" cy="4732420"/>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spcBef>
                <a:spcPts val="2400"/>
              </a:spcBef>
            </a:pPr>
            <a:r>
              <a:rPr lang="fr" sz="5000">
                <a:solidFill>
                  <a:schemeClr val="accent1"/>
                </a:solidFill>
                <a:latin typeface="+mj-lt"/>
              </a:rPr>
              <a:t>MODULE 8</a:t>
            </a:r>
          </a:p>
          <a:p>
            <a:pPr algn="ctr" rtl="0">
              <a:spcBef>
                <a:spcPts val="2400"/>
              </a:spcBef>
            </a:pPr>
            <a:endParaRPr lang="en-GB" sz="5000">
              <a:solidFill>
                <a:schemeClr val="tx1"/>
              </a:solidFill>
              <a:latin typeface="+mj-lt"/>
            </a:endParaRPr>
          </a:p>
          <a:p>
            <a:pPr algn="ctr" rtl="0"/>
            <a:r>
              <a:rPr lang="fr" sz="5400">
                <a:solidFill>
                  <a:schemeClr val="tx1"/>
                </a:solidFill>
                <a:latin typeface="+mj-lt"/>
              </a:rPr>
              <a:t>SCÉNARIOS DE CAS</a:t>
            </a:r>
          </a:p>
        </p:txBody>
      </p:sp>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12479" y="-802171"/>
            <a:ext cx="6238242" cy="6359868"/>
          </a:xfrm>
          <a:prstGeom prst="rect">
            <a:avLst/>
          </a:prstGeom>
        </p:spPr>
      </p:pic>
      <p:sp>
        <p:nvSpPr>
          <p:cNvPr id="9" name="TextBox 8">
            <a:extLst>
              <a:ext uri="{FF2B5EF4-FFF2-40B4-BE49-F238E27FC236}">
                <a16:creationId xmlns:a16="http://schemas.microsoft.com/office/drawing/2014/main" id="{983D9214-A401-A7DD-9580-929C1E1F29E0}"/>
              </a:ext>
            </a:extLst>
          </p:cNvPr>
          <p:cNvSpPr txBox="1"/>
          <p:nvPr/>
        </p:nvSpPr>
        <p:spPr>
          <a:xfrm>
            <a:off x="191223" y="6394111"/>
            <a:ext cx="3944429" cy="246221"/>
          </a:xfrm>
          <a:prstGeom prst="rect">
            <a:avLst/>
          </a:prstGeom>
          <a:noFill/>
        </p:spPr>
        <p:txBody>
          <a:bodyPr wrap="square" lIns="0" tIns="0" rIns="0" bIns="0" rtlCol="0">
            <a:spAutoFit/>
          </a:bodyPr>
          <a:lstStyle/>
          <a:p>
            <a:pPr rtl="0"/>
            <a:r>
              <a:rPr lang="fr" sz="1600" i="1">
                <a:solidFill>
                  <a:schemeClr val="bg1"/>
                </a:solidFill>
                <a:cs typeface="Gill Sans Infant Std"/>
              </a:rPr>
              <a:t>Crédit photo : Save the Children</a:t>
            </a:r>
          </a:p>
        </p:txBody>
      </p:sp>
    </p:spTree>
    <p:extLst>
      <p:ext uri="{BB962C8B-B14F-4D97-AF65-F5344CB8AC3E}">
        <p14:creationId xmlns:p14="http://schemas.microsoft.com/office/powerpoint/2010/main" val="1913550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CC0B20DB-0C57-4D13-AC1C-B08287C89388}"/>
              </a:ext>
            </a:extLst>
          </p:cNvPr>
          <p:cNvSpPr/>
          <p:nvPr/>
        </p:nvSpPr>
        <p:spPr>
          <a:xfrm>
            <a:off x="6580305" y="1217492"/>
            <a:ext cx="5611695" cy="3659307"/>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spcBef>
                <a:spcPts val="2400"/>
              </a:spcBef>
            </a:pPr>
            <a:r>
              <a:rPr lang="fr" sz="5000">
                <a:solidFill>
                  <a:schemeClr val="accent1"/>
                </a:solidFill>
                <a:latin typeface="+mj-lt"/>
              </a:rPr>
              <a:t>MODULE 1</a:t>
            </a:r>
          </a:p>
          <a:p>
            <a:pPr algn="ctr" rtl="0">
              <a:spcBef>
                <a:spcPts val="2400"/>
              </a:spcBef>
            </a:pPr>
            <a:endParaRPr lang="en-GB" sz="5000">
              <a:solidFill>
                <a:schemeClr val="tx1"/>
              </a:solidFill>
              <a:latin typeface="+mj-lt"/>
            </a:endParaRPr>
          </a:p>
          <a:p>
            <a:pPr algn="ctr" rtl="0">
              <a:spcBef>
                <a:spcPts val="2400"/>
              </a:spcBef>
            </a:pPr>
            <a:r>
              <a:rPr lang="fr" sz="5000">
                <a:solidFill>
                  <a:schemeClr val="tx1"/>
                </a:solidFill>
                <a:latin typeface="+mj-lt"/>
              </a:rPr>
              <a:t>INTRODUCTION À MAMI</a:t>
            </a:r>
            <a:endParaRPr lang="x-none" sz="5000">
              <a:solidFill>
                <a:schemeClr val="tx1"/>
              </a:solidFill>
              <a:latin typeface="+mj-lt"/>
            </a:endParaRPr>
          </a:p>
        </p:txBody>
      </p:sp>
      <p:pic>
        <p:nvPicPr>
          <p:cNvPr id="5" name="Picture Placeholder 10">
            <a:extLst>
              <a:ext uri="{FF2B5EF4-FFF2-40B4-BE49-F238E27FC236}">
                <a16:creationId xmlns:a16="http://schemas.microsoft.com/office/drawing/2014/main" id="{F19F5E1A-5423-B72B-096D-C9C5F4D08CC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7" r="-47"/>
          <a:stretch/>
        </p:blipFill>
        <p:spPr>
          <a:xfrm>
            <a:off x="0" y="0"/>
            <a:ext cx="5738794" cy="6866996"/>
          </a:xfrm>
          <a:prstGeom prst="rect">
            <a:avLst/>
          </a:prstGeom>
        </p:spPr>
      </p:pic>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26027" y="-437829"/>
            <a:ext cx="4846320" cy="4940808"/>
          </a:xfrm>
          <a:prstGeom prst="rect">
            <a:avLst/>
          </a:prstGeom>
        </p:spPr>
      </p:pic>
    </p:spTree>
    <p:extLst>
      <p:ext uri="{BB962C8B-B14F-4D97-AF65-F5344CB8AC3E}">
        <p14:creationId xmlns:p14="http://schemas.microsoft.com/office/powerpoint/2010/main" val="34938334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pPr rtl="0"/>
            <a:r>
              <a:rPr lang="fr"/>
              <a:t>Scénarios</a:t>
            </a:r>
            <a:br>
              <a:rPr lang="en-GB"/>
            </a:br>
            <a:r>
              <a:rPr lang="fr">
                <a:solidFill>
                  <a:srgbClr val="FF0000"/>
                </a:solidFill>
              </a:rPr>
              <a:t>Comment utiliser les cartes de counseling</a:t>
            </a:r>
            <a:br>
              <a:rPr lang="en-US" sz="4400">
                <a:solidFill>
                  <a:schemeClr val="accent1"/>
                </a:solidFill>
              </a:rPr>
            </a:br>
            <a:endParaRPr lang="x-none">
              <a:solidFill>
                <a:schemeClr val="accent1"/>
              </a:solidFill>
            </a:endParaRPr>
          </a:p>
        </p:txBody>
      </p:sp>
      <p:pic>
        <p:nvPicPr>
          <p:cNvPr id="2" name="Picture 1" descr="A person holding a baby and a person sitting on stools&#10;&#10;Description automatically generated">
            <a:extLst>
              <a:ext uri="{FF2B5EF4-FFF2-40B4-BE49-F238E27FC236}">
                <a16:creationId xmlns:a16="http://schemas.microsoft.com/office/drawing/2014/main" id="{45E9CEC4-F6D5-CBA2-B8CE-DA9518B52C75}"/>
              </a:ext>
            </a:extLst>
          </p:cNvPr>
          <p:cNvPicPr>
            <a:picLocks noChangeAspect="1"/>
          </p:cNvPicPr>
          <p:nvPr/>
        </p:nvPicPr>
        <p:blipFill>
          <a:blip r:embed="rId3"/>
          <a:stretch>
            <a:fillRect/>
          </a:stretch>
        </p:blipFill>
        <p:spPr>
          <a:xfrm>
            <a:off x="2277979" y="1823957"/>
            <a:ext cx="6753726" cy="4680612"/>
          </a:xfrm>
          <a:prstGeom prst="rect">
            <a:avLst/>
          </a:prstGeom>
        </p:spPr>
      </p:pic>
    </p:spTree>
    <p:extLst>
      <p:ext uri="{BB962C8B-B14F-4D97-AF65-F5344CB8AC3E}">
        <p14:creationId xmlns:p14="http://schemas.microsoft.com/office/powerpoint/2010/main" val="304968010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lIns="91440" tIns="45720" rIns="91440" bIns="45720" rtlCol="0" anchor="t">
            <a:spAutoFit/>
          </a:bodyPr>
          <a:lstStyle/>
          <a:p>
            <a:pPr rtl="0"/>
            <a:r>
              <a:rPr lang="fr" sz="1200">
                <a:solidFill>
                  <a:schemeClr val="bg1"/>
                </a:solidFill>
                <a:latin typeface="Lato"/>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pPr rtl="0"/>
            <a:r>
              <a:rPr lang="fr"/>
              <a:t>Scénarios</a:t>
            </a:r>
            <a:br>
              <a:rPr lang="en-GB"/>
            </a:br>
            <a:r>
              <a:rPr lang="fr">
                <a:solidFill>
                  <a:srgbClr val="FF0000"/>
                </a:solidFill>
              </a:rPr>
              <a:t>Résumé – les étapes du co</a:t>
            </a:r>
            <a:r>
              <a:rPr lang="fr-FR">
                <a:solidFill>
                  <a:srgbClr val="FF0000"/>
                </a:solidFill>
              </a:rPr>
              <a:t>u</a:t>
            </a:r>
            <a:r>
              <a:rPr lang="fr">
                <a:solidFill>
                  <a:srgbClr val="FF0000"/>
                </a:solidFill>
              </a:rPr>
              <a:t>nse</a:t>
            </a:r>
            <a:r>
              <a:rPr lang="fr-FR">
                <a:solidFill>
                  <a:srgbClr val="FF0000"/>
                </a:solidFill>
              </a:rPr>
              <a:t>l</a:t>
            </a:r>
            <a:r>
              <a:rPr lang="fr">
                <a:solidFill>
                  <a:srgbClr val="FF0000"/>
                </a:solidFill>
              </a:rPr>
              <a:t>l</a:t>
            </a:r>
            <a:r>
              <a:rPr lang="fr-FR" err="1">
                <a:solidFill>
                  <a:srgbClr val="FF0000"/>
                </a:solidFill>
              </a:rPr>
              <a:t>ing</a:t>
            </a:r>
            <a:br>
              <a:rPr lang="en-US" sz="4400">
                <a:solidFill>
                  <a:schemeClr val="accent1"/>
                </a:solidFill>
              </a:rPr>
            </a:br>
            <a:endParaRPr lang="x-none">
              <a:solidFill>
                <a:schemeClr val="accent1"/>
              </a:solidFill>
            </a:endParaRPr>
          </a:p>
        </p:txBody>
      </p:sp>
      <p:sp>
        <p:nvSpPr>
          <p:cNvPr id="2" name="Rounded Rectangle 6">
            <a:extLst>
              <a:ext uri="{FF2B5EF4-FFF2-40B4-BE49-F238E27FC236}">
                <a16:creationId xmlns:a16="http://schemas.microsoft.com/office/drawing/2014/main" id="{AFB1852C-4183-8F65-644B-5B478263310C}"/>
              </a:ext>
            </a:extLst>
          </p:cNvPr>
          <p:cNvSpPr/>
          <p:nvPr/>
        </p:nvSpPr>
        <p:spPr>
          <a:xfrm>
            <a:off x="2445502" y="2281822"/>
            <a:ext cx="7432646" cy="3229744"/>
          </a:xfrm>
          <a:prstGeom prst="roundRect">
            <a:avLst>
              <a:gd name="adj" fmla="val 501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rtl="0"/>
            <a:r>
              <a:rPr lang="fr" sz="2000" cap="all">
                <a:solidFill>
                  <a:schemeClr val="bg1"/>
                </a:solidFill>
                <a:latin typeface="Oswald"/>
                <a:cs typeface="Trade Gothic LT Std Bold Cn"/>
              </a:rPr>
              <a:t>Étape 1 : Évaluer – demander, écouter et observer</a:t>
            </a:r>
          </a:p>
          <a:p>
            <a:pPr rtl="0"/>
            <a:endParaRPr lang="en-GB" sz="2000" cap="all">
              <a:solidFill>
                <a:schemeClr val="bg1"/>
              </a:solidFill>
              <a:latin typeface="Oswald" pitchFamily="2" charset="77"/>
              <a:cs typeface="Trade Gothic LT Std Bold Cn"/>
            </a:endParaRPr>
          </a:p>
          <a:p>
            <a:pPr rtl="0"/>
            <a:endParaRPr lang="en-GB" sz="2000" cap="all">
              <a:solidFill>
                <a:schemeClr val="bg1"/>
              </a:solidFill>
              <a:latin typeface="Oswald" pitchFamily="2" charset="77"/>
              <a:cs typeface="Trade Gothic LT Std Bold Cn"/>
            </a:endParaRPr>
          </a:p>
          <a:p>
            <a:pPr rtl="0"/>
            <a:r>
              <a:rPr lang="fr" sz="2000" cap="all">
                <a:solidFill>
                  <a:schemeClr val="bg1"/>
                </a:solidFill>
                <a:latin typeface="Oswald"/>
                <a:cs typeface="Trade Gothic LT Std Bold Cn"/>
              </a:rPr>
              <a:t>Étape 2 : Analyser – établir la liste des difficultés et les classer par ordre de priorité</a:t>
            </a:r>
          </a:p>
          <a:p>
            <a:pPr rtl="0"/>
            <a:endParaRPr lang="en-GB" sz="2000" cap="all">
              <a:solidFill>
                <a:schemeClr val="bg1"/>
              </a:solidFill>
              <a:latin typeface="Oswald" pitchFamily="2" charset="77"/>
              <a:cs typeface="Trade Gothic LT Std Bold Cn"/>
            </a:endParaRPr>
          </a:p>
          <a:p>
            <a:pPr rtl="0"/>
            <a:endParaRPr lang="en-GB" sz="2000" cap="all">
              <a:solidFill>
                <a:schemeClr val="bg1"/>
              </a:solidFill>
              <a:latin typeface="Oswald" pitchFamily="2" charset="77"/>
              <a:cs typeface="Trade Gothic LT Std Bold Cn"/>
            </a:endParaRPr>
          </a:p>
          <a:p>
            <a:pPr rtl="0"/>
            <a:r>
              <a:rPr lang="fr" sz="2000" cap="all">
                <a:solidFill>
                  <a:schemeClr val="bg1"/>
                </a:solidFill>
                <a:latin typeface="Oswald"/>
                <a:cs typeface="Trade Gothic LT Std Bold Cn"/>
              </a:rPr>
              <a:t>Étape 3 : Agir – discuter, suggérer et convenir d’un accord</a:t>
            </a:r>
          </a:p>
        </p:txBody>
      </p:sp>
    </p:spTree>
    <p:extLst>
      <p:ext uri="{BB962C8B-B14F-4D97-AF65-F5344CB8AC3E}">
        <p14:creationId xmlns:p14="http://schemas.microsoft.com/office/powerpoint/2010/main" val="374262252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lIns="91440" tIns="45720" rIns="91440" bIns="45720" rtlCol="0" anchor="t">
            <a:spAutoFit/>
          </a:bodyPr>
          <a:lstStyle/>
          <a:p>
            <a:pPr rtl="0"/>
            <a:r>
              <a:rPr lang="fr" sz="1200">
                <a:solidFill>
                  <a:schemeClr val="bg1"/>
                </a:solidFill>
                <a:latin typeface="Lato"/>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r>
              <a:rPr lang="fr"/>
              <a:t>Module 8 – Activité</a:t>
            </a:r>
            <a:br>
              <a:rPr lang="en-GB"/>
            </a:br>
            <a:r>
              <a:rPr lang="fr">
                <a:solidFill>
                  <a:srgbClr val="FF0000"/>
                </a:solidFill>
              </a:rPr>
              <a:t>Scénarios : Utiliser les </a:t>
            </a:r>
            <a:r>
              <a:rPr lang="fr-FR">
                <a:solidFill>
                  <a:srgbClr val="FF0000"/>
                </a:solidFill>
              </a:rPr>
              <a:t>cartes de </a:t>
            </a:r>
            <a:r>
              <a:rPr lang="fr-FR" err="1">
                <a:solidFill>
                  <a:srgbClr val="FF0000"/>
                </a:solidFill>
              </a:rPr>
              <a:t>counselling</a:t>
            </a:r>
            <a:br>
              <a:rPr lang="en-US" sz="4400">
                <a:solidFill>
                  <a:schemeClr val="accent1"/>
                </a:solidFill>
              </a:rPr>
            </a:br>
            <a:endParaRPr lang="x-none">
              <a:solidFill>
                <a:schemeClr val="accent1"/>
              </a:solidFill>
            </a:endParaRPr>
          </a:p>
        </p:txBody>
      </p:sp>
      <p:sp>
        <p:nvSpPr>
          <p:cNvPr id="3" name="Content Placeholder 2">
            <a:extLst>
              <a:ext uri="{FF2B5EF4-FFF2-40B4-BE49-F238E27FC236}">
                <a16:creationId xmlns:a16="http://schemas.microsoft.com/office/drawing/2014/main" id="{09175745-1C7F-4C82-8335-6746EEE98A1D}"/>
              </a:ext>
            </a:extLst>
          </p:cNvPr>
          <p:cNvSpPr>
            <a:spLocks noGrp="1"/>
          </p:cNvSpPr>
          <p:nvPr>
            <p:ph idx="1"/>
          </p:nvPr>
        </p:nvSpPr>
        <p:spPr>
          <a:xfrm>
            <a:off x="811733" y="1805142"/>
            <a:ext cx="9523556" cy="4251709"/>
          </a:xfrm>
        </p:spPr>
        <p:txBody>
          <a:bodyPr vert="horz" lIns="91440" tIns="45720" rIns="91440" bIns="45720" rtlCol="0" anchor="t">
            <a:normAutofit fontScale="70000" lnSpcReduction="20000"/>
          </a:bodyPr>
          <a:lstStyle/>
          <a:p>
            <a:r>
              <a:rPr lang="fr" sz="2400" b="0">
                <a:ea typeface="Lato"/>
                <a:cs typeface="Lato"/>
              </a:rPr>
              <a:t>On dénombre CINQ scénarios : A, B, C</a:t>
            </a:r>
            <a:r>
              <a:rPr lang="fr">
                <a:ea typeface="Lato"/>
                <a:cs typeface="Lato"/>
              </a:rPr>
              <a:t> et</a:t>
            </a:r>
            <a:r>
              <a:rPr lang="fr" sz="2400" b="0">
                <a:ea typeface="Lato"/>
                <a:cs typeface="Lato"/>
              </a:rPr>
              <a:t> D</a:t>
            </a:r>
          </a:p>
          <a:p>
            <a:pPr rtl="0"/>
            <a:endParaRPr lang="en-US" sz="2400" b="0"/>
          </a:p>
          <a:p>
            <a:pPr rtl="0"/>
            <a:r>
              <a:rPr lang="fr" sz="2400" b="0"/>
              <a:t>Parcourez le scénario qui vous a été attribué et suivez les étapes suivantes :</a:t>
            </a:r>
          </a:p>
          <a:p>
            <a:pPr marL="457200" indent="-457200">
              <a:buFont typeface="+mj-lt"/>
              <a:buAutoNum type="arabicPeriod"/>
            </a:pPr>
            <a:r>
              <a:rPr lang="fr" sz="2400" b="0"/>
              <a:t>Examinez les informations des formulaires remplis (ÉVALUER).</a:t>
            </a:r>
            <a:r>
              <a:rPr lang="fr"/>
              <a:t> </a:t>
            </a:r>
            <a:endParaRPr lang="fr" sz="2400" b="0"/>
          </a:p>
          <a:p>
            <a:pPr marL="457200" indent="-457200" rtl="0">
              <a:buFont typeface="+mj-lt"/>
              <a:buAutoNum type="arabicPeriod"/>
            </a:pPr>
            <a:r>
              <a:rPr lang="fr" sz="2400" b="0"/>
              <a:t>Déterminez DEUX PROBLÈMES PRIORITAIRES au cours de l’évaluation (ANALYSER).</a:t>
            </a:r>
          </a:p>
          <a:p>
            <a:pPr marL="457200" indent="-457200">
              <a:buFont typeface="+mj-lt"/>
              <a:buAutoNum type="arabicPeriod"/>
            </a:pPr>
            <a:r>
              <a:rPr lang="fr" sz="2400" b="0"/>
              <a:t>Décidez laquelle des </a:t>
            </a:r>
            <a:r>
              <a:rPr lang="fr-FR"/>
              <a:t>cartes de </a:t>
            </a:r>
            <a:r>
              <a:rPr lang="fr-FR" err="1"/>
              <a:t>counselling</a:t>
            </a:r>
            <a:r>
              <a:rPr lang="fr" sz="2400" b="0"/>
              <a:t> MAMI des sections A et B pourrait être utile pour résoudre les problèmes de ce nourrisson et de la personne qui s’en occupe (AGIR)</a:t>
            </a:r>
            <a:r>
              <a:rPr lang="fr-CH" sz="2400" b="0"/>
              <a:t>.</a:t>
            </a:r>
            <a:endParaRPr lang="fr" sz="2400" b="0"/>
          </a:p>
          <a:p>
            <a:pPr marL="457200" indent="-457200" rtl="0">
              <a:buFont typeface="+mj-lt"/>
              <a:buAutoNum type="arabicPeriod"/>
            </a:pPr>
            <a:r>
              <a:rPr lang="fr" sz="2400" b="0"/>
              <a:t>Décidez s’il conviendrait ou non d’aborder l’un des thèmes de la section C lors de la première séance de co</a:t>
            </a:r>
            <a:r>
              <a:rPr lang="fr-FR" sz="2400" b="0"/>
              <a:t>u</a:t>
            </a:r>
            <a:r>
              <a:rPr lang="fr" sz="2400" b="0"/>
              <a:t>nse</a:t>
            </a:r>
            <a:r>
              <a:rPr lang="fr-CH" sz="2400" b="0"/>
              <a:t>l</a:t>
            </a:r>
            <a:r>
              <a:rPr lang="fr" sz="2400" b="0"/>
              <a:t>l</a:t>
            </a:r>
            <a:r>
              <a:rPr lang="fr-FR" sz="2400" b="0" err="1"/>
              <a:t>ing</a:t>
            </a:r>
            <a:r>
              <a:rPr lang="fr-FR" sz="2400" b="0"/>
              <a:t>.</a:t>
            </a:r>
            <a:endParaRPr lang="fr" sz="2400" b="0"/>
          </a:p>
          <a:p>
            <a:pPr marL="457200" indent="-457200" rtl="0">
              <a:buFont typeface="+mj-lt"/>
              <a:buAutoNum type="arabicPeriod"/>
            </a:pPr>
            <a:r>
              <a:rPr lang="fr" sz="2400" b="0"/>
              <a:t>Préparez un court jeu de rôle en amont de la première séance de co</a:t>
            </a:r>
            <a:r>
              <a:rPr lang="fr-FR" sz="2400" b="0"/>
              <a:t>u</a:t>
            </a:r>
            <a:r>
              <a:rPr lang="fr" sz="2400" b="0"/>
              <a:t>nse</a:t>
            </a:r>
            <a:r>
              <a:rPr lang="fr-CH" sz="2400" b="0"/>
              <a:t>l</a:t>
            </a:r>
            <a:r>
              <a:rPr lang="fr" sz="2400" b="0"/>
              <a:t>l</a:t>
            </a:r>
            <a:r>
              <a:rPr lang="fr-FR" sz="2400" b="0" err="1"/>
              <a:t>ing</a:t>
            </a:r>
            <a:r>
              <a:rPr lang="fr" sz="2400" b="0"/>
              <a:t>, dans lequel vous traitez uniquement le(s) problème(s) prioritaire(s) du scénario qui vous a été attribué. Vous le présenterez au groupe à l’aide des cartes de co</a:t>
            </a:r>
            <a:r>
              <a:rPr lang="fr-FR" sz="2400" b="0"/>
              <a:t>u</a:t>
            </a:r>
            <a:r>
              <a:rPr lang="fr" sz="2400" b="0"/>
              <a:t>nse</a:t>
            </a:r>
            <a:r>
              <a:rPr lang="fr-CH" sz="2400" b="0"/>
              <a:t>l</a:t>
            </a:r>
            <a:r>
              <a:rPr lang="fr" sz="2400" b="0"/>
              <a:t>l</a:t>
            </a:r>
            <a:r>
              <a:rPr lang="fr-FR" sz="2400" b="0" err="1"/>
              <a:t>ing</a:t>
            </a:r>
            <a:r>
              <a:rPr lang="fr" sz="2400" b="0"/>
              <a:t> choisies</a:t>
            </a:r>
            <a:r>
              <a:rPr lang="fr-CH" sz="2400" b="0"/>
              <a:t>.</a:t>
            </a:r>
            <a:endParaRPr lang="fr" sz="2400" b="0"/>
          </a:p>
        </p:txBody>
      </p:sp>
    </p:spTree>
    <p:extLst>
      <p:ext uri="{BB962C8B-B14F-4D97-AF65-F5344CB8AC3E}">
        <p14:creationId xmlns:p14="http://schemas.microsoft.com/office/powerpoint/2010/main" val="239479636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23044D-580C-E1F7-243F-3758AE0D6D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84" r="17887" b="5133"/>
          <a:stretch/>
        </p:blipFill>
        <p:spPr>
          <a:xfrm>
            <a:off x="0" y="0"/>
            <a:ext cx="6238241" cy="6858000"/>
          </a:xfrm>
          <a:prstGeom prst="rect">
            <a:avLst/>
          </a:prstGeom>
        </p:spPr>
      </p:pic>
      <p:sp>
        <p:nvSpPr>
          <p:cNvPr id="7" name="Rounded Rectangle 6">
            <a:extLst>
              <a:ext uri="{FF2B5EF4-FFF2-40B4-BE49-F238E27FC236}">
                <a16:creationId xmlns:a16="http://schemas.microsoft.com/office/drawing/2014/main" id="{CC0B20DB-0C57-4D13-AC1C-B08287C89388}"/>
              </a:ext>
            </a:extLst>
          </p:cNvPr>
          <p:cNvSpPr/>
          <p:nvPr/>
        </p:nvSpPr>
        <p:spPr>
          <a:xfrm>
            <a:off x="7047551" y="1062790"/>
            <a:ext cx="5144449" cy="4732420"/>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spcBef>
                <a:spcPts val="2400"/>
              </a:spcBef>
            </a:pPr>
            <a:r>
              <a:rPr lang="fr" sz="4500">
                <a:solidFill>
                  <a:schemeClr val="accent1"/>
                </a:solidFill>
                <a:latin typeface="+mj-lt"/>
              </a:rPr>
              <a:t>MODULE 9</a:t>
            </a:r>
          </a:p>
          <a:p>
            <a:pPr algn="ctr" rtl="0">
              <a:spcBef>
                <a:spcPts val="2400"/>
              </a:spcBef>
            </a:pPr>
            <a:endParaRPr lang="en-GB" sz="4500">
              <a:solidFill>
                <a:schemeClr val="tx1"/>
              </a:solidFill>
              <a:latin typeface="+mj-lt"/>
            </a:endParaRPr>
          </a:p>
          <a:p>
            <a:pPr algn="ctr" rtl="0"/>
            <a:r>
              <a:rPr lang="fr" sz="4500">
                <a:solidFill>
                  <a:schemeClr val="tx1"/>
                </a:solidFill>
                <a:latin typeface="+mj-lt"/>
              </a:rPr>
              <a:t>SUIVI, ÉVALUATION, REDEVABILITÉ ET APPRENTISSAGE</a:t>
            </a:r>
          </a:p>
        </p:txBody>
      </p:sp>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291599" y="-802171"/>
            <a:ext cx="6238242" cy="6359868"/>
          </a:xfrm>
          <a:prstGeom prst="rect">
            <a:avLst/>
          </a:prstGeom>
        </p:spPr>
      </p:pic>
      <p:sp>
        <p:nvSpPr>
          <p:cNvPr id="9" name="TextBox 8">
            <a:extLst>
              <a:ext uri="{FF2B5EF4-FFF2-40B4-BE49-F238E27FC236}">
                <a16:creationId xmlns:a16="http://schemas.microsoft.com/office/drawing/2014/main" id="{983D9214-A401-A7DD-9580-929C1E1F29E0}"/>
              </a:ext>
            </a:extLst>
          </p:cNvPr>
          <p:cNvSpPr txBox="1"/>
          <p:nvPr/>
        </p:nvSpPr>
        <p:spPr>
          <a:xfrm>
            <a:off x="191223" y="6394111"/>
            <a:ext cx="3944429" cy="246221"/>
          </a:xfrm>
          <a:prstGeom prst="rect">
            <a:avLst/>
          </a:prstGeom>
          <a:noFill/>
        </p:spPr>
        <p:txBody>
          <a:bodyPr wrap="square" lIns="0" tIns="0" rIns="0" bIns="0" rtlCol="0">
            <a:spAutoFit/>
          </a:bodyPr>
          <a:lstStyle/>
          <a:p>
            <a:pPr rtl="0"/>
            <a:r>
              <a:rPr lang="fr" sz="1600" i="1">
                <a:solidFill>
                  <a:schemeClr val="bg1"/>
                </a:solidFill>
                <a:cs typeface="Gill Sans Infant Std"/>
              </a:rPr>
              <a:t>Crédit photo : Save the Children, Bangladesh</a:t>
            </a:r>
          </a:p>
        </p:txBody>
      </p:sp>
    </p:spTree>
    <p:extLst>
      <p:ext uri="{BB962C8B-B14F-4D97-AF65-F5344CB8AC3E}">
        <p14:creationId xmlns:p14="http://schemas.microsoft.com/office/powerpoint/2010/main" val="113412201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Placeholder 7">
            <a:extLst>
              <a:ext uri="{FF2B5EF4-FFF2-40B4-BE49-F238E27FC236}">
                <a16:creationId xmlns:a16="http://schemas.microsoft.com/office/drawing/2014/main" id="{BFAEA9A0-CC96-EE66-3C11-48B57E4204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127"/>
          <a:stretch/>
        </p:blipFill>
        <p:spPr>
          <a:xfrm>
            <a:off x="-1" y="1"/>
            <a:ext cx="6238241" cy="6858000"/>
          </a:xfrm>
          <a:prstGeom prst="rect">
            <a:avLst/>
          </a:prstGeom>
        </p:spPr>
      </p:pic>
      <p:sp>
        <p:nvSpPr>
          <p:cNvPr id="7" name="Rounded Rectangle 6">
            <a:extLst>
              <a:ext uri="{FF2B5EF4-FFF2-40B4-BE49-F238E27FC236}">
                <a16:creationId xmlns:a16="http://schemas.microsoft.com/office/drawing/2014/main" id="{CC0B20DB-0C57-4D13-AC1C-B08287C89388}"/>
              </a:ext>
            </a:extLst>
          </p:cNvPr>
          <p:cNvSpPr/>
          <p:nvPr/>
        </p:nvSpPr>
        <p:spPr>
          <a:xfrm>
            <a:off x="7047551" y="1062790"/>
            <a:ext cx="4806093" cy="4732420"/>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rtl="0">
              <a:spcBef>
                <a:spcPts val="2400"/>
              </a:spcBef>
            </a:pPr>
            <a:r>
              <a:rPr lang="fr" sz="5000">
                <a:solidFill>
                  <a:schemeClr val="accent1"/>
                </a:solidFill>
                <a:latin typeface="+mj-lt"/>
              </a:rPr>
              <a:t>MODULE 10</a:t>
            </a:r>
          </a:p>
          <a:p>
            <a:pPr algn="ctr" rtl="0">
              <a:spcBef>
                <a:spcPts val="2400"/>
              </a:spcBef>
            </a:pPr>
            <a:endParaRPr lang="en-GB" sz="5000">
              <a:solidFill>
                <a:schemeClr val="tx1"/>
              </a:solidFill>
              <a:latin typeface="+mj-lt"/>
            </a:endParaRPr>
          </a:p>
          <a:p>
            <a:pPr algn="ctr" rtl="0"/>
            <a:r>
              <a:rPr lang="fr" sz="5400">
                <a:solidFill>
                  <a:schemeClr val="tx1"/>
                </a:solidFill>
                <a:latin typeface="+mj-lt"/>
              </a:rPr>
              <a:t>PLAN </a:t>
            </a:r>
            <a:r>
              <a:rPr lang="fr-FR" sz="5400">
                <a:solidFill>
                  <a:schemeClr val="tx1"/>
                </a:solidFill>
                <a:latin typeface="+mj-lt"/>
              </a:rPr>
              <a:t>D’ACTION</a:t>
            </a:r>
            <a:endParaRPr lang="fr" sz="5400">
              <a:solidFill>
                <a:schemeClr val="tx1"/>
              </a:solidFill>
              <a:latin typeface="+mj-lt"/>
            </a:endParaRPr>
          </a:p>
        </p:txBody>
      </p:sp>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281439" y="-792011"/>
            <a:ext cx="6238242" cy="6359868"/>
          </a:xfrm>
          <a:prstGeom prst="rect">
            <a:avLst/>
          </a:prstGeom>
        </p:spPr>
      </p:pic>
      <p:sp>
        <p:nvSpPr>
          <p:cNvPr id="9" name="TextBox 8">
            <a:extLst>
              <a:ext uri="{FF2B5EF4-FFF2-40B4-BE49-F238E27FC236}">
                <a16:creationId xmlns:a16="http://schemas.microsoft.com/office/drawing/2014/main" id="{983D9214-A401-A7DD-9580-929C1E1F29E0}"/>
              </a:ext>
            </a:extLst>
          </p:cNvPr>
          <p:cNvSpPr txBox="1"/>
          <p:nvPr/>
        </p:nvSpPr>
        <p:spPr>
          <a:xfrm>
            <a:off x="191223" y="6394111"/>
            <a:ext cx="3944429" cy="246221"/>
          </a:xfrm>
          <a:prstGeom prst="rect">
            <a:avLst/>
          </a:prstGeom>
          <a:noFill/>
        </p:spPr>
        <p:txBody>
          <a:bodyPr wrap="square" lIns="0" tIns="0" rIns="0" bIns="0" rtlCol="0">
            <a:spAutoFit/>
          </a:bodyPr>
          <a:lstStyle/>
          <a:p>
            <a:pPr rtl="0"/>
            <a:r>
              <a:rPr lang="fr" sz="1600" i="1">
                <a:solidFill>
                  <a:schemeClr val="bg1"/>
                </a:solidFill>
                <a:cs typeface="Gill Sans Infant Std"/>
              </a:rPr>
              <a:t>Crédit photo : Save the Children</a:t>
            </a:r>
          </a:p>
        </p:txBody>
      </p:sp>
    </p:spTree>
    <p:extLst>
      <p:ext uri="{BB962C8B-B14F-4D97-AF65-F5344CB8AC3E}">
        <p14:creationId xmlns:p14="http://schemas.microsoft.com/office/powerpoint/2010/main" val="8396595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lIns="91440" tIns="45720" rIns="91440" bIns="45720" rtlCol="0" anchor="t">
            <a:spAutoFit/>
          </a:bodyPr>
          <a:lstStyle/>
          <a:p>
            <a:pPr rtl="0"/>
            <a:r>
              <a:rPr lang="fr" sz="1200">
                <a:solidFill>
                  <a:schemeClr val="bg1"/>
                </a:solidFill>
                <a:latin typeface="Lato"/>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pPr rtl="0"/>
            <a:r>
              <a:rPr lang="fr"/>
              <a:t>Module 9 – Activité</a:t>
            </a:r>
            <a:br>
              <a:rPr lang="en-GB"/>
            </a:br>
            <a:r>
              <a:rPr lang="fr">
                <a:solidFill>
                  <a:srgbClr val="FF0000"/>
                </a:solidFill>
              </a:rPr>
              <a:t>Enregistrement et rapport</a:t>
            </a:r>
            <a:r>
              <a:rPr lang="fr-FR" err="1">
                <a:solidFill>
                  <a:srgbClr val="FF0000"/>
                </a:solidFill>
              </a:rPr>
              <a:t>age</a:t>
            </a:r>
            <a:r>
              <a:rPr lang="fr">
                <a:solidFill>
                  <a:srgbClr val="FF0000"/>
                </a:solidFill>
              </a:rPr>
              <a:t> MAMI</a:t>
            </a:r>
            <a:br>
              <a:rPr lang="en-US" sz="4400">
                <a:solidFill>
                  <a:schemeClr val="accent1"/>
                </a:solidFill>
              </a:rPr>
            </a:br>
            <a:endParaRPr lang="x-none">
              <a:solidFill>
                <a:schemeClr val="accent1"/>
              </a:solidFill>
            </a:endParaRPr>
          </a:p>
        </p:txBody>
      </p:sp>
      <p:pic>
        <p:nvPicPr>
          <p:cNvPr id="2" name="Picture 1" descr="A yellow and grey form with black text&#10;&#10;Description automatically generated">
            <a:extLst>
              <a:ext uri="{FF2B5EF4-FFF2-40B4-BE49-F238E27FC236}">
                <a16:creationId xmlns:a16="http://schemas.microsoft.com/office/drawing/2014/main" id="{E4D5C7AB-AAD9-92C5-3BBB-1551506C8A41}"/>
              </a:ext>
            </a:extLst>
          </p:cNvPr>
          <p:cNvPicPr>
            <a:picLocks noChangeAspect="1"/>
          </p:cNvPicPr>
          <p:nvPr/>
        </p:nvPicPr>
        <p:blipFill>
          <a:blip r:embed="rId3"/>
          <a:stretch>
            <a:fillRect/>
          </a:stretch>
        </p:blipFill>
        <p:spPr>
          <a:xfrm>
            <a:off x="1091194" y="2186684"/>
            <a:ext cx="3584777" cy="3574625"/>
          </a:xfrm>
          <a:prstGeom prst="rect">
            <a:avLst/>
          </a:prstGeom>
        </p:spPr>
      </p:pic>
      <p:pic>
        <p:nvPicPr>
          <p:cNvPr id="3" name="Picture 2" descr="A blue and white chart with black text&#10;&#10;Description automatically generated">
            <a:extLst>
              <a:ext uri="{FF2B5EF4-FFF2-40B4-BE49-F238E27FC236}">
                <a16:creationId xmlns:a16="http://schemas.microsoft.com/office/drawing/2014/main" id="{88D53FB5-03DB-0BD4-8BDC-0FF3436776D7}"/>
              </a:ext>
            </a:extLst>
          </p:cNvPr>
          <p:cNvPicPr>
            <a:picLocks noChangeAspect="1"/>
          </p:cNvPicPr>
          <p:nvPr/>
        </p:nvPicPr>
        <p:blipFill>
          <a:blip r:embed="rId4"/>
          <a:stretch>
            <a:fillRect/>
          </a:stretch>
        </p:blipFill>
        <p:spPr>
          <a:xfrm>
            <a:off x="4768193" y="2387964"/>
            <a:ext cx="7190284" cy="3198796"/>
          </a:xfrm>
          <a:prstGeom prst="rect">
            <a:avLst/>
          </a:prstGeom>
        </p:spPr>
      </p:pic>
    </p:spTree>
    <p:extLst>
      <p:ext uri="{BB962C8B-B14F-4D97-AF65-F5344CB8AC3E}">
        <p14:creationId xmlns:p14="http://schemas.microsoft.com/office/powerpoint/2010/main" val="211659469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pPr rtl="0"/>
            <a:r>
              <a:rPr lang="fr"/>
              <a:t>Module 8 – Activité</a:t>
            </a:r>
            <a:br>
              <a:rPr lang="en-GB"/>
            </a:br>
            <a:r>
              <a:rPr lang="fr">
                <a:solidFill>
                  <a:srgbClr val="FF0000"/>
                </a:solidFill>
              </a:rPr>
              <a:t>Scénarios : Utiliser les </a:t>
            </a:r>
            <a:r>
              <a:rPr lang="fr-FR">
                <a:solidFill>
                  <a:srgbClr val="FF0000"/>
                </a:solidFill>
              </a:rPr>
              <a:t>c</a:t>
            </a:r>
            <a:r>
              <a:rPr lang="fr">
                <a:solidFill>
                  <a:srgbClr val="FF0000"/>
                </a:solidFill>
              </a:rPr>
              <a:t>artes </a:t>
            </a:r>
            <a:r>
              <a:rPr lang="fr-FR">
                <a:solidFill>
                  <a:srgbClr val="FF0000"/>
                </a:solidFill>
              </a:rPr>
              <a:t>de c</a:t>
            </a:r>
            <a:r>
              <a:rPr lang="fr">
                <a:solidFill>
                  <a:srgbClr val="FF0000"/>
                </a:solidFill>
              </a:rPr>
              <a:t>o</a:t>
            </a:r>
            <a:r>
              <a:rPr lang="fr-FR">
                <a:solidFill>
                  <a:srgbClr val="FF0000"/>
                </a:solidFill>
              </a:rPr>
              <a:t>u</a:t>
            </a:r>
            <a:r>
              <a:rPr lang="fr">
                <a:solidFill>
                  <a:srgbClr val="FF0000"/>
                </a:solidFill>
              </a:rPr>
              <a:t>nse</a:t>
            </a:r>
            <a:r>
              <a:rPr lang="fr-FR" err="1">
                <a:solidFill>
                  <a:srgbClr val="FF0000"/>
                </a:solidFill>
              </a:rPr>
              <a:t>lling</a:t>
            </a:r>
            <a:br>
              <a:rPr lang="en-US" sz="4400"/>
            </a:br>
            <a:endParaRPr lang="x-none">
              <a:solidFill>
                <a:schemeClr val="accent1"/>
              </a:solidFill>
            </a:endParaRPr>
          </a:p>
        </p:txBody>
      </p:sp>
      <p:graphicFrame>
        <p:nvGraphicFramePr>
          <p:cNvPr id="8" name="Table 7">
            <a:extLst>
              <a:ext uri="{FF2B5EF4-FFF2-40B4-BE49-F238E27FC236}">
                <a16:creationId xmlns:a16="http://schemas.microsoft.com/office/drawing/2014/main" id="{40CB9C8B-9BA6-8918-DFD4-C64FE535806D}"/>
              </a:ext>
            </a:extLst>
          </p:cNvPr>
          <p:cNvGraphicFramePr>
            <a:graphicFrameLocks noGrp="1"/>
          </p:cNvGraphicFramePr>
          <p:nvPr>
            <p:extLst>
              <p:ext uri="{D42A27DB-BD31-4B8C-83A1-F6EECF244321}">
                <p14:modId xmlns:p14="http://schemas.microsoft.com/office/powerpoint/2010/main" val="2819514282"/>
              </p:ext>
            </p:extLst>
          </p:nvPr>
        </p:nvGraphicFramePr>
        <p:xfrm>
          <a:off x="935789" y="1911684"/>
          <a:ext cx="10530215" cy="3973812"/>
        </p:xfrm>
        <a:graphic>
          <a:graphicData uri="http://schemas.openxmlformats.org/drawingml/2006/table">
            <a:tbl>
              <a:tblPr firstRow="1" bandRow="1">
                <a:tableStyleId>{5C22544A-7EE6-4342-B048-85BDC9FD1C3A}</a:tableStyleId>
              </a:tblPr>
              <a:tblGrid>
                <a:gridCol w="3488538">
                  <a:extLst>
                    <a:ext uri="{9D8B030D-6E8A-4147-A177-3AD203B41FA5}">
                      <a16:colId xmlns:a16="http://schemas.microsoft.com/office/drawing/2014/main" val="97910579"/>
                    </a:ext>
                  </a:extLst>
                </a:gridCol>
                <a:gridCol w="2403214">
                  <a:extLst>
                    <a:ext uri="{9D8B030D-6E8A-4147-A177-3AD203B41FA5}">
                      <a16:colId xmlns:a16="http://schemas.microsoft.com/office/drawing/2014/main" val="3574016554"/>
                    </a:ext>
                  </a:extLst>
                </a:gridCol>
                <a:gridCol w="4638463">
                  <a:extLst>
                    <a:ext uri="{9D8B030D-6E8A-4147-A177-3AD203B41FA5}">
                      <a16:colId xmlns:a16="http://schemas.microsoft.com/office/drawing/2014/main" val="3635054369"/>
                    </a:ext>
                  </a:extLst>
                </a:gridCol>
              </a:tblGrid>
              <a:tr h="626971">
                <a:tc>
                  <a:txBody>
                    <a:bodyPr/>
                    <a:lstStyle/>
                    <a:p>
                      <a:pPr fontAlgn="t"/>
                      <a:endParaRPr lang="en-US" sz="1800">
                        <a:effectLst/>
                      </a:endParaRPr>
                    </a:p>
                    <a:p>
                      <a:pPr rtl="0" fontAlgn="base"/>
                      <a:r>
                        <a:rPr lang="en-US" sz="1800">
                          <a:solidFill>
                            <a:srgbClr val="FFFFFF"/>
                          </a:solidFill>
                          <a:effectLst/>
                        </a:rPr>
                        <a:t>Je </a:t>
                      </a:r>
                      <a:r>
                        <a:rPr lang="en-US" sz="1800" err="1">
                          <a:solidFill>
                            <a:srgbClr val="FFFFFF"/>
                          </a:solidFill>
                          <a:effectLst/>
                        </a:rPr>
                        <a:t>vais</a:t>
                      </a:r>
                      <a:r>
                        <a:rPr lang="en-US" sz="1800">
                          <a:solidFill>
                            <a:srgbClr val="FFFFFF"/>
                          </a:solidFill>
                          <a:effectLst/>
                        </a:rPr>
                        <a:t>... </a:t>
                      </a:r>
                    </a:p>
                  </a:txBody>
                  <a:tcPr/>
                </a:tc>
                <a:tc>
                  <a:txBody>
                    <a:bodyPr/>
                    <a:lstStyle/>
                    <a:p>
                      <a:pPr algn="ctr" fontAlgn="t"/>
                      <a:endParaRPr lang="en-US" sz="1800">
                        <a:effectLst/>
                      </a:endParaRPr>
                    </a:p>
                    <a:p>
                      <a:pPr rtl="0" fontAlgn="base"/>
                      <a:r>
                        <a:rPr lang="en-US" sz="1800">
                          <a:solidFill>
                            <a:srgbClr val="FFFFFF"/>
                          </a:solidFill>
                          <a:effectLst/>
                        </a:rPr>
                        <a:t>Ma date </a:t>
                      </a:r>
                      <a:r>
                        <a:rPr lang="en-US" sz="1800" err="1">
                          <a:solidFill>
                            <a:srgbClr val="FFFFFF"/>
                          </a:solidFill>
                          <a:effectLst/>
                        </a:rPr>
                        <a:t>butoir</a:t>
                      </a:r>
                      <a:r>
                        <a:rPr lang="en-US" sz="1800">
                          <a:solidFill>
                            <a:srgbClr val="FFFFFF"/>
                          </a:solidFill>
                          <a:effectLst/>
                        </a:rPr>
                        <a:t> est... </a:t>
                      </a:r>
                    </a:p>
                  </a:txBody>
                  <a:tcPr/>
                </a:tc>
                <a:tc>
                  <a:txBody>
                    <a:bodyPr/>
                    <a:lstStyle/>
                    <a:p>
                      <a:pPr algn="ctr" fontAlgn="t"/>
                      <a:endParaRPr lang="en-US" sz="1800">
                        <a:effectLst/>
                      </a:endParaRPr>
                    </a:p>
                    <a:p>
                      <a:pPr rtl="0" fontAlgn="base"/>
                      <a:r>
                        <a:rPr lang="en-US" sz="1800">
                          <a:solidFill>
                            <a:srgbClr val="FFFFFF"/>
                          </a:solidFill>
                          <a:effectLst/>
                        </a:rPr>
                        <a:t>Je </a:t>
                      </a:r>
                      <a:r>
                        <a:rPr lang="en-US" sz="1800" err="1">
                          <a:solidFill>
                            <a:srgbClr val="FFFFFF"/>
                          </a:solidFill>
                          <a:effectLst/>
                        </a:rPr>
                        <a:t>saurai</a:t>
                      </a:r>
                      <a:r>
                        <a:rPr lang="en-US" sz="1800">
                          <a:solidFill>
                            <a:srgbClr val="FFFFFF"/>
                          </a:solidFill>
                          <a:effectLst/>
                        </a:rPr>
                        <a:t> que </a:t>
                      </a:r>
                      <a:r>
                        <a:rPr lang="en-US" sz="1800" err="1">
                          <a:solidFill>
                            <a:srgbClr val="FFFFFF"/>
                          </a:solidFill>
                          <a:effectLst/>
                        </a:rPr>
                        <a:t>j’ai</a:t>
                      </a:r>
                      <a:r>
                        <a:rPr lang="en-US" sz="1800">
                          <a:solidFill>
                            <a:srgbClr val="FFFFFF"/>
                          </a:solidFill>
                          <a:effectLst/>
                        </a:rPr>
                        <a:t> </a:t>
                      </a:r>
                      <a:r>
                        <a:rPr lang="en-US" sz="1800" err="1">
                          <a:solidFill>
                            <a:srgbClr val="FFFFFF"/>
                          </a:solidFill>
                          <a:effectLst/>
                        </a:rPr>
                        <a:t>réussi</a:t>
                      </a:r>
                      <a:r>
                        <a:rPr lang="en-US" sz="1800">
                          <a:solidFill>
                            <a:srgbClr val="FFFFFF"/>
                          </a:solidFill>
                          <a:effectLst/>
                        </a:rPr>
                        <a:t> </a:t>
                      </a:r>
                      <a:r>
                        <a:rPr lang="en-US" sz="1800" err="1">
                          <a:solidFill>
                            <a:srgbClr val="FFFFFF"/>
                          </a:solidFill>
                          <a:effectLst/>
                        </a:rPr>
                        <a:t>quand</a:t>
                      </a:r>
                      <a:r>
                        <a:rPr lang="en-US" sz="1800">
                          <a:solidFill>
                            <a:srgbClr val="FFFFFF"/>
                          </a:solidFill>
                          <a:effectLst/>
                        </a:rPr>
                        <a:t>... </a:t>
                      </a:r>
                    </a:p>
                  </a:txBody>
                  <a:tcPr/>
                </a:tc>
                <a:extLst>
                  <a:ext uri="{0D108BD9-81ED-4DB2-BD59-A6C34878D82A}">
                    <a16:rowId xmlns:a16="http://schemas.microsoft.com/office/drawing/2014/main" val="1065681791"/>
                  </a:ext>
                </a:extLst>
              </a:tr>
              <a:tr h="626971">
                <a:tc>
                  <a:txBody>
                    <a:bodyPr/>
                    <a:lstStyle/>
                    <a:p>
                      <a:pPr fontAlgn="ctr"/>
                      <a:endParaRPr lang="en-US" sz="1800">
                        <a:effectLst/>
                      </a:endParaRPr>
                    </a:p>
                    <a:p>
                      <a:pPr rtl="0" fontAlgn="base"/>
                      <a:endParaRPr lang="en-US" sz="1800">
                        <a:solidFill>
                          <a:srgbClr val="DA291C"/>
                        </a:solidFill>
                        <a:effectLst/>
                      </a:endParaRPr>
                    </a:p>
                  </a:txBody>
                  <a:tcPr anchor="ctr"/>
                </a:tc>
                <a:tc>
                  <a:txBody>
                    <a:bodyPr/>
                    <a:lstStyle/>
                    <a:p>
                      <a:pPr fontAlgn="ctr"/>
                      <a:endParaRPr lang="en-US" sz="1800">
                        <a:effectLst/>
                      </a:endParaRPr>
                    </a:p>
                    <a:p>
                      <a:pPr rtl="0" fontAlgn="base"/>
                      <a:endParaRPr lang="en-US" sz="1800">
                        <a:effectLst/>
                      </a:endParaRPr>
                    </a:p>
                  </a:txBody>
                  <a:tcPr anchor="ctr"/>
                </a:tc>
                <a:tc>
                  <a:txBody>
                    <a:bodyPr/>
                    <a:lstStyle/>
                    <a:p>
                      <a:pPr fontAlgn="ctr"/>
                      <a:endParaRPr lang="en-US" sz="1800">
                        <a:effectLst/>
                      </a:endParaRPr>
                    </a:p>
                    <a:p>
                      <a:pPr rtl="0" fontAlgn="base"/>
                      <a:endParaRPr lang="en-US" sz="1800">
                        <a:effectLst/>
                      </a:endParaRPr>
                    </a:p>
                  </a:txBody>
                  <a:tcPr anchor="ctr"/>
                </a:tc>
                <a:extLst>
                  <a:ext uri="{0D108BD9-81ED-4DB2-BD59-A6C34878D82A}">
                    <a16:rowId xmlns:a16="http://schemas.microsoft.com/office/drawing/2014/main" val="3398543113"/>
                  </a:ext>
                </a:extLst>
              </a:tr>
              <a:tr h="673413">
                <a:tc>
                  <a:txBody>
                    <a:bodyPr/>
                    <a:lstStyle/>
                    <a:p>
                      <a:pPr fontAlgn="ctr"/>
                      <a:endParaRPr lang="en-US" sz="1800">
                        <a:effectLst/>
                      </a:endParaRPr>
                    </a:p>
                    <a:p>
                      <a:pPr rtl="0" fontAlgn="base"/>
                      <a:endParaRPr lang="en-US" sz="1800">
                        <a:solidFill>
                          <a:srgbClr val="DA291C"/>
                        </a:solidFill>
                        <a:effectLst/>
                      </a:endParaRPr>
                    </a:p>
                  </a:txBody>
                  <a:tcPr anchor="ctr"/>
                </a:tc>
                <a:tc>
                  <a:txBody>
                    <a:bodyPr/>
                    <a:lstStyle/>
                    <a:p>
                      <a:pPr fontAlgn="ctr"/>
                      <a:endParaRPr lang="en-US" sz="1800">
                        <a:effectLst/>
                      </a:endParaRPr>
                    </a:p>
                    <a:p>
                      <a:pPr rtl="0" fontAlgn="base"/>
                      <a:endParaRPr lang="en-US" sz="1800">
                        <a:effectLst/>
                      </a:endParaRPr>
                    </a:p>
                  </a:txBody>
                  <a:tcPr anchor="ctr"/>
                </a:tc>
                <a:tc>
                  <a:txBody>
                    <a:bodyPr/>
                    <a:lstStyle/>
                    <a:p>
                      <a:pPr fontAlgn="ctr"/>
                      <a:endParaRPr lang="en-US" sz="1800">
                        <a:effectLst/>
                      </a:endParaRPr>
                    </a:p>
                    <a:p>
                      <a:pPr rtl="0" fontAlgn="base"/>
                      <a:endParaRPr lang="en-US" sz="1800">
                        <a:effectLst/>
                      </a:endParaRPr>
                    </a:p>
                  </a:txBody>
                  <a:tcPr anchor="ctr"/>
                </a:tc>
                <a:extLst>
                  <a:ext uri="{0D108BD9-81ED-4DB2-BD59-A6C34878D82A}">
                    <a16:rowId xmlns:a16="http://schemas.microsoft.com/office/drawing/2014/main" val="2991412314"/>
                  </a:ext>
                </a:extLst>
              </a:tr>
              <a:tr h="673413">
                <a:tc>
                  <a:txBody>
                    <a:bodyPr/>
                    <a:lstStyle/>
                    <a:p>
                      <a:pPr fontAlgn="ctr"/>
                      <a:endParaRPr lang="en-US" sz="1800">
                        <a:effectLst/>
                      </a:endParaRPr>
                    </a:p>
                    <a:p>
                      <a:pPr rtl="0" fontAlgn="base"/>
                      <a:endParaRPr lang="en-US" sz="1800">
                        <a:solidFill>
                          <a:srgbClr val="DA291C"/>
                        </a:solidFill>
                        <a:effectLst/>
                      </a:endParaRPr>
                    </a:p>
                  </a:txBody>
                  <a:tcPr anchor="ctr"/>
                </a:tc>
                <a:tc>
                  <a:txBody>
                    <a:bodyPr/>
                    <a:lstStyle/>
                    <a:p>
                      <a:pPr fontAlgn="ctr"/>
                      <a:endParaRPr lang="en-US" sz="1800">
                        <a:effectLst/>
                      </a:endParaRPr>
                    </a:p>
                    <a:p>
                      <a:pPr rtl="0" fontAlgn="base"/>
                      <a:endParaRPr lang="en-US" sz="1800">
                        <a:effectLst/>
                      </a:endParaRPr>
                    </a:p>
                  </a:txBody>
                  <a:tcPr anchor="ctr"/>
                </a:tc>
                <a:tc>
                  <a:txBody>
                    <a:bodyPr/>
                    <a:lstStyle/>
                    <a:p>
                      <a:pPr fontAlgn="ctr"/>
                      <a:endParaRPr lang="en-US" sz="1800">
                        <a:effectLst/>
                      </a:endParaRPr>
                    </a:p>
                    <a:p>
                      <a:pPr rtl="0" fontAlgn="base"/>
                      <a:endParaRPr lang="en-US" sz="1800">
                        <a:effectLst/>
                      </a:endParaRPr>
                    </a:p>
                  </a:txBody>
                  <a:tcPr anchor="ctr"/>
                </a:tc>
                <a:extLst>
                  <a:ext uri="{0D108BD9-81ED-4DB2-BD59-A6C34878D82A}">
                    <a16:rowId xmlns:a16="http://schemas.microsoft.com/office/drawing/2014/main" val="3506979961"/>
                  </a:ext>
                </a:extLst>
              </a:tr>
              <a:tr h="673413">
                <a:tc gridSpan="2">
                  <a:txBody>
                    <a:bodyPr/>
                    <a:lstStyle/>
                    <a:p>
                      <a:pPr rtl="0" fontAlgn="base"/>
                      <a:r>
                        <a:rPr lang="en-US" sz="1800">
                          <a:effectLst/>
                        </a:rPr>
                        <a:t>Je </a:t>
                      </a:r>
                      <a:r>
                        <a:rPr lang="en-US" sz="1800" err="1">
                          <a:effectLst/>
                        </a:rPr>
                        <a:t>discuterai</a:t>
                      </a:r>
                      <a:r>
                        <a:rPr lang="en-US" sz="1800">
                          <a:effectLst/>
                        </a:rPr>
                        <a:t> de </a:t>
                      </a:r>
                      <a:r>
                        <a:rPr lang="en-US" sz="1800" err="1">
                          <a:effectLst/>
                        </a:rPr>
                        <a:t>ce</a:t>
                      </a:r>
                      <a:r>
                        <a:rPr lang="en-US" sz="1800">
                          <a:effectLst/>
                        </a:rPr>
                        <a:t> plan avec </a:t>
                      </a:r>
                      <a:r>
                        <a:rPr lang="en-US" sz="1800" err="1">
                          <a:effectLst/>
                        </a:rPr>
                        <a:t>mon</a:t>
                      </a:r>
                      <a:r>
                        <a:rPr lang="en-US" sz="1800">
                          <a:effectLst/>
                        </a:rPr>
                        <a:t> </a:t>
                      </a:r>
                      <a:r>
                        <a:rPr lang="en-US" sz="1800" err="1">
                          <a:effectLst/>
                        </a:rPr>
                        <a:t>supérieur</a:t>
                      </a:r>
                      <a:r>
                        <a:rPr lang="en-US" sz="1800">
                          <a:effectLst/>
                        </a:rPr>
                        <a:t> le : </a:t>
                      </a:r>
                      <a:endParaRPr lang="en-US"/>
                    </a:p>
                  </a:txBody>
                  <a:tcPr/>
                </a:tc>
                <a:tc hMerge="1">
                  <a:txBody>
                    <a:bodyPr/>
                    <a:lstStyle/>
                    <a:p>
                      <a:endParaRPr lang="en-US"/>
                    </a:p>
                  </a:txBody>
                  <a:tcPr marL="0" marR="0" marT="0" marB="0" horzOverflow="overflow"/>
                </a:tc>
                <a:tc>
                  <a:txBody>
                    <a:bodyPr/>
                    <a:lstStyle/>
                    <a:p>
                      <a:pPr fontAlgn="ctr"/>
                      <a:endParaRPr lang="en-US" sz="1800">
                        <a:effectLst/>
                      </a:endParaRPr>
                    </a:p>
                    <a:p>
                      <a:pPr rtl="0" fontAlgn="base"/>
                      <a:endParaRPr lang="en-US" sz="1800">
                        <a:effectLst/>
                      </a:endParaRPr>
                    </a:p>
                  </a:txBody>
                  <a:tcPr anchor="ctr"/>
                </a:tc>
                <a:extLst>
                  <a:ext uri="{0D108BD9-81ED-4DB2-BD59-A6C34878D82A}">
                    <a16:rowId xmlns:a16="http://schemas.microsoft.com/office/drawing/2014/main" val="77629040"/>
                  </a:ext>
                </a:extLst>
              </a:tr>
              <a:tr h="673413">
                <a:tc gridSpan="2">
                  <a:txBody>
                    <a:bodyPr/>
                    <a:lstStyle/>
                    <a:p>
                      <a:pPr rtl="0" fontAlgn="base"/>
                      <a:r>
                        <a:rPr lang="en-US" sz="1800">
                          <a:effectLst/>
                        </a:rPr>
                        <a:t>Je </a:t>
                      </a:r>
                      <a:r>
                        <a:rPr lang="en-US" sz="1800" err="1">
                          <a:effectLst/>
                        </a:rPr>
                        <a:t>ferai</a:t>
                      </a:r>
                      <a:r>
                        <a:rPr lang="en-US" sz="1800">
                          <a:effectLst/>
                        </a:rPr>
                        <a:t> le point avec </a:t>
                      </a:r>
                      <a:r>
                        <a:rPr lang="en-US" sz="1800" err="1">
                          <a:effectLst/>
                        </a:rPr>
                        <a:t>mon</a:t>
                      </a:r>
                      <a:r>
                        <a:rPr lang="en-US" sz="1800">
                          <a:effectLst/>
                        </a:rPr>
                        <a:t> </a:t>
                      </a:r>
                      <a:r>
                        <a:rPr lang="en-US" sz="1800" err="1">
                          <a:effectLst/>
                        </a:rPr>
                        <a:t>supérieur</a:t>
                      </a:r>
                      <a:r>
                        <a:rPr lang="en-US" sz="1800">
                          <a:effectLst/>
                        </a:rPr>
                        <a:t> le : </a:t>
                      </a:r>
                      <a:endParaRPr lang="en-US"/>
                    </a:p>
                  </a:txBody>
                  <a:tcPr/>
                </a:tc>
                <a:tc hMerge="1">
                  <a:txBody>
                    <a:bodyPr/>
                    <a:lstStyle/>
                    <a:p>
                      <a:endParaRPr lang="en-US"/>
                    </a:p>
                  </a:txBody>
                  <a:tcPr marL="0" marR="0" marT="0" marB="0" horzOverflow="overflow"/>
                </a:tc>
                <a:tc>
                  <a:txBody>
                    <a:bodyPr/>
                    <a:lstStyle/>
                    <a:p>
                      <a:pPr fontAlgn="ctr"/>
                      <a:endParaRPr lang="en-US" sz="1800">
                        <a:effectLst/>
                      </a:endParaRPr>
                    </a:p>
                    <a:p>
                      <a:pPr rtl="0" fontAlgn="base"/>
                      <a:endParaRPr lang="en-US" sz="1800">
                        <a:effectLst/>
                      </a:endParaRPr>
                    </a:p>
                  </a:txBody>
                  <a:tcPr anchor="ctr"/>
                </a:tc>
                <a:extLst>
                  <a:ext uri="{0D108BD9-81ED-4DB2-BD59-A6C34878D82A}">
                    <a16:rowId xmlns:a16="http://schemas.microsoft.com/office/drawing/2014/main" val="794938827"/>
                  </a:ext>
                </a:extLst>
              </a:tr>
            </a:tbl>
          </a:graphicData>
        </a:graphic>
      </p:graphicFrame>
    </p:spTree>
    <p:extLst>
      <p:ext uri="{BB962C8B-B14F-4D97-AF65-F5344CB8AC3E}">
        <p14:creationId xmlns:p14="http://schemas.microsoft.com/office/powerpoint/2010/main" val="223922088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02BB60-A7BF-5378-E56C-F5FC48B77D3B}"/>
              </a:ext>
            </a:extLst>
          </p:cNvPr>
          <p:cNvPicPr>
            <a:picLocks noChangeAspect="1"/>
          </p:cNvPicPr>
          <p:nvPr/>
        </p:nvPicPr>
        <p:blipFill rotWithShape="1">
          <a:blip r:embed="rId3">
            <a:extLst>
              <a:ext uri="{28A0092B-C50C-407E-A947-70E740481C1C}">
                <a14:useLocalDpi xmlns:a14="http://schemas.microsoft.com/office/drawing/2010/main" val="0"/>
              </a:ext>
            </a:extLst>
          </a:blip>
          <a:srcRect l="25320" r="14051"/>
          <a:stretch/>
        </p:blipFill>
        <p:spPr>
          <a:xfrm>
            <a:off x="0" y="-1"/>
            <a:ext cx="6238240" cy="6859413"/>
          </a:xfrm>
          <a:prstGeom prst="rect">
            <a:avLst/>
          </a:prstGeom>
        </p:spPr>
      </p:pic>
      <p:sp>
        <p:nvSpPr>
          <p:cNvPr id="7" name="Rounded Rectangle 6">
            <a:extLst>
              <a:ext uri="{FF2B5EF4-FFF2-40B4-BE49-F238E27FC236}">
                <a16:creationId xmlns:a16="http://schemas.microsoft.com/office/drawing/2014/main" id="{CC0B20DB-0C57-4D13-AC1C-B08287C89388}"/>
              </a:ext>
            </a:extLst>
          </p:cNvPr>
          <p:cNvSpPr/>
          <p:nvPr/>
        </p:nvSpPr>
        <p:spPr>
          <a:xfrm>
            <a:off x="7182707" y="2527300"/>
            <a:ext cx="5009293" cy="2551806"/>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spcBef>
                <a:spcPts val="2400"/>
              </a:spcBef>
            </a:pPr>
            <a:r>
              <a:rPr lang="fr" sz="4500">
                <a:solidFill>
                  <a:schemeClr val="accent1"/>
                </a:solidFill>
                <a:latin typeface="+mj-lt"/>
              </a:rPr>
              <a:t>COMMENTAIRES DE CLÔTURE</a:t>
            </a:r>
          </a:p>
          <a:p>
            <a:pPr algn="ctr" rtl="0">
              <a:spcBef>
                <a:spcPts val="2400"/>
              </a:spcBef>
            </a:pPr>
            <a:endParaRPr lang="en-GB" sz="5000">
              <a:solidFill>
                <a:schemeClr val="tx1"/>
              </a:solidFill>
              <a:latin typeface="+mj-lt"/>
            </a:endParaRPr>
          </a:p>
        </p:txBody>
      </p:sp>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16279" y="-883921"/>
            <a:ext cx="5969628" cy="6086017"/>
          </a:xfrm>
          <a:prstGeom prst="rect">
            <a:avLst/>
          </a:prstGeom>
        </p:spPr>
      </p:pic>
      <p:sp>
        <p:nvSpPr>
          <p:cNvPr id="9" name="TextBox 8">
            <a:extLst>
              <a:ext uri="{FF2B5EF4-FFF2-40B4-BE49-F238E27FC236}">
                <a16:creationId xmlns:a16="http://schemas.microsoft.com/office/drawing/2014/main" id="{983D9214-A401-A7DD-9580-929C1E1F29E0}"/>
              </a:ext>
            </a:extLst>
          </p:cNvPr>
          <p:cNvSpPr txBox="1"/>
          <p:nvPr/>
        </p:nvSpPr>
        <p:spPr>
          <a:xfrm>
            <a:off x="191223" y="6394111"/>
            <a:ext cx="3944429" cy="246221"/>
          </a:xfrm>
          <a:prstGeom prst="rect">
            <a:avLst/>
          </a:prstGeom>
          <a:noFill/>
        </p:spPr>
        <p:txBody>
          <a:bodyPr wrap="square" lIns="0" tIns="0" rIns="0" bIns="0" rtlCol="0">
            <a:spAutoFit/>
          </a:bodyPr>
          <a:lstStyle/>
          <a:p>
            <a:pPr rtl="0"/>
            <a:r>
              <a:rPr lang="fr" sz="1600" i="1">
                <a:solidFill>
                  <a:schemeClr val="bg1"/>
                </a:solidFill>
                <a:cs typeface="Gill Sans Infant Std"/>
              </a:rPr>
              <a:t>Crédit photo : Save the Children</a:t>
            </a:r>
          </a:p>
        </p:txBody>
      </p:sp>
    </p:spTree>
    <p:extLst>
      <p:ext uri="{BB962C8B-B14F-4D97-AF65-F5344CB8AC3E}">
        <p14:creationId xmlns:p14="http://schemas.microsoft.com/office/powerpoint/2010/main" val="263055120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st-clip-art-cpa-school-test - Croota: Men's &amp; Women's Underwear">
            <a:extLst>
              <a:ext uri="{FF2B5EF4-FFF2-40B4-BE49-F238E27FC236}">
                <a16:creationId xmlns:a16="http://schemas.microsoft.com/office/drawing/2014/main" id="{1CFA5994-7C1F-CCE3-C5FD-43F8D55FF3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5854" y="1942206"/>
            <a:ext cx="5344746" cy="4394171"/>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pPr rtl="0"/>
            <a:r>
              <a:rPr lang="fr"/>
              <a:t>Clôture de la formation</a:t>
            </a:r>
            <a:br>
              <a:rPr lang="en-GB"/>
            </a:br>
            <a:r>
              <a:rPr lang="fr">
                <a:solidFill>
                  <a:srgbClr val="FF0000"/>
                </a:solidFill>
              </a:rPr>
              <a:t>Post-test et évaluation de la formation</a:t>
            </a:r>
            <a:br>
              <a:rPr lang="en-US" sz="4400">
                <a:solidFill>
                  <a:schemeClr val="accent1"/>
                </a:solidFill>
              </a:rPr>
            </a:br>
            <a:endParaRPr lang="x-none">
              <a:solidFill>
                <a:schemeClr val="accent1"/>
              </a:solidFill>
            </a:endParaRPr>
          </a:p>
        </p:txBody>
      </p:sp>
      <p:sp>
        <p:nvSpPr>
          <p:cNvPr id="2" name="Rectangle 1">
            <a:extLst>
              <a:ext uri="{FF2B5EF4-FFF2-40B4-BE49-F238E27FC236}">
                <a16:creationId xmlns:a16="http://schemas.microsoft.com/office/drawing/2014/main" id="{FA1F9CD9-228A-6AA2-D5FD-705F0E324817}"/>
              </a:ext>
            </a:extLst>
          </p:cNvPr>
          <p:cNvSpPr/>
          <p:nvPr/>
        </p:nvSpPr>
        <p:spPr>
          <a:xfrm>
            <a:off x="840896" y="1816954"/>
            <a:ext cx="4572000" cy="707886"/>
          </a:xfrm>
          <a:prstGeom prst="rect">
            <a:avLst/>
          </a:prstGeom>
        </p:spPr>
        <p:txBody>
          <a:bodyPr rtlCol="0">
            <a:spAutoFit/>
          </a:bodyPr>
          <a:lstStyle/>
          <a:p>
            <a:pPr marL="342900" indent="-342900" rtl="0">
              <a:buFont typeface="+mj-lt"/>
              <a:buAutoNum type="arabicPeriod"/>
            </a:pPr>
            <a:r>
              <a:rPr lang="fr" sz="2000"/>
              <a:t>Post-test</a:t>
            </a:r>
          </a:p>
          <a:p>
            <a:pPr marL="342900" indent="-342900" rtl="0">
              <a:buFont typeface="+mj-lt"/>
              <a:buAutoNum type="arabicPeriod"/>
            </a:pPr>
            <a:r>
              <a:rPr lang="fr" sz="2000"/>
              <a:t>Évaluation de la formation</a:t>
            </a:r>
          </a:p>
        </p:txBody>
      </p:sp>
    </p:spTree>
    <p:extLst>
      <p:ext uri="{BB962C8B-B14F-4D97-AF65-F5344CB8AC3E}">
        <p14:creationId xmlns:p14="http://schemas.microsoft.com/office/powerpoint/2010/main" val="84322748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pPr rtl="0"/>
            <a:r>
              <a:rPr lang="fr"/>
              <a:t>Clôture de la formation</a:t>
            </a:r>
            <a:br>
              <a:rPr lang="en-GB"/>
            </a:br>
            <a:r>
              <a:rPr lang="fr">
                <a:solidFill>
                  <a:srgbClr val="FF0000"/>
                </a:solidFill>
              </a:rPr>
              <a:t>Liste des ressources</a:t>
            </a:r>
            <a:br>
              <a:rPr lang="en-US" sz="4400">
                <a:solidFill>
                  <a:schemeClr val="accent1"/>
                </a:solidFill>
              </a:rPr>
            </a:br>
            <a:endParaRPr lang="x-none">
              <a:solidFill>
                <a:schemeClr val="accent1"/>
              </a:solidFill>
            </a:endParaRPr>
          </a:p>
        </p:txBody>
      </p:sp>
      <p:sp>
        <p:nvSpPr>
          <p:cNvPr id="2" name="Rectangle 1">
            <a:extLst>
              <a:ext uri="{FF2B5EF4-FFF2-40B4-BE49-F238E27FC236}">
                <a16:creationId xmlns:a16="http://schemas.microsoft.com/office/drawing/2014/main" id="{FA1F9CD9-228A-6AA2-D5FD-705F0E324817}"/>
              </a:ext>
            </a:extLst>
          </p:cNvPr>
          <p:cNvSpPr/>
          <p:nvPr/>
        </p:nvSpPr>
        <p:spPr>
          <a:xfrm>
            <a:off x="840896" y="1816954"/>
            <a:ext cx="9715344" cy="3170099"/>
          </a:xfrm>
          <a:prstGeom prst="rect">
            <a:avLst/>
          </a:prstGeom>
        </p:spPr>
        <p:txBody>
          <a:bodyPr wrap="square" rtlCol="0">
            <a:spAutoFit/>
          </a:bodyPr>
          <a:lstStyle/>
          <a:p>
            <a:pPr rtl="0"/>
            <a:r>
              <a:rPr lang="fr-CH" sz="2000"/>
              <a:t>Kit </a:t>
            </a:r>
            <a:r>
              <a:rPr lang="fr-FR" sz="2000"/>
              <a:t>de soins</a:t>
            </a:r>
            <a:r>
              <a:rPr lang="fr" sz="2000"/>
              <a:t> MAMI : </a:t>
            </a:r>
            <a:endParaRPr lang="fr-CH" sz="2000"/>
          </a:p>
          <a:p>
            <a:pPr rtl="0"/>
            <a:r>
              <a:rPr lang="fr-FR" sz="2000">
                <a:hlinkClick r:id="rId3"/>
              </a:rPr>
              <a:t>Kit de soins</a:t>
            </a:r>
            <a:r>
              <a:rPr lang="fr" sz="2000">
                <a:hlinkClick r:id="rId3"/>
              </a:rPr>
              <a:t> MAMI, Version 3 (2021) | ENN (ennonline.net)</a:t>
            </a:r>
            <a:endParaRPr lang="en-GB" sz="2000"/>
          </a:p>
          <a:p>
            <a:pPr rtl="0"/>
            <a:endParaRPr lang="en-GB" sz="2000"/>
          </a:p>
          <a:p>
            <a:pPr rtl="0"/>
            <a:r>
              <a:rPr lang="fr" sz="2000"/>
              <a:t>Boîte à outils de Save the Children pour le suivi, l’évaluation, la redevabilité et l’apprentissage dans le cadre de la MAMI : </a:t>
            </a:r>
            <a:r>
              <a:rPr lang="fr" sz="2000">
                <a:hlinkClick r:id="rId4"/>
              </a:rPr>
              <a:t>Note d’orientation sur les outils de suivi, d’évaluation, de redevabilité et d’apprentissage de Save the Children pour la mise en œuvre de la MAMI | Centre de ressources de Save the Children</a:t>
            </a:r>
            <a:endParaRPr lang="en-US" sz="2000"/>
          </a:p>
          <a:p>
            <a:pPr rtl="0"/>
            <a:endParaRPr lang="en-US" sz="2000"/>
          </a:p>
          <a:p>
            <a:pPr rtl="0"/>
            <a:endParaRPr lang="en-GB" sz="2000"/>
          </a:p>
        </p:txBody>
      </p:sp>
    </p:spTree>
    <p:extLst>
      <p:ext uri="{BB962C8B-B14F-4D97-AF65-F5344CB8AC3E}">
        <p14:creationId xmlns:p14="http://schemas.microsoft.com/office/powerpoint/2010/main" val="923906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fr"/>
              <a:t>Qu’est-ce que le </a:t>
            </a:r>
            <a:r>
              <a:rPr lang="fr-FR"/>
              <a:t>kit de soins</a:t>
            </a:r>
            <a:r>
              <a:rPr lang="fr"/>
              <a:t> MAMI ?</a:t>
            </a:r>
            <a:br>
              <a:rPr lang="en-GB"/>
            </a:br>
            <a:r>
              <a:rPr lang="fr">
                <a:solidFill>
                  <a:schemeClr val="accent1"/>
                </a:solidFill>
              </a:rPr>
              <a:t>Vue d’ensemble</a:t>
            </a:r>
            <a:endParaRPr lang="x-none">
              <a:solidFill>
                <a:schemeClr val="accent1"/>
              </a:solidFill>
            </a:endParaRPr>
          </a:p>
        </p:txBody>
      </p:sp>
      <p:pic>
        <p:nvPicPr>
          <p:cNvPr id="7" name="Picture 6">
            <a:hlinkClick r:id="rId3"/>
            <a:extLst>
              <a:ext uri="{FF2B5EF4-FFF2-40B4-BE49-F238E27FC236}">
                <a16:creationId xmlns:a16="http://schemas.microsoft.com/office/drawing/2014/main" id="{92E53A46-B63A-8944-50B9-97AE9B6DB4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616881" y="2022378"/>
            <a:ext cx="8951751" cy="3286524"/>
          </a:xfrm>
          <a:prstGeom prst="rect">
            <a:avLst/>
          </a:prstGeom>
        </p:spPr>
      </p:pic>
      <p:sp>
        <p:nvSpPr>
          <p:cNvPr id="8" name="TextBox 7">
            <a:extLst>
              <a:ext uri="{FF2B5EF4-FFF2-40B4-BE49-F238E27FC236}">
                <a16:creationId xmlns:a16="http://schemas.microsoft.com/office/drawing/2014/main" id="{3F427705-FC45-C51E-947A-B599D67331C4}"/>
              </a:ext>
            </a:extLst>
          </p:cNvPr>
          <p:cNvSpPr txBox="1"/>
          <p:nvPr/>
        </p:nvSpPr>
        <p:spPr>
          <a:xfrm>
            <a:off x="3032416" y="5760285"/>
            <a:ext cx="6120680" cy="369332"/>
          </a:xfrm>
          <a:prstGeom prst="rect">
            <a:avLst/>
          </a:prstGeom>
          <a:noFill/>
        </p:spPr>
        <p:txBody>
          <a:bodyPr wrap="square" rtlCol="0">
            <a:spAutoFit/>
          </a:bodyPr>
          <a:lstStyle/>
          <a:p>
            <a:pPr rtl="0"/>
            <a:r>
              <a:rPr lang="fr">
                <a:solidFill>
                  <a:schemeClr val="accent1"/>
                </a:solidFill>
                <a:hlinkClick r:id="rId5">
                  <a:extLst>
                    <a:ext uri="{A12FA001-AC4F-418D-AE19-62706E023703}">
                      <ahyp:hlinkClr xmlns:ahyp="http://schemas.microsoft.com/office/drawing/2018/hyperlinkcolor" val="tx"/>
                    </a:ext>
                  </a:extLst>
                </a:hlinkClick>
              </a:rPr>
              <a:t>https://www.youtube.com/watch?v=Lyk60Yxm-xI</a:t>
            </a:r>
            <a:endParaRPr lang="en-GB">
              <a:solidFill>
                <a:schemeClr val="accent1"/>
              </a:solidFill>
            </a:endParaRPr>
          </a:p>
        </p:txBody>
      </p:sp>
    </p:spTree>
    <p:extLst>
      <p:ext uri="{BB962C8B-B14F-4D97-AF65-F5344CB8AC3E}">
        <p14:creationId xmlns:p14="http://schemas.microsoft.com/office/powerpoint/2010/main" val="42306046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ild sitting on a couch&#10;&#10;Description automatically generated with low confidence">
            <a:extLst>
              <a:ext uri="{FF2B5EF4-FFF2-40B4-BE49-F238E27FC236}">
                <a16:creationId xmlns:a16="http://schemas.microsoft.com/office/drawing/2014/main" id="{C90676C3-DCBC-44BE-9CA9-95F8C44A11E7}"/>
              </a:ext>
            </a:extLst>
          </p:cNvPr>
          <p:cNvPicPr>
            <a:picLocks noChangeAspect="1"/>
          </p:cNvPicPr>
          <p:nvPr/>
        </p:nvPicPr>
        <p:blipFill>
          <a:blip r:embed="rId2"/>
          <a:stretch>
            <a:fillRect/>
          </a:stretch>
        </p:blipFill>
        <p:spPr>
          <a:xfrm>
            <a:off x="15569" y="-84731"/>
            <a:ext cx="12233888" cy="6876288"/>
          </a:xfrm>
          <a:prstGeom prst="rect">
            <a:avLst/>
          </a:prstGeom>
        </p:spPr>
      </p:pic>
      <p:sp>
        <p:nvSpPr>
          <p:cNvPr id="5" name="Rounded Rectangle 6">
            <a:extLst>
              <a:ext uri="{FF2B5EF4-FFF2-40B4-BE49-F238E27FC236}">
                <a16:creationId xmlns:a16="http://schemas.microsoft.com/office/drawing/2014/main" id="{F9F3784F-A304-4728-AA25-95A909C7C0C4}"/>
              </a:ext>
            </a:extLst>
          </p:cNvPr>
          <p:cNvSpPr/>
          <p:nvPr/>
        </p:nvSpPr>
        <p:spPr>
          <a:xfrm>
            <a:off x="429333" y="215763"/>
            <a:ext cx="10387349" cy="1584000"/>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spcBef>
                <a:spcPts val="2400"/>
              </a:spcBef>
            </a:pPr>
            <a:r>
              <a:rPr lang="fr" sz="8000" cap="all">
                <a:solidFill>
                  <a:schemeClr val="tx1"/>
                </a:solidFill>
                <a:latin typeface="+mj-lt"/>
              </a:rPr>
              <a:t>DES QUESTIONS ?</a:t>
            </a:r>
            <a:endParaRPr lang="x-none" sz="8000" cap="all">
              <a:solidFill>
                <a:schemeClr val="tx1"/>
              </a:solidFill>
              <a:latin typeface="+mj-lt"/>
            </a:endParaRPr>
          </a:p>
        </p:txBody>
      </p:sp>
    </p:spTree>
    <p:extLst>
      <p:ext uri="{BB962C8B-B14F-4D97-AF65-F5344CB8AC3E}">
        <p14:creationId xmlns:p14="http://schemas.microsoft.com/office/powerpoint/2010/main" val="55513504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ECF79C-0315-4F41-9628-15A8B1D3C11D}"/>
              </a:ext>
            </a:extLst>
          </p:cNvPr>
          <p:cNvPicPr>
            <a:picLocks/>
          </p:cNvPicPr>
          <p:nvPr/>
        </p:nvPicPr>
        <p:blipFill>
          <a:blip r:embed="rId3"/>
          <a:srcRect/>
          <a:stretch/>
        </p:blipFill>
        <p:spPr>
          <a:xfrm>
            <a:off x="-9144" y="-9144"/>
            <a:ext cx="12207240" cy="6876288"/>
          </a:xfrm>
          <a:prstGeom prst="rect">
            <a:avLst/>
          </a:prstGeom>
        </p:spPr>
      </p:pic>
      <p:sp>
        <p:nvSpPr>
          <p:cNvPr id="5" name="TextBox 4">
            <a:extLst>
              <a:ext uri="{FF2B5EF4-FFF2-40B4-BE49-F238E27FC236}">
                <a16:creationId xmlns:a16="http://schemas.microsoft.com/office/drawing/2014/main" id="{6042FD98-203F-4A4C-8155-22F5DEFD4528}"/>
              </a:ext>
            </a:extLst>
          </p:cNvPr>
          <p:cNvSpPr txBox="1"/>
          <p:nvPr/>
        </p:nvSpPr>
        <p:spPr>
          <a:xfrm>
            <a:off x="0" y="6552508"/>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CH1575085</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Rounded Rectangle 6">
            <a:extLst>
              <a:ext uri="{FF2B5EF4-FFF2-40B4-BE49-F238E27FC236}">
                <a16:creationId xmlns:a16="http://schemas.microsoft.com/office/drawing/2014/main" id="{3F80ECB7-F548-428E-B2B0-4C222FC49134}"/>
              </a:ext>
            </a:extLst>
          </p:cNvPr>
          <p:cNvSpPr/>
          <p:nvPr/>
        </p:nvSpPr>
        <p:spPr>
          <a:xfrm>
            <a:off x="4335214" y="4462598"/>
            <a:ext cx="6952344" cy="1584000"/>
          </a:xfrm>
          <a:prstGeom prst="roundRect">
            <a:avLst>
              <a:gd name="adj" fmla="val 5019"/>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spcBef>
                <a:spcPts val="2400"/>
              </a:spcBef>
            </a:pPr>
            <a:r>
              <a:rPr lang="fr" sz="11000" cap="all">
                <a:solidFill>
                  <a:schemeClr val="tx1"/>
                </a:solidFill>
                <a:latin typeface="+mj-lt"/>
              </a:rPr>
              <a:t>Merci</a:t>
            </a:r>
            <a:endParaRPr lang="x-none" sz="11000" cap="all">
              <a:solidFill>
                <a:schemeClr val="tx1"/>
              </a:solidFill>
              <a:latin typeface="+mj-lt"/>
            </a:endParaRPr>
          </a:p>
        </p:txBody>
      </p:sp>
    </p:spTree>
    <p:extLst>
      <p:ext uri="{BB962C8B-B14F-4D97-AF65-F5344CB8AC3E}">
        <p14:creationId xmlns:p14="http://schemas.microsoft.com/office/powerpoint/2010/main" val="3862717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9" name="Picture 8">
            <a:extLst>
              <a:ext uri="{FF2B5EF4-FFF2-40B4-BE49-F238E27FC236}">
                <a16:creationId xmlns:a16="http://schemas.microsoft.com/office/drawing/2014/main" id="{2D4B5E18-E451-496D-860C-E0A0E54DCA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40529" y="300738"/>
            <a:ext cx="4104456" cy="4467165"/>
          </a:xfrm>
          <a:prstGeom prst="rect">
            <a:avLst/>
          </a:prstGeom>
        </p:spPr>
      </p:pic>
      <p:sp>
        <p:nvSpPr>
          <p:cNvPr id="12" name="Subtitle 1">
            <a:extLst>
              <a:ext uri="{FF2B5EF4-FFF2-40B4-BE49-F238E27FC236}">
                <a16:creationId xmlns:a16="http://schemas.microsoft.com/office/drawing/2014/main" id="{8859C213-E64D-D93D-6F04-B36177053A1D}"/>
              </a:ext>
            </a:extLst>
          </p:cNvPr>
          <p:cNvSpPr txBox="1">
            <a:spLocks/>
          </p:cNvSpPr>
          <p:nvPr/>
        </p:nvSpPr>
        <p:spPr>
          <a:xfrm>
            <a:off x="1504495" y="4990674"/>
            <a:ext cx="9176524" cy="1367555"/>
          </a:xfrm>
          <a:prstGeom prst="rect">
            <a:avLst/>
          </a:prstGeom>
        </p:spPr>
        <p:txBody>
          <a:bodyPr vert="horz" lIns="0" tIns="0" rIns="0" bIns="0" numCol="1" rtlCol="0" anchor="t">
            <a:noAutofit/>
          </a:bodyPr>
          <a:lst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342900" rtl="0">
              <a:spcAft>
                <a:spcPts val="450"/>
              </a:spcAft>
            </a:pPr>
            <a:r>
              <a:rPr lang="fr" sz="3200">
                <a:solidFill>
                  <a:srgbClr val="FF0000"/>
                </a:solidFill>
                <a:latin typeface="+mj-lt"/>
              </a:rPr>
              <a:t>Prise en charge des nourrissons de moins de six mois, </a:t>
            </a:r>
            <a:r>
              <a:rPr lang="fr-FR" sz="3200">
                <a:solidFill>
                  <a:srgbClr val="FF0000"/>
                </a:solidFill>
                <a:latin typeface="+mj-lt"/>
              </a:rPr>
              <a:t>petits et à risque nutritionnel ainsi que de leur mères</a:t>
            </a:r>
            <a:endParaRPr lang="fr" sz="3200">
              <a:solidFill>
                <a:srgbClr val="FF0000"/>
              </a:solidFill>
              <a:latin typeface="+mj-lt"/>
            </a:endParaRPr>
          </a:p>
        </p:txBody>
      </p:sp>
    </p:spTree>
    <p:extLst>
      <p:ext uri="{BB962C8B-B14F-4D97-AF65-F5344CB8AC3E}">
        <p14:creationId xmlns:p14="http://schemas.microsoft.com/office/powerpoint/2010/main" val="3620289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fr"/>
              <a:t>MAMI, PCIME, PC</a:t>
            </a:r>
            <a:r>
              <a:rPr lang="fr-FR"/>
              <a:t>I</a:t>
            </a:r>
            <a:r>
              <a:rPr lang="fr"/>
              <a:t>MA et ANJE</a:t>
            </a:r>
            <a:br>
              <a:rPr lang="en-GB"/>
            </a:br>
            <a:r>
              <a:rPr lang="fr">
                <a:solidFill>
                  <a:schemeClr val="accent1"/>
                </a:solidFill>
              </a:rPr>
              <a:t>Que signifient ces sigles ?</a:t>
            </a:r>
            <a:endParaRPr lang="x-none">
              <a:solidFill>
                <a:schemeClr val="accent1"/>
              </a:solidFill>
            </a:endParaRPr>
          </a:p>
        </p:txBody>
      </p:sp>
      <p:sp>
        <p:nvSpPr>
          <p:cNvPr id="8" name="Content Placeholder 2">
            <a:extLst>
              <a:ext uri="{FF2B5EF4-FFF2-40B4-BE49-F238E27FC236}">
                <a16:creationId xmlns:a16="http://schemas.microsoft.com/office/drawing/2014/main" id="{73A20AFF-4F29-36AE-B7FE-ADB46F93AB02}"/>
              </a:ext>
            </a:extLst>
          </p:cNvPr>
          <p:cNvSpPr>
            <a:spLocks noGrp="1"/>
          </p:cNvSpPr>
          <p:nvPr>
            <p:ph idx="1"/>
          </p:nvPr>
        </p:nvSpPr>
        <p:spPr>
          <a:xfrm>
            <a:off x="828861" y="2104251"/>
            <a:ext cx="9523556" cy="4476750"/>
          </a:xfrm>
        </p:spPr>
        <p:txBody>
          <a:bodyPr vert="horz" lIns="91440" tIns="45720" rIns="91440" bIns="45720" rtlCol="0" anchor="t">
            <a:normAutofit fontScale="92500" lnSpcReduction="20000"/>
          </a:bodyPr>
          <a:lstStyle/>
          <a:p>
            <a:pPr marL="342900" indent="-342900">
              <a:buFont typeface="+mj-lt"/>
              <a:buAutoNum type="arabicPeriod"/>
            </a:pPr>
            <a:r>
              <a:rPr lang="fr-FR" sz="2400" b="0"/>
              <a:t>L</a:t>
            </a:r>
            <a:r>
              <a:rPr lang="fr" sz="2400" b="0"/>
              <a:t>e programme permet aux enfants émaciés de moins de 5 ans d’</a:t>
            </a:r>
            <a:r>
              <a:rPr lang="fr-FR" sz="2400" b="0"/>
              <a:t>accéder aux</a:t>
            </a:r>
            <a:r>
              <a:rPr lang="fr" sz="2400" b="0"/>
              <a:t> soins nutritionnels </a:t>
            </a:r>
            <a:r>
              <a:rPr lang="fr-FR" sz="2400" b="0"/>
              <a:t>communautaires </a:t>
            </a:r>
            <a:endParaRPr lang="fr" b="1">
              <a:solidFill>
                <a:srgbClr val="DA291C"/>
              </a:solidFill>
            </a:endParaRPr>
          </a:p>
          <a:p>
            <a:pPr marL="342900" indent="-342900">
              <a:buAutoNum type="arabicPeriod"/>
            </a:pPr>
            <a:r>
              <a:rPr lang="fr-FR" sz="2400" b="0"/>
              <a:t>Ce programme </a:t>
            </a:r>
            <a:r>
              <a:rPr lang="fr" sz="2400" b="0"/>
              <a:t>adopte une approche intégrée de la santé infantile qui porte sur le bien-être global de l’enfant et vise à réduire les décès, </a:t>
            </a:r>
            <a:r>
              <a:rPr lang="fr-FR" sz="2400" b="0"/>
              <a:t>les</a:t>
            </a:r>
            <a:r>
              <a:rPr lang="fr" sz="2400" b="0"/>
              <a:t> maladie et </a:t>
            </a:r>
            <a:r>
              <a:rPr lang="fr-FR" sz="2400" b="0"/>
              <a:t>l’</a:t>
            </a:r>
            <a:r>
              <a:rPr lang="fr" sz="2400" b="0"/>
              <a:t>handicap ainsi qu’à </a:t>
            </a:r>
            <a:r>
              <a:rPr lang="fr-FR" sz="2400" b="0"/>
              <a:t>promouvoir </a:t>
            </a:r>
            <a:r>
              <a:rPr lang="fr" sz="2400" b="0"/>
              <a:t>la croissance et le développement </a:t>
            </a:r>
            <a:r>
              <a:rPr lang="fr-FR" sz="2400" b="0"/>
              <a:t>améliorés</a:t>
            </a:r>
            <a:r>
              <a:rPr lang="fr" sz="2400" b="0"/>
              <a:t> des nourrissons et des enfants âgés de moins de 5 ans</a:t>
            </a:r>
            <a:r>
              <a:rPr lang="fr"/>
              <a:t> </a:t>
            </a:r>
            <a:endParaRPr lang="fr-CH" sz="2400" b="1">
              <a:solidFill>
                <a:schemeClr val="accent1"/>
              </a:solidFill>
            </a:endParaRPr>
          </a:p>
          <a:p>
            <a:pPr marL="342900" indent="-342900">
              <a:buAutoNum type="arabicPeriod"/>
            </a:pPr>
            <a:r>
              <a:rPr lang="fr" sz="2400" b="0"/>
              <a:t>Ce programme prend en charge les nourrissons de moins de six mois, </a:t>
            </a:r>
            <a:r>
              <a:rPr lang="fr-FR" sz="2400" b="0"/>
              <a:t>petits </a:t>
            </a:r>
            <a:r>
              <a:rPr lang="fr" sz="2400" b="0"/>
              <a:t>et à risque nutritionnel</a:t>
            </a:r>
            <a:r>
              <a:rPr lang="fr-CH" sz="2400" b="0"/>
              <a:t> ainsi que</a:t>
            </a:r>
            <a:r>
              <a:rPr lang="fr" sz="2400" b="0"/>
              <a:t> leurs </a:t>
            </a:r>
            <a:r>
              <a:rPr lang="fr"/>
              <a:t>mères</a:t>
            </a:r>
            <a:r>
              <a:rPr lang="fr" b="1">
                <a:solidFill>
                  <a:schemeClr val="accent1"/>
                </a:solidFill>
              </a:rPr>
              <a:t> </a:t>
            </a:r>
          </a:p>
          <a:p>
            <a:pPr marL="342900" indent="-342900">
              <a:buAutoNum type="arabicPeriod"/>
            </a:pPr>
            <a:r>
              <a:rPr lang="fr-FR" sz="2400" b="0"/>
              <a:t>Ce programme soutien</a:t>
            </a:r>
            <a:r>
              <a:rPr lang="fr" sz="2400" b="0"/>
              <a:t> les mères à </a:t>
            </a:r>
            <a:r>
              <a:rPr lang="fr-FR" sz="2400" b="0"/>
              <a:t>adopter </a:t>
            </a:r>
            <a:r>
              <a:rPr lang="fr" sz="2400" b="0"/>
              <a:t>les pratiques d’alimentation recommandées pour leurs enfants en </a:t>
            </a:r>
            <a:r>
              <a:rPr lang="fr-FR" sz="2400" b="0"/>
              <a:t>fournissant une variété d’option de support</a:t>
            </a:r>
            <a:r>
              <a:rPr lang="fr" sz="2400" b="0"/>
              <a:t>, notamment en facilitant l’échange de conseils </a:t>
            </a:r>
            <a:r>
              <a:rPr lang="fr-FR" sz="2400" b="0"/>
              <a:t>de pair-à</a:t>
            </a:r>
            <a:r>
              <a:rPr lang="fr-FR"/>
              <a:t>-</a:t>
            </a:r>
            <a:r>
              <a:rPr lang="fr-FR" sz="2400" b="0"/>
              <a:t>pair</a:t>
            </a:r>
            <a:endParaRPr lang="fr" b="1"/>
          </a:p>
        </p:txBody>
      </p:sp>
    </p:spTree>
    <p:extLst>
      <p:ext uri="{BB962C8B-B14F-4D97-AF65-F5344CB8AC3E}">
        <p14:creationId xmlns:p14="http://schemas.microsoft.com/office/powerpoint/2010/main" val="73272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fr"/>
              <a:t>MAMI, PCIME, PC</a:t>
            </a:r>
            <a:r>
              <a:rPr lang="fr-FR"/>
              <a:t>I</a:t>
            </a:r>
            <a:r>
              <a:rPr lang="fr"/>
              <a:t>MA et ANJE</a:t>
            </a:r>
            <a:br>
              <a:rPr lang="en-GB"/>
            </a:br>
            <a:r>
              <a:rPr lang="fr">
                <a:solidFill>
                  <a:schemeClr val="accent1"/>
                </a:solidFill>
              </a:rPr>
              <a:t>Que signifient ces sigles ?</a:t>
            </a:r>
            <a:endParaRPr lang="x-none">
              <a:solidFill>
                <a:schemeClr val="accent1"/>
              </a:solidFill>
            </a:endParaRPr>
          </a:p>
        </p:txBody>
      </p:sp>
      <p:sp>
        <p:nvSpPr>
          <p:cNvPr id="8" name="Content Placeholder 2">
            <a:extLst>
              <a:ext uri="{FF2B5EF4-FFF2-40B4-BE49-F238E27FC236}">
                <a16:creationId xmlns:a16="http://schemas.microsoft.com/office/drawing/2014/main" id="{73A20AFF-4F29-36AE-B7FE-ADB46F93AB02}"/>
              </a:ext>
            </a:extLst>
          </p:cNvPr>
          <p:cNvSpPr>
            <a:spLocks noGrp="1"/>
          </p:cNvSpPr>
          <p:nvPr>
            <p:ph idx="1"/>
          </p:nvPr>
        </p:nvSpPr>
        <p:spPr>
          <a:xfrm>
            <a:off x="828861" y="2104251"/>
            <a:ext cx="9523556" cy="4476750"/>
          </a:xfrm>
        </p:spPr>
        <p:txBody>
          <a:bodyPr vert="horz" lIns="91440" tIns="45720" rIns="91440" bIns="45720" rtlCol="0" anchor="t">
            <a:normAutofit fontScale="92500" lnSpcReduction="20000"/>
          </a:bodyPr>
          <a:lstStyle/>
          <a:p>
            <a:pPr marL="342900" indent="-342900" rtl="0">
              <a:buFont typeface="+mj-lt"/>
              <a:buAutoNum type="arabicPeriod"/>
            </a:pPr>
            <a:r>
              <a:rPr lang="fr-FR" sz="2400" b="0"/>
              <a:t>L</a:t>
            </a:r>
            <a:r>
              <a:rPr lang="fr" sz="2400" b="0"/>
              <a:t>e programme permet aux enfants émaciés de moins de 5 ans d’</a:t>
            </a:r>
            <a:r>
              <a:rPr lang="fr-FR" sz="2400" b="0"/>
              <a:t>accéder aux</a:t>
            </a:r>
            <a:r>
              <a:rPr lang="fr" sz="2400" b="0"/>
              <a:t> soins nutritionnels </a:t>
            </a:r>
            <a:r>
              <a:rPr lang="fr-FR" sz="2400" b="0"/>
              <a:t>communautaires </a:t>
            </a:r>
            <a:r>
              <a:rPr lang="fr" b="1">
                <a:solidFill>
                  <a:schemeClr val="accent1"/>
                </a:solidFill>
              </a:rPr>
              <a:t>(</a:t>
            </a:r>
            <a:r>
              <a:rPr lang="fr" sz="2400" b="1">
                <a:solidFill>
                  <a:schemeClr val="accent1"/>
                </a:solidFill>
              </a:rPr>
              <a:t>PC</a:t>
            </a:r>
            <a:r>
              <a:rPr lang="fr-FR" sz="2400" b="1">
                <a:solidFill>
                  <a:schemeClr val="accent1"/>
                </a:solidFill>
              </a:rPr>
              <a:t>I</a:t>
            </a:r>
            <a:r>
              <a:rPr lang="fr" sz="2400" b="1">
                <a:solidFill>
                  <a:schemeClr val="accent1"/>
                </a:solidFill>
              </a:rPr>
              <a:t>MA)</a:t>
            </a:r>
          </a:p>
          <a:p>
            <a:pPr marL="342900" indent="-342900" rtl="0">
              <a:buAutoNum type="arabicPeriod"/>
            </a:pPr>
            <a:r>
              <a:rPr lang="fr-FR" sz="2400" b="0"/>
              <a:t>Ce programme </a:t>
            </a:r>
            <a:r>
              <a:rPr lang="fr" sz="2400" b="0"/>
              <a:t>adopte une approche intégrée de la santé infantile qui porte sur le bien-être global de l’enfant et vise à réduire les décès, </a:t>
            </a:r>
            <a:r>
              <a:rPr lang="fr-FR" sz="2400" b="0"/>
              <a:t>les</a:t>
            </a:r>
            <a:r>
              <a:rPr lang="fr" sz="2400" b="0"/>
              <a:t> maladie et </a:t>
            </a:r>
            <a:r>
              <a:rPr lang="fr-FR" sz="2400" b="0"/>
              <a:t>l’</a:t>
            </a:r>
            <a:r>
              <a:rPr lang="fr" sz="2400" b="0"/>
              <a:t>handicap ainsi qu’à </a:t>
            </a:r>
            <a:r>
              <a:rPr lang="fr-FR" sz="2400" b="0"/>
              <a:t>promouvoir </a:t>
            </a:r>
            <a:r>
              <a:rPr lang="fr" sz="2400" b="0"/>
              <a:t>la croissance et le développement </a:t>
            </a:r>
            <a:r>
              <a:rPr lang="fr-FR" sz="2400" b="0"/>
              <a:t>améliorés</a:t>
            </a:r>
            <a:r>
              <a:rPr lang="fr" sz="2400" b="0"/>
              <a:t> des nourrissons et des enfants âgés de moins de 5 ans </a:t>
            </a:r>
            <a:r>
              <a:rPr lang="fr-CH" b="1">
                <a:solidFill>
                  <a:schemeClr val="accent1"/>
                </a:solidFill>
              </a:rPr>
              <a:t>(</a:t>
            </a:r>
            <a:r>
              <a:rPr lang="fr" sz="2400" b="1">
                <a:solidFill>
                  <a:schemeClr val="accent1"/>
                </a:solidFill>
              </a:rPr>
              <a:t>PCIME</a:t>
            </a:r>
            <a:r>
              <a:rPr lang="fr-CH" sz="2400" b="1">
                <a:solidFill>
                  <a:schemeClr val="accent1"/>
                </a:solidFill>
              </a:rPr>
              <a:t>)</a:t>
            </a:r>
            <a:endParaRPr lang="fr" sz="2400" b="1">
              <a:solidFill>
                <a:schemeClr val="accent1"/>
              </a:solidFill>
            </a:endParaRPr>
          </a:p>
          <a:p>
            <a:pPr marL="342900" indent="-342900" rtl="0">
              <a:buAutoNum type="arabicPeriod"/>
            </a:pPr>
            <a:r>
              <a:rPr lang="fr" sz="2400" b="0"/>
              <a:t>Ce programme prend en charge les nourrissons de moins de six mois, </a:t>
            </a:r>
            <a:r>
              <a:rPr lang="fr-FR" sz="2400" b="0"/>
              <a:t>petits </a:t>
            </a:r>
            <a:r>
              <a:rPr lang="fr" sz="2400" b="0"/>
              <a:t>et à risque nutritionnel</a:t>
            </a:r>
            <a:r>
              <a:rPr lang="fr-CH" sz="2400" b="0"/>
              <a:t> ainsi que</a:t>
            </a:r>
            <a:r>
              <a:rPr lang="fr" sz="2400" b="0"/>
              <a:t> leurs </a:t>
            </a:r>
            <a:r>
              <a:rPr lang="fr"/>
              <a:t>mères</a:t>
            </a:r>
            <a:r>
              <a:rPr lang="fr" b="1">
                <a:solidFill>
                  <a:schemeClr val="accent1"/>
                </a:solidFill>
              </a:rPr>
              <a:t> (</a:t>
            </a:r>
            <a:r>
              <a:rPr lang="fr" sz="2400" b="1">
                <a:solidFill>
                  <a:schemeClr val="accent1"/>
                </a:solidFill>
              </a:rPr>
              <a:t>MAMI)</a:t>
            </a:r>
          </a:p>
          <a:p>
            <a:pPr marL="342900" indent="-342900" rtl="0">
              <a:buAutoNum type="arabicPeriod"/>
            </a:pPr>
            <a:r>
              <a:rPr lang="fr-FR" sz="2400" b="0"/>
              <a:t>Ce programme soutien</a:t>
            </a:r>
            <a:r>
              <a:rPr lang="fr" sz="2400" b="0"/>
              <a:t> les mères à </a:t>
            </a:r>
            <a:r>
              <a:rPr lang="fr-FR" sz="2400" b="0"/>
              <a:t>adopter </a:t>
            </a:r>
            <a:r>
              <a:rPr lang="fr" sz="2400" b="0"/>
              <a:t>les pratiques d’alimentation recommandées pour leurs enfants en </a:t>
            </a:r>
            <a:r>
              <a:rPr lang="fr-FR" sz="2400" b="0"/>
              <a:t>fournissant une variété d’option de support</a:t>
            </a:r>
            <a:r>
              <a:rPr lang="fr" sz="2400" b="0"/>
              <a:t>, notamment en facilitant l’échange de conseils </a:t>
            </a:r>
            <a:r>
              <a:rPr lang="fr-FR" sz="2400" b="0"/>
              <a:t>de pair-à</a:t>
            </a:r>
            <a:r>
              <a:rPr lang="fr-FR"/>
              <a:t>-</a:t>
            </a:r>
            <a:r>
              <a:rPr lang="fr-FR" sz="2400" b="0"/>
              <a:t>pair </a:t>
            </a:r>
            <a:r>
              <a:rPr lang="fr" b="1">
                <a:solidFill>
                  <a:schemeClr val="accent1"/>
                </a:solidFill>
              </a:rPr>
              <a:t>(</a:t>
            </a:r>
            <a:r>
              <a:rPr lang="fr" sz="2400" b="1">
                <a:solidFill>
                  <a:schemeClr val="accent1"/>
                </a:solidFill>
              </a:rPr>
              <a:t>ANJE)</a:t>
            </a:r>
          </a:p>
        </p:txBody>
      </p:sp>
    </p:spTree>
    <p:extLst>
      <p:ext uri="{BB962C8B-B14F-4D97-AF65-F5344CB8AC3E}">
        <p14:creationId xmlns:p14="http://schemas.microsoft.com/office/powerpoint/2010/main" val="28919273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3" name="Content Placeholder 2">
            <a:extLst>
              <a:ext uri="{FF2B5EF4-FFF2-40B4-BE49-F238E27FC236}">
                <a16:creationId xmlns:a16="http://schemas.microsoft.com/office/drawing/2014/main" id="{A086D398-7930-43E5-B54C-621E4A76C880}"/>
              </a:ext>
            </a:extLst>
          </p:cNvPr>
          <p:cNvSpPr>
            <a:spLocks noGrp="1"/>
          </p:cNvSpPr>
          <p:nvPr>
            <p:ph idx="1"/>
          </p:nvPr>
        </p:nvSpPr>
        <p:spPr>
          <a:xfrm>
            <a:off x="1055918" y="1448451"/>
            <a:ext cx="4873833" cy="4476750"/>
          </a:xfrm>
        </p:spPr>
        <p:txBody>
          <a:bodyPr vert="horz" lIns="91440" tIns="45720" rIns="91440" bIns="45720" rtlCol="0" anchor="t">
            <a:normAutofit/>
          </a:bodyPr>
          <a:lstStyle/>
          <a:p>
            <a:pPr rtl="0"/>
            <a:r>
              <a:rPr lang="fr" sz="2200" b="1"/>
              <a:t>Tertiaire : </a:t>
            </a:r>
          </a:p>
          <a:p>
            <a:pPr rtl="0"/>
            <a:r>
              <a:rPr lang="fr" sz="2200"/>
              <a:t>    </a:t>
            </a:r>
            <a:r>
              <a:rPr lang="fr" sz="2200" i="1"/>
              <a:t>Impact de la maladie</a:t>
            </a:r>
          </a:p>
          <a:p>
            <a:pPr rtl="0"/>
            <a:endParaRPr lang="en-GB" sz="2200"/>
          </a:p>
          <a:p>
            <a:pPr rtl="0"/>
            <a:r>
              <a:rPr lang="fr" sz="2200" b="1"/>
              <a:t>Secondaire : </a:t>
            </a:r>
          </a:p>
          <a:p>
            <a:pPr rtl="0"/>
            <a:r>
              <a:rPr lang="fr-CH" sz="2200" b="1" i="1"/>
              <a:t>D</a:t>
            </a:r>
            <a:r>
              <a:rPr lang="fr" sz="2200" b="1" i="1"/>
              <a:t>étection précoce </a:t>
            </a:r>
            <a:r>
              <a:rPr lang="fr" sz="2200"/>
              <a:t>de la maladie </a:t>
            </a:r>
          </a:p>
          <a:p>
            <a:pPr rtl="0"/>
            <a:r>
              <a:rPr lang="fr" sz="2200"/>
              <a:t>suivie de </a:t>
            </a:r>
            <a:r>
              <a:rPr lang="fr" sz="2200" b="1" i="1"/>
              <a:t>l’intervention appropriée</a:t>
            </a:r>
          </a:p>
          <a:p>
            <a:r>
              <a:rPr lang="fr" sz="2200">
                <a:ea typeface="Lato"/>
                <a:cs typeface="Lato"/>
              </a:rPr>
              <a:t>(       </a:t>
            </a:r>
            <a:r>
              <a:rPr lang="fr" sz="2200">
                <a:solidFill>
                  <a:srgbClr val="000000"/>
                </a:solidFill>
                <a:ea typeface="Lato"/>
                <a:cs typeface="Lato"/>
              </a:rPr>
              <a:t>   </a:t>
            </a:r>
            <a:r>
              <a:rPr lang="fr" sz="2200">
                <a:solidFill>
                  <a:srgbClr val="FF0000"/>
                </a:solidFill>
                <a:ea typeface="Lato"/>
                <a:cs typeface="Lato"/>
              </a:rPr>
              <a:t>traiter ET prévenir toute éventuelle détérioration</a:t>
            </a:r>
            <a:r>
              <a:rPr lang="fr" sz="2200">
                <a:ea typeface="Lato"/>
                <a:cs typeface="Lato"/>
              </a:rPr>
              <a:t>)</a:t>
            </a:r>
          </a:p>
          <a:p>
            <a:pPr rtl="0"/>
            <a:endParaRPr lang="en-GB" sz="2200"/>
          </a:p>
          <a:p>
            <a:pPr rtl="0"/>
            <a:r>
              <a:rPr lang="fr" sz="2200" b="1"/>
              <a:t>Primaire : </a:t>
            </a:r>
            <a:r>
              <a:rPr lang="fr-CH" sz="2200" i="1"/>
              <a:t>P</a:t>
            </a:r>
            <a:r>
              <a:rPr lang="fr" sz="2200" i="1"/>
              <a:t>révenir l’apparition de la maladie  </a:t>
            </a: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lstStyle/>
          <a:p>
            <a:pPr rtl="0"/>
            <a:r>
              <a:rPr lang="fr"/>
              <a:t>Soutien clinique, MAMI et ANJE</a:t>
            </a:r>
            <a:endParaRPr lang="x-none"/>
          </a:p>
        </p:txBody>
      </p:sp>
      <p:sp>
        <p:nvSpPr>
          <p:cNvPr id="2" name="Down Arrow 1">
            <a:extLst>
              <a:ext uri="{FF2B5EF4-FFF2-40B4-BE49-F238E27FC236}">
                <a16:creationId xmlns:a16="http://schemas.microsoft.com/office/drawing/2014/main" id="{C66EE833-1EAD-CD09-4BE1-51B7680729FB}"/>
              </a:ext>
            </a:extLst>
          </p:cNvPr>
          <p:cNvSpPr/>
          <p:nvPr/>
        </p:nvSpPr>
        <p:spPr>
          <a:xfrm>
            <a:off x="1128118" y="1910156"/>
            <a:ext cx="197598" cy="267349"/>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Down Arrow 3">
            <a:extLst>
              <a:ext uri="{FF2B5EF4-FFF2-40B4-BE49-F238E27FC236}">
                <a16:creationId xmlns:a16="http://schemas.microsoft.com/office/drawing/2014/main" id="{7D0D333D-1304-0D37-8004-59C0C006ABC9}"/>
              </a:ext>
            </a:extLst>
          </p:cNvPr>
          <p:cNvSpPr/>
          <p:nvPr/>
        </p:nvSpPr>
        <p:spPr>
          <a:xfrm rot="16200000">
            <a:off x="1396470" y="3816524"/>
            <a:ext cx="188686" cy="348343"/>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7" name="Groupe 6">
            <a:extLst>
              <a:ext uri="{FF2B5EF4-FFF2-40B4-BE49-F238E27FC236}">
                <a16:creationId xmlns:a16="http://schemas.microsoft.com/office/drawing/2014/main" id="{B9C692B7-9441-4DF6-AE6A-50751F95C813}"/>
              </a:ext>
            </a:extLst>
          </p:cNvPr>
          <p:cNvGrpSpPr/>
          <p:nvPr/>
        </p:nvGrpSpPr>
        <p:grpSpPr>
          <a:xfrm>
            <a:off x="5331136" y="1257050"/>
            <a:ext cx="6732240" cy="4529671"/>
            <a:chOff x="5331136" y="1257050"/>
            <a:chExt cx="6732240" cy="4529671"/>
          </a:xfrm>
        </p:grpSpPr>
        <p:sp>
          <p:nvSpPr>
            <p:cNvPr id="9" name="Isosceles Triangle 8">
              <a:extLst>
                <a:ext uri="{FF2B5EF4-FFF2-40B4-BE49-F238E27FC236}">
                  <a16:creationId xmlns:a16="http://schemas.microsoft.com/office/drawing/2014/main" id="{71D6BDF5-7CB1-9044-1A4A-A66D460A51C2}"/>
                </a:ext>
              </a:extLst>
            </p:cNvPr>
            <p:cNvSpPr/>
            <p:nvPr/>
          </p:nvSpPr>
          <p:spPr>
            <a:xfrm rot="10800000" flipV="1">
              <a:off x="5331136" y="1257050"/>
              <a:ext cx="6732240" cy="4529671"/>
            </a:xfrm>
            <a:prstGeom prst="triangle">
              <a:avLst>
                <a:gd name="adj" fmla="val 50526"/>
              </a:avLst>
            </a:prstGeom>
            <a:gradFill flip="none" rotWithShape="1">
              <a:gsLst>
                <a:gs pos="45000">
                  <a:schemeClr val="accent5">
                    <a:lumMod val="60000"/>
                    <a:lumOff val="40000"/>
                  </a:schemeClr>
                </a:gs>
                <a:gs pos="79000">
                  <a:srgbClr val="FF0000">
                    <a:alpha val="60000"/>
                  </a:srgb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rtl="0"/>
              <a:endParaRPr lang="en-GB" sz="1200">
                <a:solidFill>
                  <a:srgbClr val="FFFFFF"/>
                </a:solidFill>
                <a:latin typeface="Gill Sans Infant Std"/>
              </a:endParaRPr>
            </a:p>
          </p:txBody>
        </p:sp>
        <p:sp>
          <p:nvSpPr>
            <p:cNvPr id="10" name="Rectangle 9">
              <a:extLst>
                <a:ext uri="{FF2B5EF4-FFF2-40B4-BE49-F238E27FC236}">
                  <a16:creationId xmlns:a16="http://schemas.microsoft.com/office/drawing/2014/main" id="{3A9EF8C5-6132-6A66-375D-8FBD6CC44B8D}"/>
                </a:ext>
              </a:extLst>
            </p:cNvPr>
            <p:cNvSpPr/>
            <p:nvPr/>
          </p:nvSpPr>
          <p:spPr>
            <a:xfrm>
              <a:off x="5929751" y="4223826"/>
              <a:ext cx="5535010" cy="1442681"/>
            </a:xfrm>
            <a:prstGeom prst="rect">
              <a:avLst/>
            </a:prstGeom>
            <a:noFill/>
          </p:spPr>
          <p:txBody>
            <a:bodyPr wrap="square" lIns="68580" tIns="34290" rIns="68580" bIns="34290" numCol="1" rtlCol="0">
              <a:prstTxWarp prst="textTriangle">
                <a:avLst>
                  <a:gd name="adj" fmla="val 50007"/>
                </a:avLst>
              </a:prstTxWarp>
              <a:spAutoFit/>
            </a:bodyPr>
            <a:lstStyle/>
            <a:p>
              <a:pPr algn="ctr" defTabSz="342900" rtl="0"/>
              <a:r>
                <a:rPr lang="fr" sz="12450" b="1">
                  <a:ln w="12700">
                    <a:solidFill>
                      <a:srgbClr val="000000"/>
                    </a:solidFill>
                    <a:prstDash val="solid"/>
                  </a:ln>
                  <a:solidFill>
                    <a:srgbClr val="9A3324">
                      <a:lumMod val="40000"/>
                      <a:lumOff val="60000"/>
                    </a:srgbClr>
                  </a:solidFill>
                  <a:effectLst>
                    <a:outerShdw blurRad="50800" dist="38100" dir="8100000" algn="tr" rotWithShape="0">
                      <a:prstClr val="black">
                        <a:alpha val="40000"/>
                      </a:prstClr>
                    </a:outerShdw>
                  </a:effectLst>
                  <a:latin typeface="Gill Sans Infant Std"/>
                </a:rPr>
                <a:t>ANJE</a:t>
              </a:r>
            </a:p>
          </p:txBody>
        </p:sp>
        <p:sp>
          <p:nvSpPr>
            <p:cNvPr id="11" name="Rectangle 10">
              <a:extLst>
                <a:ext uri="{FF2B5EF4-FFF2-40B4-BE49-F238E27FC236}">
                  <a16:creationId xmlns:a16="http://schemas.microsoft.com/office/drawing/2014/main" id="{DFF99FE8-E6F3-86CF-DB00-346996C026B8}"/>
                </a:ext>
              </a:extLst>
            </p:cNvPr>
            <p:cNvSpPr/>
            <p:nvPr/>
          </p:nvSpPr>
          <p:spPr>
            <a:xfrm>
              <a:off x="7221754" y="2587313"/>
              <a:ext cx="2944354" cy="1463964"/>
            </a:xfrm>
            <a:prstGeom prst="rect">
              <a:avLst/>
            </a:prstGeom>
            <a:noFill/>
          </p:spPr>
          <p:txBody>
            <a:bodyPr wrap="square" lIns="68580" tIns="34290" rIns="68580" bIns="34290" numCol="1" rtlCol="0">
              <a:prstTxWarp prst="textTriangle">
                <a:avLst/>
              </a:prstTxWarp>
              <a:spAutoFit/>
            </a:bodyPr>
            <a:lstStyle/>
            <a:p>
              <a:pPr algn="ctr" defTabSz="342900" rtl="0"/>
              <a:r>
                <a:rPr lang="fr" sz="2700" b="1">
                  <a:ln w="12700">
                    <a:solidFill>
                      <a:srgbClr val="000000"/>
                    </a:solidFill>
                    <a:prstDash val="solid"/>
                  </a:ln>
                  <a:gradFill>
                    <a:gsLst>
                      <a:gs pos="37000">
                        <a:srgbClr val="F20F0E"/>
                      </a:gs>
                      <a:gs pos="0">
                        <a:srgbClr val="FF4C02"/>
                      </a:gs>
                      <a:gs pos="73000">
                        <a:srgbClr val="9A3324">
                          <a:lumMod val="45000"/>
                          <a:lumOff val="55000"/>
                        </a:srgbClr>
                      </a:gs>
                      <a:gs pos="83000">
                        <a:srgbClr val="9A3324">
                          <a:lumMod val="45000"/>
                          <a:lumOff val="55000"/>
                        </a:srgbClr>
                      </a:gs>
                      <a:gs pos="100000">
                        <a:srgbClr val="9A3324">
                          <a:lumMod val="30000"/>
                          <a:lumOff val="70000"/>
                        </a:srgbClr>
                      </a:gs>
                    </a:gsLst>
                    <a:lin ang="5400000" scaled="1"/>
                  </a:gradFill>
                  <a:effectLst>
                    <a:outerShdw blurRad="50800" dist="38100" dir="8100000" algn="tr" rotWithShape="0">
                      <a:prstClr val="black">
                        <a:alpha val="40000"/>
                      </a:prstClr>
                    </a:outerShdw>
                  </a:effectLst>
                  <a:latin typeface="Gill Sans Infant Std"/>
                </a:rPr>
                <a:t>MAMI</a:t>
              </a:r>
            </a:p>
          </p:txBody>
        </p:sp>
        <p:sp>
          <p:nvSpPr>
            <p:cNvPr id="15" name="Rectangle 14">
              <a:extLst>
                <a:ext uri="{FF2B5EF4-FFF2-40B4-BE49-F238E27FC236}">
                  <a16:creationId xmlns:a16="http://schemas.microsoft.com/office/drawing/2014/main" id="{A4B5E040-8D3B-73EF-E446-3F73BD684C07}"/>
                </a:ext>
              </a:extLst>
            </p:cNvPr>
            <p:cNvSpPr/>
            <p:nvPr/>
          </p:nvSpPr>
          <p:spPr>
            <a:xfrm>
              <a:off x="7989162" y="1803785"/>
              <a:ext cx="1330501" cy="556421"/>
            </a:xfrm>
            <a:prstGeom prst="rect">
              <a:avLst/>
            </a:prstGeom>
            <a:noFill/>
          </p:spPr>
          <p:txBody>
            <a:bodyPr wrap="square" lIns="68580" tIns="34290" rIns="68580" bIns="34290" numCol="1" rtlCol="0">
              <a:prstTxWarp prst="textTriangle">
                <a:avLst/>
              </a:prstTxWarp>
              <a:spAutoFit/>
            </a:bodyPr>
            <a:lstStyle/>
            <a:p>
              <a:pPr algn="ctr" defTabSz="342900" rtl="0"/>
              <a:r>
                <a:rPr lang="fr" sz="2400" b="1">
                  <a:ln w="12700">
                    <a:solidFill>
                      <a:srgbClr val="000000"/>
                    </a:solidFill>
                    <a:prstDash val="solid"/>
                  </a:ln>
                  <a:solidFill>
                    <a:srgbClr val="FF0000"/>
                  </a:solidFill>
                  <a:effectLst>
                    <a:outerShdw blurRad="50800" dist="38100" dir="8100000" algn="tr" rotWithShape="0">
                      <a:prstClr val="black">
                        <a:alpha val="40000"/>
                      </a:prstClr>
                    </a:outerShdw>
                  </a:effectLst>
                  <a:latin typeface="Gill Sans Infant Std"/>
                </a:rPr>
                <a:t>clinique</a:t>
              </a:r>
            </a:p>
          </p:txBody>
        </p:sp>
      </p:grpSp>
    </p:spTree>
    <p:extLst>
      <p:ext uri="{BB962C8B-B14F-4D97-AF65-F5344CB8AC3E}">
        <p14:creationId xmlns:p14="http://schemas.microsoft.com/office/powerpoint/2010/main" val="3932210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lstStyle/>
          <a:p>
            <a:pPr rtl="0"/>
            <a:r>
              <a:rPr lang="fr"/>
              <a:t>Directives en vigueur</a:t>
            </a:r>
            <a:endParaRPr lang="x-none"/>
          </a:p>
        </p:txBody>
      </p:sp>
      <p:grpSp>
        <p:nvGrpSpPr>
          <p:cNvPr id="11" name="Group 10">
            <a:extLst>
              <a:ext uri="{FF2B5EF4-FFF2-40B4-BE49-F238E27FC236}">
                <a16:creationId xmlns:a16="http://schemas.microsoft.com/office/drawing/2014/main" id="{6FEA4A17-E122-0421-642C-B88BD93EC874}"/>
              </a:ext>
            </a:extLst>
          </p:cNvPr>
          <p:cNvGrpSpPr/>
          <p:nvPr/>
        </p:nvGrpSpPr>
        <p:grpSpPr>
          <a:xfrm>
            <a:off x="2422033" y="1239222"/>
            <a:ext cx="7326126" cy="5165500"/>
            <a:chOff x="2717451" y="535266"/>
            <a:chExt cx="8444026" cy="5953708"/>
          </a:xfrm>
        </p:grpSpPr>
        <p:pic>
          <p:nvPicPr>
            <p:cNvPr id="7" name="Picture 6">
              <a:extLst>
                <a:ext uri="{FF2B5EF4-FFF2-40B4-BE49-F238E27FC236}">
                  <a16:creationId xmlns:a16="http://schemas.microsoft.com/office/drawing/2014/main" id="{9C4C563B-E349-23AE-0C0A-422A0D55CE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41" t="13863" r="7880"/>
            <a:stretch/>
          </p:blipFill>
          <p:spPr>
            <a:xfrm rot="21100928">
              <a:off x="2717451" y="2333422"/>
              <a:ext cx="2595341" cy="36827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44987BF1-B294-625C-C434-619D3168AA0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91" t="3622" r="2191" b="3417"/>
            <a:stretch/>
          </p:blipFill>
          <p:spPr>
            <a:xfrm rot="21011629">
              <a:off x="5086024" y="1067020"/>
              <a:ext cx="2736304" cy="38884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110F4223-FE79-ED3E-9EDF-06344920549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78"/>
            <a:stretch/>
          </p:blipFill>
          <p:spPr>
            <a:xfrm rot="553939">
              <a:off x="8442245" y="535266"/>
              <a:ext cx="2719232" cy="26930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47D4B018-C6A5-ABD9-1F85-098E40181B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21035">
              <a:off x="7581858" y="2821406"/>
              <a:ext cx="2611597" cy="3667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3248752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6">
            <a:extLst>
              <a:ext uri="{FF2B5EF4-FFF2-40B4-BE49-F238E27FC236}">
                <a16:creationId xmlns:a16="http://schemas.microsoft.com/office/drawing/2014/main" id="{77559015-246B-4A3D-A771-94C00AA2A8DF}"/>
              </a:ext>
            </a:extLst>
          </p:cNvPr>
          <p:cNvSpPr/>
          <p:nvPr/>
        </p:nvSpPr>
        <p:spPr>
          <a:xfrm>
            <a:off x="1224371" y="2434224"/>
            <a:ext cx="6366435" cy="2687642"/>
          </a:xfrm>
          <a:prstGeom prst="roundRect">
            <a:avLst>
              <a:gd name="adj" fmla="val 501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fr-FR" sz="2400" cap="all">
                <a:solidFill>
                  <a:schemeClr val="bg1"/>
                </a:solidFill>
                <a:latin typeface="Oswald"/>
              </a:rPr>
              <a:t>Tous les nourrissons de moins de six mois, petits et à risque nutritionnel AINSI QUE leurs mères doivent être accompagnés de manière à pouvoir survivre et s’épanouir.</a:t>
            </a:r>
            <a:endParaRPr lang="fr" sz="2400" cap="all">
              <a:solidFill>
                <a:schemeClr val="bg1"/>
              </a:solidFill>
              <a:latin typeface="Oswald"/>
            </a:endParaRPr>
          </a:p>
        </p:txBody>
      </p:sp>
      <p:pic>
        <p:nvPicPr>
          <p:cNvPr id="2" name="Picture 1" descr="Logo&#10;&#10;Description automatically generated">
            <a:extLst>
              <a:ext uri="{FF2B5EF4-FFF2-40B4-BE49-F238E27FC236}">
                <a16:creationId xmlns:a16="http://schemas.microsoft.com/office/drawing/2014/main" id="{58E06EA1-EF2C-A1AA-2424-B2DA104848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1301" y="826380"/>
            <a:ext cx="4214346" cy="1369662"/>
          </a:xfrm>
          <a:prstGeom prst="rect">
            <a:avLst/>
          </a:prstGeom>
        </p:spPr>
      </p:pic>
      <p:pic>
        <p:nvPicPr>
          <p:cNvPr id="3" name="Picture 2" descr="https://southcentralus1-mediap.svc.ms/transform/thumbnail?provider=spo&amp;inputFormat=png&amp;cs=fFNQTw&amp;docid=https%3A%2F%2Fsavechildrenusa.sharepoint.com%3A443%2F_api%2Fv2.0%2Fdrives%2Fb!2XsgDHmJ_0OV4_hZIyuDm9DhSC-4fNlBgovtgf3rCXJsDQD_11CyRI29WdtExBG2%2Fitems%2F014BCWXIFMSXIONNWIBZCKOKWRCIY3O2MW%3Fversion%3DPublished&amp;access_token=eyJ0eXAiOiJKV1QiLCJhbGciOiJub25lIn0.eyJhdWQiOiIwMDAwMDAwMy0wMDAwLTBmZjEtY2UwMC0wMDAwMDAwMDAwMDAvc2F2ZWNoaWxkcmVudXNhLnNoYXJlcG9pbnQuY29tQGQxOTM0YjJkLTc5MmMtNDdjYy1hMmY1LWZjNjM0MTgzY2QyZCIsImlzcyI6IjAwMDAwMDAzLTAwMDAtMGZmMS1jZTAwLTAwMDAwMDAwMDAwMCIsIm5iZiI6IjE1ODczOTA2NDIiLCJleHAiOiIxNTg3NDEyMjQyIiwiZW5kcG9pbnR1cmwiOiJpbUxFSS8xNmNvYkNIc2NNMkRWd0Z3c1QzZ3Vnak95L1BKVDlGUUVHclZBPSIsImVuZHBvaW50dXJsTGVuZ3RoIjoiMTIyIiwiaXNsb29wYmFjayI6IlRydWUiLCJjaWQiOiJOMlJoTURSaE9XWXRZekF5TWkwd01EQXdMVFl4TWpJdE5Ua3daV0l6TldVMFpUa3giLCJ2ZXIiOiJoYXNoZWRwcm9vZnRva2VuIiwic2l0ZWlkIjoiTUdNeU1EZGlaRGt0T0RrM09TMDBNMlptTFRrMVpUTXRaamcxT1RJek1tSTRNemxpIiwic2lnbmluX3N0YXRlIjoiW1wia21zaVwiXSIsIm5hbWVpZCI6IjAjLmZ8bWVtYmVyc2hpcHxhYnVycmVsbEBzYXZlY2hpbGRyZW4ub3JnIiwibmlpIjoibWljcm9zb2Z0LnNoYXJlcG9pbnQiLCJpc3VzZXIiOiJ0cnVlIiwiY2FjaGVrZXkiOiIwaC5mfG1lbWJlcnNoaXB8MTAwMzIwMDA5OTY0ZmY4MkBsaXZlLmNvbSIsInR0IjoiMCIsInVzZVBlcnNpc3RlbnRDb29raWUiOiIzIn0.TzQyd0ZiTjdlS3dNdUhEUk11bEs4L0JGUFlpQTltTUdzUE96bW4zWlN4Yz0&amp;encodeFailures=1&amp;srcWidth=&amp;srcHeight=&amp;width=432&amp;height=432&amp;action=Access">
            <a:extLst>
              <a:ext uri="{FF2B5EF4-FFF2-40B4-BE49-F238E27FC236}">
                <a16:creationId xmlns:a16="http://schemas.microsoft.com/office/drawing/2014/main" id="{35534326-B1F3-311C-B044-58C5EB1F2C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0239" y="1511211"/>
            <a:ext cx="4240919" cy="424092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015664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74561E2-47C7-FCD7-39F4-8F480D4E3507}"/>
              </a:ext>
            </a:extLst>
          </p:cNvPr>
          <p:cNvGrpSpPr/>
          <p:nvPr/>
        </p:nvGrpSpPr>
        <p:grpSpPr>
          <a:xfrm>
            <a:off x="-1034716" y="-38452"/>
            <a:ext cx="7272958" cy="6896451"/>
            <a:chOff x="-2088" y="836711"/>
            <a:chExt cx="5234054" cy="4963097"/>
          </a:xfrm>
        </p:grpSpPr>
        <p:pic>
          <p:nvPicPr>
            <p:cNvPr id="3" name="Picture Placeholder 7">
              <a:extLst>
                <a:ext uri="{FF2B5EF4-FFF2-40B4-BE49-F238E27FC236}">
                  <a16:creationId xmlns:a16="http://schemas.microsoft.com/office/drawing/2014/main" id="{B5DA4EEA-5B02-9265-C83D-A7591D3BC85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88" y="836711"/>
              <a:ext cx="5234054" cy="4963097"/>
            </a:xfrm>
            <a:prstGeom prst="rect">
              <a:avLst/>
            </a:prstGeom>
          </p:spPr>
        </p:pic>
        <p:sp>
          <p:nvSpPr>
            <p:cNvPr id="4" name="TextBox 3">
              <a:extLst>
                <a:ext uri="{FF2B5EF4-FFF2-40B4-BE49-F238E27FC236}">
                  <a16:creationId xmlns:a16="http://schemas.microsoft.com/office/drawing/2014/main" id="{701E08B8-C23E-3107-E3B2-77E40BDD125A}"/>
                </a:ext>
              </a:extLst>
            </p:cNvPr>
            <p:cNvSpPr txBox="1"/>
            <p:nvPr/>
          </p:nvSpPr>
          <p:spPr>
            <a:xfrm>
              <a:off x="816532" y="5528684"/>
              <a:ext cx="2286000" cy="184666"/>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 sz="1200" b="0" i="1" u="none" strike="noStrike" kern="1200" cap="none" spc="0" normalizeH="0" noProof="0">
                  <a:ln>
                    <a:noFill/>
                  </a:ln>
                  <a:solidFill>
                    <a:srgbClr val="FFFFFF"/>
                  </a:solidFill>
                  <a:effectLst/>
                  <a:uLnTx/>
                  <a:uFillTx/>
                  <a:ea typeface="+mn-ea"/>
                  <a:cs typeface="Gill Sans Infant Std"/>
                </a:rPr>
                <a:t>Save the </a:t>
              </a:r>
              <a:r>
                <a:rPr lang="fr" sz="1200" b="0" i="1" u="none" strike="noStrike" kern="1200" cap="none" spc="0" normalizeH="0" noProof="0" err="1">
                  <a:ln>
                    <a:noFill/>
                  </a:ln>
                  <a:solidFill>
                    <a:srgbClr val="FFFFFF"/>
                  </a:solidFill>
                  <a:effectLst/>
                  <a:uLnTx/>
                  <a:uFillTx/>
                  <a:ea typeface="+mn-ea"/>
                  <a:cs typeface="Gill Sans Infant Std"/>
                </a:rPr>
                <a:t>Children</a:t>
              </a:r>
            </a:p>
          </p:txBody>
        </p:sp>
      </p:grpSp>
      <p:sp>
        <p:nvSpPr>
          <p:cNvPr id="7" name="Rounded Rectangle 6">
            <a:extLst>
              <a:ext uri="{FF2B5EF4-FFF2-40B4-BE49-F238E27FC236}">
                <a16:creationId xmlns:a16="http://schemas.microsoft.com/office/drawing/2014/main" id="{CC0B20DB-0C57-4D13-AC1C-B08287C89388}"/>
              </a:ext>
            </a:extLst>
          </p:cNvPr>
          <p:cNvSpPr/>
          <p:nvPr/>
        </p:nvSpPr>
        <p:spPr>
          <a:xfrm>
            <a:off x="7324388" y="1062790"/>
            <a:ext cx="4155133" cy="4732420"/>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spcBef>
                <a:spcPts val="2400"/>
              </a:spcBef>
            </a:pPr>
            <a:r>
              <a:rPr lang="fr" sz="4000">
                <a:solidFill>
                  <a:schemeClr val="accent1"/>
                </a:solidFill>
                <a:latin typeface="+mj-lt"/>
              </a:rPr>
              <a:t>MODULE 2</a:t>
            </a:r>
          </a:p>
          <a:p>
            <a:pPr algn="ctr" rtl="0">
              <a:spcBef>
                <a:spcPts val="2400"/>
              </a:spcBef>
            </a:pPr>
            <a:endParaRPr lang="en-GB" sz="4000">
              <a:solidFill>
                <a:schemeClr val="tx1"/>
              </a:solidFill>
              <a:latin typeface="+mj-lt"/>
            </a:endParaRPr>
          </a:p>
          <a:p>
            <a:pPr algn="ctr" rtl="0">
              <a:spcBef>
                <a:spcPts val="2400"/>
              </a:spcBef>
            </a:pPr>
            <a:r>
              <a:rPr lang="fr" sz="4000">
                <a:solidFill>
                  <a:schemeClr val="tx1"/>
                </a:solidFill>
                <a:latin typeface="+mj-lt"/>
              </a:rPr>
              <a:t>RISQUE NUTRITIONNEL CHEZ LES NOURRISSONS DE MOINS DE </a:t>
            </a:r>
            <a:r>
              <a:rPr lang="fr-CH" sz="4000">
                <a:solidFill>
                  <a:schemeClr val="tx1"/>
                </a:solidFill>
                <a:latin typeface="+mj-lt"/>
              </a:rPr>
              <a:t>SIX</a:t>
            </a:r>
            <a:r>
              <a:rPr lang="fr" sz="4000">
                <a:solidFill>
                  <a:schemeClr val="tx1"/>
                </a:solidFill>
                <a:latin typeface="+mj-lt"/>
              </a:rPr>
              <a:t> MOIS</a:t>
            </a:r>
          </a:p>
        </p:txBody>
      </p:sp>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34995" y="-854924"/>
            <a:ext cx="4846320" cy="4940808"/>
          </a:xfrm>
          <a:prstGeom prst="rect">
            <a:avLst/>
          </a:prstGeom>
        </p:spPr>
      </p:pic>
    </p:spTree>
    <p:extLst>
      <p:ext uri="{BB962C8B-B14F-4D97-AF65-F5344CB8AC3E}">
        <p14:creationId xmlns:p14="http://schemas.microsoft.com/office/powerpoint/2010/main" val="270713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67409-66D9-EE41-8A74-1738F26A27F2}"/>
              </a:ext>
            </a:extLst>
          </p:cNvPr>
          <p:cNvSpPr txBox="1">
            <a:spLocks/>
          </p:cNvSpPr>
          <p:nvPr/>
        </p:nvSpPr>
        <p:spPr>
          <a:xfrm>
            <a:off x="3631460" y="824657"/>
            <a:ext cx="5117660" cy="903288"/>
          </a:xfrm>
          <a:prstGeom prst="rect">
            <a:avLst/>
          </a:prstGeom>
          <a:noFill/>
        </p:spPr>
        <p:txBody>
          <a:bodyPr tIns="72000" bIns="0" rtlCol="0" anchor="ctr"/>
          <a:lstStyle>
            <a:lvl1pPr algn="l" defTabSz="914400" rtl="0" eaLnBrk="1" latinLnBrk="0" hangingPunct="1">
              <a:lnSpc>
                <a:spcPct val="90000"/>
              </a:lnSpc>
              <a:spcBef>
                <a:spcPct val="0"/>
              </a:spcBef>
              <a:buNone/>
              <a:defRPr sz="4400" kern="1200">
                <a:solidFill>
                  <a:schemeClr val="tx1"/>
                </a:solidFill>
                <a:latin typeface="Oswald Medium" pitchFamily="2" charset="77"/>
                <a:ea typeface="+mj-ea"/>
                <a:cs typeface="+mj-cs"/>
              </a:defRPr>
            </a:lvl1pPr>
          </a:lstStyle>
          <a:p>
            <a:pPr algn="ctr" rtl="0"/>
            <a:r>
              <a:rPr lang="fr">
                <a:solidFill>
                  <a:schemeClr val="bg1"/>
                </a:solidFill>
              </a:rPr>
              <a:t>PRÉSENTATIONS</a:t>
            </a:r>
            <a:endParaRPr lang="x-none">
              <a:solidFill>
                <a:schemeClr val="bg1"/>
              </a:solidFill>
            </a:endParaRPr>
          </a:p>
        </p:txBody>
      </p:sp>
      <p:pic>
        <p:nvPicPr>
          <p:cNvPr id="4" name="Graphic 3" descr="Boardroom outline">
            <a:extLst>
              <a:ext uri="{FF2B5EF4-FFF2-40B4-BE49-F238E27FC236}">
                <a16:creationId xmlns:a16="http://schemas.microsoft.com/office/drawing/2014/main" id="{DD133E6E-F295-FE69-4CBB-FBB200E87B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98893" y="2158037"/>
            <a:ext cx="3594212" cy="3594212"/>
          </a:xfrm>
          <a:prstGeom prst="rect">
            <a:avLst/>
          </a:prstGeom>
        </p:spPr>
      </p:pic>
    </p:spTree>
    <p:extLst>
      <p:ext uri="{BB962C8B-B14F-4D97-AF65-F5344CB8AC3E}">
        <p14:creationId xmlns:p14="http://schemas.microsoft.com/office/powerpoint/2010/main" val="427517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352637"/>
            <a:ext cx="9528048" cy="1638501"/>
          </a:xfrm>
        </p:spPr>
        <p:txBody>
          <a:bodyPr rtlCol="0">
            <a:normAutofit fontScale="90000"/>
          </a:bodyPr>
          <a:lstStyle/>
          <a:p>
            <a:pPr rtl="0"/>
            <a:r>
              <a:rPr lang="fr"/>
              <a:t>Module 2 – Activité</a:t>
            </a:r>
            <a:br>
              <a:rPr lang="en-GB"/>
            </a:br>
            <a:r>
              <a:rPr lang="fr">
                <a:solidFill>
                  <a:schemeClr val="accent1"/>
                </a:solidFill>
              </a:rPr>
              <a:t>Ce que nous entendons par « </a:t>
            </a:r>
            <a:r>
              <a:rPr lang="fr-FR">
                <a:solidFill>
                  <a:schemeClr val="accent1"/>
                </a:solidFill>
              </a:rPr>
              <a:t>petits </a:t>
            </a:r>
            <a:r>
              <a:rPr lang="fr">
                <a:solidFill>
                  <a:schemeClr val="accent1"/>
                </a:solidFill>
              </a:rPr>
              <a:t>et </a:t>
            </a:r>
            <a:r>
              <a:rPr lang="fr-FR">
                <a:solidFill>
                  <a:schemeClr val="accent1"/>
                </a:solidFill>
              </a:rPr>
              <a:t>à risque nutritionnel</a:t>
            </a:r>
            <a:r>
              <a:rPr lang="fr">
                <a:solidFill>
                  <a:schemeClr val="accent1"/>
                </a:solidFill>
              </a:rPr>
              <a:t> »</a:t>
            </a:r>
            <a:endParaRPr lang="x-none">
              <a:solidFill>
                <a:schemeClr val="accent1"/>
              </a:solidFill>
            </a:endParaRPr>
          </a:p>
        </p:txBody>
      </p:sp>
      <p:sp>
        <p:nvSpPr>
          <p:cNvPr id="4" name="Rounded Rectangle 6">
            <a:extLst>
              <a:ext uri="{FF2B5EF4-FFF2-40B4-BE49-F238E27FC236}">
                <a16:creationId xmlns:a16="http://schemas.microsoft.com/office/drawing/2014/main" id="{05691FD2-C094-836D-3C9B-72D6945DB2F3}"/>
              </a:ext>
            </a:extLst>
          </p:cNvPr>
          <p:cNvSpPr/>
          <p:nvPr/>
        </p:nvSpPr>
        <p:spPr>
          <a:xfrm>
            <a:off x="2817253" y="2522053"/>
            <a:ext cx="6909374" cy="2697310"/>
          </a:xfrm>
          <a:prstGeom prst="roundRect">
            <a:avLst>
              <a:gd name="adj" fmla="val 501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defTabSz="685800" rtl="0">
              <a:lnSpc>
                <a:spcPct val="107000"/>
              </a:lnSpc>
            </a:pPr>
            <a:r>
              <a:rPr lang="fr" sz="3200">
                <a:solidFill>
                  <a:schemeClr val="bg1"/>
                </a:solidFill>
                <a:latin typeface="Oswald"/>
                <a:ea typeface="Calibri" panose="020F0502020204030204" pitchFamily="34" charset="0"/>
                <a:cs typeface="Times New Roman"/>
              </a:rPr>
              <a:t>POUR VOUS, QUE SIGNIFIE L’EXPRESSION « NOURRISSON DE MOINS DE SIX MOIS, </a:t>
            </a:r>
            <a:r>
              <a:rPr lang="fr-FR" sz="3200">
                <a:solidFill>
                  <a:schemeClr val="bg1"/>
                </a:solidFill>
                <a:latin typeface="Oswald"/>
                <a:ea typeface="Calibri" panose="020F0502020204030204" pitchFamily="34" charset="0"/>
                <a:cs typeface="Times New Roman"/>
              </a:rPr>
              <a:t>PETIT ET À RISQUE NUTRITIONNEL</a:t>
            </a:r>
            <a:r>
              <a:rPr lang="fr" sz="3200">
                <a:solidFill>
                  <a:schemeClr val="bg1"/>
                </a:solidFill>
                <a:latin typeface="Oswald"/>
                <a:ea typeface="Calibri" panose="020F0502020204030204" pitchFamily="34" charset="0"/>
                <a:cs typeface="Times New Roman"/>
              </a:rPr>
              <a:t> » ?</a:t>
            </a:r>
          </a:p>
        </p:txBody>
      </p:sp>
    </p:spTree>
    <p:extLst>
      <p:ext uri="{BB962C8B-B14F-4D97-AF65-F5344CB8AC3E}">
        <p14:creationId xmlns:p14="http://schemas.microsoft.com/office/powerpoint/2010/main" val="3164639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fr"/>
              <a:t>Risque nutritionnel chez les nourrissons de moins de six mois</a:t>
            </a:r>
            <a:br>
              <a:rPr lang="en-GB"/>
            </a:br>
            <a:r>
              <a:rPr lang="fr">
                <a:solidFill>
                  <a:schemeClr val="accent1"/>
                </a:solidFill>
              </a:rPr>
              <a:t>Évaluation du risque nutritionnel</a:t>
            </a:r>
            <a:endParaRPr lang="x-none">
              <a:solidFill>
                <a:schemeClr val="accent1"/>
              </a:solidFill>
            </a:endParaRPr>
          </a:p>
        </p:txBody>
      </p:sp>
      <p:pic>
        <p:nvPicPr>
          <p:cNvPr id="2" name="Picture 4" descr="https://southcentralus1-mediap.svc.ms/transform/thumbnail?provider=spo&amp;inputFormat=png&amp;cs=fFNQTw&amp;docid=https%3A%2F%2Fsavechildrenusa.sharepoint.com%3A443%2F_api%2Fv2.0%2Fdrives%2Fb!2XsgDHmJ_0OV4_hZIyuDm9DhSC-4fNlBgovtgf3rCXJsDQD_11CyRI29WdtExBG2%2Fitems%2F014BCWXIHYOPEKIGJXQBDKRDSITIH7F4MD%3Fversion%3DPublished&amp;access_token=eyJ0eXAiOiJKV1QiLCJhbGciOiJub25lIn0.eyJhdWQiOiIwMDAwMDAwMy0wMDAwLTBmZjEtY2UwMC0wMDAwMDAwMDAwMDAvc2F2ZWNoaWxkcmVudXNhLnNoYXJlcG9pbnQuY29tQGQxOTM0YjJkLTc5MmMtNDdjYy1hMmY1LWZjNjM0MTgzY2QyZCIsImlzcyI6IjAwMDAwMDAzLTAwMDAtMGZmMS1jZTAwLTAwMDAwMDAwMDAwMCIsIm5iZiI6IjE1ODczOTA2NDIiLCJleHAiOiIxNTg3NDEyMjQyIiwiZW5kcG9pbnR1cmwiOiJpbUxFSS8xNmNvYkNIc2NNMkRWd0Z3c1QzZ3Vnak95L1BKVDlGUUVHclZBPSIsImVuZHBvaW50dXJsTGVuZ3RoIjoiMTIyIiwiaXNsb29wYmFjayI6IlRydWUiLCJjaWQiOiJOMlJoTURSaE9XWXRZekF5TWkwd01EQXdMVFl4TWpJdE5Ua3daV0l6TldVMFpUa3giLCJ2ZXIiOiJoYXNoZWRwcm9vZnRva2VuIiwic2l0ZWlkIjoiTUdNeU1EZGlaRGt0T0RrM09TMDBNMlptTFRrMVpUTXRaamcxT1RJek1tSTRNemxpIiwic2lnbmluX3N0YXRlIjoiW1wia21zaVwiXSIsIm5hbWVpZCI6IjAjLmZ8bWVtYmVyc2hpcHxhYnVycmVsbEBzYXZlY2hpbGRyZW4ub3JnIiwibmlpIjoibWljcm9zb2Z0LnNoYXJlcG9pbnQiLCJpc3VzZXIiOiJ0cnVlIiwiY2FjaGVrZXkiOiIwaC5mfG1lbWJlcnNoaXB8MTAwMzIwMDA5OTY0ZmY4MkBsaXZlLmNvbSIsInR0IjoiMCIsInVzZVBlcnNpc3RlbnRDb29raWUiOiIzIn0.TzQyd0ZiTjdlS3dNdUhEUk11bEs4L0JGUFlpQTltTUdzUE96bW4zWlN4Yz0&amp;encodeFailures=1&amp;srcWidth=&amp;srcHeight=&amp;width=801&amp;height=801&amp;action=Access">
            <a:extLst>
              <a:ext uri="{FF2B5EF4-FFF2-40B4-BE49-F238E27FC236}">
                <a16:creationId xmlns:a16="http://schemas.microsoft.com/office/drawing/2014/main" id="{7E389FEE-920C-6F97-E1E0-E3AA777DDF5F}"/>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8831870" y="1073262"/>
            <a:ext cx="2453179" cy="4711473"/>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EE45260D-F54A-A5C8-C817-892DF715C953}"/>
              </a:ext>
            </a:extLst>
          </p:cNvPr>
          <p:cNvGrpSpPr/>
          <p:nvPr/>
        </p:nvGrpSpPr>
        <p:grpSpPr>
          <a:xfrm>
            <a:off x="2722004" y="2149016"/>
            <a:ext cx="5328021" cy="4391254"/>
            <a:chOff x="251520" y="1382521"/>
            <a:chExt cx="6025950" cy="4966474"/>
          </a:xfrm>
        </p:grpSpPr>
        <p:grpSp>
          <p:nvGrpSpPr>
            <p:cNvPr id="7" name="Group 6">
              <a:extLst>
                <a:ext uri="{FF2B5EF4-FFF2-40B4-BE49-F238E27FC236}">
                  <a16:creationId xmlns:a16="http://schemas.microsoft.com/office/drawing/2014/main" id="{5C169646-50AE-CAB5-9E41-D6BA4F582C7C}"/>
                </a:ext>
              </a:extLst>
            </p:cNvPr>
            <p:cNvGrpSpPr/>
            <p:nvPr/>
          </p:nvGrpSpPr>
          <p:grpSpPr>
            <a:xfrm>
              <a:off x="778298" y="1382521"/>
              <a:ext cx="5499172" cy="4966474"/>
              <a:chOff x="947684" y="1053233"/>
              <a:chExt cx="7281176" cy="6507884"/>
            </a:xfrm>
          </p:grpSpPr>
          <p:sp>
            <p:nvSpPr>
              <p:cNvPr id="9" name="Cross 8">
                <a:extLst>
                  <a:ext uri="{FF2B5EF4-FFF2-40B4-BE49-F238E27FC236}">
                    <a16:creationId xmlns:a16="http://schemas.microsoft.com/office/drawing/2014/main" id="{1FD7CD94-30AB-AE19-6305-A15BE293E644}"/>
                  </a:ext>
                </a:extLst>
              </p:cNvPr>
              <p:cNvSpPr/>
              <p:nvPr/>
            </p:nvSpPr>
            <p:spPr>
              <a:xfrm>
                <a:off x="4465739" y="1053233"/>
                <a:ext cx="3162381" cy="2587274"/>
              </a:xfrm>
              <a:prstGeom prst="plus">
                <a:avLst/>
              </a:prstGeom>
              <a:solidFill>
                <a:schemeClr val="tx2">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 sz="1600">
                    <a:cs typeface="Gill Sans Infant Std"/>
                  </a:rPr>
                  <a:t>ÉTAT NUTRITIONNEL DU NOURRISSON</a:t>
                </a:r>
              </a:p>
            </p:txBody>
          </p:sp>
          <p:sp>
            <p:nvSpPr>
              <p:cNvPr id="10" name="Cross 9">
                <a:extLst>
                  <a:ext uri="{FF2B5EF4-FFF2-40B4-BE49-F238E27FC236}">
                    <a16:creationId xmlns:a16="http://schemas.microsoft.com/office/drawing/2014/main" id="{B4A1FF83-E986-5B54-0DF4-30AE5AB7FAED}"/>
                  </a:ext>
                </a:extLst>
              </p:cNvPr>
              <p:cNvSpPr/>
              <p:nvPr/>
            </p:nvSpPr>
            <p:spPr>
              <a:xfrm>
                <a:off x="947684" y="4867143"/>
                <a:ext cx="3116206" cy="2693974"/>
              </a:xfrm>
              <a:prstGeom prst="plus">
                <a:avLst/>
              </a:prstGeom>
              <a:solidFill>
                <a:schemeClr val="tx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 sz="1600">
                    <a:cs typeface="Gill Sans Infant Std"/>
                  </a:rPr>
                  <a:t>PRATIQUES D’ALIMENTATION</a:t>
                </a:r>
              </a:p>
            </p:txBody>
          </p:sp>
          <p:sp>
            <p:nvSpPr>
              <p:cNvPr id="11" name="Cross 10">
                <a:extLst>
                  <a:ext uri="{FF2B5EF4-FFF2-40B4-BE49-F238E27FC236}">
                    <a16:creationId xmlns:a16="http://schemas.microsoft.com/office/drawing/2014/main" id="{ACBEC47D-87A3-3245-5A28-F8188321F6DC}"/>
                  </a:ext>
                </a:extLst>
              </p:cNvPr>
              <p:cNvSpPr/>
              <p:nvPr/>
            </p:nvSpPr>
            <p:spPr>
              <a:xfrm>
                <a:off x="5112654" y="4195060"/>
                <a:ext cx="3116206" cy="2693974"/>
              </a:xfrm>
              <a:prstGeom prst="plus">
                <a:avLst/>
              </a:prstGeom>
              <a:solidFill>
                <a:schemeClr val="tx2">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 sz="1600">
                    <a:cs typeface="Gill Sans Infant Std"/>
                  </a:rPr>
                  <a:t>SANTÉ MENTALE </a:t>
                </a:r>
              </a:p>
              <a:p>
                <a:pPr algn="ctr" rtl="0"/>
                <a:r>
                  <a:rPr lang="fr" sz="1600">
                    <a:cs typeface="Gill Sans Infant Std"/>
                  </a:rPr>
                  <a:t>MATERNELLE</a:t>
                </a:r>
              </a:p>
            </p:txBody>
          </p:sp>
          <p:sp>
            <p:nvSpPr>
              <p:cNvPr id="12" name="Cross 11">
                <a:extLst>
                  <a:ext uri="{FF2B5EF4-FFF2-40B4-BE49-F238E27FC236}">
                    <a16:creationId xmlns:a16="http://schemas.microsoft.com/office/drawing/2014/main" id="{1D9F0F07-EC69-1B91-47E9-117A34084D7A}"/>
                  </a:ext>
                </a:extLst>
              </p:cNvPr>
              <p:cNvSpPr/>
              <p:nvPr/>
            </p:nvSpPr>
            <p:spPr>
              <a:xfrm>
                <a:off x="2654238" y="2934905"/>
                <a:ext cx="3171640" cy="2587270"/>
              </a:xfrm>
              <a:prstGeom prst="plus">
                <a:avLst/>
              </a:prstGeom>
              <a:solidFill>
                <a:schemeClr val="tx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 sz="1600">
                    <a:solidFill>
                      <a:schemeClr val="bg1"/>
                    </a:solidFill>
                    <a:cs typeface="Gill Sans Infant Std"/>
                  </a:rPr>
                  <a:t>FACTEURS DE RISQUE MAMI</a:t>
                </a:r>
              </a:p>
            </p:txBody>
          </p:sp>
        </p:grpSp>
        <p:sp>
          <p:nvSpPr>
            <p:cNvPr id="8" name="Cross 7">
              <a:extLst>
                <a:ext uri="{FF2B5EF4-FFF2-40B4-BE49-F238E27FC236}">
                  <a16:creationId xmlns:a16="http://schemas.microsoft.com/office/drawing/2014/main" id="{FF8EC973-4EE0-0D80-24A3-B7F28C2492E8}"/>
                </a:ext>
              </a:extLst>
            </p:cNvPr>
            <p:cNvSpPr/>
            <p:nvPr/>
          </p:nvSpPr>
          <p:spPr>
            <a:xfrm>
              <a:off x="251520" y="1700808"/>
              <a:ext cx="2376264" cy="2153944"/>
            </a:xfrm>
            <a:prstGeom prst="plus">
              <a:avLst/>
            </a:prstGeom>
            <a:solidFill>
              <a:schemeClr val="tx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 sz="1600">
                  <a:solidFill>
                    <a:schemeClr val="tx1"/>
                  </a:solidFill>
                  <a:cs typeface="Gill Sans Infant Std"/>
                </a:rPr>
                <a:t>ÉTAT CLINIQUE </a:t>
              </a:r>
            </a:p>
            <a:p>
              <a:pPr algn="ctr" rtl="0"/>
              <a:r>
                <a:rPr lang="fr" sz="1600">
                  <a:solidFill>
                    <a:schemeClr val="tx1"/>
                  </a:solidFill>
                  <a:cs typeface="Gill Sans Infant Std"/>
                </a:rPr>
                <a:t>DU NOURRISSON</a:t>
              </a:r>
            </a:p>
          </p:txBody>
        </p:sp>
      </p:grpSp>
    </p:spTree>
    <p:extLst>
      <p:ext uri="{BB962C8B-B14F-4D97-AF65-F5344CB8AC3E}">
        <p14:creationId xmlns:p14="http://schemas.microsoft.com/office/powerpoint/2010/main" val="2075585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fr"/>
              <a:t>Risque nutritionnel chez les nourrissons de moins de six mois</a:t>
            </a:r>
            <a:br>
              <a:rPr lang="en-GB"/>
            </a:br>
            <a:r>
              <a:rPr lang="fr">
                <a:solidFill>
                  <a:schemeClr val="accent1"/>
                </a:solidFill>
              </a:rPr>
              <a:t>Facteurs de risque MAMI</a:t>
            </a:r>
            <a:endParaRPr lang="x-none">
              <a:solidFill>
                <a:schemeClr val="accent1"/>
              </a:solidFill>
            </a:endParaRPr>
          </a:p>
        </p:txBody>
      </p:sp>
      <p:sp>
        <p:nvSpPr>
          <p:cNvPr id="4" name="Cross 3">
            <a:extLst>
              <a:ext uri="{FF2B5EF4-FFF2-40B4-BE49-F238E27FC236}">
                <a16:creationId xmlns:a16="http://schemas.microsoft.com/office/drawing/2014/main" id="{40AB4090-99AF-767E-6885-7B4AA2ACBB15}"/>
              </a:ext>
            </a:extLst>
          </p:cNvPr>
          <p:cNvSpPr/>
          <p:nvPr/>
        </p:nvSpPr>
        <p:spPr>
          <a:xfrm>
            <a:off x="8900585" y="1708466"/>
            <a:ext cx="2395409" cy="1974468"/>
          </a:xfrm>
          <a:prstGeom prst="plus">
            <a:avLst/>
          </a:prstGeom>
          <a:solidFill>
            <a:schemeClr val="tx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 sz="1600">
                <a:solidFill>
                  <a:schemeClr val="bg1"/>
                </a:solidFill>
                <a:cs typeface="Gill Sans Infant Std"/>
              </a:rPr>
              <a:t>FACTEURS DE RISQUE MAMI</a:t>
            </a:r>
          </a:p>
        </p:txBody>
      </p:sp>
      <p:sp>
        <p:nvSpPr>
          <p:cNvPr id="13" name="Content Placeholder 2">
            <a:extLst>
              <a:ext uri="{FF2B5EF4-FFF2-40B4-BE49-F238E27FC236}">
                <a16:creationId xmlns:a16="http://schemas.microsoft.com/office/drawing/2014/main" id="{66CA6AAB-6D3E-F862-C284-6489BB1DF56A}"/>
              </a:ext>
            </a:extLst>
          </p:cNvPr>
          <p:cNvSpPr>
            <a:spLocks noGrp="1"/>
          </p:cNvSpPr>
          <p:nvPr>
            <p:ph idx="1"/>
          </p:nvPr>
        </p:nvSpPr>
        <p:spPr>
          <a:xfrm>
            <a:off x="811733" y="1805142"/>
            <a:ext cx="9523556" cy="4476750"/>
          </a:xfrm>
        </p:spPr>
        <p:txBody>
          <a:bodyPr vert="horz" lIns="91440" tIns="45720" rIns="91440" bIns="45720" rtlCol="0" anchor="t">
            <a:normAutofit/>
          </a:bodyPr>
          <a:lstStyle/>
          <a:p>
            <a:pPr marL="285750" indent="-285750" rtl="0">
              <a:buChar char="•"/>
            </a:pPr>
            <a:r>
              <a:rPr lang="fr" sz="2400" b="0">
                <a:solidFill>
                  <a:schemeClr val="tx1"/>
                </a:solidFill>
              </a:rPr>
              <a:t>Orphelin de mère ou mère absente</a:t>
            </a:r>
          </a:p>
          <a:p>
            <a:pPr marL="285750" indent="-285750" rtl="0">
              <a:buChar char="•"/>
            </a:pPr>
            <a:r>
              <a:rPr lang="fr-FR" sz="2400" b="0"/>
              <a:t>Faible poids de </a:t>
            </a:r>
            <a:r>
              <a:rPr lang="fr" sz="2400" b="0"/>
              <a:t>naissance (&lt; 2,5 kg)</a:t>
            </a:r>
          </a:p>
          <a:p>
            <a:pPr marL="285750" indent="-285750" rtl="0">
              <a:buChar char="•"/>
            </a:pPr>
            <a:r>
              <a:rPr lang="fr" sz="2400" b="0"/>
              <a:t>Naissance prématurée</a:t>
            </a:r>
          </a:p>
          <a:p>
            <a:pPr marL="285750" indent="-285750" rtl="0">
              <a:buChar char="•"/>
            </a:pPr>
            <a:r>
              <a:rPr lang="fr" sz="2400" b="0"/>
              <a:t>Naissances multiples</a:t>
            </a:r>
          </a:p>
          <a:p>
            <a:pPr marL="285750" indent="-285750" rtl="0">
              <a:buChar char="•"/>
            </a:pPr>
            <a:r>
              <a:rPr lang="fr" sz="2400" b="0"/>
              <a:t>Mère adolescente (&lt; 19 ans) </a:t>
            </a:r>
          </a:p>
          <a:p>
            <a:pPr marL="285750" indent="-285750" rtl="0">
              <a:buChar char="•"/>
            </a:pPr>
            <a:r>
              <a:rPr lang="fr" sz="2400" b="0"/>
              <a:t>Mère </a:t>
            </a:r>
            <a:r>
              <a:rPr lang="fr-FR" sz="2400" b="0"/>
              <a:t>VIH+</a:t>
            </a:r>
            <a:endParaRPr lang="fr" sz="2400" b="0"/>
          </a:p>
          <a:p>
            <a:pPr marL="285750" indent="-285750" rtl="0">
              <a:buChar char="•"/>
            </a:pPr>
            <a:r>
              <a:rPr lang="fr" sz="2400" b="0"/>
              <a:t>Malnutrition maternelle (périmètre brachial)</a:t>
            </a:r>
          </a:p>
          <a:p>
            <a:pPr marL="285750" indent="-285750" rtl="0">
              <a:buChar char="•"/>
            </a:pPr>
            <a:r>
              <a:rPr lang="fr-FR" sz="2400" b="0"/>
              <a:t>Pleurs incessants</a:t>
            </a:r>
            <a:r>
              <a:rPr lang="fr" sz="2400" b="0"/>
              <a:t> ou problèmes de sommeil</a:t>
            </a:r>
          </a:p>
          <a:p>
            <a:pPr marL="285750" indent="-285750" rtl="0">
              <a:buChar char="•"/>
            </a:pPr>
            <a:r>
              <a:rPr lang="fr" sz="2400" b="0"/>
              <a:t>Autres problèmes, par exemple tuberculose maternelle, autre maladie, coliques</a:t>
            </a:r>
          </a:p>
        </p:txBody>
      </p:sp>
    </p:spTree>
    <p:extLst>
      <p:ext uri="{BB962C8B-B14F-4D97-AF65-F5344CB8AC3E}">
        <p14:creationId xmlns:p14="http://schemas.microsoft.com/office/powerpoint/2010/main" val="66972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fr" sz="4400"/>
              <a:t>Risque nutritionnel chez les nourrissons de moins de six mois</a:t>
            </a:r>
            <a:br>
              <a:rPr lang="en-GB"/>
            </a:br>
            <a:r>
              <a:rPr lang="fr">
                <a:solidFill>
                  <a:schemeClr val="accent1"/>
                </a:solidFill>
              </a:rPr>
              <a:t>Bien-être de la mère</a:t>
            </a:r>
            <a:endParaRPr lang="x-none">
              <a:solidFill>
                <a:schemeClr val="accent1"/>
              </a:solidFill>
            </a:endParaRPr>
          </a:p>
        </p:txBody>
      </p:sp>
      <p:grpSp>
        <p:nvGrpSpPr>
          <p:cNvPr id="7" name="Group 6">
            <a:extLst>
              <a:ext uri="{FF2B5EF4-FFF2-40B4-BE49-F238E27FC236}">
                <a16:creationId xmlns:a16="http://schemas.microsoft.com/office/drawing/2014/main" id="{974699A5-A42F-37B9-D2E0-545C563FDDAE}"/>
              </a:ext>
            </a:extLst>
          </p:cNvPr>
          <p:cNvGrpSpPr/>
          <p:nvPr/>
        </p:nvGrpSpPr>
        <p:grpSpPr>
          <a:xfrm>
            <a:off x="5455172" y="1770179"/>
            <a:ext cx="5342107" cy="4586083"/>
            <a:chOff x="1920381" y="1276710"/>
            <a:chExt cx="5342107" cy="4586083"/>
          </a:xfrm>
        </p:grpSpPr>
        <p:pic>
          <p:nvPicPr>
            <p:cNvPr id="8" name="Picture 7">
              <a:extLst>
                <a:ext uri="{FF2B5EF4-FFF2-40B4-BE49-F238E27FC236}">
                  <a16:creationId xmlns:a16="http://schemas.microsoft.com/office/drawing/2014/main" id="{629FC02E-986D-4C1D-90F7-CC6179B4018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603683" y="1276710"/>
              <a:ext cx="2142327" cy="2142327"/>
            </a:xfrm>
            <a:prstGeom prst="rect">
              <a:avLst/>
            </a:prstGeom>
          </p:spPr>
        </p:pic>
        <p:pic>
          <p:nvPicPr>
            <p:cNvPr id="9" name="Picture 8">
              <a:extLst>
                <a:ext uri="{FF2B5EF4-FFF2-40B4-BE49-F238E27FC236}">
                  <a16:creationId xmlns:a16="http://schemas.microsoft.com/office/drawing/2014/main" id="{61F42825-A3BA-C365-6628-42DE7AFAAA1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920381" y="1298862"/>
              <a:ext cx="1619135" cy="2016281"/>
            </a:xfrm>
            <a:prstGeom prst="rect">
              <a:avLst/>
            </a:prstGeom>
          </p:spPr>
        </p:pic>
        <p:pic>
          <p:nvPicPr>
            <p:cNvPr id="10" name="Picture 9">
              <a:extLst>
                <a:ext uri="{FF2B5EF4-FFF2-40B4-BE49-F238E27FC236}">
                  <a16:creationId xmlns:a16="http://schemas.microsoft.com/office/drawing/2014/main" id="{7B655EDD-EF0B-87CB-1814-8A7F581BC95B}"/>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639882" y="3931657"/>
              <a:ext cx="1806278" cy="1931136"/>
            </a:xfrm>
            <a:prstGeom prst="rect">
              <a:avLst/>
            </a:prstGeom>
          </p:spPr>
        </p:pic>
        <p:pic>
          <p:nvPicPr>
            <p:cNvPr id="11" name="Picture 10">
              <a:extLst>
                <a:ext uri="{FF2B5EF4-FFF2-40B4-BE49-F238E27FC236}">
                  <a16:creationId xmlns:a16="http://schemas.microsoft.com/office/drawing/2014/main" id="{A47299BF-D5CF-4B0A-F8A8-A21883CD7639}"/>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545223" y="1298863"/>
              <a:ext cx="1717265" cy="2432020"/>
            </a:xfrm>
            <a:prstGeom prst="rect">
              <a:avLst/>
            </a:prstGeom>
          </p:spPr>
        </p:pic>
        <p:pic>
          <p:nvPicPr>
            <p:cNvPr id="12" name="Picture 11">
              <a:extLst>
                <a:ext uri="{FF2B5EF4-FFF2-40B4-BE49-F238E27FC236}">
                  <a16:creationId xmlns:a16="http://schemas.microsoft.com/office/drawing/2014/main" id="{7BA77554-2472-EFAE-EEF3-31183B9F9E3A}"/>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355976" y="4046800"/>
              <a:ext cx="1682628" cy="1682628"/>
            </a:xfrm>
            <a:prstGeom prst="rect">
              <a:avLst/>
            </a:prstGeom>
          </p:spPr>
        </p:pic>
      </p:grpSp>
    </p:spTree>
    <p:extLst>
      <p:ext uri="{BB962C8B-B14F-4D97-AF65-F5344CB8AC3E}">
        <p14:creationId xmlns:p14="http://schemas.microsoft.com/office/powerpoint/2010/main" val="2430824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fr"/>
              <a:t>Module 2 – Activité</a:t>
            </a:r>
            <a:br>
              <a:rPr lang="en-GB"/>
            </a:br>
            <a:r>
              <a:rPr lang="fr">
                <a:solidFill>
                  <a:schemeClr val="accent1"/>
                </a:solidFill>
              </a:rPr>
              <a:t>Recenser les facteurs de risque nutritionnel</a:t>
            </a:r>
            <a:endParaRPr lang="x-none">
              <a:solidFill>
                <a:schemeClr val="accent1"/>
              </a:solidFill>
            </a:endParaRPr>
          </a:p>
        </p:txBody>
      </p:sp>
      <p:sp>
        <p:nvSpPr>
          <p:cNvPr id="2" name="Rounded Rectangle 6">
            <a:extLst>
              <a:ext uri="{FF2B5EF4-FFF2-40B4-BE49-F238E27FC236}">
                <a16:creationId xmlns:a16="http://schemas.microsoft.com/office/drawing/2014/main" id="{D2CD7B1F-DC75-29A3-7C96-748CAFEBAB9C}"/>
              </a:ext>
            </a:extLst>
          </p:cNvPr>
          <p:cNvSpPr/>
          <p:nvPr/>
        </p:nvSpPr>
        <p:spPr>
          <a:xfrm>
            <a:off x="3353643" y="3516521"/>
            <a:ext cx="6087136" cy="1846261"/>
          </a:xfrm>
          <a:prstGeom prst="roundRect">
            <a:avLst>
              <a:gd name="adj" fmla="val 501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 sz="2000">
                <a:latin typeface="Oswald" pitchFamily="2" charset="77"/>
              </a:rPr>
              <a:t>RECENSER LES FACTEURS DE RISQUE NUTRITIONNEL DANS CHAQUE SCÉNARIO</a:t>
            </a:r>
          </a:p>
        </p:txBody>
      </p:sp>
      <p:sp>
        <p:nvSpPr>
          <p:cNvPr id="3" name="Title 5">
            <a:extLst>
              <a:ext uri="{FF2B5EF4-FFF2-40B4-BE49-F238E27FC236}">
                <a16:creationId xmlns:a16="http://schemas.microsoft.com/office/drawing/2014/main" id="{19AB6A11-FE09-CE6D-F135-5810B9732FEA}"/>
              </a:ext>
            </a:extLst>
          </p:cNvPr>
          <p:cNvSpPr txBox="1">
            <a:spLocks/>
          </p:cNvSpPr>
          <p:nvPr/>
        </p:nvSpPr>
        <p:spPr>
          <a:xfrm>
            <a:off x="1633187" y="2436223"/>
            <a:ext cx="9528048" cy="90525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fr" sz="4400" b="1">
                <a:cs typeface="Gill Sans Infant Std"/>
              </a:rPr>
              <a:t>Études de cas – A</a:t>
            </a:r>
          </a:p>
        </p:txBody>
      </p:sp>
    </p:spTree>
    <p:extLst>
      <p:ext uri="{BB962C8B-B14F-4D97-AF65-F5344CB8AC3E}">
        <p14:creationId xmlns:p14="http://schemas.microsoft.com/office/powerpoint/2010/main" val="2387594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CC0B20DB-0C57-4D13-AC1C-B08287C89388}"/>
              </a:ext>
            </a:extLst>
          </p:cNvPr>
          <p:cNvSpPr/>
          <p:nvPr/>
        </p:nvSpPr>
        <p:spPr>
          <a:xfrm>
            <a:off x="7324388" y="1062790"/>
            <a:ext cx="4155133" cy="4732420"/>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rtl="0">
              <a:spcBef>
                <a:spcPts val="2400"/>
              </a:spcBef>
            </a:pPr>
            <a:r>
              <a:rPr lang="fr" sz="5000">
                <a:solidFill>
                  <a:schemeClr val="accent1"/>
                </a:solidFill>
                <a:latin typeface="+mj-lt"/>
              </a:rPr>
              <a:t>MODULE 2</a:t>
            </a:r>
          </a:p>
          <a:p>
            <a:pPr algn="ctr" rtl="0">
              <a:spcBef>
                <a:spcPts val="2400"/>
              </a:spcBef>
            </a:pPr>
            <a:endParaRPr lang="en-GB" sz="5000">
              <a:solidFill>
                <a:schemeClr val="tx1"/>
              </a:solidFill>
              <a:latin typeface="+mj-lt"/>
            </a:endParaRPr>
          </a:p>
          <a:p>
            <a:pPr algn="ctr" rtl="0">
              <a:spcBef>
                <a:spcPts val="2400"/>
              </a:spcBef>
            </a:pPr>
            <a:r>
              <a:rPr lang="fr-FR" sz="5000">
                <a:solidFill>
                  <a:schemeClr val="tx1"/>
                </a:solidFill>
                <a:latin typeface="+mj-lt"/>
              </a:rPr>
              <a:t>KIT</a:t>
            </a:r>
            <a:r>
              <a:rPr lang="fr" sz="5000">
                <a:solidFill>
                  <a:schemeClr val="tx1"/>
                </a:solidFill>
                <a:latin typeface="+mj-lt"/>
              </a:rPr>
              <a:t> DE SOINS MAMI</a:t>
            </a:r>
          </a:p>
        </p:txBody>
      </p:sp>
      <p:pic>
        <p:nvPicPr>
          <p:cNvPr id="3" name="Picture 2" descr="A person holding a baby and a person holding a baby&#10;&#10;Description automatically generated">
            <a:extLst>
              <a:ext uri="{FF2B5EF4-FFF2-40B4-BE49-F238E27FC236}">
                <a16:creationId xmlns:a16="http://schemas.microsoft.com/office/drawing/2014/main" id="{B5356B9A-B488-632C-9BC6-C16D616F499A}"/>
              </a:ext>
            </a:extLst>
          </p:cNvPr>
          <p:cNvPicPr>
            <a:picLocks noChangeAspect="1"/>
          </p:cNvPicPr>
          <p:nvPr/>
        </p:nvPicPr>
        <p:blipFill>
          <a:blip r:embed="rId2"/>
          <a:stretch>
            <a:fillRect/>
          </a:stretch>
        </p:blipFill>
        <p:spPr>
          <a:xfrm>
            <a:off x="152400" y="895334"/>
            <a:ext cx="7487728" cy="5297368"/>
          </a:xfrm>
          <a:prstGeom prst="rect">
            <a:avLst/>
          </a:prstGeom>
        </p:spPr>
      </p:pic>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73473" y="6432"/>
            <a:ext cx="8095601" cy="7945675"/>
          </a:xfrm>
          <a:prstGeom prst="rect">
            <a:avLst/>
          </a:prstGeom>
        </p:spPr>
      </p:pic>
    </p:spTree>
    <p:extLst>
      <p:ext uri="{BB962C8B-B14F-4D97-AF65-F5344CB8AC3E}">
        <p14:creationId xmlns:p14="http://schemas.microsoft.com/office/powerpoint/2010/main" val="2531974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medical procedure&#10;&#10;Description automatically generated">
            <a:extLst>
              <a:ext uri="{FF2B5EF4-FFF2-40B4-BE49-F238E27FC236}">
                <a16:creationId xmlns:a16="http://schemas.microsoft.com/office/drawing/2014/main" id="{413C4D8D-2D37-6C52-5E0A-7B49C5657ACE}"/>
              </a:ext>
            </a:extLst>
          </p:cNvPr>
          <p:cNvPicPr>
            <a:picLocks noChangeAspect="1"/>
          </p:cNvPicPr>
          <p:nvPr/>
        </p:nvPicPr>
        <p:blipFill>
          <a:blip r:embed="rId3"/>
          <a:stretch>
            <a:fillRect/>
          </a:stretch>
        </p:blipFill>
        <p:spPr>
          <a:xfrm>
            <a:off x="1337253" y="1503007"/>
            <a:ext cx="9184281" cy="4936365"/>
          </a:xfrm>
          <a:prstGeom prst="rect">
            <a:avLst/>
          </a:prstGeom>
        </p:spPr>
      </p:pic>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640184"/>
            <a:ext cx="11118596" cy="905256"/>
          </a:xfrm>
        </p:spPr>
        <p:txBody>
          <a:bodyPr rtlCol="0">
            <a:normAutofit/>
          </a:bodyPr>
          <a:lstStyle/>
          <a:p>
            <a:pPr rtl="0"/>
            <a:r>
              <a:rPr lang="fr"/>
              <a:t>LE </a:t>
            </a:r>
            <a:r>
              <a:rPr lang="fr-FR"/>
              <a:t>SCHÉMA</a:t>
            </a:r>
            <a:r>
              <a:rPr lang="fr"/>
              <a:t> DU </a:t>
            </a:r>
            <a:r>
              <a:rPr lang="fr-CH"/>
              <a:t>KIT DE SOINS </a:t>
            </a:r>
            <a:r>
              <a:rPr lang="fr"/>
              <a:t>MAMI</a:t>
            </a:r>
            <a:endParaRPr lang="x-none">
              <a:solidFill>
                <a:schemeClr val="accent1"/>
              </a:solidFill>
            </a:endParaRPr>
          </a:p>
        </p:txBody>
      </p:sp>
      <p:grpSp>
        <p:nvGrpSpPr>
          <p:cNvPr id="10" name="Group 9">
            <a:extLst>
              <a:ext uri="{FF2B5EF4-FFF2-40B4-BE49-F238E27FC236}">
                <a16:creationId xmlns:a16="http://schemas.microsoft.com/office/drawing/2014/main" id="{E84BEFEC-1133-D72C-4F91-F5EF92DB81F0}"/>
              </a:ext>
            </a:extLst>
          </p:cNvPr>
          <p:cNvGrpSpPr/>
          <p:nvPr/>
        </p:nvGrpSpPr>
        <p:grpSpPr>
          <a:xfrm>
            <a:off x="1670466" y="2023557"/>
            <a:ext cx="713867" cy="951105"/>
            <a:chOff x="-8968736" y="1265266"/>
            <a:chExt cx="863131" cy="1089351"/>
          </a:xfrm>
        </p:grpSpPr>
        <p:sp>
          <p:nvSpPr>
            <p:cNvPr id="26" name="Freeform: Shape 20">
              <a:extLst>
                <a:ext uri="{FF2B5EF4-FFF2-40B4-BE49-F238E27FC236}">
                  <a16:creationId xmlns:a16="http://schemas.microsoft.com/office/drawing/2014/main" id="{E90351E0-A278-8385-EBEE-AF70AEDD5EC3}"/>
                </a:ext>
              </a:extLst>
            </p:cNvPr>
            <p:cNvSpPr/>
            <p:nvPr/>
          </p:nvSpPr>
          <p:spPr>
            <a:xfrm>
              <a:off x="-8719241" y="1265266"/>
              <a:ext cx="364133" cy="364133"/>
            </a:xfrm>
            <a:custGeom>
              <a:avLst/>
              <a:gdLst>
                <a:gd name="connsiteX0" fmla="*/ 351384 w 364133"/>
                <a:gd name="connsiteY0" fmla="*/ 182804 h 364133"/>
                <a:gd name="connsiteX1" fmla="*/ 182804 w 364133"/>
                <a:gd name="connsiteY1" fmla="*/ 351384 h 364133"/>
                <a:gd name="connsiteX2" fmla="*/ 14224 w 364133"/>
                <a:gd name="connsiteY2" fmla="*/ 182804 h 364133"/>
                <a:gd name="connsiteX3" fmla="*/ 182804 w 364133"/>
                <a:gd name="connsiteY3" fmla="*/ 14224 h 364133"/>
                <a:gd name="connsiteX4" fmla="*/ 351384 w 364133"/>
                <a:gd name="connsiteY4" fmla="*/ 182804 h 36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133" h="364133">
                  <a:moveTo>
                    <a:pt x="351384" y="182804"/>
                  </a:moveTo>
                  <a:cubicBezTo>
                    <a:pt x="351384" y="275908"/>
                    <a:pt x="275908" y="351384"/>
                    <a:pt x="182804" y="351384"/>
                  </a:cubicBezTo>
                  <a:cubicBezTo>
                    <a:pt x="89700" y="351384"/>
                    <a:pt x="14224" y="275908"/>
                    <a:pt x="14224" y="182804"/>
                  </a:cubicBezTo>
                  <a:cubicBezTo>
                    <a:pt x="14224" y="89700"/>
                    <a:pt x="89700" y="14224"/>
                    <a:pt x="182804" y="14224"/>
                  </a:cubicBezTo>
                  <a:cubicBezTo>
                    <a:pt x="275908" y="14224"/>
                    <a:pt x="351384" y="89700"/>
                    <a:pt x="351384" y="182804"/>
                  </a:cubicBezTo>
                  <a:close/>
                </a:path>
              </a:pathLst>
            </a:custGeom>
            <a:solidFill>
              <a:srgbClr val="FF0000"/>
            </a:solidFill>
            <a:ln w="13395" cap="flat">
              <a:noFill/>
              <a:prstDash val="solid"/>
              <a:miter/>
            </a:ln>
          </p:spPr>
          <p:txBody>
            <a:bodyPr rtlCol="0" anchor="ctr"/>
            <a:lstStyle/>
            <a:p>
              <a:pPr defTabSz="685800" rtl="0"/>
              <a:endParaRPr lang="en-GB" sz="1350">
                <a:solidFill>
                  <a:srgbClr val="504F51"/>
                </a:solidFill>
                <a:latin typeface="Franklin Gothic Book"/>
              </a:endParaRPr>
            </a:p>
          </p:txBody>
        </p:sp>
        <p:sp>
          <p:nvSpPr>
            <p:cNvPr id="27" name="Freeform: Shape 21">
              <a:extLst>
                <a:ext uri="{FF2B5EF4-FFF2-40B4-BE49-F238E27FC236}">
                  <a16:creationId xmlns:a16="http://schemas.microsoft.com/office/drawing/2014/main" id="{15FA2026-F239-303F-3147-2F7BDE804D21}"/>
                </a:ext>
              </a:extLst>
            </p:cNvPr>
            <p:cNvSpPr/>
            <p:nvPr/>
          </p:nvSpPr>
          <p:spPr>
            <a:xfrm>
              <a:off x="-8968736" y="1626350"/>
              <a:ext cx="863131" cy="728267"/>
            </a:xfrm>
            <a:custGeom>
              <a:avLst/>
              <a:gdLst>
                <a:gd name="connsiteX0" fmla="*/ 553974 w 863130"/>
                <a:gd name="connsiteY0" fmla="*/ 385100 h 728266"/>
                <a:gd name="connsiteX1" fmla="*/ 553974 w 863130"/>
                <a:gd name="connsiteY1" fmla="*/ 389146 h 728266"/>
                <a:gd name="connsiteX2" fmla="*/ 473055 w 863130"/>
                <a:gd name="connsiteY2" fmla="*/ 479505 h 728266"/>
                <a:gd name="connsiteX3" fmla="*/ 483844 w 863130"/>
                <a:gd name="connsiteY3" fmla="*/ 517267 h 728266"/>
                <a:gd name="connsiteX4" fmla="*/ 429899 w 863130"/>
                <a:gd name="connsiteY4" fmla="*/ 525359 h 728266"/>
                <a:gd name="connsiteX5" fmla="*/ 377302 w 863130"/>
                <a:gd name="connsiteY5" fmla="*/ 517267 h 728266"/>
                <a:gd name="connsiteX6" fmla="*/ 375953 w 863130"/>
                <a:gd name="connsiteY6" fmla="*/ 416119 h 728266"/>
                <a:gd name="connsiteX7" fmla="*/ 311218 w 863130"/>
                <a:gd name="connsiteY7" fmla="*/ 378357 h 728266"/>
                <a:gd name="connsiteX8" fmla="*/ 311218 w 863130"/>
                <a:gd name="connsiteY8" fmla="*/ 351384 h 728266"/>
                <a:gd name="connsiteX9" fmla="*/ 553974 w 863130"/>
                <a:gd name="connsiteY9" fmla="*/ 351384 h 728266"/>
                <a:gd name="connsiteX10" fmla="*/ 553974 w 863130"/>
                <a:gd name="connsiteY10" fmla="*/ 385100 h 728266"/>
                <a:gd name="connsiteX11" fmla="*/ 812913 w 863130"/>
                <a:gd name="connsiteY11" fmla="*/ 138299 h 728266"/>
                <a:gd name="connsiteX12" fmla="*/ 580946 w 863130"/>
                <a:gd name="connsiteY12" fmla="*/ 16921 h 728266"/>
                <a:gd name="connsiteX13" fmla="*/ 564763 w 863130"/>
                <a:gd name="connsiteY13" fmla="*/ 14224 h 728266"/>
                <a:gd name="connsiteX14" fmla="*/ 311218 w 863130"/>
                <a:gd name="connsiteY14" fmla="*/ 14224 h 728266"/>
                <a:gd name="connsiteX15" fmla="*/ 292337 w 863130"/>
                <a:gd name="connsiteY15" fmla="*/ 16921 h 728266"/>
                <a:gd name="connsiteX16" fmla="*/ 49582 w 863130"/>
                <a:gd name="connsiteY16" fmla="*/ 151785 h 728266"/>
                <a:gd name="connsiteX17" fmla="*/ 17214 w 863130"/>
                <a:gd name="connsiteY17" fmla="*/ 220566 h 728266"/>
                <a:gd name="connsiteX18" fmla="*/ 68463 w 863130"/>
                <a:gd name="connsiteY18" fmla="*/ 256979 h 728266"/>
                <a:gd name="connsiteX19" fmla="*/ 87344 w 863130"/>
                <a:gd name="connsiteY19" fmla="*/ 254282 h 728266"/>
                <a:gd name="connsiteX20" fmla="*/ 257272 w 863130"/>
                <a:gd name="connsiteY20" fmla="*/ 165272 h 728266"/>
                <a:gd name="connsiteX21" fmla="*/ 257272 w 863130"/>
                <a:gd name="connsiteY21" fmla="*/ 391844 h 728266"/>
                <a:gd name="connsiteX22" fmla="*/ 146684 w 863130"/>
                <a:gd name="connsiteY22" fmla="*/ 468716 h 728266"/>
                <a:gd name="connsiteX23" fmla="*/ 131849 w 863130"/>
                <a:gd name="connsiteY23" fmla="*/ 541543 h 728266"/>
                <a:gd name="connsiteX24" fmla="*/ 226254 w 863130"/>
                <a:gd name="connsiteY24" fmla="*/ 689893 h 728266"/>
                <a:gd name="connsiteX25" fmla="*/ 300429 w 863130"/>
                <a:gd name="connsiteY25" fmla="*/ 706077 h 728266"/>
                <a:gd name="connsiteX26" fmla="*/ 316613 w 863130"/>
                <a:gd name="connsiteY26" fmla="*/ 631902 h 728266"/>
                <a:gd name="connsiteX27" fmla="*/ 270759 w 863130"/>
                <a:gd name="connsiteY27" fmla="*/ 557727 h 728266"/>
                <a:gd name="connsiteX28" fmla="*/ 300429 w 863130"/>
                <a:gd name="connsiteY28" fmla="*/ 557727 h 728266"/>
                <a:gd name="connsiteX29" fmla="*/ 328750 w 863130"/>
                <a:gd name="connsiteY29" fmla="*/ 553681 h 728266"/>
                <a:gd name="connsiteX30" fmla="*/ 428550 w 863130"/>
                <a:gd name="connsiteY30" fmla="*/ 579305 h 728266"/>
                <a:gd name="connsiteX31" fmla="*/ 527001 w 863130"/>
                <a:gd name="connsiteY31" fmla="*/ 556378 h 728266"/>
                <a:gd name="connsiteX32" fmla="*/ 564763 w 863130"/>
                <a:gd name="connsiteY32" fmla="*/ 563121 h 728266"/>
                <a:gd name="connsiteX33" fmla="*/ 589038 w 863130"/>
                <a:gd name="connsiteY33" fmla="*/ 561772 h 728266"/>
                <a:gd name="connsiteX34" fmla="*/ 540487 w 863130"/>
                <a:gd name="connsiteY34" fmla="*/ 629205 h 728266"/>
                <a:gd name="connsiteX35" fmla="*/ 552625 w 863130"/>
                <a:gd name="connsiteY35" fmla="*/ 704728 h 728266"/>
                <a:gd name="connsiteX36" fmla="*/ 628149 w 863130"/>
                <a:gd name="connsiteY36" fmla="*/ 692591 h 728266"/>
                <a:gd name="connsiteX37" fmla="*/ 736040 w 863130"/>
                <a:gd name="connsiteY37" fmla="*/ 544240 h 728266"/>
                <a:gd name="connsiteX38" fmla="*/ 738737 w 863130"/>
                <a:gd name="connsiteY38" fmla="*/ 538846 h 728266"/>
                <a:gd name="connsiteX39" fmla="*/ 718508 w 863130"/>
                <a:gd name="connsiteY39" fmla="*/ 464670 h 728266"/>
                <a:gd name="connsiteX40" fmla="*/ 607919 w 863130"/>
                <a:gd name="connsiteY40" fmla="*/ 402633 h 728266"/>
                <a:gd name="connsiteX41" fmla="*/ 607919 w 863130"/>
                <a:gd name="connsiteY41" fmla="*/ 159877 h 728266"/>
                <a:gd name="connsiteX42" fmla="*/ 780545 w 863130"/>
                <a:gd name="connsiteY42" fmla="*/ 242144 h 728266"/>
                <a:gd name="connsiteX43" fmla="*/ 796729 w 863130"/>
                <a:gd name="connsiteY43" fmla="*/ 244842 h 728266"/>
                <a:gd name="connsiteX44" fmla="*/ 847978 w 863130"/>
                <a:gd name="connsiteY44" fmla="*/ 207080 h 728266"/>
                <a:gd name="connsiteX45" fmla="*/ 812913 w 863130"/>
                <a:gd name="connsiteY45" fmla="*/ 138299 h 72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63130" h="728266">
                  <a:moveTo>
                    <a:pt x="553974" y="385100"/>
                  </a:moveTo>
                  <a:cubicBezTo>
                    <a:pt x="553974" y="386449"/>
                    <a:pt x="553974" y="387798"/>
                    <a:pt x="553974" y="389146"/>
                  </a:cubicBezTo>
                  <a:cubicBezTo>
                    <a:pt x="506771" y="393192"/>
                    <a:pt x="471706" y="432303"/>
                    <a:pt x="473055" y="479505"/>
                  </a:cubicBezTo>
                  <a:cubicBezTo>
                    <a:pt x="473055" y="492992"/>
                    <a:pt x="477101" y="506478"/>
                    <a:pt x="483844" y="517267"/>
                  </a:cubicBezTo>
                  <a:cubicBezTo>
                    <a:pt x="469009" y="522662"/>
                    <a:pt x="450128" y="525359"/>
                    <a:pt x="429899" y="525359"/>
                  </a:cubicBezTo>
                  <a:cubicBezTo>
                    <a:pt x="408320" y="525359"/>
                    <a:pt x="390788" y="522662"/>
                    <a:pt x="377302" y="517267"/>
                  </a:cubicBezTo>
                  <a:cubicBezTo>
                    <a:pt x="397531" y="487597"/>
                    <a:pt x="397531" y="447138"/>
                    <a:pt x="375953" y="416119"/>
                  </a:cubicBezTo>
                  <a:cubicBezTo>
                    <a:pt x="359769" y="394541"/>
                    <a:pt x="336842" y="381055"/>
                    <a:pt x="311218" y="378357"/>
                  </a:cubicBezTo>
                  <a:lnTo>
                    <a:pt x="311218" y="351384"/>
                  </a:lnTo>
                  <a:lnTo>
                    <a:pt x="553974" y="351384"/>
                  </a:lnTo>
                  <a:lnTo>
                    <a:pt x="553974" y="385100"/>
                  </a:lnTo>
                  <a:close/>
                  <a:moveTo>
                    <a:pt x="812913" y="138299"/>
                  </a:moveTo>
                  <a:lnTo>
                    <a:pt x="580946" y="16921"/>
                  </a:lnTo>
                  <a:cubicBezTo>
                    <a:pt x="575552" y="15573"/>
                    <a:pt x="570157" y="14224"/>
                    <a:pt x="564763" y="14224"/>
                  </a:cubicBezTo>
                  <a:lnTo>
                    <a:pt x="311218" y="14224"/>
                  </a:lnTo>
                  <a:cubicBezTo>
                    <a:pt x="304475" y="14224"/>
                    <a:pt x="299080" y="15573"/>
                    <a:pt x="292337" y="16921"/>
                  </a:cubicBezTo>
                  <a:lnTo>
                    <a:pt x="49582" y="151785"/>
                  </a:lnTo>
                  <a:cubicBezTo>
                    <a:pt x="21260" y="162575"/>
                    <a:pt x="7774" y="193593"/>
                    <a:pt x="17214" y="220566"/>
                  </a:cubicBezTo>
                  <a:cubicBezTo>
                    <a:pt x="25306" y="243493"/>
                    <a:pt x="46884" y="256979"/>
                    <a:pt x="68463" y="256979"/>
                  </a:cubicBezTo>
                  <a:cubicBezTo>
                    <a:pt x="75206" y="256979"/>
                    <a:pt x="80600" y="255631"/>
                    <a:pt x="87344" y="254282"/>
                  </a:cubicBezTo>
                  <a:lnTo>
                    <a:pt x="257272" y="165272"/>
                  </a:lnTo>
                  <a:cubicBezTo>
                    <a:pt x="257272" y="165272"/>
                    <a:pt x="257272" y="387798"/>
                    <a:pt x="257272" y="391844"/>
                  </a:cubicBezTo>
                  <a:cubicBezTo>
                    <a:pt x="254575" y="393192"/>
                    <a:pt x="146684" y="468716"/>
                    <a:pt x="146684" y="468716"/>
                  </a:cubicBezTo>
                  <a:cubicBezTo>
                    <a:pt x="123757" y="484900"/>
                    <a:pt x="117014" y="517267"/>
                    <a:pt x="131849" y="541543"/>
                  </a:cubicBezTo>
                  <a:lnTo>
                    <a:pt x="226254" y="689893"/>
                  </a:lnTo>
                  <a:cubicBezTo>
                    <a:pt x="242437" y="715518"/>
                    <a:pt x="276153" y="722261"/>
                    <a:pt x="300429" y="706077"/>
                  </a:cubicBezTo>
                  <a:cubicBezTo>
                    <a:pt x="324704" y="689893"/>
                    <a:pt x="332796" y="656177"/>
                    <a:pt x="316613" y="631902"/>
                  </a:cubicBezTo>
                  <a:lnTo>
                    <a:pt x="270759" y="557727"/>
                  </a:lnTo>
                  <a:lnTo>
                    <a:pt x="300429" y="557727"/>
                  </a:lnTo>
                  <a:cubicBezTo>
                    <a:pt x="309869" y="557727"/>
                    <a:pt x="319310" y="556378"/>
                    <a:pt x="328750" y="553681"/>
                  </a:cubicBezTo>
                  <a:cubicBezTo>
                    <a:pt x="353026" y="569864"/>
                    <a:pt x="385393" y="579305"/>
                    <a:pt x="428550" y="579305"/>
                  </a:cubicBezTo>
                  <a:cubicBezTo>
                    <a:pt x="469009" y="579305"/>
                    <a:pt x="501377" y="569864"/>
                    <a:pt x="527001" y="556378"/>
                  </a:cubicBezTo>
                  <a:cubicBezTo>
                    <a:pt x="537790" y="561772"/>
                    <a:pt x="551276" y="563121"/>
                    <a:pt x="564763" y="563121"/>
                  </a:cubicBezTo>
                  <a:lnTo>
                    <a:pt x="589038" y="561772"/>
                  </a:lnTo>
                  <a:lnTo>
                    <a:pt x="540487" y="629205"/>
                  </a:lnTo>
                  <a:cubicBezTo>
                    <a:pt x="522955" y="653480"/>
                    <a:pt x="528349" y="687196"/>
                    <a:pt x="552625" y="704728"/>
                  </a:cubicBezTo>
                  <a:cubicBezTo>
                    <a:pt x="576900" y="722261"/>
                    <a:pt x="610617" y="716866"/>
                    <a:pt x="628149" y="692591"/>
                  </a:cubicBezTo>
                  <a:lnTo>
                    <a:pt x="736040" y="544240"/>
                  </a:lnTo>
                  <a:cubicBezTo>
                    <a:pt x="737389" y="542891"/>
                    <a:pt x="738737" y="541543"/>
                    <a:pt x="738737" y="538846"/>
                  </a:cubicBezTo>
                  <a:cubicBezTo>
                    <a:pt x="753573" y="513221"/>
                    <a:pt x="744132" y="479505"/>
                    <a:pt x="718508" y="464670"/>
                  </a:cubicBezTo>
                  <a:lnTo>
                    <a:pt x="607919" y="402633"/>
                  </a:lnTo>
                  <a:cubicBezTo>
                    <a:pt x="607919" y="397238"/>
                    <a:pt x="607919" y="159877"/>
                    <a:pt x="607919" y="159877"/>
                  </a:cubicBezTo>
                  <a:lnTo>
                    <a:pt x="780545" y="242144"/>
                  </a:lnTo>
                  <a:cubicBezTo>
                    <a:pt x="785940" y="243493"/>
                    <a:pt x="791334" y="244842"/>
                    <a:pt x="796729" y="244842"/>
                  </a:cubicBezTo>
                  <a:cubicBezTo>
                    <a:pt x="819656" y="244842"/>
                    <a:pt x="841234" y="230007"/>
                    <a:pt x="847978" y="207080"/>
                  </a:cubicBezTo>
                  <a:cubicBezTo>
                    <a:pt x="857418" y="177410"/>
                    <a:pt x="841234" y="147740"/>
                    <a:pt x="812913" y="138299"/>
                  </a:cubicBezTo>
                  <a:close/>
                </a:path>
              </a:pathLst>
            </a:custGeom>
            <a:solidFill>
              <a:srgbClr val="FF0000"/>
            </a:solidFill>
            <a:ln w="13395" cap="flat">
              <a:noFill/>
              <a:prstDash val="solid"/>
              <a:miter/>
            </a:ln>
          </p:spPr>
          <p:txBody>
            <a:bodyPr rtlCol="0" anchor="ctr"/>
            <a:lstStyle/>
            <a:p>
              <a:pPr defTabSz="685800" rtl="0"/>
              <a:endParaRPr lang="en-GB" sz="1350">
                <a:solidFill>
                  <a:srgbClr val="504F51"/>
                </a:solidFill>
                <a:latin typeface="Franklin Gothic Book"/>
              </a:endParaRPr>
            </a:p>
          </p:txBody>
        </p:sp>
      </p:grpSp>
      <p:grpSp>
        <p:nvGrpSpPr>
          <p:cNvPr id="11" name="Graphic 10" descr="Baby">
            <a:extLst>
              <a:ext uri="{FF2B5EF4-FFF2-40B4-BE49-F238E27FC236}">
                <a16:creationId xmlns:a16="http://schemas.microsoft.com/office/drawing/2014/main" id="{B463C388-117E-E348-644A-2B09B6A11497}"/>
              </a:ext>
            </a:extLst>
          </p:cNvPr>
          <p:cNvGrpSpPr/>
          <p:nvPr/>
        </p:nvGrpSpPr>
        <p:grpSpPr>
          <a:xfrm>
            <a:off x="1657131" y="3254275"/>
            <a:ext cx="713867" cy="953772"/>
            <a:chOff x="-10459258" y="2387208"/>
            <a:chExt cx="863131" cy="1092406"/>
          </a:xfrm>
        </p:grpSpPr>
        <p:sp>
          <p:nvSpPr>
            <p:cNvPr id="24" name="Freeform: Shape 12">
              <a:extLst>
                <a:ext uri="{FF2B5EF4-FFF2-40B4-BE49-F238E27FC236}">
                  <a16:creationId xmlns:a16="http://schemas.microsoft.com/office/drawing/2014/main" id="{B09F31C7-3387-985E-4784-4A788D15C9C2}"/>
                </a:ext>
              </a:extLst>
            </p:cNvPr>
            <p:cNvSpPr/>
            <p:nvPr/>
          </p:nvSpPr>
          <p:spPr>
            <a:xfrm>
              <a:off x="-10209462" y="2387208"/>
              <a:ext cx="364134" cy="364133"/>
            </a:xfrm>
            <a:custGeom>
              <a:avLst/>
              <a:gdLst>
                <a:gd name="connsiteX0" fmla="*/ 351384 w 364133"/>
                <a:gd name="connsiteY0" fmla="*/ 182804 h 364133"/>
                <a:gd name="connsiteX1" fmla="*/ 182804 w 364133"/>
                <a:gd name="connsiteY1" fmla="*/ 351384 h 364133"/>
                <a:gd name="connsiteX2" fmla="*/ 14224 w 364133"/>
                <a:gd name="connsiteY2" fmla="*/ 182804 h 364133"/>
                <a:gd name="connsiteX3" fmla="*/ 182804 w 364133"/>
                <a:gd name="connsiteY3" fmla="*/ 14224 h 364133"/>
                <a:gd name="connsiteX4" fmla="*/ 351384 w 364133"/>
                <a:gd name="connsiteY4" fmla="*/ 182804 h 36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133" h="364133">
                  <a:moveTo>
                    <a:pt x="351384" y="182804"/>
                  </a:moveTo>
                  <a:cubicBezTo>
                    <a:pt x="351384" y="275908"/>
                    <a:pt x="275908" y="351384"/>
                    <a:pt x="182804" y="351384"/>
                  </a:cubicBezTo>
                  <a:cubicBezTo>
                    <a:pt x="89700" y="351384"/>
                    <a:pt x="14224" y="275908"/>
                    <a:pt x="14224" y="182804"/>
                  </a:cubicBezTo>
                  <a:cubicBezTo>
                    <a:pt x="14224" y="89700"/>
                    <a:pt x="89700" y="14224"/>
                    <a:pt x="182804" y="14224"/>
                  </a:cubicBezTo>
                  <a:cubicBezTo>
                    <a:pt x="275908" y="14224"/>
                    <a:pt x="351384" y="89700"/>
                    <a:pt x="351384" y="182804"/>
                  </a:cubicBezTo>
                  <a:close/>
                </a:path>
              </a:pathLst>
            </a:custGeom>
            <a:solidFill>
              <a:srgbClr val="FFFF00"/>
            </a:solidFill>
            <a:ln w="13395" cap="flat">
              <a:noFill/>
              <a:prstDash val="solid"/>
              <a:miter/>
            </a:ln>
          </p:spPr>
          <p:txBody>
            <a:bodyPr rtlCol="0" anchor="ctr"/>
            <a:lstStyle/>
            <a:p>
              <a:pPr defTabSz="685800" rtl="0"/>
              <a:endParaRPr lang="en-GB" sz="1350">
                <a:solidFill>
                  <a:srgbClr val="504F51"/>
                </a:solidFill>
                <a:latin typeface="Franklin Gothic Book"/>
              </a:endParaRPr>
            </a:p>
          </p:txBody>
        </p:sp>
        <p:sp>
          <p:nvSpPr>
            <p:cNvPr id="25" name="Freeform: Shape 13">
              <a:extLst>
                <a:ext uri="{FF2B5EF4-FFF2-40B4-BE49-F238E27FC236}">
                  <a16:creationId xmlns:a16="http://schemas.microsoft.com/office/drawing/2014/main" id="{20B81411-7AD8-B2CD-6E3D-AD0113507413}"/>
                </a:ext>
              </a:extLst>
            </p:cNvPr>
            <p:cNvSpPr/>
            <p:nvPr/>
          </p:nvSpPr>
          <p:spPr>
            <a:xfrm>
              <a:off x="-10459258" y="2751347"/>
              <a:ext cx="863131" cy="728267"/>
            </a:xfrm>
            <a:custGeom>
              <a:avLst/>
              <a:gdLst>
                <a:gd name="connsiteX0" fmla="*/ 553974 w 863130"/>
                <a:gd name="connsiteY0" fmla="*/ 385100 h 728266"/>
                <a:gd name="connsiteX1" fmla="*/ 553974 w 863130"/>
                <a:gd name="connsiteY1" fmla="*/ 389146 h 728266"/>
                <a:gd name="connsiteX2" fmla="*/ 473055 w 863130"/>
                <a:gd name="connsiteY2" fmla="*/ 479505 h 728266"/>
                <a:gd name="connsiteX3" fmla="*/ 483844 w 863130"/>
                <a:gd name="connsiteY3" fmla="*/ 517267 h 728266"/>
                <a:gd name="connsiteX4" fmla="*/ 429899 w 863130"/>
                <a:gd name="connsiteY4" fmla="*/ 525359 h 728266"/>
                <a:gd name="connsiteX5" fmla="*/ 377302 w 863130"/>
                <a:gd name="connsiteY5" fmla="*/ 517267 h 728266"/>
                <a:gd name="connsiteX6" fmla="*/ 375953 w 863130"/>
                <a:gd name="connsiteY6" fmla="*/ 416119 h 728266"/>
                <a:gd name="connsiteX7" fmla="*/ 311218 w 863130"/>
                <a:gd name="connsiteY7" fmla="*/ 378357 h 728266"/>
                <a:gd name="connsiteX8" fmla="*/ 311218 w 863130"/>
                <a:gd name="connsiteY8" fmla="*/ 351384 h 728266"/>
                <a:gd name="connsiteX9" fmla="*/ 553974 w 863130"/>
                <a:gd name="connsiteY9" fmla="*/ 351384 h 728266"/>
                <a:gd name="connsiteX10" fmla="*/ 553974 w 863130"/>
                <a:gd name="connsiteY10" fmla="*/ 385100 h 728266"/>
                <a:gd name="connsiteX11" fmla="*/ 812913 w 863130"/>
                <a:gd name="connsiteY11" fmla="*/ 138299 h 728266"/>
                <a:gd name="connsiteX12" fmla="*/ 580946 w 863130"/>
                <a:gd name="connsiteY12" fmla="*/ 16921 h 728266"/>
                <a:gd name="connsiteX13" fmla="*/ 564763 w 863130"/>
                <a:gd name="connsiteY13" fmla="*/ 14224 h 728266"/>
                <a:gd name="connsiteX14" fmla="*/ 311218 w 863130"/>
                <a:gd name="connsiteY14" fmla="*/ 14224 h 728266"/>
                <a:gd name="connsiteX15" fmla="*/ 292337 w 863130"/>
                <a:gd name="connsiteY15" fmla="*/ 16921 h 728266"/>
                <a:gd name="connsiteX16" fmla="*/ 49582 w 863130"/>
                <a:gd name="connsiteY16" fmla="*/ 151785 h 728266"/>
                <a:gd name="connsiteX17" fmla="*/ 17214 w 863130"/>
                <a:gd name="connsiteY17" fmla="*/ 220566 h 728266"/>
                <a:gd name="connsiteX18" fmla="*/ 68463 w 863130"/>
                <a:gd name="connsiteY18" fmla="*/ 256979 h 728266"/>
                <a:gd name="connsiteX19" fmla="*/ 87344 w 863130"/>
                <a:gd name="connsiteY19" fmla="*/ 254282 h 728266"/>
                <a:gd name="connsiteX20" fmla="*/ 257272 w 863130"/>
                <a:gd name="connsiteY20" fmla="*/ 165272 h 728266"/>
                <a:gd name="connsiteX21" fmla="*/ 257272 w 863130"/>
                <a:gd name="connsiteY21" fmla="*/ 391844 h 728266"/>
                <a:gd name="connsiteX22" fmla="*/ 146684 w 863130"/>
                <a:gd name="connsiteY22" fmla="*/ 468716 h 728266"/>
                <a:gd name="connsiteX23" fmla="*/ 131849 w 863130"/>
                <a:gd name="connsiteY23" fmla="*/ 541543 h 728266"/>
                <a:gd name="connsiteX24" fmla="*/ 226254 w 863130"/>
                <a:gd name="connsiteY24" fmla="*/ 689893 h 728266"/>
                <a:gd name="connsiteX25" fmla="*/ 300429 w 863130"/>
                <a:gd name="connsiteY25" fmla="*/ 706077 h 728266"/>
                <a:gd name="connsiteX26" fmla="*/ 316613 w 863130"/>
                <a:gd name="connsiteY26" fmla="*/ 631902 h 728266"/>
                <a:gd name="connsiteX27" fmla="*/ 270759 w 863130"/>
                <a:gd name="connsiteY27" fmla="*/ 557727 h 728266"/>
                <a:gd name="connsiteX28" fmla="*/ 300429 w 863130"/>
                <a:gd name="connsiteY28" fmla="*/ 557727 h 728266"/>
                <a:gd name="connsiteX29" fmla="*/ 328750 w 863130"/>
                <a:gd name="connsiteY29" fmla="*/ 553681 h 728266"/>
                <a:gd name="connsiteX30" fmla="*/ 428550 w 863130"/>
                <a:gd name="connsiteY30" fmla="*/ 579305 h 728266"/>
                <a:gd name="connsiteX31" fmla="*/ 527001 w 863130"/>
                <a:gd name="connsiteY31" fmla="*/ 556378 h 728266"/>
                <a:gd name="connsiteX32" fmla="*/ 564763 w 863130"/>
                <a:gd name="connsiteY32" fmla="*/ 563121 h 728266"/>
                <a:gd name="connsiteX33" fmla="*/ 589038 w 863130"/>
                <a:gd name="connsiteY33" fmla="*/ 561772 h 728266"/>
                <a:gd name="connsiteX34" fmla="*/ 540487 w 863130"/>
                <a:gd name="connsiteY34" fmla="*/ 629205 h 728266"/>
                <a:gd name="connsiteX35" fmla="*/ 552625 w 863130"/>
                <a:gd name="connsiteY35" fmla="*/ 704728 h 728266"/>
                <a:gd name="connsiteX36" fmla="*/ 628149 w 863130"/>
                <a:gd name="connsiteY36" fmla="*/ 692591 h 728266"/>
                <a:gd name="connsiteX37" fmla="*/ 736040 w 863130"/>
                <a:gd name="connsiteY37" fmla="*/ 544240 h 728266"/>
                <a:gd name="connsiteX38" fmla="*/ 738737 w 863130"/>
                <a:gd name="connsiteY38" fmla="*/ 538846 h 728266"/>
                <a:gd name="connsiteX39" fmla="*/ 718508 w 863130"/>
                <a:gd name="connsiteY39" fmla="*/ 464670 h 728266"/>
                <a:gd name="connsiteX40" fmla="*/ 607919 w 863130"/>
                <a:gd name="connsiteY40" fmla="*/ 402633 h 728266"/>
                <a:gd name="connsiteX41" fmla="*/ 607919 w 863130"/>
                <a:gd name="connsiteY41" fmla="*/ 159877 h 728266"/>
                <a:gd name="connsiteX42" fmla="*/ 780545 w 863130"/>
                <a:gd name="connsiteY42" fmla="*/ 242144 h 728266"/>
                <a:gd name="connsiteX43" fmla="*/ 796729 w 863130"/>
                <a:gd name="connsiteY43" fmla="*/ 244842 h 728266"/>
                <a:gd name="connsiteX44" fmla="*/ 847978 w 863130"/>
                <a:gd name="connsiteY44" fmla="*/ 207080 h 728266"/>
                <a:gd name="connsiteX45" fmla="*/ 812913 w 863130"/>
                <a:gd name="connsiteY45" fmla="*/ 138299 h 72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63130" h="728266">
                  <a:moveTo>
                    <a:pt x="553974" y="385100"/>
                  </a:moveTo>
                  <a:cubicBezTo>
                    <a:pt x="553974" y="386449"/>
                    <a:pt x="553974" y="387798"/>
                    <a:pt x="553974" y="389146"/>
                  </a:cubicBezTo>
                  <a:cubicBezTo>
                    <a:pt x="506771" y="393192"/>
                    <a:pt x="471706" y="432303"/>
                    <a:pt x="473055" y="479505"/>
                  </a:cubicBezTo>
                  <a:cubicBezTo>
                    <a:pt x="473055" y="492992"/>
                    <a:pt x="477101" y="506478"/>
                    <a:pt x="483844" y="517267"/>
                  </a:cubicBezTo>
                  <a:cubicBezTo>
                    <a:pt x="469009" y="522662"/>
                    <a:pt x="450128" y="525359"/>
                    <a:pt x="429899" y="525359"/>
                  </a:cubicBezTo>
                  <a:cubicBezTo>
                    <a:pt x="408320" y="525359"/>
                    <a:pt x="390788" y="522662"/>
                    <a:pt x="377302" y="517267"/>
                  </a:cubicBezTo>
                  <a:cubicBezTo>
                    <a:pt x="397531" y="487597"/>
                    <a:pt x="397531" y="447138"/>
                    <a:pt x="375953" y="416119"/>
                  </a:cubicBezTo>
                  <a:cubicBezTo>
                    <a:pt x="359769" y="394541"/>
                    <a:pt x="336842" y="381055"/>
                    <a:pt x="311218" y="378357"/>
                  </a:cubicBezTo>
                  <a:lnTo>
                    <a:pt x="311218" y="351384"/>
                  </a:lnTo>
                  <a:lnTo>
                    <a:pt x="553974" y="351384"/>
                  </a:lnTo>
                  <a:lnTo>
                    <a:pt x="553974" y="385100"/>
                  </a:lnTo>
                  <a:close/>
                  <a:moveTo>
                    <a:pt x="812913" y="138299"/>
                  </a:moveTo>
                  <a:lnTo>
                    <a:pt x="580946" y="16921"/>
                  </a:lnTo>
                  <a:cubicBezTo>
                    <a:pt x="575552" y="15573"/>
                    <a:pt x="570157" y="14224"/>
                    <a:pt x="564763" y="14224"/>
                  </a:cubicBezTo>
                  <a:lnTo>
                    <a:pt x="311218" y="14224"/>
                  </a:lnTo>
                  <a:cubicBezTo>
                    <a:pt x="304475" y="14224"/>
                    <a:pt x="299080" y="15573"/>
                    <a:pt x="292337" y="16921"/>
                  </a:cubicBezTo>
                  <a:lnTo>
                    <a:pt x="49582" y="151785"/>
                  </a:lnTo>
                  <a:cubicBezTo>
                    <a:pt x="21260" y="162575"/>
                    <a:pt x="7774" y="193593"/>
                    <a:pt x="17214" y="220566"/>
                  </a:cubicBezTo>
                  <a:cubicBezTo>
                    <a:pt x="25306" y="243493"/>
                    <a:pt x="46884" y="256979"/>
                    <a:pt x="68463" y="256979"/>
                  </a:cubicBezTo>
                  <a:cubicBezTo>
                    <a:pt x="75206" y="256979"/>
                    <a:pt x="80600" y="255631"/>
                    <a:pt x="87344" y="254282"/>
                  </a:cubicBezTo>
                  <a:lnTo>
                    <a:pt x="257272" y="165272"/>
                  </a:lnTo>
                  <a:cubicBezTo>
                    <a:pt x="257272" y="165272"/>
                    <a:pt x="257272" y="387798"/>
                    <a:pt x="257272" y="391844"/>
                  </a:cubicBezTo>
                  <a:cubicBezTo>
                    <a:pt x="254575" y="393192"/>
                    <a:pt x="146684" y="468716"/>
                    <a:pt x="146684" y="468716"/>
                  </a:cubicBezTo>
                  <a:cubicBezTo>
                    <a:pt x="123757" y="484900"/>
                    <a:pt x="117014" y="517267"/>
                    <a:pt x="131849" y="541543"/>
                  </a:cubicBezTo>
                  <a:lnTo>
                    <a:pt x="226254" y="689893"/>
                  </a:lnTo>
                  <a:cubicBezTo>
                    <a:pt x="242437" y="715518"/>
                    <a:pt x="276153" y="722261"/>
                    <a:pt x="300429" y="706077"/>
                  </a:cubicBezTo>
                  <a:cubicBezTo>
                    <a:pt x="324704" y="689893"/>
                    <a:pt x="332796" y="656177"/>
                    <a:pt x="316613" y="631902"/>
                  </a:cubicBezTo>
                  <a:lnTo>
                    <a:pt x="270759" y="557727"/>
                  </a:lnTo>
                  <a:lnTo>
                    <a:pt x="300429" y="557727"/>
                  </a:lnTo>
                  <a:cubicBezTo>
                    <a:pt x="309869" y="557727"/>
                    <a:pt x="319310" y="556378"/>
                    <a:pt x="328750" y="553681"/>
                  </a:cubicBezTo>
                  <a:cubicBezTo>
                    <a:pt x="353026" y="569864"/>
                    <a:pt x="385393" y="579305"/>
                    <a:pt x="428550" y="579305"/>
                  </a:cubicBezTo>
                  <a:cubicBezTo>
                    <a:pt x="469009" y="579305"/>
                    <a:pt x="501377" y="569864"/>
                    <a:pt x="527001" y="556378"/>
                  </a:cubicBezTo>
                  <a:cubicBezTo>
                    <a:pt x="537790" y="561772"/>
                    <a:pt x="551276" y="563121"/>
                    <a:pt x="564763" y="563121"/>
                  </a:cubicBezTo>
                  <a:lnTo>
                    <a:pt x="589038" y="561772"/>
                  </a:lnTo>
                  <a:lnTo>
                    <a:pt x="540487" y="629205"/>
                  </a:lnTo>
                  <a:cubicBezTo>
                    <a:pt x="522955" y="653480"/>
                    <a:pt x="528349" y="687196"/>
                    <a:pt x="552625" y="704728"/>
                  </a:cubicBezTo>
                  <a:cubicBezTo>
                    <a:pt x="576900" y="722261"/>
                    <a:pt x="610617" y="716866"/>
                    <a:pt x="628149" y="692591"/>
                  </a:cubicBezTo>
                  <a:lnTo>
                    <a:pt x="736040" y="544240"/>
                  </a:lnTo>
                  <a:cubicBezTo>
                    <a:pt x="737389" y="542891"/>
                    <a:pt x="738737" y="541543"/>
                    <a:pt x="738737" y="538846"/>
                  </a:cubicBezTo>
                  <a:cubicBezTo>
                    <a:pt x="753573" y="513221"/>
                    <a:pt x="744132" y="479505"/>
                    <a:pt x="718508" y="464670"/>
                  </a:cubicBezTo>
                  <a:lnTo>
                    <a:pt x="607919" y="402633"/>
                  </a:lnTo>
                  <a:cubicBezTo>
                    <a:pt x="607919" y="397238"/>
                    <a:pt x="607919" y="159877"/>
                    <a:pt x="607919" y="159877"/>
                  </a:cubicBezTo>
                  <a:lnTo>
                    <a:pt x="780545" y="242144"/>
                  </a:lnTo>
                  <a:cubicBezTo>
                    <a:pt x="785940" y="243493"/>
                    <a:pt x="791334" y="244842"/>
                    <a:pt x="796729" y="244842"/>
                  </a:cubicBezTo>
                  <a:cubicBezTo>
                    <a:pt x="819656" y="244842"/>
                    <a:pt x="841234" y="230007"/>
                    <a:pt x="847978" y="207080"/>
                  </a:cubicBezTo>
                  <a:cubicBezTo>
                    <a:pt x="857418" y="177410"/>
                    <a:pt x="841234" y="147740"/>
                    <a:pt x="812913" y="138299"/>
                  </a:cubicBezTo>
                  <a:close/>
                </a:path>
              </a:pathLst>
            </a:custGeom>
            <a:solidFill>
              <a:srgbClr val="FFFF00"/>
            </a:solidFill>
            <a:ln w="13395" cap="flat">
              <a:noFill/>
              <a:prstDash val="solid"/>
              <a:miter/>
            </a:ln>
          </p:spPr>
          <p:txBody>
            <a:bodyPr rtlCol="0" anchor="ctr"/>
            <a:lstStyle/>
            <a:p>
              <a:pPr defTabSz="685800" rtl="0"/>
              <a:endParaRPr lang="en-GB" sz="1350">
                <a:solidFill>
                  <a:srgbClr val="504F51"/>
                </a:solidFill>
                <a:latin typeface="Franklin Gothic Book"/>
              </a:endParaRPr>
            </a:p>
          </p:txBody>
        </p:sp>
      </p:grpSp>
      <p:grpSp>
        <p:nvGrpSpPr>
          <p:cNvPr id="12" name="Graphic 9" descr="Baby">
            <a:extLst>
              <a:ext uri="{FF2B5EF4-FFF2-40B4-BE49-F238E27FC236}">
                <a16:creationId xmlns:a16="http://schemas.microsoft.com/office/drawing/2014/main" id="{2F086009-9A1F-86B7-367A-9D83C8B06B0D}"/>
              </a:ext>
            </a:extLst>
          </p:cNvPr>
          <p:cNvGrpSpPr/>
          <p:nvPr/>
        </p:nvGrpSpPr>
        <p:grpSpPr>
          <a:xfrm>
            <a:off x="1657134" y="4365581"/>
            <a:ext cx="713867" cy="953768"/>
            <a:chOff x="-10460287" y="3655424"/>
            <a:chExt cx="863131" cy="1092401"/>
          </a:xfrm>
          <a:solidFill>
            <a:srgbClr val="00B050"/>
          </a:solidFill>
        </p:grpSpPr>
        <p:sp>
          <p:nvSpPr>
            <p:cNvPr id="22" name="Freeform: Shape 15">
              <a:extLst>
                <a:ext uri="{FF2B5EF4-FFF2-40B4-BE49-F238E27FC236}">
                  <a16:creationId xmlns:a16="http://schemas.microsoft.com/office/drawing/2014/main" id="{2EAA2F56-4A73-6247-49CC-99C54CBEEC5C}"/>
                </a:ext>
              </a:extLst>
            </p:cNvPr>
            <p:cNvSpPr/>
            <p:nvPr/>
          </p:nvSpPr>
          <p:spPr>
            <a:xfrm>
              <a:off x="-10210497" y="3655424"/>
              <a:ext cx="364133" cy="364133"/>
            </a:xfrm>
            <a:custGeom>
              <a:avLst/>
              <a:gdLst>
                <a:gd name="connsiteX0" fmla="*/ 351384 w 364133"/>
                <a:gd name="connsiteY0" fmla="*/ 182804 h 364133"/>
                <a:gd name="connsiteX1" fmla="*/ 182804 w 364133"/>
                <a:gd name="connsiteY1" fmla="*/ 351384 h 364133"/>
                <a:gd name="connsiteX2" fmla="*/ 14224 w 364133"/>
                <a:gd name="connsiteY2" fmla="*/ 182804 h 364133"/>
                <a:gd name="connsiteX3" fmla="*/ 182804 w 364133"/>
                <a:gd name="connsiteY3" fmla="*/ 14224 h 364133"/>
                <a:gd name="connsiteX4" fmla="*/ 351384 w 364133"/>
                <a:gd name="connsiteY4" fmla="*/ 182804 h 36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133" h="364133">
                  <a:moveTo>
                    <a:pt x="351384" y="182804"/>
                  </a:moveTo>
                  <a:cubicBezTo>
                    <a:pt x="351384" y="275908"/>
                    <a:pt x="275908" y="351384"/>
                    <a:pt x="182804" y="351384"/>
                  </a:cubicBezTo>
                  <a:cubicBezTo>
                    <a:pt x="89700" y="351384"/>
                    <a:pt x="14224" y="275908"/>
                    <a:pt x="14224" y="182804"/>
                  </a:cubicBezTo>
                  <a:cubicBezTo>
                    <a:pt x="14224" y="89700"/>
                    <a:pt x="89700" y="14224"/>
                    <a:pt x="182804" y="14224"/>
                  </a:cubicBezTo>
                  <a:cubicBezTo>
                    <a:pt x="275908" y="14224"/>
                    <a:pt x="351384" y="89700"/>
                    <a:pt x="351384" y="182804"/>
                  </a:cubicBezTo>
                  <a:close/>
                </a:path>
              </a:pathLst>
            </a:custGeom>
            <a:grpFill/>
            <a:ln w="13395" cap="flat">
              <a:noFill/>
              <a:prstDash val="solid"/>
              <a:miter/>
            </a:ln>
          </p:spPr>
          <p:txBody>
            <a:bodyPr rtlCol="0" anchor="ctr"/>
            <a:lstStyle/>
            <a:p>
              <a:pPr defTabSz="685800" rtl="0"/>
              <a:endParaRPr lang="en-GB" sz="1350">
                <a:solidFill>
                  <a:srgbClr val="504F51"/>
                </a:solidFill>
                <a:latin typeface="Franklin Gothic Book"/>
              </a:endParaRPr>
            </a:p>
          </p:txBody>
        </p:sp>
        <p:sp>
          <p:nvSpPr>
            <p:cNvPr id="23" name="Freeform: Shape 16">
              <a:extLst>
                <a:ext uri="{FF2B5EF4-FFF2-40B4-BE49-F238E27FC236}">
                  <a16:creationId xmlns:a16="http://schemas.microsoft.com/office/drawing/2014/main" id="{4ECCAE1D-2603-A715-7B54-A9D6B1519AF7}"/>
                </a:ext>
              </a:extLst>
            </p:cNvPr>
            <p:cNvSpPr/>
            <p:nvPr/>
          </p:nvSpPr>
          <p:spPr>
            <a:xfrm>
              <a:off x="-10460287" y="4019558"/>
              <a:ext cx="863131" cy="728267"/>
            </a:xfrm>
            <a:custGeom>
              <a:avLst/>
              <a:gdLst>
                <a:gd name="connsiteX0" fmla="*/ 553974 w 863130"/>
                <a:gd name="connsiteY0" fmla="*/ 385100 h 728266"/>
                <a:gd name="connsiteX1" fmla="*/ 553974 w 863130"/>
                <a:gd name="connsiteY1" fmla="*/ 389146 h 728266"/>
                <a:gd name="connsiteX2" fmla="*/ 473055 w 863130"/>
                <a:gd name="connsiteY2" fmla="*/ 479505 h 728266"/>
                <a:gd name="connsiteX3" fmla="*/ 483844 w 863130"/>
                <a:gd name="connsiteY3" fmla="*/ 517267 h 728266"/>
                <a:gd name="connsiteX4" fmla="*/ 429899 w 863130"/>
                <a:gd name="connsiteY4" fmla="*/ 525359 h 728266"/>
                <a:gd name="connsiteX5" fmla="*/ 377302 w 863130"/>
                <a:gd name="connsiteY5" fmla="*/ 517267 h 728266"/>
                <a:gd name="connsiteX6" fmla="*/ 375953 w 863130"/>
                <a:gd name="connsiteY6" fmla="*/ 416119 h 728266"/>
                <a:gd name="connsiteX7" fmla="*/ 311218 w 863130"/>
                <a:gd name="connsiteY7" fmla="*/ 378357 h 728266"/>
                <a:gd name="connsiteX8" fmla="*/ 311218 w 863130"/>
                <a:gd name="connsiteY8" fmla="*/ 351384 h 728266"/>
                <a:gd name="connsiteX9" fmla="*/ 553974 w 863130"/>
                <a:gd name="connsiteY9" fmla="*/ 351384 h 728266"/>
                <a:gd name="connsiteX10" fmla="*/ 553974 w 863130"/>
                <a:gd name="connsiteY10" fmla="*/ 385100 h 728266"/>
                <a:gd name="connsiteX11" fmla="*/ 812913 w 863130"/>
                <a:gd name="connsiteY11" fmla="*/ 138299 h 728266"/>
                <a:gd name="connsiteX12" fmla="*/ 580946 w 863130"/>
                <a:gd name="connsiteY12" fmla="*/ 16921 h 728266"/>
                <a:gd name="connsiteX13" fmla="*/ 564763 w 863130"/>
                <a:gd name="connsiteY13" fmla="*/ 14224 h 728266"/>
                <a:gd name="connsiteX14" fmla="*/ 311218 w 863130"/>
                <a:gd name="connsiteY14" fmla="*/ 14224 h 728266"/>
                <a:gd name="connsiteX15" fmla="*/ 292337 w 863130"/>
                <a:gd name="connsiteY15" fmla="*/ 16921 h 728266"/>
                <a:gd name="connsiteX16" fmla="*/ 49582 w 863130"/>
                <a:gd name="connsiteY16" fmla="*/ 151785 h 728266"/>
                <a:gd name="connsiteX17" fmla="*/ 17214 w 863130"/>
                <a:gd name="connsiteY17" fmla="*/ 220566 h 728266"/>
                <a:gd name="connsiteX18" fmla="*/ 68463 w 863130"/>
                <a:gd name="connsiteY18" fmla="*/ 256979 h 728266"/>
                <a:gd name="connsiteX19" fmla="*/ 87344 w 863130"/>
                <a:gd name="connsiteY19" fmla="*/ 254282 h 728266"/>
                <a:gd name="connsiteX20" fmla="*/ 257272 w 863130"/>
                <a:gd name="connsiteY20" fmla="*/ 165272 h 728266"/>
                <a:gd name="connsiteX21" fmla="*/ 257272 w 863130"/>
                <a:gd name="connsiteY21" fmla="*/ 391844 h 728266"/>
                <a:gd name="connsiteX22" fmla="*/ 146684 w 863130"/>
                <a:gd name="connsiteY22" fmla="*/ 468716 h 728266"/>
                <a:gd name="connsiteX23" fmla="*/ 131849 w 863130"/>
                <a:gd name="connsiteY23" fmla="*/ 541543 h 728266"/>
                <a:gd name="connsiteX24" fmla="*/ 226254 w 863130"/>
                <a:gd name="connsiteY24" fmla="*/ 689893 h 728266"/>
                <a:gd name="connsiteX25" fmla="*/ 300429 w 863130"/>
                <a:gd name="connsiteY25" fmla="*/ 706077 h 728266"/>
                <a:gd name="connsiteX26" fmla="*/ 316613 w 863130"/>
                <a:gd name="connsiteY26" fmla="*/ 631902 h 728266"/>
                <a:gd name="connsiteX27" fmla="*/ 270759 w 863130"/>
                <a:gd name="connsiteY27" fmla="*/ 557727 h 728266"/>
                <a:gd name="connsiteX28" fmla="*/ 300429 w 863130"/>
                <a:gd name="connsiteY28" fmla="*/ 557727 h 728266"/>
                <a:gd name="connsiteX29" fmla="*/ 328750 w 863130"/>
                <a:gd name="connsiteY29" fmla="*/ 553681 h 728266"/>
                <a:gd name="connsiteX30" fmla="*/ 428550 w 863130"/>
                <a:gd name="connsiteY30" fmla="*/ 579305 h 728266"/>
                <a:gd name="connsiteX31" fmla="*/ 527001 w 863130"/>
                <a:gd name="connsiteY31" fmla="*/ 556378 h 728266"/>
                <a:gd name="connsiteX32" fmla="*/ 564763 w 863130"/>
                <a:gd name="connsiteY32" fmla="*/ 563121 h 728266"/>
                <a:gd name="connsiteX33" fmla="*/ 589038 w 863130"/>
                <a:gd name="connsiteY33" fmla="*/ 561772 h 728266"/>
                <a:gd name="connsiteX34" fmla="*/ 540487 w 863130"/>
                <a:gd name="connsiteY34" fmla="*/ 629205 h 728266"/>
                <a:gd name="connsiteX35" fmla="*/ 552625 w 863130"/>
                <a:gd name="connsiteY35" fmla="*/ 704728 h 728266"/>
                <a:gd name="connsiteX36" fmla="*/ 628149 w 863130"/>
                <a:gd name="connsiteY36" fmla="*/ 692591 h 728266"/>
                <a:gd name="connsiteX37" fmla="*/ 736040 w 863130"/>
                <a:gd name="connsiteY37" fmla="*/ 544240 h 728266"/>
                <a:gd name="connsiteX38" fmla="*/ 738737 w 863130"/>
                <a:gd name="connsiteY38" fmla="*/ 538846 h 728266"/>
                <a:gd name="connsiteX39" fmla="*/ 718508 w 863130"/>
                <a:gd name="connsiteY39" fmla="*/ 464670 h 728266"/>
                <a:gd name="connsiteX40" fmla="*/ 607919 w 863130"/>
                <a:gd name="connsiteY40" fmla="*/ 402633 h 728266"/>
                <a:gd name="connsiteX41" fmla="*/ 607919 w 863130"/>
                <a:gd name="connsiteY41" fmla="*/ 159877 h 728266"/>
                <a:gd name="connsiteX42" fmla="*/ 780545 w 863130"/>
                <a:gd name="connsiteY42" fmla="*/ 242144 h 728266"/>
                <a:gd name="connsiteX43" fmla="*/ 796729 w 863130"/>
                <a:gd name="connsiteY43" fmla="*/ 244842 h 728266"/>
                <a:gd name="connsiteX44" fmla="*/ 847978 w 863130"/>
                <a:gd name="connsiteY44" fmla="*/ 207080 h 728266"/>
                <a:gd name="connsiteX45" fmla="*/ 812913 w 863130"/>
                <a:gd name="connsiteY45" fmla="*/ 138299 h 72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63130" h="728266">
                  <a:moveTo>
                    <a:pt x="553974" y="385100"/>
                  </a:moveTo>
                  <a:cubicBezTo>
                    <a:pt x="553974" y="386449"/>
                    <a:pt x="553974" y="387798"/>
                    <a:pt x="553974" y="389146"/>
                  </a:cubicBezTo>
                  <a:cubicBezTo>
                    <a:pt x="506771" y="393192"/>
                    <a:pt x="471706" y="432303"/>
                    <a:pt x="473055" y="479505"/>
                  </a:cubicBezTo>
                  <a:cubicBezTo>
                    <a:pt x="473055" y="492992"/>
                    <a:pt x="477101" y="506478"/>
                    <a:pt x="483844" y="517267"/>
                  </a:cubicBezTo>
                  <a:cubicBezTo>
                    <a:pt x="469009" y="522662"/>
                    <a:pt x="450128" y="525359"/>
                    <a:pt x="429899" y="525359"/>
                  </a:cubicBezTo>
                  <a:cubicBezTo>
                    <a:pt x="408320" y="525359"/>
                    <a:pt x="390788" y="522662"/>
                    <a:pt x="377302" y="517267"/>
                  </a:cubicBezTo>
                  <a:cubicBezTo>
                    <a:pt x="397531" y="487597"/>
                    <a:pt x="397531" y="447138"/>
                    <a:pt x="375953" y="416119"/>
                  </a:cubicBezTo>
                  <a:cubicBezTo>
                    <a:pt x="359769" y="394541"/>
                    <a:pt x="336842" y="381055"/>
                    <a:pt x="311218" y="378357"/>
                  </a:cubicBezTo>
                  <a:lnTo>
                    <a:pt x="311218" y="351384"/>
                  </a:lnTo>
                  <a:lnTo>
                    <a:pt x="553974" y="351384"/>
                  </a:lnTo>
                  <a:lnTo>
                    <a:pt x="553974" y="385100"/>
                  </a:lnTo>
                  <a:close/>
                  <a:moveTo>
                    <a:pt x="812913" y="138299"/>
                  </a:moveTo>
                  <a:lnTo>
                    <a:pt x="580946" y="16921"/>
                  </a:lnTo>
                  <a:cubicBezTo>
                    <a:pt x="575552" y="15573"/>
                    <a:pt x="570157" y="14224"/>
                    <a:pt x="564763" y="14224"/>
                  </a:cubicBezTo>
                  <a:lnTo>
                    <a:pt x="311218" y="14224"/>
                  </a:lnTo>
                  <a:cubicBezTo>
                    <a:pt x="304475" y="14224"/>
                    <a:pt x="299080" y="15573"/>
                    <a:pt x="292337" y="16921"/>
                  </a:cubicBezTo>
                  <a:lnTo>
                    <a:pt x="49582" y="151785"/>
                  </a:lnTo>
                  <a:cubicBezTo>
                    <a:pt x="21260" y="162575"/>
                    <a:pt x="7774" y="193593"/>
                    <a:pt x="17214" y="220566"/>
                  </a:cubicBezTo>
                  <a:cubicBezTo>
                    <a:pt x="25306" y="243493"/>
                    <a:pt x="46884" y="256979"/>
                    <a:pt x="68463" y="256979"/>
                  </a:cubicBezTo>
                  <a:cubicBezTo>
                    <a:pt x="75206" y="256979"/>
                    <a:pt x="80600" y="255631"/>
                    <a:pt x="87344" y="254282"/>
                  </a:cubicBezTo>
                  <a:lnTo>
                    <a:pt x="257272" y="165272"/>
                  </a:lnTo>
                  <a:cubicBezTo>
                    <a:pt x="257272" y="165272"/>
                    <a:pt x="257272" y="387798"/>
                    <a:pt x="257272" y="391844"/>
                  </a:cubicBezTo>
                  <a:cubicBezTo>
                    <a:pt x="254575" y="393192"/>
                    <a:pt x="146684" y="468716"/>
                    <a:pt x="146684" y="468716"/>
                  </a:cubicBezTo>
                  <a:cubicBezTo>
                    <a:pt x="123757" y="484900"/>
                    <a:pt x="117014" y="517267"/>
                    <a:pt x="131849" y="541543"/>
                  </a:cubicBezTo>
                  <a:lnTo>
                    <a:pt x="226254" y="689893"/>
                  </a:lnTo>
                  <a:cubicBezTo>
                    <a:pt x="242437" y="715518"/>
                    <a:pt x="276153" y="722261"/>
                    <a:pt x="300429" y="706077"/>
                  </a:cubicBezTo>
                  <a:cubicBezTo>
                    <a:pt x="324704" y="689893"/>
                    <a:pt x="332796" y="656177"/>
                    <a:pt x="316613" y="631902"/>
                  </a:cubicBezTo>
                  <a:lnTo>
                    <a:pt x="270759" y="557727"/>
                  </a:lnTo>
                  <a:lnTo>
                    <a:pt x="300429" y="557727"/>
                  </a:lnTo>
                  <a:cubicBezTo>
                    <a:pt x="309869" y="557727"/>
                    <a:pt x="319310" y="556378"/>
                    <a:pt x="328750" y="553681"/>
                  </a:cubicBezTo>
                  <a:cubicBezTo>
                    <a:pt x="353026" y="569864"/>
                    <a:pt x="385393" y="579305"/>
                    <a:pt x="428550" y="579305"/>
                  </a:cubicBezTo>
                  <a:cubicBezTo>
                    <a:pt x="469009" y="579305"/>
                    <a:pt x="501377" y="569864"/>
                    <a:pt x="527001" y="556378"/>
                  </a:cubicBezTo>
                  <a:cubicBezTo>
                    <a:pt x="537790" y="561772"/>
                    <a:pt x="551276" y="563121"/>
                    <a:pt x="564763" y="563121"/>
                  </a:cubicBezTo>
                  <a:lnTo>
                    <a:pt x="589038" y="561772"/>
                  </a:lnTo>
                  <a:lnTo>
                    <a:pt x="540487" y="629205"/>
                  </a:lnTo>
                  <a:cubicBezTo>
                    <a:pt x="522955" y="653480"/>
                    <a:pt x="528349" y="687196"/>
                    <a:pt x="552625" y="704728"/>
                  </a:cubicBezTo>
                  <a:cubicBezTo>
                    <a:pt x="576900" y="722261"/>
                    <a:pt x="610617" y="716866"/>
                    <a:pt x="628149" y="692591"/>
                  </a:cubicBezTo>
                  <a:lnTo>
                    <a:pt x="736040" y="544240"/>
                  </a:lnTo>
                  <a:cubicBezTo>
                    <a:pt x="737389" y="542891"/>
                    <a:pt x="738737" y="541543"/>
                    <a:pt x="738737" y="538846"/>
                  </a:cubicBezTo>
                  <a:cubicBezTo>
                    <a:pt x="753573" y="513221"/>
                    <a:pt x="744132" y="479505"/>
                    <a:pt x="718508" y="464670"/>
                  </a:cubicBezTo>
                  <a:lnTo>
                    <a:pt x="607919" y="402633"/>
                  </a:lnTo>
                  <a:cubicBezTo>
                    <a:pt x="607919" y="397238"/>
                    <a:pt x="607919" y="159877"/>
                    <a:pt x="607919" y="159877"/>
                  </a:cubicBezTo>
                  <a:lnTo>
                    <a:pt x="780545" y="242144"/>
                  </a:lnTo>
                  <a:cubicBezTo>
                    <a:pt x="785940" y="243493"/>
                    <a:pt x="791334" y="244842"/>
                    <a:pt x="796729" y="244842"/>
                  </a:cubicBezTo>
                  <a:cubicBezTo>
                    <a:pt x="819656" y="244842"/>
                    <a:pt x="841234" y="230007"/>
                    <a:pt x="847978" y="207080"/>
                  </a:cubicBezTo>
                  <a:cubicBezTo>
                    <a:pt x="857418" y="177410"/>
                    <a:pt x="841234" y="147740"/>
                    <a:pt x="812913" y="138299"/>
                  </a:cubicBezTo>
                  <a:close/>
                </a:path>
              </a:pathLst>
            </a:custGeom>
            <a:grpFill/>
            <a:ln w="13395" cap="flat">
              <a:noFill/>
              <a:prstDash val="solid"/>
              <a:miter/>
            </a:ln>
          </p:spPr>
          <p:txBody>
            <a:bodyPr rtlCol="0" anchor="ctr"/>
            <a:lstStyle/>
            <a:p>
              <a:pPr defTabSz="685800" rtl="0"/>
              <a:endParaRPr lang="en-GB" sz="1350">
                <a:solidFill>
                  <a:srgbClr val="504F51"/>
                </a:solidFill>
                <a:latin typeface="Franklin Gothic Book"/>
              </a:endParaRPr>
            </a:p>
          </p:txBody>
        </p:sp>
      </p:grpSp>
      <p:grpSp>
        <p:nvGrpSpPr>
          <p:cNvPr id="13" name="Graphic 10" descr="Baby">
            <a:extLst>
              <a:ext uri="{FF2B5EF4-FFF2-40B4-BE49-F238E27FC236}">
                <a16:creationId xmlns:a16="http://schemas.microsoft.com/office/drawing/2014/main" id="{EAD77B4F-6ACB-8744-7926-604B2ABA550E}"/>
              </a:ext>
            </a:extLst>
          </p:cNvPr>
          <p:cNvGrpSpPr/>
          <p:nvPr/>
        </p:nvGrpSpPr>
        <p:grpSpPr>
          <a:xfrm>
            <a:off x="3564686" y="3670715"/>
            <a:ext cx="713869" cy="953771"/>
            <a:chOff x="-10579246" y="2406375"/>
            <a:chExt cx="863132" cy="1092403"/>
          </a:xfrm>
          <a:solidFill>
            <a:srgbClr val="FF0000"/>
          </a:solidFill>
        </p:grpSpPr>
        <p:sp>
          <p:nvSpPr>
            <p:cNvPr id="20" name="Freeform: Shape 18">
              <a:extLst>
                <a:ext uri="{FF2B5EF4-FFF2-40B4-BE49-F238E27FC236}">
                  <a16:creationId xmlns:a16="http://schemas.microsoft.com/office/drawing/2014/main" id="{AFD1E42D-15E9-BC10-E762-E8E522078391}"/>
                </a:ext>
              </a:extLst>
            </p:cNvPr>
            <p:cNvSpPr/>
            <p:nvPr/>
          </p:nvSpPr>
          <p:spPr>
            <a:xfrm>
              <a:off x="-10329451" y="2406375"/>
              <a:ext cx="364133" cy="364134"/>
            </a:xfrm>
            <a:custGeom>
              <a:avLst/>
              <a:gdLst>
                <a:gd name="connsiteX0" fmla="*/ 351384 w 364133"/>
                <a:gd name="connsiteY0" fmla="*/ 182804 h 364133"/>
                <a:gd name="connsiteX1" fmla="*/ 182804 w 364133"/>
                <a:gd name="connsiteY1" fmla="*/ 351384 h 364133"/>
                <a:gd name="connsiteX2" fmla="*/ 14224 w 364133"/>
                <a:gd name="connsiteY2" fmla="*/ 182804 h 364133"/>
                <a:gd name="connsiteX3" fmla="*/ 182804 w 364133"/>
                <a:gd name="connsiteY3" fmla="*/ 14224 h 364133"/>
                <a:gd name="connsiteX4" fmla="*/ 351384 w 364133"/>
                <a:gd name="connsiteY4" fmla="*/ 182804 h 36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133" h="364133">
                  <a:moveTo>
                    <a:pt x="351384" y="182804"/>
                  </a:moveTo>
                  <a:cubicBezTo>
                    <a:pt x="351384" y="275908"/>
                    <a:pt x="275908" y="351384"/>
                    <a:pt x="182804" y="351384"/>
                  </a:cubicBezTo>
                  <a:cubicBezTo>
                    <a:pt x="89700" y="351384"/>
                    <a:pt x="14224" y="275908"/>
                    <a:pt x="14224" y="182804"/>
                  </a:cubicBezTo>
                  <a:cubicBezTo>
                    <a:pt x="14224" y="89700"/>
                    <a:pt x="89700" y="14224"/>
                    <a:pt x="182804" y="14224"/>
                  </a:cubicBezTo>
                  <a:cubicBezTo>
                    <a:pt x="275908" y="14224"/>
                    <a:pt x="351384" y="89700"/>
                    <a:pt x="351384" y="182804"/>
                  </a:cubicBezTo>
                  <a:close/>
                </a:path>
              </a:pathLst>
            </a:custGeom>
            <a:grpFill/>
            <a:ln w="13395" cap="flat">
              <a:noFill/>
              <a:prstDash val="solid"/>
              <a:miter/>
            </a:ln>
          </p:spPr>
          <p:txBody>
            <a:bodyPr rtlCol="0" anchor="ctr"/>
            <a:lstStyle/>
            <a:p>
              <a:pPr defTabSz="685800" rtl="0"/>
              <a:endParaRPr lang="en-GB" sz="1350">
                <a:solidFill>
                  <a:srgbClr val="504F51"/>
                </a:solidFill>
                <a:latin typeface="Franklin Gothic Book"/>
              </a:endParaRPr>
            </a:p>
          </p:txBody>
        </p:sp>
        <p:sp>
          <p:nvSpPr>
            <p:cNvPr id="21" name="Freeform: Shape 19">
              <a:extLst>
                <a:ext uri="{FF2B5EF4-FFF2-40B4-BE49-F238E27FC236}">
                  <a16:creationId xmlns:a16="http://schemas.microsoft.com/office/drawing/2014/main" id="{844F43AF-ABBC-94EF-CE43-1F3A33B61BE9}"/>
                </a:ext>
              </a:extLst>
            </p:cNvPr>
            <p:cNvSpPr/>
            <p:nvPr/>
          </p:nvSpPr>
          <p:spPr>
            <a:xfrm>
              <a:off x="-10579246" y="2770511"/>
              <a:ext cx="863132" cy="728267"/>
            </a:xfrm>
            <a:custGeom>
              <a:avLst/>
              <a:gdLst>
                <a:gd name="connsiteX0" fmla="*/ 553974 w 863130"/>
                <a:gd name="connsiteY0" fmla="*/ 385100 h 728266"/>
                <a:gd name="connsiteX1" fmla="*/ 553974 w 863130"/>
                <a:gd name="connsiteY1" fmla="*/ 389146 h 728266"/>
                <a:gd name="connsiteX2" fmla="*/ 473055 w 863130"/>
                <a:gd name="connsiteY2" fmla="*/ 479505 h 728266"/>
                <a:gd name="connsiteX3" fmla="*/ 483844 w 863130"/>
                <a:gd name="connsiteY3" fmla="*/ 517267 h 728266"/>
                <a:gd name="connsiteX4" fmla="*/ 429899 w 863130"/>
                <a:gd name="connsiteY4" fmla="*/ 525359 h 728266"/>
                <a:gd name="connsiteX5" fmla="*/ 377302 w 863130"/>
                <a:gd name="connsiteY5" fmla="*/ 517267 h 728266"/>
                <a:gd name="connsiteX6" fmla="*/ 375953 w 863130"/>
                <a:gd name="connsiteY6" fmla="*/ 416119 h 728266"/>
                <a:gd name="connsiteX7" fmla="*/ 311218 w 863130"/>
                <a:gd name="connsiteY7" fmla="*/ 378357 h 728266"/>
                <a:gd name="connsiteX8" fmla="*/ 311218 w 863130"/>
                <a:gd name="connsiteY8" fmla="*/ 351384 h 728266"/>
                <a:gd name="connsiteX9" fmla="*/ 553974 w 863130"/>
                <a:gd name="connsiteY9" fmla="*/ 351384 h 728266"/>
                <a:gd name="connsiteX10" fmla="*/ 553974 w 863130"/>
                <a:gd name="connsiteY10" fmla="*/ 385100 h 728266"/>
                <a:gd name="connsiteX11" fmla="*/ 812913 w 863130"/>
                <a:gd name="connsiteY11" fmla="*/ 138299 h 728266"/>
                <a:gd name="connsiteX12" fmla="*/ 580946 w 863130"/>
                <a:gd name="connsiteY12" fmla="*/ 16921 h 728266"/>
                <a:gd name="connsiteX13" fmla="*/ 564763 w 863130"/>
                <a:gd name="connsiteY13" fmla="*/ 14224 h 728266"/>
                <a:gd name="connsiteX14" fmla="*/ 311218 w 863130"/>
                <a:gd name="connsiteY14" fmla="*/ 14224 h 728266"/>
                <a:gd name="connsiteX15" fmla="*/ 292337 w 863130"/>
                <a:gd name="connsiteY15" fmla="*/ 16921 h 728266"/>
                <a:gd name="connsiteX16" fmla="*/ 49582 w 863130"/>
                <a:gd name="connsiteY16" fmla="*/ 151785 h 728266"/>
                <a:gd name="connsiteX17" fmla="*/ 17214 w 863130"/>
                <a:gd name="connsiteY17" fmla="*/ 220566 h 728266"/>
                <a:gd name="connsiteX18" fmla="*/ 68463 w 863130"/>
                <a:gd name="connsiteY18" fmla="*/ 256979 h 728266"/>
                <a:gd name="connsiteX19" fmla="*/ 87344 w 863130"/>
                <a:gd name="connsiteY19" fmla="*/ 254282 h 728266"/>
                <a:gd name="connsiteX20" fmla="*/ 257272 w 863130"/>
                <a:gd name="connsiteY20" fmla="*/ 165272 h 728266"/>
                <a:gd name="connsiteX21" fmla="*/ 257272 w 863130"/>
                <a:gd name="connsiteY21" fmla="*/ 391844 h 728266"/>
                <a:gd name="connsiteX22" fmla="*/ 146684 w 863130"/>
                <a:gd name="connsiteY22" fmla="*/ 468716 h 728266"/>
                <a:gd name="connsiteX23" fmla="*/ 131849 w 863130"/>
                <a:gd name="connsiteY23" fmla="*/ 541543 h 728266"/>
                <a:gd name="connsiteX24" fmla="*/ 226254 w 863130"/>
                <a:gd name="connsiteY24" fmla="*/ 689893 h 728266"/>
                <a:gd name="connsiteX25" fmla="*/ 300429 w 863130"/>
                <a:gd name="connsiteY25" fmla="*/ 706077 h 728266"/>
                <a:gd name="connsiteX26" fmla="*/ 316613 w 863130"/>
                <a:gd name="connsiteY26" fmla="*/ 631902 h 728266"/>
                <a:gd name="connsiteX27" fmla="*/ 270759 w 863130"/>
                <a:gd name="connsiteY27" fmla="*/ 557727 h 728266"/>
                <a:gd name="connsiteX28" fmla="*/ 300429 w 863130"/>
                <a:gd name="connsiteY28" fmla="*/ 557727 h 728266"/>
                <a:gd name="connsiteX29" fmla="*/ 328750 w 863130"/>
                <a:gd name="connsiteY29" fmla="*/ 553681 h 728266"/>
                <a:gd name="connsiteX30" fmla="*/ 428550 w 863130"/>
                <a:gd name="connsiteY30" fmla="*/ 579305 h 728266"/>
                <a:gd name="connsiteX31" fmla="*/ 527001 w 863130"/>
                <a:gd name="connsiteY31" fmla="*/ 556378 h 728266"/>
                <a:gd name="connsiteX32" fmla="*/ 564763 w 863130"/>
                <a:gd name="connsiteY32" fmla="*/ 563121 h 728266"/>
                <a:gd name="connsiteX33" fmla="*/ 589038 w 863130"/>
                <a:gd name="connsiteY33" fmla="*/ 561772 h 728266"/>
                <a:gd name="connsiteX34" fmla="*/ 540487 w 863130"/>
                <a:gd name="connsiteY34" fmla="*/ 629205 h 728266"/>
                <a:gd name="connsiteX35" fmla="*/ 552625 w 863130"/>
                <a:gd name="connsiteY35" fmla="*/ 704728 h 728266"/>
                <a:gd name="connsiteX36" fmla="*/ 628149 w 863130"/>
                <a:gd name="connsiteY36" fmla="*/ 692591 h 728266"/>
                <a:gd name="connsiteX37" fmla="*/ 736040 w 863130"/>
                <a:gd name="connsiteY37" fmla="*/ 544240 h 728266"/>
                <a:gd name="connsiteX38" fmla="*/ 738737 w 863130"/>
                <a:gd name="connsiteY38" fmla="*/ 538846 h 728266"/>
                <a:gd name="connsiteX39" fmla="*/ 718508 w 863130"/>
                <a:gd name="connsiteY39" fmla="*/ 464670 h 728266"/>
                <a:gd name="connsiteX40" fmla="*/ 607919 w 863130"/>
                <a:gd name="connsiteY40" fmla="*/ 402633 h 728266"/>
                <a:gd name="connsiteX41" fmla="*/ 607919 w 863130"/>
                <a:gd name="connsiteY41" fmla="*/ 159877 h 728266"/>
                <a:gd name="connsiteX42" fmla="*/ 780545 w 863130"/>
                <a:gd name="connsiteY42" fmla="*/ 242144 h 728266"/>
                <a:gd name="connsiteX43" fmla="*/ 796729 w 863130"/>
                <a:gd name="connsiteY43" fmla="*/ 244842 h 728266"/>
                <a:gd name="connsiteX44" fmla="*/ 847978 w 863130"/>
                <a:gd name="connsiteY44" fmla="*/ 207080 h 728266"/>
                <a:gd name="connsiteX45" fmla="*/ 812913 w 863130"/>
                <a:gd name="connsiteY45" fmla="*/ 138299 h 72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63130" h="728266">
                  <a:moveTo>
                    <a:pt x="553974" y="385100"/>
                  </a:moveTo>
                  <a:cubicBezTo>
                    <a:pt x="553974" y="386449"/>
                    <a:pt x="553974" y="387798"/>
                    <a:pt x="553974" y="389146"/>
                  </a:cubicBezTo>
                  <a:cubicBezTo>
                    <a:pt x="506771" y="393192"/>
                    <a:pt x="471706" y="432303"/>
                    <a:pt x="473055" y="479505"/>
                  </a:cubicBezTo>
                  <a:cubicBezTo>
                    <a:pt x="473055" y="492992"/>
                    <a:pt x="477101" y="506478"/>
                    <a:pt x="483844" y="517267"/>
                  </a:cubicBezTo>
                  <a:cubicBezTo>
                    <a:pt x="469009" y="522662"/>
                    <a:pt x="450128" y="525359"/>
                    <a:pt x="429899" y="525359"/>
                  </a:cubicBezTo>
                  <a:cubicBezTo>
                    <a:pt x="408320" y="525359"/>
                    <a:pt x="390788" y="522662"/>
                    <a:pt x="377302" y="517267"/>
                  </a:cubicBezTo>
                  <a:cubicBezTo>
                    <a:pt x="397531" y="487597"/>
                    <a:pt x="397531" y="447138"/>
                    <a:pt x="375953" y="416119"/>
                  </a:cubicBezTo>
                  <a:cubicBezTo>
                    <a:pt x="359769" y="394541"/>
                    <a:pt x="336842" y="381055"/>
                    <a:pt x="311218" y="378357"/>
                  </a:cubicBezTo>
                  <a:lnTo>
                    <a:pt x="311218" y="351384"/>
                  </a:lnTo>
                  <a:lnTo>
                    <a:pt x="553974" y="351384"/>
                  </a:lnTo>
                  <a:lnTo>
                    <a:pt x="553974" y="385100"/>
                  </a:lnTo>
                  <a:close/>
                  <a:moveTo>
                    <a:pt x="812913" y="138299"/>
                  </a:moveTo>
                  <a:lnTo>
                    <a:pt x="580946" y="16921"/>
                  </a:lnTo>
                  <a:cubicBezTo>
                    <a:pt x="575552" y="15573"/>
                    <a:pt x="570157" y="14224"/>
                    <a:pt x="564763" y="14224"/>
                  </a:cubicBezTo>
                  <a:lnTo>
                    <a:pt x="311218" y="14224"/>
                  </a:lnTo>
                  <a:cubicBezTo>
                    <a:pt x="304475" y="14224"/>
                    <a:pt x="299080" y="15573"/>
                    <a:pt x="292337" y="16921"/>
                  </a:cubicBezTo>
                  <a:lnTo>
                    <a:pt x="49582" y="151785"/>
                  </a:lnTo>
                  <a:cubicBezTo>
                    <a:pt x="21260" y="162575"/>
                    <a:pt x="7774" y="193593"/>
                    <a:pt x="17214" y="220566"/>
                  </a:cubicBezTo>
                  <a:cubicBezTo>
                    <a:pt x="25306" y="243493"/>
                    <a:pt x="46884" y="256979"/>
                    <a:pt x="68463" y="256979"/>
                  </a:cubicBezTo>
                  <a:cubicBezTo>
                    <a:pt x="75206" y="256979"/>
                    <a:pt x="80600" y="255631"/>
                    <a:pt x="87344" y="254282"/>
                  </a:cubicBezTo>
                  <a:lnTo>
                    <a:pt x="257272" y="165272"/>
                  </a:lnTo>
                  <a:cubicBezTo>
                    <a:pt x="257272" y="165272"/>
                    <a:pt x="257272" y="387798"/>
                    <a:pt x="257272" y="391844"/>
                  </a:cubicBezTo>
                  <a:cubicBezTo>
                    <a:pt x="254575" y="393192"/>
                    <a:pt x="146684" y="468716"/>
                    <a:pt x="146684" y="468716"/>
                  </a:cubicBezTo>
                  <a:cubicBezTo>
                    <a:pt x="123757" y="484900"/>
                    <a:pt x="117014" y="517267"/>
                    <a:pt x="131849" y="541543"/>
                  </a:cubicBezTo>
                  <a:lnTo>
                    <a:pt x="226254" y="689893"/>
                  </a:lnTo>
                  <a:cubicBezTo>
                    <a:pt x="242437" y="715518"/>
                    <a:pt x="276153" y="722261"/>
                    <a:pt x="300429" y="706077"/>
                  </a:cubicBezTo>
                  <a:cubicBezTo>
                    <a:pt x="324704" y="689893"/>
                    <a:pt x="332796" y="656177"/>
                    <a:pt x="316613" y="631902"/>
                  </a:cubicBezTo>
                  <a:lnTo>
                    <a:pt x="270759" y="557727"/>
                  </a:lnTo>
                  <a:lnTo>
                    <a:pt x="300429" y="557727"/>
                  </a:lnTo>
                  <a:cubicBezTo>
                    <a:pt x="309869" y="557727"/>
                    <a:pt x="319310" y="556378"/>
                    <a:pt x="328750" y="553681"/>
                  </a:cubicBezTo>
                  <a:cubicBezTo>
                    <a:pt x="353026" y="569864"/>
                    <a:pt x="385393" y="579305"/>
                    <a:pt x="428550" y="579305"/>
                  </a:cubicBezTo>
                  <a:cubicBezTo>
                    <a:pt x="469009" y="579305"/>
                    <a:pt x="501377" y="569864"/>
                    <a:pt x="527001" y="556378"/>
                  </a:cubicBezTo>
                  <a:cubicBezTo>
                    <a:pt x="537790" y="561772"/>
                    <a:pt x="551276" y="563121"/>
                    <a:pt x="564763" y="563121"/>
                  </a:cubicBezTo>
                  <a:lnTo>
                    <a:pt x="589038" y="561772"/>
                  </a:lnTo>
                  <a:lnTo>
                    <a:pt x="540487" y="629205"/>
                  </a:lnTo>
                  <a:cubicBezTo>
                    <a:pt x="522955" y="653480"/>
                    <a:pt x="528349" y="687196"/>
                    <a:pt x="552625" y="704728"/>
                  </a:cubicBezTo>
                  <a:cubicBezTo>
                    <a:pt x="576900" y="722261"/>
                    <a:pt x="610617" y="716866"/>
                    <a:pt x="628149" y="692591"/>
                  </a:cubicBezTo>
                  <a:lnTo>
                    <a:pt x="736040" y="544240"/>
                  </a:lnTo>
                  <a:cubicBezTo>
                    <a:pt x="737389" y="542891"/>
                    <a:pt x="738737" y="541543"/>
                    <a:pt x="738737" y="538846"/>
                  </a:cubicBezTo>
                  <a:cubicBezTo>
                    <a:pt x="753573" y="513221"/>
                    <a:pt x="744132" y="479505"/>
                    <a:pt x="718508" y="464670"/>
                  </a:cubicBezTo>
                  <a:lnTo>
                    <a:pt x="607919" y="402633"/>
                  </a:lnTo>
                  <a:cubicBezTo>
                    <a:pt x="607919" y="397238"/>
                    <a:pt x="607919" y="159877"/>
                    <a:pt x="607919" y="159877"/>
                  </a:cubicBezTo>
                  <a:lnTo>
                    <a:pt x="780545" y="242144"/>
                  </a:lnTo>
                  <a:cubicBezTo>
                    <a:pt x="785940" y="243493"/>
                    <a:pt x="791334" y="244842"/>
                    <a:pt x="796729" y="244842"/>
                  </a:cubicBezTo>
                  <a:cubicBezTo>
                    <a:pt x="819656" y="244842"/>
                    <a:pt x="841234" y="230007"/>
                    <a:pt x="847978" y="207080"/>
                  </a:cubicBezTo>
                  <a:cubicBezTo>
                    <a:pt x="857418" y="177410"/>
                    <a:pt x="841234" y="147740"/>
                    <a:pt x="812913" y="138299"/>
                  </a:cubicBezTo>
                  <a:close/>
                </a:path>
              </a:pathLst>
            </a:custGeom>
            <a:grpFill/>
            <a:ln w="13395" cap="flat">
              <a:noFill/>
              <a:prstDash val="solid"/>
              <a:miter/>
            </a:ln>
          </p:spPr>
          <p:txBody>
            <a:bodyPr rtlCol="0" anchor="ctr"/>
            <a:lstStyle/>
            <a:p>
              <a:pPr defTabSz="685800" rtl="0"/>
              <a:endParaRPr lang="en-GB" sz="1350">
                <a:solidFill>
                  <a:srgbClr val="504F51"/>
                </a:solidFill>
                <a:latin typeface="Franklin Gothic Book"/>
              </a:endParaRPr>
            </a:p>
          </p:txBody>
        </p:sp>
      </p:grpSp>
      <p:grpSp>
        <p:nvGrpSpPr>
          <p:cNvPr id="14" name="Graphic 10" descr="Baby">
            <a:extLst>
              <a:ext uri="{FF2B5EF4-FFF2-40B4-BE49-F238E27FC236}">
                <a16:creationId xmlns:a16="http://schemas.microsoft.com/office/drawing/2014/main" id="{6FAE8B93-3B31-2C07-515E-F8937A43F9F5}"/>
              </a:ext>
            </a:extLst>
          </p:cNvPr>
          <p:cNvGrpSpPr/>
          <p:nvPr/>
        </p:nvGrpSpPr>
        <p:grpSpPr>
          <a:xfrm>
            <a:off x="3265647" y="3766239"/>
            <a:ext cx="713869" cy="935516"/>
            <a:chOff x="-10941843" y="2398675"/>
            <a:chExt cx="863132" cy="1071495"/>
          </a:xfrm>
          <a:solidFill>
            <a:srgbClr val="FFFF00"/>
          </a:solidFill>
        </p:grpSpPr>
        <p:sp>
          <p:nvSpPr>
            <p:cNvPr id="18" name="Freeform: Shape 24">
              <a:extLst>
                <a:ext uri="{FF2B5EF4-FFF2-40B4-BE49-F238E27FC236}">
                  <a16:creationId xmlns:a16="http://schemas.microsoft.com/office/drawing/2014/main" id="{8E02FE0B-2434-B02A-5F85-84C7234AF672}"/>
                </a:ext>
              </a:extLst>
            </p:cNvPr>
            <p:cNvSpPr/>
            <p:nvPr/>
          </p:nvSpPr>
          <p:spPr>
            <a:xfrm>
              <a:off x="-10691015" y="2398675"/>
              <a:ext cx="364133" cy="364133"/>
            </a:xfrm>
            <a:custGeom>
              <a:avLst/>
              <a:gdLst>
                <a:gd name="connsiteX0" fmla="*/ 351384 w 364133"/>
                <a:gd name="connsiteY0" fmla="*/ 182804 h 364133"/>
                <a:gd name="connsiteX1" fmla="*/ 182804 w 364133"/>
                <a:gd name="connsiteY1" fmla="*/ 351384 h 364133"/>
                <a:gd name="connsiteX2" fmla="*/ 14224 w 364133"/>
                <a:gd name="connsiteY2" fmla="*/ 182804 h 364133"/>
                <a:gd name="connsiteX3" fmla="*/ 182804 w 364133"/>
                <a:gd name="connsiteY3" fmla="*/ 14224 h 364133"/>
                <a:gd name="connsiteX4" fmla="*/ 351384 w 364133"/>
                <a:gd name="connsiteY4" fmla="*/ 182804 h 36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133" h="364133">
                  <a:moveTo>
                    <a:pt x="351384" y="182804"/>
                  </a:moveTo>
                  <a:cubicBezTo>
                    <a:pt x="351384" y="275908"/>
                    <a:pt x="275908" y="351384"/>
                    <a:pt x="182804" y="351384"/>
                  </a:cubicBezTo>
                  <a:cubicBezTo>
                    <a:pt x="89700" y="351384"/>
                    <a:pt x="14224" y="275908"/>
                    <a:pt x="14224" y="182804"/>
                  </a:cubicBezTo>
                  <a:cubicBezTo>
                    <a:pt x="14224" y="89700"/>
                    <a:pt x="89700" y="14224"/>
                    <a:pt x="182804" y="14224"/>
                  </a:cubicBezTo>
                  <a:cubicBezTo>
                    <a:pt x="275908" y="14224"/>
                    <a:pt x="351384" y="89700"/>
                    <a:pt x="351384" y="182804"/>
                  </a:cubicBezTo>
                  <a:close/>
                </a:path>
              </a:pathLst>
            </a:custGeom>
            <a:grpFill/>
            <a:ln w="13395" cap="flat">
              <a:noFill/>
              <a:prstDash val="solid"/>
              <a:miter/>
            </a:ln>
          </p:spPr>
          <p:txBody>
            <a:bodyPr rtlCol="0" anchor="ctr"/>
            <a:lstStyle/>
            <a:p>
              <a:pPr defTabSz="685800" rtl="0"/>
              <a:endParaRPr lang="en-GB" sz="1350">
                <a:solidFill>
                  <a:srgbClr val="504F51"/>
                </a:solidFill>
                <a:latin typeface="Franklin Gothic Book"/>
              </a:endParaRPr>
            </a:p>
          </p:txBody>
        </p:sp>
        <p:sp>
          <p:nvSpPr>
            <p:cNvPr id="19" name="Freeform: Shape 25">
              <a:extLst>
                <a:ext uri="{FF2B5EF4-FFF2-40B4-BE49-F238E27FC236}">
                  <a16:creationId xmlns:a16="http://schemas.microsoft.com/office/drawing/2014/main" id="{11ADF277-6AE1-E294-A6CF-5D15683E1B82}"/>
                </a:ext>
              </a:extLst>
            </p:cNvPr>
            <p:cNvSpPr/>
            <p:nvPr/>
          </p:nvSpPr>
          <p:spPr>
            <a:xfrm>
              <a:off x="-10941843" y="2741904"/>
              <a:ext cx="863132" cy="728266"/>
            </a:xfrm>
            <a:custGeom>
              <a:avLst/>
              <a:gdLst>
                <a:gd name="connsiteX0" fmla="*/ 553974 w 863130"/>
                <a:gd name="connsiteY0" fmla="*/ 385100 h 728266"/>
                <a:gd name="connsiteX1" fmla="*/ 553974 w 863130"/>
                <a:gd name="connsiteY1" fmla="*/ 389146 h 728266"/>
                <a:gd name="connsiteX2" fmla="*/ 473055 w 863130"/>
                <a:gd name="connsiteY2" fmla="*/ 479505 h 728266"/>
                <a:gd name="connsiteX3" fmla="*/ 483844 w 863130"/>
                <a:gd name="connsiteY3" fmla="*/ 517267 h 728266"/>
                <a:gd name="connsiteX4" fmla="*/ 429899 w 863130"/>
                <a:gd name="connsiteY4" fmla="*/ 525359 h 728266"/>
                <a:gd name="connsiteX5" fmla="*/ 377302 w 863130"/>
                <a:gd name="connsiteY5" fmla="*/ 517267 h 728266"/>
                <a:gd name="connsiteX6" fmla="*/ 375953 w 863130"/>
                <a:gd name="connsiteY6" fmla="*/ 416119 h 728266"/>
                <a:gd name="connsiteX7" fmla="*/ 311218 w 863130"/>
                <a:gd name="connsiteY7" fmla="*/ 378357 h 728266"/>
                <a:gd name="connsiteX8" fmla="*/ 311218 w 863130"/>
                <a:gd name="connsiteY8" fmla="*/ 351384 h 728266"/>
                <a:gd name="connsiteX9" fmla="*/ 553974 w 863130"/>
                <a:gd name="connsiteY9" fmla="*/ 351384 h 728266"/>
                <a:gd name="connsiteX10" fmla="*/ 553974 w 863130"/>
                <a:gd name="connsiteY10" fmla="*/ 385100 h 728266"/>
                <a:gd name="connsiteX11" fmla="*/ 812913 w 863130"/>
                <a:gd name="connsiteY11" fmla="*/ 138299 h 728266"/>
                <a:gd name="connsiteX12" fmla="*/ 580946 w 863130"/>
                <a:gd name="connsiteY12" fmla="*/ 16921 h 728266"/>
                <a:gd name="connsiteX13" fmla="*/ 564763 w 863130"/>
                <a:gd name="connsiteY13" fmla="*/ 14224 h 728266"/>
                <a:gd name="connsiteX14" fmla="*/ 311218 w 863130"/>
                <a:gd name="connsiteY14" fmla="*/ 14224 h 728266"/>
                <a:gd name="connsiteX15" fmla="*/ 292337 w 863130"/>
                <a:gd name="connsiteY15" fmla="*/ 16921 h 728266"/>
                <a:gd name="connsiteX16" fmla="*/ 49582 w 863130"/>
                <a:gd name="connsiteY16" fmla="*/ 151785 h 728266"/>
                <a:gd name="connsiteX17" fmla="*/ 17214 w 863130"/>
                <a:gd name="connsiteY17" fmla="*/ 220566 h 728266"/>
                <a:gd name="connsiteX18" fmla="*/ 68463 w 863130"/>
                <a:gd name="connsiteY18" fmla="*/ 256979 h 728266"/>
                <a:gd name="connsiteX19" fmla="*/ 87344 w 863130"/>
                <a:gd name="connsiteY19" fmla="*/ 254282 h 728266"/>
                <a:gd name="connsiteX20" fmla="*/ 257272 w 863130"/>
                <a:gd name="connsiteY20" fmla="*/ 165272 h 728266"/>
                <a:gd name="connsiteX21" fmla="*/ 257272 w 863130"/>
                <a:gd name="connsiteY21" fmla="*/ 391844 h 728266"/>
                <a:gd name="connsiteX22" fmla="*/ 146684 w 863130"/>
                <a:gd name="connsiteY22" fmla="*/ 468716 h 728266"/>
                <a:gd name="connsiteX23" fmla="*/ 131849 w 863130"/>
                <a:gd name="connsiteY23" fmla="*/ 541543 h 728266"/>
                <a:gd name="connsiteX24" fmla="*/ 226254 w 863130"/>
                <a:gd name="connsiteY24" fmla="*/ 689893 h 728266"/>
                <a:gd name="connsiteX25" fmla="*/ 300429 w 863130"/>
                <a:gd name="connsiteY25" fmla="*/ 706077 h 728266"/>
                <a:gd name="connsiteX26" fmla="*/ 316613 w 863130"/>
                <a:gd name="connsiteY26" fmla="*/ 631902 h 728266"/>
                <a:gd name="connsiteX27" fmla="*/ 270759 w 863130"/>
                <a:gd name="connsiteY27" fmla="*/ 557727 h 728266"/>
                <a:gd name="connsiteX28" fmla="*/ 300429 w 863130"/>
                <a:gd name="connsiteY28" fmla="*/ 557727 h 728266"/>
                <a:gd name="connsiteX29" fmla="*/ 328750 w 863130"/>
                <a:gd name="connsiteY29" fmla="*/ 553681 h 728266"/>
                <a:gd name="connsiteX30" fmla="*/ 428550 w 863130"/>
                <a:gd name="connsiteY30" fmla="*/ 579305 h 728266"/>
                <a:gd name="connsiteX31" fmla="*/ 527001 w 863130"/>
                <a:gd name="connsiteY31" fmla="*/ 556378 h 728266"/>
                <a:gd name="connsiteX32" fmla="*/ 564763 w 863130"/>
                <a:gd name="connsiteY32" fmla="*/ 563121 h 728266"/>
                <a:gd name="connsiteX33" fmla="*/ 589038 w 863130"/>
                <a:gd name="connsiteY33" fmla="*/ 561772 h 728266"/>
                <a:gd name="connsiteX34" fmla="*/ 540487 w 863130"/>
                <a:gd name="connsiteY34" fmla="*/ 629205 h 728266"/>
                <a:gd name="connsiteX35" fmla="*/ 552625 w 863130"/>
                <a:gd name="connsiteY35" fmla="*/ 704728 h 728266"/>
                <a:gd name="connsiteX36" fmla="*/ 628149 w 863130"/>
                <a:gd name="connsiteY36" fmla="*/ 692591 h 728266"/>
                <a:gd name="connsiteX37" fmla="*/ 736040 w 863130"/>
                <a:gd name="connsiteY37" fmla="*/ 544240 h 728266"/>
                <a:gd name="connsiteX38" fmla="*/ 738737 w 863130"/>
                <a:gd name="connsiteY38" fmla="*/ 538846 h 728266"/>
                <a:gd name="connsiteX39" fmla="*/ 718508 w 863130"/>
                <a:gd name="connsiteY39" fmla="*/ 464670 h 728266"/>
                <a:gd name="connsiteX40" fmla="*/ 607919 w 863130"/>
                <a:gd name="connsiteY40" fmla="*/ 402633 h 728266"/>
                <a:gd name="connsiteX41" fmla="*/ 607919 w 863130"/>
                <a:gd name="connsiteY41" fmla="*/ 159877 h 728266"/>
                <a:gd name="connsiteX42" fmla="*/ 780545 w 863130"/>
                <a:gd name="connsiteY42" fmla="*/ 242144 h 728266"/>
                <a:gd name="connsiteX43" fmla="*/ 796729 w 863130"/>
                <a:gd name="connsiteY43" fmla="*/ 244842 h 728266"/>
                <a:gd name="connsiteX44" fmla="*/ 847978 w 863130"/>
                <a:gd name="connsiteY44" fmla="*/ 207080 h 728266"/>
                <a:gd name="connsiteX45" fmla="*/ 812913 w 863130"/>
                <a:gd name="connsiteY45" fmla="*/ 138299 h 72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63130" h="728266">
                  <a:moveTo>
                    <a:pt x="553974" y="385100"/>
                  </a:moveTo>
                  <a:cubicBezTo>
                    <a:pt x="553974" y="386449"/>
                    <a:pt x="553974" y="387798"/>
                    <a:pt x="553974" y="389146"/>
                  </a:cubicBezTo>
                  <a:cubicBezTo>
                    <a:pt x="506771" y="393192"/>
                    <a:pt x="471706" y="432303"/>
                    <a:pt x="473055" y="479505"/>
                  </a:cubicBezTo>
                  <a:cubicBezTo>
                    <a:pt x="473055" y="492992"/>
                    <a:pt x="477101" y="506478"/>
                    <a:pt x="483844" y="517267"/>
                  </a:cubicBezTo>
                  <a:cubicBezTo>
                    <a:pt x="469009" y="522662"/>
                    <a:pt x="450128" y="525359"/>
                    <a:pt x="429899" y="525359"/>
                  </a:cubicBezTo>
                  <a:cubicBezTo>
                    <a:pt x="408320" y="525359"/>
                    <a:pt x="390788" y="522662"/>
                    <a:pt x="377302" y="517267"/>
                  </a:cubicBezTo>
                  <a:cubicBezTo>
                    <a:pt x="397531" y="487597"/>
                    <a:pt x="397531" y="447138"/>
                    <a:pt x="375953" y="416119"/>
                  </a:cubicBezTo>
                  <a:cubicBezTo>
                    <a:pt x="359769" y="394541"/>
                    <a:pt x="336842" y="381055"/>
                    <a:pt x="311218" y="378357"/>
                  </a:cubicBezTo>
                  <a:lnTo>
                    <a:pt x="311218" y="351384"/>
                  </a:lnTo>
                  <a:lnTo>
                    <a:pt x="553974" y="351384"/>
                  </a:lnTo>
                  <a:lnTo>
                    <a:pt x="553974" y="385100"/>
                  </a:lnTo>
                  <a:close/>
                  <a:moveTo>
                    <a:pt x="812913" y="138299"/>
                  </a:moveTo>
                  <a:lnTo>
                    <a:pt x="580946" y="16921"/>
                  </a:lnTo>
                  <a:cubicBezTo>
                    <a:pt x="575552" y="15573"/>
                    <a:pt x="570157" y="14224"/>
                    <a:pt x="564763" y="14224"/>
                  </a:cubicBezTo>
                  <a:lnTo>
                    <a:pt x="311218" y="14224"/>
                  </a:lnTo>
                  <a:cubicBezTo>
                    <a:pt x="304475" y="14224"/>
                    <a:pt x="299080" y="15573"/>
                    <a:pt x="292337" y="16921"/>
                  </a:cubicBezTo>
                  <a:lnTo>
                    <a:pt x="49582" y="151785"/>
                  </a:lnTo>
                  <a:cubicBezTo>
                    <a:pt x="21260" y="162575"/>
                    <a:pt x="7774" y="193593"/>
                    <a:pt x="17214" y="220566"/>
                  </a:cubicBezTo>
                  <a:cubicBezTo>
                    <a:pt x="25306" y="243493"/>
                    <a:pt x="46884" y="256979"/>
                    <a:pt x="68463" y="256979"/>
                  </a:cubicBezTo>
                  <a:cubicBezTo>
                    <a:pt x="75206" y="256979"/>
                    <a:pt x="80600" y="255631"/>
                    <a:pt x="87344" y="254282"/>
                  </a:cubicBezTo>
                  <a:lnTo>
                    <a:pt x="257272" y="165272"/>
                  </a:lnTo>
                  <a:cubicBezTo>
                    <a:pt x="257272" y="165272"/>
                    <a:pt x="257272" y="387798"/>
                    <a:pt x="257272" y="391844"/>
                  </a:cubicBezTo>
                  <a:cubicBezTo>
                    <a:pt x="254575" y="393192"/>
                    <a:pt x="146684" y="468716"/>
                    <a:pt x="146684" y="468716"/>
                  </a:cubicBezTo>
                  <a:cubicBezTo>
                    <a:pt x="123757" y="484900"/>
                    <a:pt x="117014" y="517267"/>
                    <a:pt x="131849" y="541543"/>
                  </a:cubicBezTo>
                  <a:lnTo>
                    <a:pt x="226254" y="689893"/>
                  </a:lnTo>
                  <a:cubicBezTo>
                    <a:pt x="242437" y="715518"/>
                    <a:pt x="276153" y="722261"/>
                    <a:pt x="300429" y="706077"/>
                  </a:cubicBezTo>
                  <a:cubicBezTo>
                    <a:pt x="324704" y="689893"/>
                    <a:pt x="332796" y="656177"/>
                    <a:pt x="316613" y="631902"/>
                  </a:cubicBezTo>
                  <a:lnTo>
                    <a:pt x="270759" y="557727"/>
                  </a:lnTo>
                  <a:lnTo>
                    <a:pt x="300429" y="557727"/>
                  </a:lnTo>
                  <a:cubicBezTo>
                    <a:pt x="309869" y="557727"/>
                    <a:pt x="319310" y="556378"/>
                    <a:pt x="328750" y="553681"/>
                  </a:cubicBezTo>
                  <a:cubicBezTo>
                    <a:pt x="353026" y="569864"/>
                    <a:pt x="385393" y="579305"/>
                    <a:pt x="428550" y="579305"/>
                  </a:cubicBezTo>
                  <a:cubicBezTo>
                    <a:pt x="469009" y="579305"/>
                    <a:pt x="501377" y="569864"/>
                    <a:pt x="527001" y="556378"/>
                  </a:cubicBezTo>
                  <a:cubicBezTo>
                    <a:pt x="537790" y="561772"/>
                    <a:pt x="551276" y="563121"/>
                    <a:pt x="564763" y="563121"/>
                  </a:cubicBezTo>
                  <a:lnTo>
                    <a:pt x="589038" y="561772"/>
                  </a:lnTo>
                  <a:lnTo>
                    <a:pt x="540487" y="629205"/>
                  </a:lnTo>
                  <a:cubicBezTo>
                    <a:pt x="522955" y="653480"/>
                    <a:pt x="528349" y="687196"/>
                    <a:pt x="552625" y="704728"/>
                  </a:cubicBezTo>
                  <a:cubicBezTo>
                    <a:pt x="576900" y="722261"/>
                    <a:pt x="610617" y="716866"/>
                    <a:pt x="628149" y="692591"/>
                  </a:cubicBezTo>
                  <a:lnTo>
                    <a:pt x="736040" y="544240"/>
                  </a:lnTo>
                  <a:cubicBezTo>
                    <a:pt x="737389" y="542891"/>
                    <a:pt x="738737" y="541543"/>
                    <a:pt x="738737" y="538846"/>
                  </a:cubicBezTo>
                  <a:cubicBezTo>
                    <a:pt x="753573" y="513221"/>
                    <a:pt x="744132" y="479505"/>
                    <a:pt x="718508" y="464670"/>
                  </a:cubicBezTo>
                  <a:lnTo>
                    <a:pt x="607919" y="402633"/>
                  </a:lnTo>
                  <a:cubicBezTo>
                    <a:pt x="607919" y="397238"/>
                    <a:pt x="607919" y="159877"/>
                    <a:pt x="607919" y="159877"/>
                  </a:cubicBezTo>
                  <a:lnTo>
                    <a:pt x="780545" y="242144"/>
                  </a:lnTo>
                  <a:cubicBezTo>
                    <a:pt x="785940" y="243493"/>
                    <a:pt x="791334" y="244842"/>
                    <a:pt x="796729" y="244842"/>
                  </a:cubicBezTo>
                  <a:cubicBezTo>
                    <a:pt x="819656" y="244842"/>
                    <a:pt x="841234" y="230007"/>
                    <a:pt x="847978" y="207080"/>
                  </a:cubicBezTo>
                  <a:cubicBezTo>
                    <a:pt x="857418" y="177410"/>
                    <a:pt x="841234" y="147740"/>
                    <a:pt x="812913" y="138299"/>
                  </a:cubicBezTo>
                  <a:close/>
                </a:path>
              </a:pathLst>
            </a:custGeom>
            <a:grpFill/>
            <a:ln w="13395" cap="flat">
              <a:noFill/>
              <a:prstDash val="solid"/>
              <a:miter/>
            </a:ln>
          </p:spPr>
          <p:txBody>
            <a:bodyPr rtlCol="0" anchor="ctr"/>
            <a:lstStyle/>
            <a:p>
              <a:pPr defTabSz="685800" rtl="0"/>
              <a:endParaRPr lang="en-GB" sz="1350">
                <a:solidFill>
                  <a:srgbClr val="504F51"/>
                </a:solidFill>
                <a:latin typeface="Franklin Gothic Book"/>
              </a:endParaRPr>
            </a:p>
          </p:txBody>
        </p:sp>
      </p:grpSp>
      <p:grpSp>
        <p:nvGrpSpPr>
          <p:cNvPr id="15" name="Graphic 9" descr="Baby">
            <a:extLst>
              <a:ext uri="{FF2B5EF4-FFF2-40B4-BE49-F238E27FC236}">
                <a16:creationId xmlns:a16="http://schemas.microsoft.com/office/drawing/2014/main" id="{D67D9BAD-D5EB-FD04-6681-435A9C2B9DD9}"/>
              </a:ext>
            </a:extLst>
          </p:cNvPr>
          <p:cNvGrpSpPr/>
          <p:nvPr/>
        </p:nvGrpSpPr>
        <p:grpSpPr>
          <a:xfrm>
            <a:off x="3059540" y="3829365"/>
            <a:ext cx="713866" cy="953765"/>
            <a:chOff x="-10393089" y="4642857"/>
            <a:chExt cx="863130" cy="1092399"/>
          </a:xfrm>
          <a:solidFill>
            <a:srgbClr val="00B050"/>
          </a:solidFill>
        </p:grpSpPr>
        <p:sp>
          <p:nvSpPr>
            <p:cNvPr id="16" name="Freeform: Shape 26">
              <a:extLst>
                <a:ext uri="{FF2B5EF4-FFF2-40B4-BE49-F238E27FC236}">
                  <a16:creationId xmlns:a16="http://schemas.microsoft.com/office/drawing/2014/main" id="{9A4E1194-5075-71FA-2BD8-8EE778D87E7A}"/>
                </a:ext>
              </a:extLst>
            </p:cNvPr>
            <p:cNvSpPr/>
            <p:nvPr/>
          </p:nvSpPr>
          <p:spPr>
            <a:xfrm>
              <a:off x="-10143588" y="4642857"/>
              <a:ext cx="364133" cy="364134"/>
            </a:xfrm>
            <a:custGeom>
              <a:avLst/>
              <a:gdLst>
                <a:gd name="connsiteX0" fmla="*/ 351384 w 364133"/>
                <a:gd name="connsiteY0" fmla="*/ 182804 h 364133"/>
                <a:gd name="connsiteX1" fmla="*/ 182804 w 364133"/>
                <a:gd name="connsiteY1" fmla="*/ 351384 h 364133"/>
                <a:gd name="connsiteX2" fmla="*/ 14224 w 364133"/>
                <a:gd name="connsiteY2" fmla="*/ 182804 h 364133"/>
                <a:gd name="connsiteX3" fmla="*/ 182804 w 364133"/>
                <a:gd name="connsiteY3" fmla="*/ 14224 h 364133"/>
                <a:gd name="connsiteX4" fmla="*/ 351384 w 364133"/>
                <a:gd name="connsiteY4" fmla="*/ 182804 h 36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133" h="364133">
                  <a:moveTo>
                    <a:pt x="351384" y="182804"/>
                  </a:moveTo>
                  <a:cubicBezTo>
                    <a:pt x="351384" y="275908"/>
                    <a:pt x="275908" y="351384"/>
                    <a:pt x="182804" y="351384"/>
                  </a:cubicBezTo>
                  <a:cubicBezTo>
                    <a:pt x="89700" y="351384"/>
                    <a:pt x="14224" y="275908"/>
                    <a:pt x="14224" y="182804"/>
                  </a:cubicBezTo>
                  <a:cubicBezTo>
                    <a:pt x="14224" y="89700"/>
                    <a:pt x="89700" y="14224"/>
                    <a:pt x="182804" y="14224"/>
                  </a:cubicBezTo>
                  <a:cubicBezTo>
                    <a:pt x="275908" y="14224"/>
                    <a:pt x="351384" y="89700"/>
                    <a:pt x="351384" y="182804"/>
                  </a:cubicBezTo>
                  <a:close/>
                </a:path>
              </a:pathLst>
            </a:custGeom>
            <a:grpFill/>
            <a:ln w="13395" cap="flat">
              <a:noFill/>
              <a:prstDash val="solid"/>
              <a:miter/>
            </a:ln>
          </p:spPr>
          <p:txBody>
            <a:bodyPr rtlCol="0" anchor="ctr"/>
            <a:lstStyle/>
            <a:p>
              <a:pPr defTabSz="685800" rtl="0"/>
              <a:endParaRPr lang="en-GB" sz="1350">
                <a:solidFill>
                  <a:srgbClr val="504F51"/>
                </a:solidFill>
                <a:latin typeface="Franklin Gothic Book"/>
              </a:endParaRPr>
            </a:p>
          </p:txBody>
        </p:sp>
        <p:sp>
          <p:nvSpPr>
            <p:cNvPr id="17" name="Freeform: Shape 27">
              <a:extLst>
                <a:ext uri="{FF2B5EF4-FFF2-40B4-BE49-F238E27FC236}">
                  <a16:creationId xmlns:a16="http://schemas.microsoft.com/office/drawing/2014/main" id="{93D82E29-DEA0-D794-B78C-DE74B5B4E72D}"/>
                </a:ext>
              </a:extLst>
            </p:cNvPr>
            <p:cNvSpPr/>
            <p:nvPr/>
          </p:nvSpPr>
          <p:spPr>
            <a:xfrm>
              <a:off x="-10393089" y="5006989"/>
              <a:ext cx="863130" cy="728267"/>
            </a:xfrm>
            <a:custGeom>
              <a:avLst/>
              <a:gdLst>
                <a:gd name="connsiteX0" fmla="*/ 553974 w 863130"/>
                <a:gd name="connsiteY0" fmla="*/ 385100 h 728266"/>
                <a:gd name="connsiteX1" fmla="*/ 553974 w 863130"/>
                <a:gd name="connsiteY1" fmla="*/ 389146 h 728266"/>
                <a:gd name="connsiteX2" fmla="*/ 473055 w 863130"/>
                <a:gd name="connsiteY2" fmla="*/ 479505 h 728266"/>
                <a:gd name="connsiteX3" fmla="*/ 483844 w 863130"/>
                <a:gd name="connsiteY3" fmla="*/ 517267 h 728266"/>
                <a:gd name="connsiteX4" fmla="*/ 429899 w 863130"/>
                <a:gd name="connsiteY4" fmla="*/ 525359 h 728266"/>
                <a:gd name="connsiteX5" fmla="*/ 377302 w 863130"/>
                <a:gd name="connsiteY5" fmla="*/ 517267 h 728266"/>
                <a:gd name="connsiteX6" fmla="*/ 375953 w 863130"/>
                <a:gd name="connsiteY6" fmla="*/ 416119 h 728266"/>
                <a:gd name="connsiteX7" fmla="*/ 311218 w 863130"/>
                <a:gd name="connsiteY7" fmla="*/ 378357 h 728266"/>
                <a:gd name="connsiteX8" fmla="*/ 311218 w 863130"/>
                <a:gd name="connsiteY8" fmla="*/ 351384 h 728266"/>
                <a:gd name="connsiteX9" fmla="*/ 553974 w 863130"/>
                <a:gd name="connsiteY9" fmla="*/ 351384 h 728266"/>
                <a:gd name="connsiteX10" fmla="*/ 553974 w 863130"/>
                <a:gd name="connsiteY10" fmla="*/ 385100 h 728266"/>
                <a:gd name="connsiteX11" fmla="*/ 812913 w 863130"/>
                <a:gd name="connsiteY11" fmla="*/ 138299 h 728266"/>
                <a:gd name="connsiteX12" fmla="*/ 580946 w 863130"/>
                <a:gd name="connsiteY12" fmla="*/ 16921 h 728266"/>
                <a:gd name="connsiteX13" fmla="*/ 564763 w 863130"/>
                <a:gd name="connsiteY13" fmla="*/ 14224 h 728266"/>
                <a:gd name="connsiteX14" fmla="*/ 311218 w 863130"/>
                <a:gd name="connsiteY14" fmla="*/ 14224 h 728266"/>
                <a:gd name="connsiteX15" fmla="*/ 292337 w 863130"/>
                <a:gd name="connsiteY15" fmla="*/ 16921 h 728266"/>
                <a:gd name="connsiteX16" fmla="*/ 49582 w 863130"/>
                <a:gd name="connsiteY16" fmla="*/ 151785 h 728266"/>
                <a:gd name="connsiteX17" fmla="*/ 17214 w 863130"/>
                <a:gd name="connsiteY17" fmla="*/ 220566 h 728266"/>
                <a:gd name="connsiteX18" fmla="*/ 68463 w 863130"/>
                <a:gd name="connsiteY18" fmla="*/ 256979 h 728266"/>
                <a:gd name="connsiteX19" fmla="*/ 87344 w 863130"/>
                <a:gd name="connsiteY19" fmla="*/ 254282 h 728266"/>
                <a:gd name="connsiteX20" fmla="*/ 257272 w 863130"/>
                <a:gd name="connsiteY20" fmla="*/ 165272 h 728266"/>
                <a:gd name="connsiteX21" fmla="*/ 257272 w 863130"/>
                <a:gd name="connsiteY21" fmla="*/ 391844 h 728266"/>
                <a:gd name="connsiteX22" fmla="*/ 146684 w 863130"/>
                <a:gd name="connsiteY22" fmla="*/ 468716 h 728266"/>
                <a:gd name="connsiteX23" fmla="*/ 131849 w 863130"/>
                <a:gd name="connsiteY23" fmla="*/ 541543 h 728266"/>
                <a:gd name="connsiteX24" fmla="*/ 226254 w 863130"/>
                <a:gd name="connsiteY24" fmla="*/ 689893 h 728266"/>
                <a:gd name="connsiteX25" fmla="*/ 300429 w 863130"/>
                <a:gd name="connsiteY25" fmla="*/ 706077 h 728266"/>
                <a:gd name="connsiteX26" fmla="*/ 316613 w 863130"/>
                <a:gd name="connsiteY26" fmla="*/ 631902 h 728266"/>
                <a:gd name="connsiteX27" fmla="*/ 270759 w 863130"/>
                <a:gd name="connsiteY27" fmla="*/ 557727 h 728266"/>
                <a:gd name="connsiteX28" fmla="*/ 300429 w 863130"/>
                <a:gd name="connsiteY28" fmla="*/ 557727 h 728266"/>
                <a:gd name="connsiteX29" fmla="*/ 328750 w 863130"/>
                <a:gd name="connsiteY29" fmla="*/ 553681 h 728266"/>
                <a:gd name="connsiteX30" fmla="*/ 428550 w 863130"/>
                <a:gd name="connsiteY30" fmla="*/ 579305 h 728266"/>
                <a:gd name="connsiteX31" fmla="*/ 527001 w 863130"/>
                <a:gd name="connsiteY31" fmla="*/ 556378 h 728266"/>
                <a:gd name="connsiteX32" fmla="*/ 564763 w 863130"/>
                <a:gd name="connsiteY32" fmla="*/ 563121 h 728266"/>
                <a:gd name="connsiteX33" fmla="*/ 589038 w 863130"/>
                <a:gd name="connsiteY33" fmla="*/ 561772 h 728266"/>
                <a:gd name="connsiteX34" fmla="*/ 540487 w 863130"/>
                <a:gd name="connsiteY34" fmla="*/ 629205 h 728266"/>
                <a:gd name="connsiteX35" fmla="*/ 552625 w 863130"/>
                <a:gd name="connsiteY35" fmla="*/ 704728 h 728266"/>
                <a:gd name="connsiteX36" fmla="*/ 628149 w 863130"/>
                <a:gd name="connsiteY36" fmla="*/ 692591 h 728266"/>
                <a:gd name="connsiteX37" fmla="*/ 736040 w 863130"/>
                <a:gd name="connsiteY37" fmla="*/ 544240 h 728266"/>
                <a:gd name="connsiteX38" fmla="*/ 738737 w 863130"/>
                <a:gd name="connsiteY38" fmla="*/ 538846 h 728266"/>
                <a:gd name="connsiteX39" fmla="*/ 718508 w 863130"/>
                <a:gd name="connsiteY39" fmla="*/ 464670 h 728266"/>
                <a:gd name="connsiteX40" fmla="*/ 607919 w 863130"/>
                <a:gd name="connsiteY40" fmla="*/ 402633 h 728266"/>
                <a:gd name="connsiteX41" fmla="*/ 607919 w 863130"/>
                <a:gd name="connsiteY41" fmla="*/ 159877 h 728266"/>
                <a:gd name="connsiteX42" fmla="*/ 780545 w 863130"/>
                <a:gd name="connsiteY42" fmla="*/ 242144 h 728266"/>
                <a:gd name="connsiteX43" fmla="*/ 796729 w 863130"/>
                <a:gd name="connsiteY43" fmla="*/ 244842 h 728266"/>
                <a:gd name="connsiteX44" fmla="*/ 847978 w 863130"/>
                <a:gd name="connsiteY44" fmla="*/ 207080 h 728266"/>
                <a:gd name="connsiteX45" fmla="*/ 812913 w 863130"/>
                <a:gd name="connsiteY45" fmla="*/ 138299 h 72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63130" h="728266">
                  <a:moveTo>
                    <a:pt x="553974" y="385100"/>
                  </a:moveTo>
                  <a:cubicBezTo>
                    <a:pt x="553974" y="386449"/>
                    <a:pt x="553974" y="387798"/>
                    <a:pt x="553974" y="389146"/>
                  </a:cubicBezTo>
                  <a:cubicBezTo>
                    <a:pt x="506771" y="393192"/>
                    <a:pt x="471706" y="432303"/>
                    <a:pt x="473055" y="479505"/>
                  </a:cubicBezTo>
                  <a:cubicBezTo>
                    <a:pt x="473055" y="492992"/>
                    <a:pt x="477101" y="506478"/>
                    <a:pt x="483844" y="517267"/>
                  </a:cubicBezTo>
                  <a:cubicBezTo>
                    <a:pt x="469009" y="522662"/>
                    <a:pt x="450128" y="525359"/>
                    <a:pt x="429899" y="525359"/>
                  </a:cubicBezTo>
                  <a:cubicBezTo>
                    <a:pt x="408320" y="525359"/>
                    <a:pt x="390788" y="522662"/>
                    <a:pt x="377302" y="517267"/>
                  </a:cubicBezTo>
                  <a:cubicBezTo>
                    <a:pt x="397531" y="487597"/>
                    <a:pt x="397531" y="447138"/>
                    <a:pt x="375953" y="416119"/>
                  </a:cubicBezTo>
                  <a:cubicBezTo>
                    <a:pt x="359769" y="394541"/>
                    <a:pt x="336842" y="381055"/>
                    <a:pt x="311218" y="378357"/>
                  </a:cubicBezTo>
                  <a:lnTo>
                    <a:pt x="311218" y="351384"/>
                  </a:lnTo>
                  <a:lnTo>
                    <a:pt x="553974" y="351384"/>
                  </a:lnTo>
                  <a:lnTo>
                    <a:pt x="553974" y="385100"/>
                  </a:lnTo>
                  <a:close/>
                  <a:moveTo>
                    <a:pt x="812913" y="138299"/>
                  </a:moveTo>
                  <a:lnTo>
                    <a:pt x="580946" y="16921"/>
                  </a:lnTo>
                  <a:cubicBezTo>
                    <a:pt x="575552" y="15573"/>
                    <a:pt x="570157" y="14224"/>
                    <a:pt x="564763" y="14224"/>
                  </a:cubicBezTo>
                  <a:lnTo>
                    <a:pt x="311218" y="14224"/>
                  </a:lnTo>
                  <a:cubicBezTo>
                    <a:pt x="304475" y="14224"/>
                    <a:pt x="299080" y="15573"/>
                    <a:pt x="292337" y="16921"/>
                  </a:cubicBezTo>
                  <a:lnTo>
                    <a:pt x="49582" y="151785"/>
                  </a:lnTo>
                  <a:cubicBezTo>
                    <a:pt x="21260" y="162575"/>
                    <a:pt x="7774" y="193593"/>
                    <a:pt x="17214" y="220566"/>
                  </a:cubicBezTo>
                  <a:cubicBezTo>
                    <a:pt x="25306" y="243493"/>
                    <a:pt x="46884" y="256979"/>
                    <a:pt x="68463" y="256979"/>
                  </a:cubicBezTo>
                  <a:cubicBezTo>
                    <a:pt x="75206" y="256979"/>
                    <a:pt x="80600" y="255631"/>
                    <a:pt x="87344" y="254282"/>
                  </a:cubicBezTo>
                  <a:lnTo>
                    <a:pt x="257272" y="165272"/>
                  </a:lnTo>
                  <a:cubicBezTo>
                    <a:pt x="257272" y="165272"/>
                    <a:pt x="257272" y="387798"/>
                    <a:pt x="257272" y="391844"/>
                  </a:cubicBezTo>
                  <a:cubicBezTo>
                    <a:pt x="254575" y="393192"/>
                    <a:pt x="146684" y="468716"/>
                    <a:pt x="146684" y="468716"/>
                  </a:cubicBezTo>
                  <a:cubicBezTo>
                    <a:pt x="123757" y="484900"/>
                    <a:pt x="117014" y="517267"/>
                    <a:pt x="131849" y="541543"/>
                  </a:cubicBezTo>
                  <a:lnTo>
                    <a:pt x="226254" y="689893"/>
                  </a:lnTo>
                  <a:cubicBezTo>
                    <a:pt x="242437" y="715518"/>
                    <a:pt x="276153" y="722261"/>
                    <a:pt x="300429" y="706077"/>
                  </a:cubicBezTo>
                  <a:cubicBezTo>
                    <a:pt x="324704" y="689893"/>
                    <a:pt x="332796" y="656177"/>
                    <a:pt x="316613" y="631902"/>
                  </a:cubicBezTo>
                  <a:lnTo>
                    <a:pt x="270759" y="557727"/>
                  </a:lnTo>
                  <a:lnTo>
                    <a:pt x="300429" y="557727"/>
                  </a:lnTo>
                  <a:cubicBezTo>
                    <a:pt x="309869" y="557727"/>
                    <a:pt x="319310" y="556378"/>
                    <a:pt x="328750" y="553681"/>
                  </a:cubicBezTo>
                  <a:cubicBezTo>
                    <a:pt x="353026" y="569864"/>
                    <a:pt x="385393" y="579305"/>
                    <a:pt x="428550" y="579305"/>
                  </a:cubicBezTo>
                  <a:cubicBezTo>
                    <a:pt x="469009" y="579305"/>
                    <a:pt x="501377" y="569864"/>
                    <a:pt x="527001" y="556378"/>
                  </a:cubicBezTo>
                  <a:cubicBezTo>
                    <a:pt x="537790" y="561772"/>
                    <a:pt x="551276" y="563121"/>
                    <a:pt x="564763" y="563121"/>
                  </a:cubicBezTo>
                  <a:lnTo>
                    <a:pt x="589038" y="561772"/>
                  </a:lnTo>
                  <a:lnTo>
                    <a:pt x="540487" y="629205"/>
                  </a:lnTo>
                  <a:cubicBezTo>
                    <a:pt x="522955" y="653480"/>
                    <a:pt x="528349" y="687196"/>
                    <a:pt x="552625" y="704728"/>
                  </a:cubicBezTo>
                  <a:cubicBezTo>
                    <a:pt x="576900" y="722261"/>
                    <a:pt x="610617" y="716866"/>
                    <a:pt x="628149" y="692591"/>
                  </a:cubicBezTo>
                  <a:lnTo>
                    <a:pt x="736040" y="544240"/>
                  </a:lnTo>
                  <a:cubicBezTo>
                    <a:pt x="737389" y="542891"/>
                    <a:pt x="738737" y="541543"/>
                    <a:pt x="738737" y="538846"/>
                  </a:cubicBezTo>
                  <a:cubicBezTo>
                    <a:pt x="753573" y="513221"/>
                    <a:pt x="744132" y="479505"/>
                    <a:pt x="718508" y="464670"/>
                  </a:cubicBezTo>
                  <a:lnTo>
                    <a:pt x="607919" y="402633"/>
                  </a:lnTo>
                  <a:cubicBezTo>
                    <a:pt x="607919" y="397238"/>
                    <a:pt x="607919" y="159877"/>
                    <a:pt x="607919" y="159877"/>
                  </a:cubicBezTo>
                  <a:lnTo>
                    <a:pt x="780545" y="242144"/>
                  </a:lnTo>
                  <a:cubicBezTo>
                    <a:pt x="785940" y="243493"/>
                    <a:pt x="791334" y="244842"/>
                    <a:pt x="796729" y="244842"/>
                  </a:cubicBezTo>
                  <a:cubicBezTo>
                    <a:pt x="819656" y="244842"/>
                    <a:pt x="841234" y="230007"/>
                    <a:pt x="847978" y="207080"/>
                  </a:cubicBezTo>
                  <a:cubicBezTo>
                    <a:pt x="857418" y="177410"/>
                    <a:pt x="841234" y="147740"/>
                    <a:pt x="812913" y="138299"/>
                  </a:cubicBezTo>
                  <a:close/>
                </a:path>
              </a:pathLst>
            </a:custGeom>
            <a:grpFill/>
            <a:ln w="13395" cap="flat">
              <a:noFill/>
              <a:prstDash val="solid"/>
              <a:miter/>
            </a:ln>
          </p:spPr>
          <p:txBody>
            <a:bodyPr rtlCol="0" anchor="ctr"/>
            <a:lstStyle/>
            <a:p>
              <a:pPr defTabSz="685800" rtl="0"/>
              <a:endParaRPr lang="en-GB" sz="1350">
                <a:solidFill>
                  <a:srgbClr val="504F51"/>
                </a:solidFill>
                <a:latin typeface="Franklin Gothic Book"/>
              </a:endParaRPr>
            </a:p>
          </p:txBody>
        </p:sp>
      </p:grpSp>
      <p:sp>
        <p:nvSpPr>
          <p:cNvPr id="28" name="TextBox 27">
            <a:extLst>
              <a:ext uri="{FF2B5EF4-FFF2-40B4-BE49-F238E27FC236}">
                <a16:creationId xmlns:a16="http://schemas.microsoft.com/office/drawing/2014/main" id="{7D3BC341-BE3E-4A35-F35E-22B77D9E80FD}"/>
              </a:ext>
            </a:extLst>
          </p:cNvPr>
          <p:cNvSpPr txBox="1"/>
          <p:nvPr/>
        </p:nvSpPr>
        <p:spPr>
          <a:xfrm>
            <a:off x="1882490" y="6311987"/>
            <a:ext cx="3844001" cy="230832"/>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rtl="0"/>
            <a:r>
              <a:rPr lang="fr" sz="1500" b="1" i="1">
                <a:solidFill>
                  <a:schemeClr val="accent4"/>
                </a:solidFill>
              </a:rPr>
              <a:t>Diapositive créée par le MAMI Global Network</a:t>
            </a:r>
            <a:endParaRPr lang="en-US" b="1" i="1">
              <a:solidFill>
                <a:schemeClr val="accent4"/>
              </a:solidFill>
            </a:endParaRPr>
          </a:p>
        </p:txBody>
      </p:sp>
    </p:spTree>
    <p:extLst>
      <p:ext uri="{BB962C8B-B14F-4D97-AF65-F5344CB8AC3E}">
        <p14:creationId xmlns:p14="http://schemas.microsoft.com/office/powerpoint/2010/main" val="92910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path" presetSubtype="0" accel="50000" decel="50000" fill="hold" nodeType="clickEffect">
                                  <p:stCondLst>
                                    <p:cond delay="0"/>
                                  </p:stCondLst>
                                  <p:childTnLst>
                                    <p:animMotion origin="layout" path="M 3.95833E-6 -1.85185E-6 L 0.06692 -0.04051 C 0.08099 -0.04954 0.10195 -0.05393 0.12395 -0.05393 C 0.14895 -0.05393 0.16901 -0.04954 0.18294 -0.04051 C 0.2052 -0.02708 0.30898 -0.0412 0.33151 -0.02801 " pathEditMode="relative" rAng="0" ptsTypes="AAAAA">
                                      <p:cBhvr>
                                        <p:cTn id="6" dur="2000" fill="hold"/>
                                        <p:tgtEl>
                                          <p:spTgt spid="10"/>
                                        </p:tgtEl>
                                        <p:attrNameLst>
                                          <p:attrName>ppt_x</p:attrName>
                                          <p:attrName>ppt_y</p:attrName>
                                        </p:attrNameLst>
                                      </p:cBhvr>
                                      <p:rCtr x="16576" y="-2708"/>
                                    </p:animMotion>
                                  </p:childTnLst>
                                </p:cTn>
                              </p:par>
                            </p:childTnLst>
                          </p:cTn>
                        </p:par>
                      </p:childTnLst>
                    </p:cTn>
                  </p:par>
                  <p:par>
                    <p:cTn id="7" fill="hold">
                      <p:stCondLst>
                        <p:cond delay="indefinite"/>
                      </p:stCondLst>
                      <p:childTnLst>
                        <p:par>
                          <p:cTn id="8" fill="hold">
                            <p:stCondLst>
                              <p:cond delay="0"/>
                            </p:stCondLst>
                            <p:childTnLst>
                              <p:par>
                                <p:cTn id="9" presetID="37" presetClass="path" presetSubtype="0" accel="50000" decel="50000" fill="hold" nodeType="clickEffect">
                                  <p:stCondLst>
                                    <p:cond delay="0"/>
                                  </p:stCondLst>
                                  <p:childTnLst>
                                    <p:animMotion origin="layout" path="M -4.375E-6 1.48148E-6 C 0.02214 0.0125 0.01706 0.0794 0.03933 0.09236 C 0.05326 0.10139 0.08672 0.12708 0.1099 0.13403 C 0.13295 0.1412 0.1642 0.14352 0.17813 0.13449 C 0.20222 0.13912 0.25665 0.14537 0.2793 0.13194 " pathEditMode="relative" rAng="0" ptsTypes="AAAAA">
                                      <p:cBhvr>
                                        <p:cTn id="10" dur="2000" fill="hold"/>
                                        <p:tgtEl>
                                          <p:spTgt spid="12"/>
                                        </p:tgtEl>
                                        <p:attrNameLst>
                                          <p:attrName>ppt_x</p:attrName>
                                          <p:attrName>ppt_y</p:attrName>
                                        </p:attrNameLst>
                                      </p:cBhvr>
                                      <p:rCtr x="13958" y="7014"/>
                                    </p:animMotion>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nodeType="clickEffect">
                                  <p:stCondLst>
                                    <p:cond delay="0"/>
                                  </p:stCondLst>
                                  <p:childTnLst>
                                    <p:animMotion origin="layout" path="M -4.375E-6 -1.48148E-6 L 0.14415 0.00509 " pathEditMode="relative" rAng="0" ptsTypes="AA">
                                      <p:cBhvr>
                                        <p:cTn id="14" dur="2000" fill="hold"/>
                                        <p:tgtEl>
                                          <p:spTgt spid="11"/>
                                        </p:tgtEl>
                                        <p:attrNameLst>
                                          <p:attrName>ppt_x</p:attrName>
                                          <p:attrName>ppt_y</p:attrName>
                                        </p:attrNameLst>
                                      </p:cBhvr>
                                      <p:rCtr x="7201" y="255"/>
                                    </p:animMotion>
                                  </p:childTnLst>
                                </p:cTn>
                              </p:par>
                            </p:childTnLst>
                          </p:cTn>
                        </p:par>
                      </p:childTnLst>
                    </p:cTn>
                  </p:par>
                  <p:par>
                    <p:cTn id="15" fill="hold">
                      <p:stCondLst>
                        <p:cond delay="indefinite"/>
                      </p:stCondLst>
                      <p:childTnLst>
                        <p:par>
                          <p:cTn id="16" fill="hold">
                            <p:stCondLst>
                              <p:cond delay="0"/>
                            </p:stCondLst>
                            <p:childTnLst>
                              <p:par>
                                <p:cTn id="17" presetID="49" presetClass="path" presetSubtype="0" accel="50000" decel="50000" fill="hold" nodeType="clickEffect">
                                  <p:stCondLst>
                                    <p:cond delay="0"/>
                                  </p:stCondLst>
                                  <p:childTnLst>
                                    <p:animMotion origin="layout" path="M 0 0 L 0.25 0.25 E" pathEditMode="relative" ptsTypes="">
                                      <p:cBhvr>
                                        <p:cTn id="18" dur="2000" fill="hold"/>
                                        <p:tgtEl>
                                          <p:spTgt spid="15"/>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56" presetClass="path" presetSubtype="0" accel="50000" decel="50000" fill="hold" nodeType="clickEffect">
                                  <p:stCondLst>
                                    <p:cond delay="0"/>
                                  </p:stCondLst>
                                  <p:childTnLst>
                                    <p:animMotion origin="layout" path="M -0.01223 -0.05556 L 0.19701 -0.27847 " pathEditMode="relative" rAng="0" ptsTypes="AA">
                                      <p:cBhvr>
                                        <p:cTn id="22" dur="2000" fill="hold"/>
                                        <p:tgtEl>
                                          <p:spTgt spid="13"/>
                                        </p:tgtEl>
                                        <p:attrNameLst>
                                          <p:attrName>ppt_x</p:attrName>
                                          <p:attrName>ppt_y</p:attrName>
                                        </p:attrNameLst>
                                      </p:cBhvr>
                                      <p:rCtr x="10456" y="-11157"/>
                                    </p:animMotion>
                                  </p:childTnLst>
                                </p:cTn>
                              </p:par>
                            </p:childTnLst>
                          </p:cTn>
                        </p:par>
                      </p:childTnLst>
                    </p:cTn>
                  </p:par>
                  <p:par>
                    <p:cTn id="23" fill="hold">
                      <p:stCondLst>
                        <p:cond delay="indefinite"/>
                      </p:stCondLst>
                      <p:childTnLst>
                        <p:par>
                          <p:cTn id="24" fill="hold">
                            <p:stCondLst>
                              <p:cond delay="0"/>
                            </p:stCondLst>
                            <p:childTnLst>
                              <p:par>
                                <p:cTn id="25" presetID="63" presetClass="path" presetSubtype="0" accel="50000" decel="50000" fill="hold" nodeType="clickEffect">
                                  <p:stCondLst>
                                    <p:cond delay="0"/>
                                  </p:stCondLst>
                                  <p:childTnLst>
                                    <p:animMotion origin="layout" path="M 0 0 L 0.25 0 E" pathEditMode="relative" ptsTypes="">
                                      <p:cBhvr>
                                        <p:cTn id="26" dur="2000" fill="hold"/>
                                        <p:tgtEl>
                                          <p:spTgt spid="1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a:bodyPr>
          <a:lstStyle/>
          <a:p>
            <a:pPr rtl="0"/>
            <a:r>
              <a:rPr lang="fr-FR"/>
              <a:t>KIT </a:t>
            </a:r>
            <a:r>
              <a:rPr lang="fr"/>
              <a:t>DE SOINS MAMI</a:t>
            </a:r>
            <a:endParaRPr lang="x-none">
              <a:solidFill>
                <a:schemeClr val="accent1"/>
              </a:solidFill>
            </a:endParaRPr>
          </a:p>
        </p:txBody>
      </p:sp>
      <p:sp>
        <p:nvSpPr>
          <p:cNvPr id="28" name="TextBox 27">
            <a:extLst>
              <a:ext uri="{FF2B5EF4-FFF2-40B4-BE49-F238E27FC236}">
                <a16:creationId xmlns:a16="http://schemas.microsoft.com/office/drawing/2014/main" id="{7D3BC341-BE3E-4A35-F35E-22B77D9E80FD}"/>
              </a:ext>
            </a:extLst>
          </p:cNvPr>
          <p:cNvSpPr txBox="1"/>
          <p:nvPr/>
        </p:nvSpPr>
        <p:spPr>
          <a:xfrm>
            <a:off x="1372946" y="6311987"/>
            <a:ext cx="3844001" cy="230832"/>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rtl="0"/>
            <a:r>
              <a:rPr lang="fr" sz="1500" b="1" i="1">
                <a:solidFill>
                  <a:schemeClr val="accent4"/>
                </a:solidFill>
              </a:rPr>
              <a:t>Diapositive créée par le MAMI Global Network</a:t>
            </a:r>
            <a:endParaRPr lang="en-US" b="1" i="1">
              <a:solidFill>
                <a:schemeClr val="accent4"/>
              </a:solidFill>
            </a:endParaRPr>
          </a:p>
        </p:txBody>
      </p:sp>
      <p:pic>
        <p:nvPicPr>
          <p:cNvPr id="32" name="Picture 31">
            <a:extLst>
              <a:ext uri="{FF2B5EF4-FFF2-40B4-BE49-F238E27FC236}">
                <a16:creationId xmlns:a16="http://schemas.microsoft.com/office/drawing/2014/main" id="{ED66D03E-AFC4-2AF8-D062-BA775F4FF15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952534" y="4385411"/>
            <a:ext cx="4407617" cy="1744632"/>
          </a:xfrm>
          <a:prstGeom prst="rect">
            <a:avLst/>
          </a:prstGeom>
          <a:ln w="19050">
            <a:solidFill>
              <a:schemeClr val="tx1"/>
            </a:solidFill>
          </a:ln>
        </p:spPr>
      </p:pic>
      <p:pic>
        <p:nvPicPr>
          <p:cNvPr id="33" name="Picture 32">
            <a:extLst>
              <a:ext uri="{FF2B5EF4-FFF2-40B4-BE49-F238E27FC236}">
                <a16:creationId xmlns:a16="http://schemas.microsoft.com/office/drawing/2014/main" id="{186E436C-C024-509E-D8A4-EDD38EA8E7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834" y="2119951"/>
            <a:ext cx="4387882" cy="1641870"/>
          </a:xfrm>
          <a:prstGeom prst="rect">
            <a:avLst/>
          </a:prstGeom>
          <a:ln w="19050">
            <a:solidFill>
              <a:schemeClr val="tx1"/>
            </a:solidFill>
          </a:ln>
        </p:spPr>
      </p:pic>
      <p:pic>
        <p:nvPicPr>
          <p:cNvPr id="34" name="Picture 33">
            <a:extLst>
              <a:ext uri="{FF2B5EF4-FFF2-40B4-BE49-F238E27FC236}">
                <a16:creationId xmlns:a16="http://schemas.microsoft.com/office/drawing/2014/main" id="{2C537C4E-347E-2456-8D50-0603783D7F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2534" y="2005000"/>
            <a:ext cx="3881882" cy="1818820"/>
          </a:xfrm>
          <a:prstGeom prst="rect">
            <a:avLst/>
          </a:prstGeom>
          <a:ln w="19050">
            <a:solidFill>
              <a:schemeClr val="tx1"/>
            </a:solidFill>
          </a:ln>
        </p:spPr>
      </p:pic>
      <p:sp>
        <p:nvSpPr>
          <p:cNvPr id="35" name="Content Placeholder 2">
            <a:extLst>
              <a:ext uri="{FF2B5EF4-FFF2-40B4-BE49-F238E27FC236}">
                <a16:creationId xmlns:a16="http://schemas.microsoft.com/office/drawing/2014/main" id="{9E921714-F92B-D911-7089-DAD68ABD065A}"/>
              </a:ext>
            </a:extLst>
          </p:cNvPr>
          <p:cNvSpPr txBox="1">
            <a:spLocks/>
          </p:cNvSpPr>
          <p:nvPr/>
        </p:nvSpPr>
        <p:spPr>
          <a:xfrm>
            <a:off x="1111834" y="1634060"/>
            <a:ext cx="2278258" cy="34365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rtl="0">
              <a:spcBef>
                <a:spcPts val="750"/>
              </a:spcBef>
              <a:buNone/>
              <a:defRPr/>
            </a:pPr>
            <a:r>
              <a:rPr lang="fr" sz="1800" b="1">
                <a:solidFill>
                  <a:schemeClr val="accent1"/>
                </a:solidFill>
                <a:latin typeface="Calibri" panose="020F0502020204030204" pitchFamily="34" charset="0"/>
                <a:ea typeface="Calibri" panose="020F0502020204030204" pitchFamily="34" charset="0"/>
              </a:rPr>
              <a:t>Guides d’utilisation</a:t>
            </a:r>
          </a:p>
        </p:txBody>
      </p:sp>
      <p:sp>
        <p:nvSpPr>
          <p:cNvPr id="36" name="Content Placeholder 2">
            <a:extLst>
              <a:ext uri="{FF2B5EF4-FFF2-40B4-BE49-F238E27FC236}">
                <a16:creationId xmlns:a16="http://schemas.microsoft.com/office/drawing/2014/main" id="{A5983C87-DC08-DB62-E568-8EEB9FB96BA8}"/>
              </a:ext>
            </a:extLst>
          </p:cNvPr>
          <p:cNvSpPr txBox="1">
            <a:spLocks/>
          </p:cNvSpPr>
          <p:nvPr/>
        </p:nvSpPr>
        <p:spPr>
          <a:xfrm>
            <a:off x="5836324" y="4013579"/>
            <a:ext cx="4756392" cy="18790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rtl="0">
              <a:spcBef>
                <a:spcPts val="750"/>
              </a:spcBef>
              <a:buNone/>
              <a:defRPr/>
            </a:pPr>
            <a:r>
              <a:rPr lang="fr-CH" sz="1600" b="1">
                <a:solidFill>
                  <a:schemeClr val="accent1"/>
                </a:solidFill>
                <a:latin typeface="Calibri" panose="020F0502020204030204" pitchFamily="34" charset="0"/>
                <a:ea typeface="Calibri" panose="020F0502020204030204" pitchFamily="34" charset="0"/>
              </a:rPr>
              <a:t>Cartes</a:t>
            </a:r>
            <a:r>
              <a:rPr lang="fr" sz="1600" b="1">
                <a:solidFill>
                  <a:schemeClr val="accent1"/>
                </a:solidFill>
                <a:latin typeface="Calibri" panose="020F0502020204030204" pitchFamily="34" charset="0"/>
                <a:ea typeface="Calibri" panose="020F0502020204030204" pitchFamily="34" charset="0"/>
              </a:rPr>
              <a:t> de </a:t>
            </a:r>
            <a:r>
              <a:rPr lang="fr-CH" sz="1600" b="1">
                <a:solidFill>
                  <a:schemeClr val="accent1"/>
                </a:solidFill>
                <a:latin typeface="Calibri" panose="020F0502020204030204" pitchFamily="34" charset="0"/>
                <a:ea typeface="Calibri" panose="020F0502020204030204" pitchFamily="34" charset="0"/>
              </a:rPr>
              <a:t>counselling </a:t>
            </a:r>
            <a:r>
              <a:rPr lang="fr" sz="1600" b="1">
                <a:solidFill>
                  <a:schemeClr val="accent1"/>
                </a:solidFill>
                <a:latin typeface="Calibri" panose="020F0502020204030204" pitchFamily="34" charset="0"/>
                <a:ea typeface="Calibri" panose="020F0502020204030204" pitchFamily="34" charset="0"/>
              </a:rPr>
              <a:t>et </a:t>
            </a:r>
            <a:r>
              <a:rPr lang="fr-FR" sz="1600" b="1">
                <a:solidFill>
                  <a:schemeClr val="accent1"/>
                </a:solidFill>
                <a:latin typeface="Calibri" panose="020F0502020204030204" pitchFamily="34" charset="0"/>
                <a:ea typeface="Calibri" panose="020F0502020204030204" pitchFamily="34" charset="0"/>
              </a:rPr>
              <a:t>livret de mesures de soutien</a:t>
            </a:r>
            <a:endParaRPr lang="fr" sz="1600" b="1">
              <a:solidFill>
                <a:schemeClr val="accent1"/>
              </a:solidFill>
              <a:latin typeface="Calibri" panose="020F0502020204030204" pitchFamily="34" charset="0"/>
              <a:ea typeface="Calibri" panose="020F0502020204030204" pitchFamily="34" charset="0"/>
            </a:endParaRPr>
          </a:p>
        </p:txBody>
      </p:sp>
      <p:sp>
        <p:nvSpPr>
          <p:cNvPr id="37" name="Content Placeholder 2">
            <a:extLst>
              <a:ext uri="{FF2B5EF4-FFF2-40B4-BE49-F238E27FC236}">
                <a16:creationId xmlns:a16="http://schemas.microsoft.com/office/drawing/2014/main" id="{0FD60C6C-BD82-64E0-1E7B-7E6D27170A21}"/>
              </a:ext>
            </a:extLst>
          </p:cNvPr>
          <p:cNvSpPr txBox="1">
            <a:spLocks/>
          </p:cNvSpPr>
          <p:nvPr/>
        </p:nvSpPr>
        <p:spPr>
          <a:xfrm>
            <a:off x="5851965" y="1634060"/>
            <a:ext cx="5084494" cy="34365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rtl="0">
              <a:spcBef>
                <a:spcPts val="750"/>
              </a:spcBef>
              <a:buNone/>
              <a:defRPr/>
            </a:pPr>
            <a:r>
              <a:rPr lang="fr" sz="1600" b="1">
                <a:solidFill>
                  <a:schemeClr val="accent1"/>
                </a:solidFill>
                <a:latin typeface="Calibri" panose="020F0502020204030204" pitchFamily="34" charset="0"/>
                <a:ea typeface="Calibri" panose="020F0502020204030204" pitchFamily="34" charset="0"/>
              </a:rPr>
              <a:t>Documents de soutien adressés aux agents de santé</a:t>
            </a:r>
          </a:p>
        </p:txBody>
      </p:sp>
    </p:spTree>
    <p:extLst>
      <p:ext uri="{BB962C8B-B14F-4D97-AF65-F5344CB8AC3E}">
        <p14:creationId xmlns:p14="http://schemas.microsoft.com/office/powerpoint/2010/main" val="29276876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0A28511-8BF1-0F79-1FEB-C94F2B566FE4}"/>
              </a:ext>
            </a:extLst>
          </p:cNvPr>
          <p:cNvPicPr>
            <a:picLocks noChangeAspect="1"/>
          </p:cNvPicPr>
          <p:nvPr/>
        </p:nvPicPr>
        <p:blipFill>
          <a:blip r:embed="rId3"/>
          <a:stretch>
            <a:fillRect/>
          </a:stretch>
        </p:blipFill>
        <p:spPr>
          <a:xfrm>
            <a:off x="1609556" y="1930846"/>
            <a:ext cx="8745621" cy="4627253"/>
          </a:xfrm>
          <a:prstGeom prst="rect">
            <a:avLst/>
          </a:prstGeom>
        </p:spPr>
      </p:pic>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a:bodyPr>
          <a:lstStyle/>
          <a:p>
            <a:pPr rtl="0"/>
            <a:r>
              <a:rPr lang="fr-FR"/>
              <a:t>KIT </a:t>
            </a:r>
            <a:r>
              <a:rPr lang="fr"/>
              <a:t>DE SOINS MAMI</a:t>
            </a:r>
            <a:endParaRPr lang="x-none">
              <a:solidFill>
                <a:schemeClr val="accent1"/>
              </a:solidFill>
            </a:endParaRPr>
          </a:p>
        </p:txBody>
      </p:sp>
      <p:sp>
        <p:nvSpPr>
          <p:cNvPr id="3" name="TextBox 2">
            <a:extLst>
              <a:ext uri="{FF2B5EF4-FFF2-40B4-BE49-F238E27FC236}">
                <a16:creationId xmlns:a16="http://schemas.microsoft.com/office/drawing/2014/main" id="{0EBBA45E-57F2-CA10-CCF3-A3099FA5462B}"/>
              </a:ext>
            </a:extLst>
          </p:cNvPr>
          <p:cNvSpPr txBox="1"/>
          <p:nvPr/>
        </p:nvSpPr>
        <p:spPr>
          <a:xfrm>
            <a:off x="1855482" y="1545440"/>
            <a:ext cx="2800352" cy="369332"/>
          </a:xfrm>
          <a:prstGeom prst="rect">
            <a:avLst/>
          </a:prstGeom>
          <a:solidFill>
            <a:schemeClr val="bg1"/>
          </a:solidFill>
          <a:ln w="57150">
            <a:solidFill>
              <a:schemeClr val="accent1"/>
            </a:solidFill>
          </a:ln>
        </p:spPr>
        <p:txBody>
          <a:bodyPr wrap="square" rtlCol="0">
            <a:spAutoFit/>
          </a:bodyPr>
          <a:lstStyle/>
          <a:p>
            <a:pPr algn="ctr" defTabSz="685800" rtl="0"/>
            <a:r>
              <a:rPr lang="fr">
                <a:solidFill>
                  <a:srgbClr val="504F51"/>
                </a:solidFill>
                <a:latin typeface="+mj-lt"/>
              </a:rPr>
              <a:t>Dépistage et évaluation</a:t>
            </a:r>
          </a:p>
        </p:txBody>
      </p:sp>
      <p:sp>
        <p:nvSpPr>
          <p:cNvPr id="4" name="TextBox 3">
            <a:extLst>
              <a:ext uri="{FF2B5EF4-FFF2-40B4-BE49-F238E27FC236}">
                <a16:creationId xmlns:a16="http://schemas.microsoft.com/office/drawing/2014/main" id="{EB4477BC-0D20-38AD-0A02-1287DC4F32FB}"/>
              </a:ext>
            </a:extLst>
          </p:cNvPr>
          <p:cNvSpPr txBox="1"/>
          <p:nvPr/>
        </p:nvSpPr>
        <p:spPr>
          <a:xfrm>
            <a:off x="4780972" y="1545440"/>
            <a:ext cx="2680203" cy="369332"/>
          </a:xfrm>
          <a:prstGeom prst="rect">
            <a:avLst/>
          </a:prstGeom>
          <a:solidFill>
            <a:schemeClr val="bg1"/>
          </a:solidFill>
          <a:ln w="57150">
            <a:solidFill>
              <a:schemeClr val="accent1"/>
            </a:solidFill>
          </a:ln>
        </p:spPr>
        <p:txBody>
          <a:bodyPr wrap="square" rtlCol="0">
            <a:spAutoFit/>
          </a:bodyPr>
          <a:lstStyle/>
          <a:p>
            <a:pPr algn="ctr" defTabSz="685800" rtl="0"/>
            <a:r>
              <a:rPr lang="fr">
                <a:solidFill>
                  <a:srgbClr val="504F51"/>
                </a:solidFill>
                <a:latin typeface="+mj-lt"/>
              </a:rPr>
              <a:t>Gestion et suivi</a:t>
            </a:r>
          </a:p>
        </p:txBody>
      </p:sp>
      <p:sp>
        <p:nvSpPr>
          <p:cNvPr id="7" name="TextBox 6">
            <a:extLst>
              <a:ext uri="{FF2B5EF4-FFF2-40B4-BE49-F238E27FC236}">
                <a16:creationId xmlns:a16="http://schemas.microsoft.com/office/drawing/2014/main" id="{23AB70EF-D8CD-ED24-20F7-79C4B1048625}"/>
              </a:ext>
            </a:extLst>
          </p:cNvPr>
          <p:cNvSpPr txBox="1"/>
          <p:nvPr/>
        </p:nvSpPr>
        <p:spPr>
          <a:xfrm>
            <a:off x="7586313" y="1551944"/>
            <a:ext cx="2487556" cy="369332"/>
          </a:xfrm>
          <a:prstGeom prst="rect">
            <a:avLst/>
          </a:prstGeom>
          <a:solidFill>
            <a:schemeClr val="bg1"/>
          </a:solidFill>
          <a:ln w="57150">
            <a:solidFill>
              <a:schemeClr val="accent1"/>
            </a:solidFill>
          </a:ln>
        </p:spPr>
        <p:txBody>
          <a:bodyPr wrap="square" rtlCol="0">
            <a:spAutoFit/>
          </a:bodyPr>
          <a:lstStyle/>
          <a:p>
            <a:pPr algn="ctr" defTabSz="685800" rtl="0"/>
            <a:r>
              <a:rPr lang="fr">
                <a:solidFill>
                  <a:srgbClr val="504F51"/>
                </a:solidFill>
                <a:latin typeface="+mj-lt"/>
              </a:rPr>
              <a:t>Examen et transfert</a:t>
            </a:r>
          </a:p>
        </p:txBody>
      </p:sp>
      <p:sp>
        <p:nvSpPr>
          <p:cNvPr id="15" name="TextBox 14">
            <a:extLst>
              <a:ext uri="{FF2B5EF4-FFF2-40B4-BE49-F238E27FC236}">
                <a16:creationId xmlns:a16="http://schemas.microsoft.com/office/drawing/2014/main" id="{645D275B-F5F8-B882-B5AF-529E366609BF}"/>
              </a:ext>
            </a:extLst>
          </p:cNvPr>
          <p:cNvSpPr txBox="1"/>
          <p:nvPr/>
        </p:nvSpPr>
        <p:spPr>
          <a:xfrm>
            <a:off x="1065472" y="6579355"/>
            <a:ext cx="3844001" cy="230832"/>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rtl="0"/>
            <a:r>
              <a:rPr lang="fr" sz="1500" b="1" i="1">
                <a:solidFill>
                  <a:schemeClr val="accent4"/>
                </a:solidFill>
              </a:rPr>
              <a:t>Diapositive créée par le MAMI Global Network</a:t>
            </a:r>
            <a:endParaRPr lang="en-US" b="1" i="1">
              <a:solidFill>
                <a:schemeClr val="accent4"/>
              </a:solidFill>
            </a:endParaRPr>
          </a:p>
        </p:txBody>
      </p:sp>
      <p:grpSp>
        <p:nvGrpSpPr>
          <p:cNvPr id="2" name="Group 1">
            <a:extLst>
              <a:ext uri="{FF2B5EF4-FFF2-40B4-BE49-F238E27FC236}">
                <a16:creationId xmlns:a16="http://schemas.microsoft.com/office/drawing/2014/main" id="{28DA2A0B-0129-05EA-02DC-397109C3D260}"/>
              </a:ext>
            </a:extLst>
          </p:cNvPr>
          <p:cNvGrpSpPr/>
          <p:nvPr/>
        </p:nvGrpSpPr>
        <p:grpSpPr>
          <a:xfrm>
            <a:off x="1823267" y="2969532"/>
            <a:ext cx="6725658" cy="2204129"/>
            <a:chOff x="1823267" y="2969532"/>
            <a:chExt cx="6725658" cy="2204129"/>
          </a:xfrm>
        </p:grpSpPr>
        <p:sp>
          <p:nvSpPr>
            <p:cNvPr id="8" name="Rounded Rectangle 7">
              <a:extLst>
                <a:ext uri="{FF2B5EF4-FFF2-40B4-BE49-F238E27FC236}">
                  <a16:creationId xmlns:a16="http://schemas.microsoft.com/office/drawing/2014/main" id="{E36F867B-6256-4AC1-0C7F-30A1690E7A35}"/>
                </a:ext>
              </a:extLst>
            </p:cNvPr>
            <p:cNvSpPr/>
            <p:nvPr/>
          </p:nvSpPr>
          <p:spPr>
            <a:xfrm>
              <a:off x="1823267" y="4901225"/>
              <a:ext cx="849744" cy="272436"/>
            </a:xfrm>
            <a:prstGeom prst="round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a:solidFill>
                  <a:srgbClr val="FEFFFF"/>
                </a:solidFill>
                <a:latin typeface="Franklin Gothic Book"/>
              </a:endParaRPr>
            </a:p>
          </p:txBody>
        </p:sp>
        <p:sp>
          <p:nvSpPr>
            <p:cNvPr id="9" name="Rounded Rectangle 8">
              <a:extLst>
                <a:ext uri="{FF2B5EF4-FFF2-40B4-BE49-F238E27FC236}">
                  <a16:creationId xmlns:a16="http://schemas.microsoft.com/office/drawing/2014/main" id="{1C01BC2C-5B93-C015-B2F7-F4EC7DA722A7}"/>
                </a:ext>
              </a:extLst>
            </p:cNvPr>
            <p:cNvSpPr/>
            <p:nvPr/>
          </p:nvSpPr>
          <p:spPr>
            <a:xfrm>
              <a:off x="3489158" y="4399533"/>
              <a:ext cx="960225" cy="742487"/>
            </a:xfrm>
            <a:prstGeom prst="round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a:solidFill>
                  <a:srgbClr val="FEFFFF"/>
                </a:solidFill>
                <a:latin typeface="Franklin Gothic Book"/>
              </a:endParaRPr>
            </a:p>
          </p:txBody>
        </p:sp>
        <p:sp>
          <p:nvSpPr>
            <p:cNvPr id="10" name="Rounded Rectangle 9">
              <a:extLst>
                <a:ext uri="{FF2B5EF4-FFF2-40B4-BE49-F238E27FC236}">
                  <a16:creationId xmlns:a16="http://schemas.microsoft.com/office/drawing/2014/main" id="{A27224D6-1479-C86D-216C-6561C41C1A39}"/>
                </a:ext>
              </a:extLst>
            </p:cNvPr>
            <p:cNvSpPr/>
            <p:nvPr/>
          </p:nvSpPr>
          <p:spPr>
            <a:xfrm>
              <a:off x="5051078" y="4771566"/>
              <a:ext cx="2300414" cy="252113"/>
            </a:xfrm>
            <a:prstGeom prst="round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a:solidFill>
                  <a:srgbClr val="FEFFFF"/>
                </a:solidFill>
                <a:latin typeface="Franklin Gothic Book"/>
              </a:endParaRPr>
            </a:p>
          </p:txBody>
        </p:sp>
        <p:sp>
          <p:nvSpPr>
            <p:cNvPr id="11" name="Rounded Rectangle 10">
              <a:extLst>
                <a:ext uri="{FF2B5EF4-FFF2-40B4-BE49-F238E27FC236}">
                  <a16:creationId xmlns:a16="http://schemas.microsoft.com/office/drawing/2014/main" id="{BCE05BB7-D6E8-A5FD-1DD3-B06A6A7A489F}"/>
                </a:ext>
              </a:extLst>
            </p:cNvPr>
            <p:cNvSpPr/>
            <p:nvPr/>
          </p:nvSpPr>
          <p:spPr>
            <a:xfrm>
              <a:off x="7699181" y="4875674"/>
              <a:ext cx="849744" cy="272436"/>
            </a:xfrm>
            <a:prstGeom prst="round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a:solidFill>
                  <a:srgbClr val="FEFFFF"/>
                </a:solidFill>
                <a:latin typeface="Franklin Gothic Book"/>
              </a:endParaRPr>
            </a:p>
          </p:txBody>
        </p:sp>
        <p:sp>
          <p:nvSpPr>
            <p:cNvPr id="14" name="Rounded Rectangle 13">
              <a:extLst>
                <a:ext uri="{FF2B5EF4-FFF2-40B4-BE49-F238E27FC236}">
                  <a16:creationId xmlns:a16="http://schemas.microsoft.com/office/drawing/2014/main" id="{BCE05BB7-D6E8-A5FD-1DD3-B06A6A7A489F}"/>
                </a:ext>
              </a:extLst>
            </p:cNvPr>
            <p:cNvSpPr/>
            <p:nvPr/>
          </p:nvSpPr>
          <p:spPr>
            <a:xfrm>
              <a:off x="5789521" y="2969532"/>
              <a:ext cx="808318" cy="190318"/>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a:solidFill>
                  <a:srgbClr val="FFFF00"/>
                </a:solidFill>
                <a:latin typeface="Franklin Gothic Book"/>
              </a:endParaRPr>
            </a:p>
          </p:txBody>
        </p:sp>
      </p:grpSp>
    </p:spTree>
    <p:extLst>
      <p:ext uri="{BB962C8B-B14F-4D97-AF65-F5344CB8AC3E}">
        <p14:creationId xmlns:p14="http://schemas.microsoft.com/office/powerpoint/2010/main" val="94905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a:bodyPr>
          <a:lstStyle/>
          <a:p>
            <a:pPr rtl="0"/>
            <a:r>
              <a:rPr lang="fr"/>
              <a:t>Exemples issus du </a:t>
            </a:r>
            <a:r>
              <a:rPr lang="fr-FR"/>
              <a:t>kit de soins</a:t>
            </a:r>
            <a:r>
              <a:rPr lang="fr"/>
              <a:t> MAMI </a:t>
            </a:r>
            <a:endParaRPr lang="x-none">
              <a:solidFill>
                <a:schemeClr val="accent1"/>
              </a:solidFill>
            </a:endParaRPr>
          </a:p>
        </p:txBody>
      </p:sp>
      <p:sp>
        <p:nvSpPr>
          <p:cNvPr id="2" name="Rounded Rectangle 6">
            <a:extLst>
              <a:ext uri="{FF2B5EF4-FFF2-40B4-BE49-F238E27FC236}">
                <a16:creationId xmlns:a16="http://schemas.microsoft.com/office/drawing/2014/main" id="{D2CD7B1F-DC75-29A3-7C96-748CAFEBAB9C}"/>
              </a:ext>
            </a:extLst>
          </p:cNvPr>
          <p:cNvSpPr/>
          <p:nvPr/>
        </p:nvSpPr>
        <p:spPr>
          <a:xfrm>
            <a:off x="3353643" y="3516521"/>
            <a:ext cx="6087136" cy="1846261"/>
          </a:xfrm>
          <a:prstGeom prst="roundRect">
            <a:avLst>
              <a:gd name="adj" fmla="val 501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rtl="0"/>
            <a:r>
              <a:rPr lang="fr" sz="2000">
                <a:latin typeface="Oswald" pitchFamily="2" charset="77"/>
              </a:rPr>
              <a:t>AVEZ-VOUS TROUVÉ LE </a:t>
            </a:r>
            <a:r>
              <a:rPr lang="fr-CH" sz="2000">
                <a:latin typeface="Oswald" pitchFamily="2" charset="77"/>
              </a:rPr>
              <a:t>KIT DE SOINS </a:t>
            </a:r>
            <a:r>
              <a:rPr lang="fr" sz="2000">
                <a:latin typeface="Oswald" pitchFamily="2" charset="77"/>
              </a:rPr>
              <a:t>MAMI UTILE DANS CETTE SITUATION ?</a:t>
            </a:r>
          </a:p>
          <a:p>
            <a:pPr rtl="0"/>
            <a:endParaRPr lang="en-US" sz="2000">
              <a:latin typeface="Oswald" pitchFamily="2" charset="77"/>
            </a:endParaRPr>
          </a:p>
          <a:p>
            <a:pPr rtl="0"/>
            <a:r>
              <a:rPr lang="fr" sz="2000">
                <a:latin typeface="Oswald" pitchFamily="2" charset="77"/>
              </a:rPr>
              <a:t>LE CAS ÉCHÉANT, EN QUOI ?</a:t>
            </a:r>
          </a:p>
        </p:txBody>
      </p:sp>
      <p:sp>
        <p:nvSpPr>
          <p:cNvPr id="3" name="Title 5">
            <a:extLst>
              <a:ext uri="{FF2B5EF4-FFF2-40B4-BE49-F238E27FC236}">
                <a16:creationId xmlns:a16="http://schemas.microsoft.com/office/drawing/2014/main" id="{19AB6A11-FE09-CE6D-F135-5810B9732FEA}"/>
              </a:ext>
            </a:extLst>
          </p:cNvPr>
          <p:cNvSpPr txBox="1">
            <a:spLocks/>
          </p:cNvSpPr>
          <p:nvPr/>
        </p:nvSpPr>
        <p:spPr>
          <a:xfrm>
            <a:off x="1633187" y="2436223"/>
            <a:ext cx="9528048" cy="90525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fr" sz="4400" b="1">
                <a:cs typeface="Gill Sans Infant Std"/>
              </a:rPr>
              <a:t>Études de cas – B</a:t>
            </a:r>
          </a:p>
        </p:txBody>
      </p:sp>
      <p:pic>
        <p:nvPicPr>
          <p:cNvPr id="7" name="Graphic 6" descr="Users outline">
            <a:extLst>
              <a:ext uri="{FF2B5EF4-FFF2-40B4-BE49-F238E27FC236}">
                <a16:creationId xmlns:a16="http://schemas.microsoft.com/office/drawing/2014/main" id="{F8E62987-044B-812A-366C-56B0AEBEC0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5557" y="1697349"/>
            <a:ext cx="914400" cy="914400"/>
          </a:xfrm>
          <a:prstGeom prst="rect">
            <a:avLst/>
          </a:prstGeom>
        </p:spPr>
      </p:pic>
    </p:spTree>
    <p:extLst>
      <p:ext uri="{BB962C8B-B14F-4D97-AF65-F5344CB8AC3E}">
        <p14:creationId xmlns:p14="http://schemas.microsoft.com/office/powerpoint/2010/main" val="1313360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lstStyle/>
          <a:p>
            <a:pPr rtl="0"/>
            <a:r>
              <a:rPr lang="fr"/>
              <a:t>Objectifs</a:t>
            </a:r>
            <a:endParaRPr lang="x-none"/>
          </a:p>
        </p:txBody>
      </p:sp>
      <p:sp>
        <p:nvSpPr>
          <p:cNvPr id="7" name="Rounded Rectangle 6">
            <a:extLst>
              <a:ext uri="{FF2B5EF4-FFF2-40B4-BE49-F238E27FC236}">
                <a16:creationId xmlns:a16="http://schemas.microsoft.com/office/drawing/2014/main" id="{AA2DCF4F-2A30-EA1E-5EE2-6C6E8F486215}"/>
              </a:ext>
            </a:extLst>
          </p:cNvPr>
          <p:cNvSpPr/>
          <p:nvPr/>
        </p:nvSpPr>
        <p:spPr>
          <a:xfrm>
            <a:off x="2397270" y="1545440"/>
            <a:ext cx="7390974" cy="3949123"/>
          </a:xfrm>
          <a:prstGeom prst="roundRect">
            <a:avLst>
              <a:gd name="adj" fmla="val 501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rtl="0"/>
            <a:r>
              <a:rPr lang="fr">
                <a:solidFill>
                  <a:schemeClr val="bg1"/>
                </a:solidFill>
                <a:latin typeface="Oswald" pitchFamily="2" charset="77"/>
                <a:cs typeface="Lato" panose="020F0502020204030203" pitchFamily="34" charset="0"/>
              </a:rPr>
              <a:t>À l’issue de la formation, vous serez en mesure de :</a:t>
            </a:r>
          </a:p>
          <a:p>
            <a:pPr rtl="0"/>
            <a:endParaRPr lang="en-GB">
              <a:solidFill>
                <a:schemeClr val="bg1"/>
              </a:solidFill>
              <a:latin typeface="Oswald" pitchFamily="2" charset="77"/>
              <a:cs typeface="Lato" panose="020F0502020204030203" pitchFamily="34" charset="0"/>
            </a:endParaRPr>
          </a:p>
          <a:p>
            <a:pPr marL="342900" indent="-342900" rtl="0">
              <a:spcAft>
                <a:spcPts val="1200"/>
              </a:spcAft>
              <a:buFont typeface="Arial" panose="020B0604020202020204" pitchFamily="34" charset="0"/>
              <a:buChar char="•"/>
            </a:pPr>
            <a:r>
              <a:rPr lang="fr">
                <a:solidFill>
                  <a:schemeClr val="bg1"/>
                </a:solidFill>
                <a:latin typeface="Oswald"/>
                <a:cs typeface="Lato"/>
              </a:rPr>
              <a:t>Expliquer </a:t>
            </a:r>
            <a:r>
              <a:rPr lang="fr-FR">
                <a:solidFill>
                  <a:schemeClr val="bg1"/>
                </a:solidFill>
                <a:latin typeface="Oswald"/>
                <a:cs typeface="Lato"/>
              </a:rPr>
              <a:t>l’historique</a:t>
            </a:r>
            <a:r>
              <a:rPr lang="fr">
                <a:solidFill>
                  <a:schemeClr val="bg1"/>
                </a:solidFill>
                <a:latin typeface="Oswald"/>
                <a:cs typeface="Lato"/>
              </a:rPr>
              <a:t> de l’initiative MAMI et en quoi </a:t>
            </a:r>
            <a:r>
              <a:rPr lang="fr-CH">
                <a:solidFill>
                  <a:schemeClr val="bg1"/>
                </a:solidFill>
                <a:latin typeface="Oswald"/>
                <a:cs typeface="Lato"/>
              </a:rPr>
              <a:t>l</a:t>
            </a:r>
            <a:r>
              <a:rPr lang="fr">
                <a:solidFill>
                  <a:schemeClr val="bg1"/>
                </a:solidFill>
                <a:latin typeface="Oswald"/>
                <a:cs typeface="Lato"/>
              </a:rPr>
              <a:t>e </a:t>
            </a:r>
            <a:r>
              <a:rPr lang="fr-FR">
                <a:solidFill>
                  <a:schemeClr val="bg1"/>
                </a:solidFill>
                <a:latin typeface="Oswald"/>
                <a:cs typeface="Lato"/>
              </a:rPr>
              <a:t>kit de soins</a:t>
            </a:r>
            <a:r>
              <a:rPr lang="fr">
                <a:solidFill>
                  <a:schemeClr val="bg1"/>
                </a:solidFill>
                <a:latin typeface="Oswald"/>
                <a:cs typeface="Lato"/>
              </a:rPr>
              <a:t> MAMI comble une lacune </a:t>
            </a:r>
            <a:r>
              <a:rPr lang="fr-FR">
                <a:solidFill>
                  <a:schemeClr val="bg1"/>
                </a:solidFill>
                <a:latin typeface="Oswald"/>
                <a:cs typeface="Lato"/>
              </a:rPr>
              <a:t>existante </a:t>
            </a:r>
            <a:r>
              <a:rPr lang="fr">
                <a:solidFill>
                  <a:schemeClr val="bg1"/>
                </a:solidFill>
                <a:latin typeface="Oswald"/>
                <a:cs typeface="Lato"/>
              </a:rPr>
              <a:t>dans les services de santé </a:t>
            </a:r>
            <a:r>
              <a:rPr lang="fr-FR">
                <a:solidFill>
                  <a:schemeClr val="bg1"/>
                </a:solidFill>
                <a:latin typeface="Oswald"/>
                <a:cs typeface="Lato"/>
              </a:rPr>
              <a:t>pour les </a:t>
            </a:r>
            <a:r>
              <a:rPr lang="fr">
                <a:solidFill>
                  <a:schemeClr val="bg1"/>
                </a:solidFill>
                <a:latin typeface="Oswald"/>
                <a:cs typeface="Lato"/>
              </a:rPr>
              <a:t>nourrissons de moins de six mois</a:t>
            </a:r>
          </a:p>
          <a:p>
            <a:pPr marL="342900" indent="-342900" rtl="0">
              <a:spcAft>
                <a:spcPts val="1200"/>
              </a:spcAft>
              <a:buFont typeface="Arial" panose="020B0604020202020204" pitchFamily="34" charset="0"/>
              <a:buChar char="•"/>
            </a:pPr>
            <a:r>
              <a:rPr lang="fr-FR">
                <a:solidFill>
                  <a:schemeClr val="bg1"/>
                </a:solidFill>
                <a:latin typeface="Oswald"/>
                <a:cs typeface="Lato"/>
              </a:rPr>
              <a:t>Définir le </a:t>
            </a:r>
            <a:r>
              <a:rPr lang="fr-CH">
                <a:solidFill>
                  <a:schemeClr val="bg1"/>
                </a:solidFill>
                <a:latin typeface="Oswald"/>
              </a:rPr>
              <a:t>kit </a:t>
            </a:r>
            <a:r>
              <a:rPr lang="fr">
                <a:solidFill>
                  <a:schemeClr val="bg1"/>
                </a:solidFill>
                <a:latin typeface="Oswald"/>
                <a:cs typeface="Lato"/>
              </a:rPr>
              <a:t>de soins MAMI et ses composantes</a:t>
            </a:r>
          </a:p>
          <a:p>
            <a:pPr marL="342900" indent="-342900" rtl="0">
              <a:spcAft>
                <a:spcPts val="1200"/>
              </a:spcAft>
              <a:buFont typeface="Arial" panose="020B0604020202020204" pitchFamily="34" charset="0"/>
              <a:buChar char="•"/>
            </a:pPr>
            <a:r>
              <a:rPr lang="fr">
                <a:solidFill>
                  <a:schemeClr val="bg1"/>
                </a:solidFill>
                <a:latin typeface="Oswald"/>
                <a:cs typeface="Lato"/>
              </a:rPr>
              <a:t>Vous appuyer sur le </a:t>
            </a:r>
            <a:r>
              <a:rPr lang="fr-FR">
                <a:solidFill>
                  <a:schemeClr val="bg1"/>
                </a:solidFill>
                <a:latin typeface="Oswald"/>
                <a:cs typeface="Lato"/>
              </a:rPr>
              <a:t>kit de soins</a:t>
            </a:r>
            <a:r>
              <a:rPr lang="fr">
                <a:solidFill>
                  <a:schemeClr val="bg1"/>
                </a:solidFill>
                <a:latin typeface="Oswald"/>
                <a:cs typeface="Lato"/>
              </a:rPr>
              <a:t> MAMI pour évaluer, catégoriser et gérer les risques nutritionnels chez les nourrissons de moins de six mois et leurs mères</a:t>
            </a:r>
          </a:p>
          <a:p>
            <a:pPr marL="342900" indent="-342900" rtl="0">
              <a:spcAft>
                <a:spcPts val="1200"/>
              </a:spcAft>
              <a:buFont typeface="Arial" panose="020B0604020202020204" pitchFamily="34" charset="0"/>
              <a:buChar char="•"/>
            </a:pPr>
            <a:r>
              <a:rPr lang="fr-FR">
                <a:solidFill>
                  <a:schemeClr val="bg1"/>
                </a:solidFill>
                <a:latin typeface="Oswald"/>
                <a:cs typeface="Lato"/>
              </a:rPr>
              <a:t>Finaliser</a:t>
            </a:r>
            <a:r>
              <a:rPr lang="fr">
                <a:solidFill>
                  <a:schemeClr val="bg1"/>
                </a:solidFill>
                <a:latin typeface="Oswald"/>
                <a:cs typeface="Lato"/>
              </a:rPr>
              <a:t> les outils de suivi et de rapport nécessaires à la mise en œuvre de la MAMI.</a:t>
            </a:r>
            <a:endParaRPr lang="en-GB" cap="all">
              <a:solidFill>
                <a:schemeClr val="bg1"/>
              </a:solidFill>
              <a:latin typeface="Oswald"/>
              <a:cs typeface="Lato"/>
            </a:endParaRPr>
          </a:p>
        </p:txBody>
      </p:sp>
    </p:spTree>
    <p:extLst>
      <p:ext uri="{BB962C8B-B14F-4D97-AF65-F5344CB8AC3E}">
        <p14:creationId xmlns:p14="http://schemas.microsoft.com/office/powerpoint/2010/main" val="3204558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83E0C4-F11D-C9A2-A9FF-4E9ED1104244}"/>
              </a:ext>
            </a:extLst>
          </p:cNvPr>
          <p:cNvPicPr>
            <a:picLocks noChangeAspect="1"/>
          </p:cNvPicPr>
          <p:nvPr/>
        </p:nvPicPr>
        <p:blipFill rotWithShape="1">
          <a:blip r:embed="rId2">
            <a:extLst>
              <a:ext uri="{28A0092B-C50C-407E-A947-70E740481C1C}">
                <a14:useLocalDpi xmlns:a14="http://schemas.microsoft.com/office/drawing/2010/main" val="0"/>
              </a:ext>
            </a:extLst>
          </a:blip>
          <a:srcRect l="28213" r="16089"/>
          <a:stretch/>
        </p:blipFill>
        <p:spPr>
          <a:xfrm>
            <a:off x="0" y="0"/>
            <a:ext cx="5729650" cy="6858000"/>
          </a:xfrm>
          <a:prstGeom prst="rect">
            <a:avLst/>
          </a:prstGeom>
        </p:spPr>
      </p:pic>
      <p:sp>
        <p:nvSpPr>
          <p:cNvPr id="7" name="Rounded Rectangle 6">
            <a:extLst>
              <a:ext uri="{FF2B5EF4-FFF2-40B4-BE49-F238E27FC236}">
                <a16:creationId xmlns:a16="http://schemas.microsoft.com/office/drawing/2014/main" id="{CC0B20DB-0C57-4D13-AC1C-B08287C89388}"/>
              </a:ext>
            </a:extLst>
          </p:cNvPr>
          <p:cNvSpPr/>
          <p:nvPr/>
        </p:nvSpPr>
        <p:spPr>
          <a:xfrm>
            <a:off x="7304816" y="1283208"/>
            <a:ext cx="4155133" cy="4291583"/>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spcBef>
                <a:spcPts val="2400"/>
              </a:spcBef>
            </a:pPr>
            <a:r>
              <a:rPr lang="fr" sz="5000">
                <a:solidFill>
                  <a:schemeClr val="accent1"/>
                </a:solidFill>
                <a:latin typeface="+mj-lt"/>
              </a:rPr>
              <a:t>LE </a:t>
            </a:r>
            <a:r>
              <a:rPr lang="fr-CH" sz="5000">
                <a:solidFill>
                  <a:schemeClr val="accent1"/>
                </a:solidFill>
                <a:latin typeface="+mj-lt"/>
              </a:rPr>
              <a:t>KIT DE SOINS </a:t>
            </a:r>
            <a:r>
              <a:rPr lang="fr" sz="5000">
                <a:solidFill>
                  <a:schemeClr val="accent1"/>
                </a:solidFill>
                <a:latin typeface="+mj-lt"/>
              </a:rPr>
              <a:t>MAMI EN</a:t>
            </a:r>
          </a:p>
          <a:p>
            <a:pPr algn="ctr" rtl="0">
              <a:spcBef>
                <a:spcPts val="2400"/>
              </a:spcBef>
            </a:pPr>
            <a:endParaRPr lang="en-GB" sz="5000">
              <a:solidFill>
                <a:schemeClr val="tx1"/>
              </a:solidFill>
              <a:latin typeface="+mj-lt"/>
            </a:endParaRPr>
          </a:p>
          <a:p>
            <a:pPr algn="ctr" rtl="0">
              <a:spcBef>
                <a:spcPts val="2400"/>
              </a:spcBef>
            </a:pPr>
            <a:r>
              <a:rPr lang="fr" sz="5000">
                <a:solidFill>
                  <a:schemeClr val="tx1"/>
                </a:solidFill>
                <a:latin typeface="+mj-lt"/>
              </a:rPr>
              <a:t>CONTEXTE</a:t>
            </a:r>
            <a:endParaRPr lang="x-none" sz="5000">
              <a:solidFill>
                <a:schemeClr val="tx1"/>
              </a:solidFill>
              <a:latin typeface="+mj-lt"/>
            </a:endParaRPr>
          </a:p>
        </p:txBody>
      </p:sp>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26027" y="-437829"/>
            <a:ext cx="4846320" cy="4940808"/>
          </a:xfrm>
          <a:prstGeom prst="rect">
            <a:avLst/>
          </a:prstGeom>
        </p:spPr>
      </p:pic>
    </p:spTree>
    <p:extLst>
      <p:ext uri="{BB962C8B-B14F-4D97-AF65-F5344CB8AC3E}">
        <p14:creationId xmlns:p14="http://schemas.microsoft.com/office/powerpoint/2010/main" val="3729198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fr"/>
              <a:t>Le </a:t>
            </a:r>
            <a:r>
              <a:rPr lang="fr-FR"/>
              <a:t>kit de soins</a:t>
            </a:r>
            <a:r>
              <a:rPr lang="fr"/>
              <a:t> MAMI	</a:t>
            </a:r>
            <a:br>
              <a:rPr lang="en-GB"/>
            </a:br>
            <a:r>
              <a:rPr lang="fr" sz="4400" b="0">
                <a:solidFill>
                  <a:schemeClr val="accent1"/>
                </a:solidFill>
              </a:rPr>
              <a:t>Une approche contextualisée</a:t>
            </a:r>
            <a:endParaRPr lang="x-none">
              <a:solidFill>
                <a:schemeClr val="accent1"/>
              </a:solidFill>
            </a:endParaRPr>
          </a:p>
        </p:txBody>
      </p:sp>
    </p:spTree>
    <p:extLst>
      <p:ext uri="{BB962C8B-B14F-4D97-AF65-F5344CB8AC3E}">
        <p14:creationId xmlns:p14="http://schemas.microsoft.com/office/powerpoint/2010/main" val="35986459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FBA4C2-FCB7-E22B-E1B1-1D80C45C1DC3}"/>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8353" r="17316"/>
          <a:stretch/>
        </p:blipFill>
        <p:spPr>
          <a:xfrm>
            <a:off x="0" y="-38451"/>
            <a:ext cx="6238242" cy="6926356"/>
          </a:xfrm>
          <a:prstGeom prst="rect">
            <a:avLst/>
          </a:prstGeom>
        </p:spPr>
      </p:pic>
      <p:sp>
        <p:nvSpPr>
          <p:cNvPr id="7" name="Rounded Rectangle 6">
            <a:extLst>
              <a:ext uri="{FF2B5EF4-FFF2-40B4-BE49-F238E27FC236}">
                <a16:creationId xmlns:a16="http://schemas.microsoft.com/office/drawing/2014/main" id="{CC0B20DB-0C57-4D13-AC1C-B08287C89388}"/>
              </a:ext>
            </a:extLst>
          </p:cNvPr>
          <p:cNvSpPr/>
          <p:nvPr/>
        </p:nvSpPr>
        <p:spPr>
          <a:xfrm>
            <a:off x="7324388" y="1062790"/>
            <a:ext cx="4562812" cy="4732420"/>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spcBef>
                <a:spcPts val="2400"/>
              </a:spcBef>
            </a:pPr>
            <a:r>
              <a:rPr lang="fr" sz="5000">
                <a:solidFill>
                  <a:schemeClr val="accent1"/>
                </a:solidFill>
                <a:latin typeface="+mj-lt"/>
              </a:rPr>
              <a:t>MODULE 4</a:t>
            </a:r>
          </a:p>
          <a:p>
            <a:pPr algn="ctr" rtl="0">
              <a:spcBef>
                <a:spcPts val="2400"/>
              </a:spcBef>
            </a:pPr>
            <a:endParaRPr lang="en-GB" sz="5000">
              <a:solidFill>
                <a:schemeClr val="tx1"/>
              </a:solidFill>
              <a:latin typeface="+mj-lt"/>
            </a:endParaRPr>
          </a:p>
          <a:p>
            <a:pPr algn="ctr" rtl="0">
              <a:spcBef>
                <a:spcPts val="2400"/>
              </a:spcBef>
            </a:pPr>
            <a:r>
              <a:rPr lang="fr" sz="5000">
                <a:solidFill>
                  <a:schemeClr val="tx1"/>
                </a:solidFill>
                <a:latin typeface="+mj-lt"/>
              </a:rPr>
              <a:t>DÉPISTAGE ET ÉVALUATION</a:t>
            </a:r>
          </a:p>
        </p:txBody>
      </p:sp>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43073" y="-854924"/>
            <a:ext cx="6238242" cy="6359868"/>
          </a:xfrm>
          <a:prstGeom prst="rect">
            <a:avLst/>
          </a:prstGeom>
        </p:spPr>
      </p:pic>
      <p:sp>
        <p:nvSpPr>
          <p:cNvPr id="9" name="TextBox 8">
            <a:extLst>
              <a:ext uri="{FF2B5EF4-FFF2-40B4-BE49-F238E27FC236}">
                <a16:creationId xmlns:a16="http://schemas.microsoft.com/office/drawing/2014/main" id="{983D9214-A401-A7DD-9580-929C1E1F29E0}"/>
              </a:ext>
            </a:extLst>
          </p:cNvPr>
          <p:cNvSpPr txBox="1"/>
          <p:nvPr/>
        </p:nvSpPr>
        <p:spPr>
          <a:xfrm>
            <a:off x="-875577" y="6394111"/>
            <a:ext cx="3944429" cy="398294"/>
          </a:xfrm>
          <a:prstGeom prst="rect">
            <a:avLst/>
          </a:prstGeom>
          <a:noFill/>
        </p:spPr>
        <p:txBody>
          <a:bodyPr wrap="square" lIns="0" tIns="0" rIns="0" bIns="0" rtlCol="0">
            <a:spAutoFit/>
          </a:bodyPr>
          <a:lstStyle/>
          <a:p>
            <a:pPr rtl="0"/>
            <a:r>
              <a:rPr lang="fr" sz="1500" i="1">
                <a:solidFill>
                  <a:schemeClr val="bg1"/>
                </a:solidFill>
                <a:cs typeface="Gill Sans Infant Std"/>
              </a:rPr>
              <a:t>Save the Children </a:t>
            </a:r>
          </a:p>
        </p:txBody>
      </p:sp>
    </p:spTree>
    <p:extLst>
      <p:ext uri="{BB962C8B-B14F-4D97-AF65-F5344CB8AC3E}">
        <p14:creationId xmlns:p14="http://schemas.microsoft.com/office/powerpoint/2010/main" val="33847803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fr"/>
              <a:t>Dépistage et évaluation	</a:t>
            </a:r>
            <a:br>
              <a:rPr lang="en-GB"/>
            </a:br>
            <a:r>
              <a:rPr lang="fr">
                <a:solidFill>
                  <a:schemeClr val="accent1"/>
                </a:solidFill>
              </a:rPr>
              <a:t>Dépistage MAMI</a:t>
            </a:r>
            <a:endParaRPr lang="x-none">
              <a:solidFill>
                <a:schemeClr val="accent1"/>
              </a:solidFill>
            </a:endParaRPr>
          </a:p>
        </p:txBody>
      </p:sp>
      <p:sp>
        <p:nvSpPr>
          <p:cNvPr id="2" name="Arrow: Right 9">
            <a:extLst>
              <a:ext uri="{FF2B5EF4-FFF2-40B4-BE49-F238E27FC236}">
                <a16:creationId xmlns:a16="http://schemas.microsoft.com/office/drawing/2014/main" id="{2BB022CE-4523-7F82-CDC7-A1FA2B7D59A5}"/>
              </a:ext>
            </a:extLst>
          </p:cNvPr>
          <p:cNvSpPr/>
          <p:nvPr/>
        </p:nvSpPr>
        <p:spPr>
          <a:xfrm>
            <a:off x="7262432" y="1813142"/>
            <a:ext cx="978407" cy="484631"/>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latin typeface="Gill Sans Infant Std"/>
              <a:cs typeface="Gill Sans Infant Std"/>
            </a:endParaRPr>
          </a:p>
        </p:txBody>
      </p:sp>
      <p:pic>
        <p:nvPicPr>
          <p:cNvPr id="4" name="Picture 3">
            <a:extLst>
              <a:ext uri="{FF2B5EF4-FFF2-40B4-BE49-F238E27FC236}">
                <a16:creationId xmlns:a16="http://schemas.microsoft.com/office/drawing/2014/main" id="{9A0F9704-1869-6756-D6B3-EC28AF0B6C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7123" y="1813142"/>
            <a:ext cx="3301896" cy="3980915"/>
          </a:xfrm>
          <a:prstGeom prst="rect">
            <a:avLst/>
          </a:prstGeom>
        </p:spPr>
      </p:pic>
      <p:sp>
        <p:nvSpPr>
          <p:cNvPr id="7" name="Rounded Rectangle 6">
            <a:extLst>
              <a:ext uri="{FF2B5EF4-FFF2-40B4-BE49-F238E27FC236}">
                <a16:creationId xmlns:a16="http://schemas.microsoft.com/office/drawing/2014/main" id="{20FA135D-B22A-8A86-52C5-20BA6D78FEA5}"/>
              </a:ext>
            </a:extLst>
          </p:cNvPr>
          <p:cNvSpPr/>
          <p:nvPr/>
        </p:nvSpPr>
        <p:spPr>
          <a:xfrm>
            <a:off x="8403659" y="1346201"/>
            <a:ext cx="3454953" cy="1384300"/>
          </a:xfrm>
          <a:prstGeom prst="roundRect">
            <a:avLst>
              <a:gd name="adj" fmla="val 501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rtl="0">
              <a:buFont typeface="Arial"/>
              <a:buChar char="•"/>
            </a:pPr>
            <a:r>
              <a:rPr lang="fr" sz="1600">
                <a:solidFill>
                  <a:schemeClr val="bg1"/>
                </a:solidFill>
                <a:cs typeface="Gill Sans Infant Std"/>
              </a:rPr>
              <a:t>Signes de danger ?</a:t>
            </a:r>
            <a:endParaRPr lang="en-US" sz="1600">
              <a:solidFill>
                <a:schemeClr val="bg1"/>
              </a:solidFill>
            </a:endParaRPr>
          </a:p>
          <a:p>
            <a:pPr marL="285750" indent="-285750" rtl="0">
              <a:buFont typeface="Arial"/>
              <a:buChar char="•"/>
            </a:pPr>
            <a:r>
              <a:rPr lang="fr" sz="1600">
                <a:solidFill>
                  <a:schemeClr val="bg1"/>
                </a:solidFill>
                <a:cs typeface="Gill Sans Infant Std"/>
              </a:rPr>
              <a:t>Déficit de croissance ?</a:t>
            </a:r>
          </a:p>
          <a:p>
            <a:pPr marL="285750" indent="-285750" rtl="0">
              <a:buFont typeface="Arial"/>
              <a:buChar char="•"/>
            </a:pPr>
            <a:r>
              <a:rPr lang="fr" sz="1600">
                <a:solidFill>
                  <a:schemeClr val="bg1"/>
                </a:solidFill>
                <a:cs typeface="Gill Sans Infant Std"/>
              </a:rPr>
              <a:t>Difficultés d’alimentation ?</a:t>
            </a:r>
          </a:p>
          <a:p>
            <a:pPr marL="285750" indent="-285750" rtl="0">
              <a:buFont typeface="Arial"/>
              <a:buChar char="•"/>
            </a:pPr>
            <a:r>
              <a:rPr lang="fr" sz="1600">
                <a:solidFill>
                  <a:schemeClr val="bg1"/>
                </a:solidFill>
                <a:cs typeface="Gill Sans Infant Std"/>
              </a:rPr>
              <a:t>La mère n’est pas en bonne santé mentale ?</a:t>
            </a:r>
          </a:p>
        </p:txBody>
      </p:sp>
      <p:pic>
        <p:nvPicPr>
          <p:cNvPr id="9" name="Picture 6" descr="A picture containing person, indoor&#10;&#10;Description automatically generated">
            <a:extLst>
              <a:ext uri="{FF2B5EF4-FFF2-40B4-BE49-F238E27FC236}">
                <a16:creationId xmlns:a16="http://schemas.microsoft.com/office/drawing/2014/main" id="{54BF2091-069C-34C5-2B64-C76EF62385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1619" y="2838510"/>
            <a:ext cx="2524792" cy="3379306"/>
          </a:xfrm>
          <a:prstGeom prst="rect">
            <a:avLst/>
          </a:prstGeom>
        </p:spPr>
      </p:pic>
      <p:sp>
        <p:nvSpPr>
          <p:cNvPr id="10" name="TextBox 9">
            <a:extLst>
              <a:ext uri="{FF2B5EF4-FFF2-40B4-BE49-F238E27FC236}">
                <a16:creationId xmlns:a16="http://schemas.microsoft.com/office/drawing/2014/main" id="{4FB78FC7-9452-14A0-F661-12A3A05662A5}"/>
              </a:ext>
            </a:extLst>
          </p:cNvPr>
          <p:cNvSpPr txBox="1"/>
          <p:nvPr/>
        </p:nvSpPr>
        <p:spPr>
          <a:xfrm>
            <a:off x="8953614" y="5984798"/>
            <a:ext cx="1177521" cy="153888"/>
          </a:xfrm>
          <a:prstGeom prst="rect">
            <a:avLst/>
          </a:prstGeom>
          <a:noFill/>
        </p:spPr>
        <p:txBody>
          <a:bodyPr wrap="square" lIns="0" tIns="0" rIns="0" bIns="0" rtlCol="0">
            <a:spAutoFit/>
          </a:bodyPr>
          <a:lstStyle/>
          <a:p>
            <a:pPr rtl="0"/>
            <a:r>
              <a:rPr lang="fr" sz="1000" i="1">
                <a:solidFill>
                  <a:schemeClr val="bg1"/>
                </a:solidFill>
                <a:cs typeface="Gill Sans Infant Std"/>
              </a:rPr>
              <a:t>Save the Children</a:t>
            </a:r>
          </a:p>
        </p:txBody>
      </p:sp>
    </p:spTree>
    <p:extLst>
      <p:ext uri="{BB962C8B-B14F-4D97-AF65-F5344CB8AC3E}">
        <p14:creationId xmlns:p14="http://schemas.microsoft.com/office/powerpoint/2010/main" val="30760787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fr"/>
              <a:t>Dépistage et évaluation	</a:t>
            </a:r>
            <a:br>
              <a:rPr lang="en-GB"/>
            </a:br>
            <a:r>
              <a:rPr lang="fr">
                <a:solidFill>
                  <a:schemeClr val="accent1"/>
                </a:solidFill>
              </a:rPr>
              <a:t>Évaluation MAMI</a:t>
            </a:r>
            <a:endParaRPr lang="x-none">
              <a:solidFill>
                <a:schemeClr val="accent1"/>
              </a:solidFill>
            </a:endParaRPr>
          </a:p>
        </p:txBody>
      </p:sp>
      <p:pic>
        <p:nvPicPr>
          <p:cNvPr id="3" name="Picture 2">
            <a:extLst>
              <a:ext uri="{FF2B5EF4-FFF2-40B4-BE49-F238E27FC236}">
                <a16:creationId xmlns:a16="http://schemas.microsoft.com/office/drawing/2014/main" id="{9E945C22-071C-0CEF-1C10-43459A2E5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8069" y="1478150"/>
            <a:ext cx="3189518" cy="4638238"/>
          </a:xfrm>
          <a:prstGeom prst="rect">
            <a:avLst/>
          </a:prstGeom>
          <a:ln w="38100" cap="sq">
            <a:solidFill>
              <a:srgbClr val="000000"/>
            </a:solidFill>
            <a:prstDash val="solid"/>
            <a:miter lim="800000"/>
          </a:ln>
          <a:effectLst/>
        </p:spPr>
      </p:pic>
      <p:pic>
        <p:nvPicPr>
          <p:cNvPr id="8" name="Picture 7">
            <a:extLst>
              <a:ext uri="{FF2B5EF4-FFF2-40B4-BE49-F238E27FC236}">
                <a16:creationId xmlns:a16="http://schemas.microsoft.com/office/drawing/2014/main" id="{20992FE7-16BF-8D63-B232-4FAD092E68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3940" y="1481731"/>
            <a:ext cx="3107900" cy="4618605"/>
          </a:xfrm>
          <a:prstGeom prst="rect">
            <a:avLst/>
          </a:prstGeom>
          <a:ln w="38100" cap="sq">
            <a:solidFill>
              <a:srgbClr val="000000"/>
            </a:solidFill>
            <a:prstDash val="solid"/>
            <a:miter lim="800000"/>
          </a:ln>
          <a:effectLst/>
        </p:spPr>
      </p:pic>
    </p:spTree>
    <p:extLst>
      <p:ext uri="{BB962C8B-B14F-4D97-AF65-F5344CB8AC3E}">
        <p14:creationId xmlns:p14="http://schemas.microsoft.com/office/powerpoint/2010/main" val="9951631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fr"/>
              <a:t>L’évaluation MAMI	</a:t>
            </a:r>
            <a:br>
              <a:rPr lang="en-GB"/>
            </a:br>
            <a:r>
              <a:rPr lang="fr">
                <a:solidFill>
                  <a:schemeClr val="accent1"/>
                </a:solidFill>
              </a:rPr>
              <a:t>Étape 1 : Vérifier les signes de danger</a:t>
            </a:r>
            <a:endParaRPr lang="x-none">
              <a:solidFill>
                <a:schemeClr val="accent1"/>
              </a:solidFill>
            </a:endParaRPr>
          </a:p>
        </p:txBody>
      </p:sp>
      <p:pic>
        <p:nvPicPr>
          <p:cNvPr id="3" name="Picture 2" descr="A close up of a paper&#10;&#10;Description automatically generated">
            <a:extLst>
              <a:ext uri="{FF2B5EF4-FFF2-40B4-BE49-F238E27FC236}">
                <a16:creationId xmlns:a16="http://schemas.microsoft.com/office/drawing/2014/main" id="{53250470-6F40-E79E-9205-604DD835F41C}"/>
              </a:ext>
            </a:extLst>
          </p:cNvPr>
          <p:cNvPicPr>
            <a:picLocks noChangeAspect="1"/>
          </p:cNvPicPr>
          <p:nvPr/>
        </p:nvPicPr>
        <p:blipFill>
          <a:blip r:embed="rId3"/>
          <a:stretch>
            <a:fillRect/>
          </a:stretch>
        </p:blipFill>
        <p:spPr>
          <a:xfrm>
            <a:off x="828136" y="2099274"/>
            <a:ext cx="10593237" cy="3177037"/>
          </a:xfrm>
          <a:prstGeom prst="rect">
            <a:avLst/>
          </a:prstGeom>
        </p:spPr>
      </p:pic>
    </p:spTree>
    <p:extLst>
      <p:ext uri="{BB962C8B-B14F-4D97-AF65-F5344CB8AC3E}">
        <p14:creationId xmlns:p14="http://schemas.microsoft.com/office/powerpoint/2010/main" val="27334439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fr"/>
              <a:t>Signes de danger en PCIME	</a:t>
            </a:r>
            <a:br>
              <a:rPr lang="en-GB"/>
            </a:br>
            <a:r>
              <a:rPr lang="fr">
                <a:solidFill>
                  <a:schemeClr val="accent1"/>
                </a:solidFill>
              </a:rPr>
              <a:t>Signes de danger chez les nourrissons</a:t>
            </a:r>
            <a:endParaRPr lang="x-none">
              <a:solidFill>
                <a:schemeClr val="accent1"/>
              </a:solidFill>
            </a:endParaRPr>
          </a:p>
        </p:txBody>
      </p:sp>
      <p:pic>
        <p:nvPicPr>
          <p:cNvPr id="2" name="Online Media 1" title="Danger Signs in the Small Baby (French) - Small Baby Series">
            <a:hlinkClick r:id="" action="ppaction://media"/>
            <a:extLst>
              <a:ext uri="{FF2B5EF4-FFF2-40B4-BE49-F238E27FC236}">
                <a16:creationId xmlns:a16="http://schemas.microsoft.com/office/drawing/2014/main" id="{656CA170-88EC-61C7-D84C-F45C0782DAB2}"/>
              </a:ext>
            </a:extLst>
          </p:cNvPr>
          <p:cNvPicPr>
            <a:picLocks noRot="1" noChangeAspect="1"/>
          </p:cNvPicPr>
          <p:nvPr>
            <a:videoFile r:link="rId1"/>
          </p:nvPr>
        </p:nvPicPr>
        <p:blipFill>
          <a:blip r:embed="rId4"/>
          <a:stretch>
            <a:fillRect/>
          </a:stretch>
        </p:blipFill>
        <p:spPr>
          <a:xfrm>
            <a:off x="1634226" y="1719413"/>
            <a:ext cx="8923546" cy="4497475"/>
          </a:xfrm>
          <a:prstGeom prst="rect">
            <a:avLst/>
          </a:prstGeom>
        </p:spPr>
      </p:pic>
    </p:spTree>
    <p:extLst>
      <p:ext uri="{BB962C8B-B14F-4D97-AF65-F5344CB8AC3E}">
        <p14:creationId xmlns:p14="http://schemas.microsoft.com/office/powerpoint/2010/main" val="21193152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fr"/>
              <a:t>Signes de danger </a:t>
            </a:r>
            <a:r>
              <a:rPr lang="fr-FR"/>
              <a:t>spécifique à </a:t>
            </a:r>
            <a:r>
              <a:rPr lang="fr"/>
              <a:t>MAMI</a:t>
            </a:r>
            <a:br>
              <a:rPr lang="en-GB"/>
            </a:br>
            <a:r>
              <a:rPr lang="fr">
                <a:solidFill>
                  <a:schemeClr val="accent1"/>
                </a:solidFill>
              </a:rPr>
              <a:t>Œdème</a:t>
            </a:r>
            <a:r>
              <a:rPr lang="fr-FR">
                <a:solidFill>
                  <a:schemeClr val="accent1"/>
                </a:solidFill>
              </a:rPr>
              <a:t>s</a:t>
            </a:r>
            <a:r>
              <a:rPr lang="fr">
                <a:solidFill>
                  <a:schemeClr val="accent1"/>
                </a:solidFill>
              </a:rPr>
              <a:t> bilatéra</a:t>
            </a:r>
            <a:r>
              <a:rPr lang="fr-FR" err="1">
                <a:solidFill>
                  <a:schemeClr val="accent1"/>
                </a:solidFill>
              </a:rPr>
              <a:t>ux</a:t>
            </a:r>
            <a:endParaRPr lang="x-none">
              <a:solidFill>
                <a:schemeClr val="accent1"/>
              </a:solidFill>
            </a:endParaRPr>
          </a:p>
        </p:txBody>
      </p:sp>
      <p:sp>
        <p:nvSpPr>
          <p:cNvPr id="13" name="Content Placeholder 2">
            <a:extLst>
              <a:ext uri="{FF2B5EF4-FFF2-40B4-BE49-F238E27FC236}">
                <a16:creationId xmlns:a16="http://schemas.microsoft.com/office/drawing/2014/main" id="{66CA6AAB-6D3E-F862-C284-6489BB1DF56A}"/>
              </a:ext>
            </a:extLst>
          </p:cNvPr>
          <p:cNvSpPr>
            <a:spLocks noGrp="1"/>
          </p:cNvSpPr>
          <p:nvPr>
            <p:ph idx="1"/>
          </p:nvPr>
        </p:nvSpPr>
        <p:spPr>
          <a:xfrm>
            <a:off x="811733" y="1805142"/>
            <a:ext cx="9523556" cy="1465596"/>
          </a:xfrm>
        </p:spPr>
        <p:txBody>
          <a:bodyPr rtlCol="0">
            <a:normAutofit fontScale="92500" lnSpcReduction="20000"/>
          </a:bodyPr>
          <a:lstStyle/>
          <a:p>
            <a:pPr marL="342900" indent="-342900" rtl="0">
              <a:buFont typeface="Arial" panose="020B0604020202020204" pitchFamily="34" charset="0"/>
              <a:buChar char="•"/>
            </a:pPr>
            <a:r>
              <a:rPr lang="fr" sz="2400" b="0">
                <a:solidFill>
                  <a:schemeClr val="tx1"/>
                </a:solidFill>
                <a:latin typeface="+mn-lt"/>
              </a:rPr>
              <a:t>Appuyez doucement votre pouce sur chaque pied pendant trois secondes. </a:t>
            </a:r>
          </a:p>
          <a:p>
            <a:pPr marL="342900" indent="-342900" rtl="0">
              <a:buFont typeface="Arial" panose="020B0604020202020204" pitchFamily="34" charset="0"/>
              <a:buChar char="•"/>
            </a:pPr>
            <a:r>
              <a:rPr lang="fr" sz="2400" b="0">
                <a:solidFill>
                  <a:schemeClr val="tx1"/>
                </a:solidFill>
                <a:latin typeface="+mn-lt"/>
              </a:rPr>
              <a:t>S’il y laisse une empreinte, c’est que le nourrisson présente un œdème bilatéral. </a:t>
            </a:r>
          </a:p>
        </p:txBody>
      </p:sp>
      <p:pic>
        <p:nvPicPr>
          <p:cNvPr id="2" name="Picture 1" descr="MUAC Tape - Screening for Acute Malnutrition - Mother, Infant and Young  Child Nutrition &amp; Malnutrition - Feeding practices including micronutrient  deficiencies prevention, control of wasting, stunting and underweight">
            <a:extLst>
              <a:ext uri="{FF2B5EF4-FFF2-40B4-BE49-F238E27FC236}">
                <a16:creationId xmlns:a16="http://schemas.microsoft.com/office/drawing/2014/main" id="{360D99DC-06CB-4AB6-01FF-4E472721E8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4428" y="3587407"/>
            <a:ext cx="3251380" cy="2453003"/>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2" descr="MUAC Tape - Screening for Acute Malnutrition - Mother, Infant and Young  Child Nutrition &amp; Malnutrition - Feeding practices including micronutrient  deficiencies prevention, control of wasting, stunting and underweight">
            <a:extLst>
              <a:ext uri="{FF2B5EF4-FFF2-40B4-BE49-F238E27FC236}">
                <a16:creationId xmlns:a16="http://schemas.microsoft.com/office/drawing/2014/main" id="{D8EF6481-C6F4-B218-4880-E92F346D71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8241" y="3587263"/>
            <a:ext cx="3270671" cy="245300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9214003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fr"/>
              <a:t>Signes de danger </a:t>
            </a:r>
            <a:r>
              <a:rPr lang="fr-FR"/>
              <a:t>spécifiques à </a:t>
            </a:r>
            <a:r>
              <a:rPr lang="fr"/>
              <a:t>MAMI</a:t>
            </a:r>
            <a:br>
              <a:rPr lang="en-GB"/>
            </a:br>
            <a:r>
              <a:rPr lang="fr">
                <a:solidFill>
                  <a:schemeClr val="accent1"/>
                </a:solidFill>
              </a:rPr>
              <a:t>Maladie mentale grave</a:t>
            </a:r>
            <a:endParaRPr lang="x-none">
              <a:solidFill>
                <a:schemeClr val="accent1"/>
              </a:solidFill>
            </a:endParaRPr>
          </a:p>
        </p:txBody>
      </p:sp>
      <p:sp>
        <p:nvSpPr>
          <p:cNvPr id="13" name="Content Placeholder 2">
            <a:extLst>
              <a:ext uri="{FF2B5EF4-FFF2-40B4-BE49-F238E27FC236}">
                <a16:creationId xmlns:a16="http://schemas.microsoft.com/office/drawing/2014/main" id="{66CA6AAB-6D3E-F862-C284-6489BB1DF56A}"/>
              </a:ext>
            </a:extLst>
          </p:cNvPr>
          <p:cNvSpPr>
            <a:spLocks noGrp="1"/>
          </p:cNvSpPr>
          <p:nvPr>
            <p:ph idx="1"/>
          </p:nvPr>
        </p:nvSpPr>
        <p:spPr>
          <a:xfrm>
            <a:off x="811733" y="2082141"/>
            <a:ext cx="9523556" cy="3171304"/>
          </a:xfrm>
        </p:spPr>
        <p:txBody>
          <a:bodyPr rtlCol="0">
            <a:normAutofit fontScale="92500" lnSpcReduction="20000"/>
          </a:bodyPr>
          <a:lstStyle/>
          <a:p>
            <a:pPr marL="342900" indent="-342900" rtl="0">
              <a:buFont typeface="Arial" panose="020B0604020202020204" pitchFamily="34" charset="0"/>
              <a:buChar char="•"/>
            </a:pPr>
            <a:r>
              <a:rPr lang="fr" sz="2400" b="0">
                <a:solidFill>
                  <a:schemeClr val="tx1"/>
                </a:solidFill>
                <a:latin typeface="+mn-lt"/>
              </a:rPr>
              <a:t>Tout signe d’absence de la mère lors de vos conversations ou tout signe d’hallucination auditive ou visuelle doit être interprété comme un signe de danger. </a:t>
            </a:r>
          </a:p>
          <a:p>
            <a:pPr marL="342900" indent="-342900" rtl="0">
              <a:buFont typeface="Arial" panose="020B0604020202020204" pitchFamily="34" charset="0"/>
              <a:buChar char="•"/>
            </a:pPr>
            <a:endParaRPr lang="en-GB" sz="2400" b="0">
              <a:solidFill>
                <a:schemeClr val="tx1"/>
              </a:solidFill>
              <a:latin typeface="+mn-lt"/>
            </a:endParaRPr>
          </a:p>
          <a:p>
            <a:pPr marL="342900" indent="-342900" rtl="0">
              <a:buFont typeface="Arial" panose="020B0604020202020204" pitchFamily="34" charset="0"/>
              <a:buChar char="•"/>
            </a:pPr>
            <a:r>
              <a:rPr lang="fr" sz="2400" b="0">
                <a:solidFill>
                  <a:schemeClr val="tx1"/>
                </a:solidFill>
                <a:latin typeface="+mn-lt"/>
              </a:rPr>
              <a:t>Il est probable que la mère n’entre pas en interaction avec vous ou qu’elle se comporte de manière inhabituelle.</a:t>
            </a:r>
          </a:p>
          <a:p>
            <a:pPr marL="342900" indent="-342900" rtl="0">
              <a:buFont typeface="Arial" panose="020B0604020202020204" pitchFamily="34" charset="0"/>
              <a:buChar char="•"/>
            </a:pPr>
            <a:endParaRPr lang="en-GB" sz="2400" b="0">
              <a:solidFill>
                <a:schemeClr val="tx1"/>
              </a:solidFill>
              <a:latin typeface="+mn-lt"/>
            </a:endParaRPr>
          </a:p>
          <a:p>
            <a:pPr marL="342900" indent="-342900" rtl="0">
              <a:buFont typeface="Arial" panose="020B0604020202020204" pitchFamily="34" charset="0"/>
              <a:buChar char="•"/>
            </a:pPr>
            <a:r>
              <a:rPr lang="fr" sz="2400" b="0">
                <a:solidFill>
                  <a:schemeClr val="tx1"/>
                </a:solidFill>
                <a:latin typeface="+mn-lt"/>
              </a:rPr>
              <a:t>La mère se comporte d’une manière susceptible de mettre le nourrisson ou elle-même en danger.</a:t>
            </a:r>
          </a:p>
        </p:txBody>
      </p:sp>
    </p:spTree>
    <p:extLst>
      <p:ext uri="{BB962C8B-B14F-4D97-AF65-F5344CB8AC3E}">
        <p14:creationId xmlns:p14="http://schemas.microsoft.com/office/powerpoint/2010/main" val="38912723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fr"/>
              <a:t>L’évaluation MAMI</a:t>
            </a:r>
            <a:br>
              <a:rPr lang="en-GB"/>
            </a:br>
            <a:r>
              <a:rPr lang="fr">
                <a:solidFill>
                  <a:schemeClr val="accent1"/>
                </a:solidFill>
              </a:rPr>
              <a:t>Étape 2 : Évaluer les signes </a:t>
            </a:r>
            <a:r>
              <a:rPr lang="fr-CH">
                <a:solidFill>
                  <a:schemeClr val="accent1"/>
                </a:solidFill>
              </a:rPr>
              <a:t>cliniques </a:t>
            </a:r>
            <a:r>
              <a:rPr lang="fr">
                <a:solidFill>
                  <a:schemeClr val="accent1"/>
                </a:solidFill>
              </a:rPr>
              <a:t>et symptômes du nourrisson</a:t>
            </a:r>
            <a:endParaRPr lang="x-none">
              <a:solidFill>
                <a:schemeClr val="accent1"/>
              </a:solidFill>
            </a:endParaRPr>
          </a:p>
        </p:txBody>
      </p:sp>
      <p:pic>
        <p:nvPicPr>
          <p:cNvPr id="2" name="Picture 1" descr="A close-up of a chart&#10;&#10;Description automatically generated">
            <a:extLst>
              <a:ext uri="{FF2B5EF4-FFF2-40B4-BE49-F238E27FC236}">
                <a16:creationId xmlns:a16="http://schemas.microsoft.com/office/drawing/2014/main" id="{DD48111C-5071-D105-F154-2A0AC0F677B2}"/>
              </a:ext>
            </a:extLst>
          </p:cNvPr>
          <p:cNvPicPr>
            <a:picLocks noChangeAspect="1"/>
          </p:cNvPicPr>
          <p:nvPr/>
        </p:nvPicPr>
        <p:blipFill>
          <a:blip r:embed="rId3"/>
          <a:stretch>
            <a:fillRect/>
          </a:stretch>
        </p:blipFill>
        <p:spPr>
          <a:xfrm>
            <a:off x="928778" y="1929360"/>
            <a:ext cx="10406332" cy="4091959"/>
          </a:xfrm>
          <a:prstGeom prst="rect">
            <a:avLst/>
          </a:prstGeom>
        </p:spPr>
      </p:pic>
    </p:spTree>
    <p:extLst>
      <p:ext uri="{BB962C8B-B14F-4D97-AF65-F5344CB8AC3E}">
        <p14:creationId xmlns:p14="http://schemas.microsoft.com/office/powerpoint/2010/main" val="1427330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67409-66D9-EE41-8A74-1738F26A27F2}"/>
              </a:ext>
            </a:extLst>
          </p:cNvPr>
          <p:cNvSpPr txBox="1">
            <a:spLocks/>
          </p:cNvSpPr>
          <p:nvPr/>
        </p:nvSpPr>
        <p:spPr>
          <a:xfrm>
            <a:off x="3977832" y="2977356"/>
            <a:ext cx="4236335" cy="903288"/>
          </a:xfrm>
          <a:prstGeom prst="rect">
            <a:avLst/>
          </a:prstGeom>
          <a:noFill/>
        </p:spPr>
        <p:txBody>
          <a:bodyPr tIns="72000" bIns="0" rtlCol="0" anchor="ctr"/>
          <a:lstStyle>
            <a:lvl1pPr algn="l" defTabSz="914400" rtl="0" eaLnBrk="1" latinLnBrk="0" hangingPunct="1">
              <a:lnSpc>
                <a:spcPct val="90000"/>
              </a:lnSpc>
              <a:spcBef>
                <a:spcPct val="0"/>
              </a:spcBef>
              <a:buNone/>
              <a:defRPr sz="4400" kern="1200">
                <a:solidFill>
                  <a:schemeClr val="tx1"/>
                </a:solidFill>
                <a:latin typeface="Oswald Medium" pitchFamily="2" charset="77"/>
                <a:ea typeface="+mj-ea"/>
                <a:cs typeface="+mj-cs"/>
              </a:defRPr>
            </a:lvl1pPr>
          </a:lstStyle>
          <a:p>
            <a:pPr algn="ctr" rtl="0"/>
            <a:r>
              <a:rPr lang="fr">
                <a:solidFill>
                  <a:schemeClr val="bg1"/>
                </a:solidFill>
              </a:rPr>
              <a:t>PROGRAMME – JOUR 1</a:t>
            </a:r>
            <a:endParaRPr lang="x-none">
              <a:solidFill>
                <a:schemeClr val="bg1"/>
              </a:solidFill>
            </a:endParaRPr>
          </a:p>
        </p:txBody>
      </p:sp>
    </p:spTree>
    <p:extLst>
      <p:ext uri="{BB962C8B-B14F-4D97-AF65-F5344CB8AC3E}">
        <p14:creationId xmlns:p14="http://schemas.microsoft.com/office/powerpoint/2010/main" val="26805935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lIns="91440" tIns="45720" rIns="91440" bIns="45720" rtlCol="0" anchor="t">
            <a:spAutoFit/>
          </a:bodyPr>
          <a:lstStyle/>
          <a:p>
            <a:pPr rtl="0"/>
            <a:r>
              <a:rPr lang="fr" sz="1200">
                <a:solidFill>
                  <a:schemeClr val="bg1"/>
                </a:solidFill>
                <a:latin typeface="Lato"/>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fr"/>
              <a:t>Signes </a:t>
            </a:r>
            <a:r>
              <a:rPr lang="fr-FR"/>
              <a:t>cliniques</a:t>
            </a:r>
            <a:r>
              <a:rPr lang="fr"/>
              <a:t> et symptômes</a:t>
            </a:r>
            <a:br>
              <a:rPr lang="en-GB"/>
            </a:br>
            <a:r>
              <a:rPr lang="fr">
                <a:solidFill>
                  <a:schemeClr val="accent1"/>
                </a:solidFill>
              </a:rPr>
              <a:t>Diarrhée et déshydratation</a:t>
            </a:r>
            <a:endParaRPr lang="x-none">
              <a:solidFill>
                <a:schemeClr val="accent1"/>
              </a:solidFill>
            </a:endParaRPr>
          </a:p>
        </p:txBody>
      </p:sp>
      <p:sp>
        <p:nvSpPr>
          <p:cNvPr id="2" name="Content Placeholder 2">
            <a:extLst>
              <a:ext uri="{FF2B5EF4-FFF2-40B4-BE49-F238E27FC236}">
                <a16:creationId xmlns:a16="http://schemas.microsoft.com/office/drawing/2014/main" id="{90188E41-016A-EB66-88EB-19D442929CC7}"/>
              </a:ext>
            </a:extLst>
          </p:cNvPr>
          <p:cNvSpPr>
            <a:spLocks noGrp="1"/>
          </p:cNvSpPr>
          <p:nvPr>
            <p:ph idx="1"/>
          </p:nvPr>
        </p:nvSpPr>
        <p:spPr>
          <a:xfrm>
            <a:off x="811733" y="2082140"/>
            <a:ext cx="5633029" cy="3958175"/>
          </a:xfrm>
        </p:spPr>
        <p:txBody>
          <a:bodyPr vert="horz" lIns="91440" tIns="45720" rIns="91440" bIns="45720" rtlCol="0" anchor="t">
            <a:normAutofit fontScale="85000" lnSpcReduction="10000"/>
          </a:bodyPr>
          <a:lstStyle/>
          <a:p>
            <a:pPr rtl="0"/>
            <a:r>
              <a:rPr lang="fr" sz="2400" b="0">
                <a:solidFill>
                  <a:schemeClr val="accent1"/>
                </a:solidFill>
              </a:rPr>
              <a:t>Interrogez la mère sur la diarrhée :</a:t>
            </a:r>
          </a:p>
          <a:p>
            <a:pPr marL="342900" indent="-342900" rtl="0">
              <a:buFont typeface="Arial" panose="020B0604020202020204" pitchFamily="34" charset="0"/>
              <a:buChar char="•"/>
            </a:pPr>
            <a:r>
              <a:rPr lang="fr" sz="2400" b="0"/>
              <a:t>Interrogez la mère au sujet des selles de son nourrisson – si celui-ci a 3 selles molles ou plus par jour, il y a lieu de s’inquiéter</a:t>
            </a:r>
            <a:r>
              <a:rPr lang="fr-CH" sz="2400" b="0"/>
              <a:t>.</a:t>
            </a:r>
            <a:endParaRPr lang="fr" sz="2400" b="0"/>
          </a:p>
          <a:p>
            <a:pPr rtl="0"/>
            <a:endParaRPr lang="en-GB" sz="2400" b="0"/>
          </a:p>
          <a:p>
            <a:pPr rtl="0"/>
            <a:r>
              <a:rPr lang="fr" sz="2400" b="0">
                <a:solidFill>
                  <a:schemeClr val="accent1"/>
                </a:solidFill>
              </a:rPr>
              <a:t>Vérifiez tout signe de déshydratation :</a:t>
            </a:r>
          </a:p>
          <a:p>
            <a:pPr marL="342900" indent="-342900" rtl="0">
              <a:buFont typeface="Arial" panose="020B0604020202020204" pitchFamily="34" charset="0"/>
              <a:buChar char="•"/>
            </a:pPr>
            <a:r>
              <a:rPr lang="fr" sz="2400" b="0"/>
              <a:t>Regardez si ses yeux sont enfoncés.</a:t>
            </a:r>
          </a:p>
          <a:p>
            <a:pPr marL="342900" indent="-342900" rtl="0">
              <a:buFont typeface="Arial" panose="020B0604020202020204" pitchFamily="34" charset="0"/>
              <a:buChar char="•"/>
            </a:pPr>
            <a:r>
              <a:rPr lang="fr" sz="2400" b="0"/>
              <a:t>Pincez la peau du nourrisson au niveau d</a:t>
            </a:r>
            <a:r>
              <a:rPr lang="fr-FR" sz="2400" b="0"/>
              <a:t>e l’abdomen</a:t>
            </a:r>
            <a:r>
              <a:rPr lang="fr" sz="2400" b="0"/>
              <a:t> : si le pli ne bouge pas après que vous avez retiré votre main, c’est que l’enfant est atteint de déshydratation.</a:t>
            </a:r>
          </a:p>
        </p:txBody>
      </p:sp>
      <p:pic>
        <p:nvPicPr>
          <p:cNvPr id="3" name="Picture 2" descr="A picture containing person, indoor&#10;&#10;Description automatically generated">
            <a:extLst>
              <a:ext uri="{FF2B5EF4-FFF2-40B4-BE49-F238E27FC236}">
                <a16:creationId xmlns:a16="http://schemas.microsoft.com/office/drawing/2014/main" id="{04F279D3-DF37-91DF-3A40-168BC1D4D43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784985" y="2882267"/>
            <a:ext cx="4889285" cy="1931014"/>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489158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lIns="91440" tIns="45720" rIns="91440" bIns="45720" rtlCol="0" anchor="t">
            <a:spAutoFit/>
          </a:bodyPr>
          <a:lstStyle/>
          <a:p>
            <a:pPr rtl="0"/>
            <a:r>
              <a:rPr lang="fr" sz="1200">
                <a:solidFill>
                  <a:schemeClr val="bg1"/>
                </a:solidFill>
                <a:latin typeface="Lato"/>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fr"/>
              <a:t>Signes </a:t>
            </a:r>
            <a:r>
              <a:rPr lang="fr-FR"/>
              <a:t>cliniques </a:t>
            </a:r>
            <a:r>
              <a:rPr lang="fr"/>
              <a:t>et symptômes</a:t>
            </a:r>
            <a:br>
              <a:rPr lang="en-GB"/>
            </a:br>
            <a:r>
              <a:rPr lang="fr">
                <a:solidFill>
                  <a:schemeClr val="accent4">
                    <a:lumMod val="75000"/>
                  </a:schemeClr>
                </a:solidFill>
              </a:rPr>
              <a:t>Anamnèse et examen clinique de la déshydratation</a:t>
            </a:r>
            <a:endParaRPr lang="x-none">
              <a:solidFill>
                <a:schemeClr val="accent4">
                  <a:lumMod val="75000"/>
                </a:schemeClr>
              </a:solidFill>
            </a:endParaRPr>
          </a:p>
        </p:txBody>
      </p:sp>
      <p:sp>
        <p:nvSpPr>
          <p:cNvPr id="2" name="Content Placeholder 2">
            <a:extLst>
              <a:ext uri="{FF2B5EF4-FFF2-40B4-BE49-F238E27FC236}">
                <a16:creationId xmlns:a16="http://schemas.microsoft.com/office/drawing/2014/main" id="{90188E41-016A-EB66-88EB-19D442929CC7}"/>
              </a:ext>
            </a:extLst>
          </p:cNvPr>
          <p:cNvSpPr>
            <a:spLocks noGrp="1"/>
          </p:cNvSpPr>
          <p:nvPr>
            <p:ph idx="1"/>
          </p:nvPr>
        </p:nvSpPr>
        <p:spPr>
          <a:xfrm>
            <a:off x="811734" y="2082140"/>
            <a:ext cx="4621912" cy="4135676"/>
          </a:xfrm>
        </p:spPr>
        <p:txBody>
          <a:bodyPr vert="horz" lIns="91440" tIns="45720" rIns="91440" bIns="45720" rtlCol="0" anchor="t">
            <a:normAutofit fontScale="55000" lnSpcReduction="20000"/>
          </a:bodyPr>
          <a:lstStyle/>
          <a:p>
            <a:pPr rtl="0"/>
            <a:r>
              <a:rPr lang="fr" sz="2400" b="1">
                <a:solidFill>
                  <a:schemeClr val="accent4">
                    <a:lumMod val="75000"/>
                  </a:schemeClr>
                </a:solidFill>
              </a:rPr>
              <a:t>Antécédents</a:t>
            </a:r>
          </a:p>
          <a:p>
            <a:pPr marL="342900" indent="-342900" rtl="0">
              <a:buFont typeface="Arial" panose="020B0604020202020204" pitchFamily="34" charset="0"/>
              <a:buChar char="•"/>
            </a:pPr>
            <a:r>
              <a:rPr lang="fr" sz="2400" b="0"/>
              <a:t>Perte récente de liquides – diarrhée, </a:t>
            </a:r>
            <a:r>
              <a:rPr lang="fr" sz="2400" b="1">
                <a:solidFill>
                  <a:schemeClr val="accent4">
                    <a:lumMod val="75000"/>
                  </a:schemeClr>
                </a:solidFill>
              </a:rPr>
              <a:t>≥ 3</a:t>
            </a:r>
            <a:r>
              <a:rPr lang="fr" sz="2400" b="0"/>
              <a:t> selles liquides ou vomissements. En l’absence de signes associés de déshydratation, tout antécédent de diarrhée chronique ou persistante d’une durée de plusieurs semaines ne permet pas de poser le diagnostic de déshydratation.</a:t>
            </a:r>
          </a:p>
          <a:p>
            <a:pPr marL="342900" indent="-342900" rtl="0">
              <a:buFont typeface="Arial" panose="020B0604020202020204" pitchFamily="34" charset="0"/>
              <a:buChar char="•"/>
            </a:pPr>
            <a:endParaRPr lang="en-GB" sz="2400" b="0"/>
          </a:p>
          <a:p>
            <a:pPr marL="342900" indent="-342900" rtl="0">
              <a:buFont typeface="Arial" panose="020B0604020202020204" pitchFamily="34" charset="0"/>
              <a:buChar char="•"/>
            </a:pPr>
            <a:r>
              <a:rPr lang="fr" sz="2400" b="0"/>
              <a:t>Récents changements d’apparence des yeux ; ils semblent par exemple plus enfoncés que quelques heures ou un jour plus tôt.</a:t>
            </a:r>
          </a:p>
          <a:p>
            <a:pPr marL="342900" indent="-342900" rtl="0">
              <a:buFont typeface="Arial" panose="020B0604020202020204" pitchFamily="34" charset="0"/>
              <a:buChar char="•"/>
            </a:pPr>
            <a:endParaRPr lang="en-GB" sz="2400" b="0"/>
          </a:p>
          <a:p>
            <a:pPr marL="342900" indent="-342900" rtl="0">
              <a:buFont typeface="Arial" panose="020B0604020202020204" pitchFamily="34" charset="0"/>
              <a:buChar char="•"/>
            </a:pPr>
            <a:r>
              <a:rPr lang="fr" sz="2400" b="0"/>
              <a:t>Débit urinaire – même si l’enfant porte encore des couches, la personne qui s’occupe de lui et qui s’est tenue constamment à ses côtés au cours des derniers jours saura si le débit urinaire a diminué. Demandez également si l’urine est d’un jaune plus foncé, si elle contient du sang, si son odeur a changé, etc.</a:t>
            </a:r>
          </a:p>
        </p:txBody>
      </p:sp>
      <p:sp>
        <p:nvSpPr>
          <p:cNvPr id="7" name="Content Placeholder 2">
            <a:extLst>
              <a:ext uri="{FF2B5EF4-FFF2-40B4-BE49-F238E27FC236}">
                <a16:creationId xmlns:a16="http://schemas.microsoft.com/office/drawing/2014/main" id="{B3E39850-4709-D325-B2C1-92C3DCEEDA3C}"/>
              </a:ext>
            </a:extLst>
          </p:cNvPr>
          <p:cNvSpPr txBox="1">
            <a:spLocks/>
          </p:cNvSpPr>
          <p:nvPr/>
        </p:nvSpPr>
        <p:spPr>
          <a:xfrm>
            <a:off x="6025572" y="2082139"/>
            <a:ext cx="4621912" cy="4371415"/>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1500" b="1">
                <a:solidFill>
                  <a:schemeClr val="accent4">
                    <a:lumMod val="75000"/>
                  </a:schemeClr>
                </a:solidFill>
              </a:rPr>
              <a:t>Examen clinique</a:t>
            </a:r>
          </a:p>
          <a:p>
            <a:pPr marL="285750" indent="-285750">
              <a:buFont typeface="Arial" panose="020B0604020202020204" pitchFamily="34" charset="0"/>
              <a:buChar char="•"/>
            </a:pPr>
            <a:r>
              <a:rPr lang="fr" sz="1500"/>
              <a:t>La perte de poids peut servir d’indicateur, à la condition que le poids du nourrisson soit déjà connu avant l’apparition de la diarrhée.  </a:t>
            </a:r>
          </a:p>
          <a:p>
            <a:pPr marL="285750" indent="-285750" rtl="0">
              <a:buFont typeface="Arial" panose="020B0604020202020204" pitchFamily="34" charset="0"/>
              <a:buChar char="•"/>
            </a:pPr>
            <a:endParaRPr lang="en-US" sz="1500"/>
          </a:p>
          <a:p>
            <a:pPr marL="285750" indent="-285750">
              <a:buFont typeface="Arial" panose="020B0604020202020204" pitchFamily="34" charset="0"/>
              <a:buChar char="•"/>
            </a:pPr>
            <a:r>
              <a:rPr lang="fr" sz="1500"/>
              <a:t>La soif, l’irritabilité et l’agitation peuvent être des signes de déshydratation. </a:t>
            </a:r>
          </a:p>
          <a:p>
            <a:pPr marL="285750" indent="-285750" rtl="0">
              <a:buFont typeface="Arial" panose="020B0604020202020204" pitchFamily="34" charset="0"/>
              <a:buChar char="•"/>
            </a:pPr>
            <a:endParaRPr lang="en-US" sz="1500"/>
          </a:p>
          <a:p>
            <a:pPr marL="285750" indent="-285750" rtl="0">
              <a:buFont typeface="Arial" panose="020B0604020202020204" pitchFamily="34" charset="0"/>
              <a:buChar char="•"/>
            </a:pPr>
            <a:endParaRPr lang="en-US" sz="1500"/>
          </a:p>
          <a:p>
            <a:pPr marL="285750" indent="-285750" rtl="0">
              <a:buFont typeface="Arial" panose="020B0604020202020204" pitchFamily="34" charset="0"/>
              <a:buChar char="•"/>
            </a:pPr>
            <a:endParaRPr lang="en-US" sz="1500"/>
          </a:p>
          <a:p>
            <a:pPr marL="285750" indent="-285750" rtl="0">
              <a:buFont typeface="Arial" panose="020B0604020202020204" pitchFamily="34" charset="0"/>
              <a:buChar char="•"/>
            </a:pPr>
            <a:endParaRPr lang="en-US" sz="1500"/>
          </a:p>
          <a:p>
            <a:pPr marL="285750" indent="-285750" rtl="0">
              <a:buFont typeface="Arial" panose="020B0604020202020204" pitchFamily="34" charset="0"/>
              <a:buChar char="•"/>
            </a:pPr>
            <a:endParaRPr lang="en-US" sz="1500"/>
          </a:p>
          <a:p>
            <a:pPr marL="285750" indent="-285750">
              <a:buFont typeface="Arial" panose="020B0604020202020204" pitchFamily="34" charset="0"/>
              <a:buChar char="•"/>
            </a:pPr>
            <a:endParaRPr lang="fr" sz="1500"/>
          </a:p>
          <a:p>
            <a:pPr marL="285750" indent="-285750" rtl="0">
              <a:buFont typeface="Arial" panose="020B0604020202020204" pitchFamily="34" charset="0"/>
              <a:buChar char="•"/>
            </a:pPr>
            <a:endParaRPr lang="en-US" sz="1500"/>
          </a:p>
          <a:p>
            <a:pPr marL="285750" indent="-285750" rtl="0">
              <a:buFont typeface="Arial" panose="020B0604020202020204" pitchFamily="34" charset="0"/>
              <a:buChar char="•"/>
            </a:pPr>
            <a:r>
              <a:rPr lang="fr" sz="1500"/>
              <a:t>Le traitement de la déshydratation sera abordé lors des sessions de prise en charge clinique.</a:t>
            </a:r>
            <a:endParaRPr lang="en-GB" sz="1500"/>
          </a:p>
        </p:txBody>
      </p:sp>
      <p:sp>
        <p:nvSpPr>
          <p:cNvPr id="8" name="Rounded Rectangle 6">
            <a:extLst>
              <a:ext uri="{FF2B5EF4-FFF2-40B4-BE49-F238E27FC236}">
                <a16:creationId xmlns:a16="http://schemas.microsoft.com/office/drawing/2014/main" id="{E24334EE-3A62-208C-340C-16CD52C36454}"/>
              </a:ext>
            </a:extLst>
          </p:cNvPr>
          <p:cNvSpPr/>
          <p:nvPr/>
        </p:nvSpPr>
        <p:spPr>
          <a:xfrm>
            <a:off x="6092757" y="3947752"/>
            <a:ext cx="4554727" cy="1640248"/>
          </a:xfrm>
          <a:prstGeom prst="roundRect">
            <a:avLst>
              <a:gd name="adj" fmla="val 501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rtl="0"/>
            <a:r>
              <a:rPr lang="fr" sz="1400"/>
              <a:t>En pratique, il faut partir du principe que tous les enfants atteints de malnutrition aiguë sévère (MAS) qui ont une diarrhée aqueuse souffrent de déshydratation. Effectuez votre évaluation de manière méthodique : pour bien prendre en charge un nourrisson, il faut constamment réévaluer son état d’hydratation et surveiller étroitement son traitement</a:t>
            </a:r>
          </a:p>
        </p:txBody>
      </p:sp>
    </p:spTree>
    <p:extLst>
      <p:ext uri="{BB962C8B-B14F-4D97-AF65-F5344CB8AC3E}">
        <p14:creationId xmlns:p14="http://schemas.microsoft.com/office/powerpoint/2010/main" val="28023882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r>
              <a:rPr lang="fr"/>
              <a:t>Signes </a:t>
            </a:r>
            <a:r>
              <a:rPr lang="fr-FR"/>
              <a:t>cliniques </a:t>
            </a:r>
            <a:r>
              <a:rPr lang="fr"/>
              <a:t>et symptômes</a:t>
            </a:r>
            <a:br>
              <a:rPr lang="en-GB"/>
            </a:br>
            <a:r>
              <a:rPr lang="fr">
                <a:solidFill>
                  <a:schemeClr val="accent4">
                    <a:lumMod val="75000"/>
                  </a:schemeClr>
                </a:solidFill>
              </a:rPr>
              <a:t>Température : « fièvre »</a:t>
            </a:r>
            <a:endParaRPr lang="x-none">
              <a:solidFill>
                <a:schemeClr val="accent4">
                  <a:lumMod val="75000"/>
                </a:schemeClr>
              </a:solidFill>
            </a:endParaRPr>
          </a:p>
        </p:txBody>
      </p:sp>
      <p:sp>
        <p:nvSpPr>
          <p:cNvPr id="2" name="Content Placeholder 2">
            <a:extLst>
              <a:ext uri="{FF2B5EF4-FFF2-40B4-BE49-F238E27FC236}">
                <a16:creationId xmlns:a16="http://schemas.microsoft.com/office/drawing/2014/main" id="{90188E41-016A-EB66-88EB-19D442929CC7}"/>
              </a:ext>
            </a:extLst>
          </p:cNvPr>
          <p:cNvSpPr>
            <a:spLocks noGrp="1"/>
          </p:cNvSpPr>
          <p:nvPr>
            <p:ph idx="1"/>
          </p:nvPr>
        </p:nvSpPr>
        <p:spPr>
          <a:xfrm>
            <a:off x="811734" y="2082140"/>
            <a:ext cx="4621912" cy="4135676"/>
          </a:xfrm>
        </p:spPr>
        <p:txBody>
          <a:bodyPr rtlCol="0">
            <a:normAutofit fontScale="85000" lnSpcReduction="10000"/>
          </a:bodyPr>
          <a:lstStyle/>
          <a:p>
            <a:pPr rtl="0"/>
            <a:r>
              <a:rPr lang="fr" sz="2400" b="0">
                <a:solidFill>
                  <a:schemeClr val="tx1"/>
                </a:solidFill>
              </a:rPr>
              <a:t>Si la température du nourrisson est supérieure à 37,5</a:t>
            </a:r>
            <a:r>
              <a:rPr lang="fr" sz="2400" b="0">
                <a:solidFill>
                  <a:schemeClr val="tx1"/>
                </a:solidFill>
                <a:cs typeface="Arial"/>
              </a:rPr>
              <a:t> ˚C : </a:t>
            </a:r>
          </a:p>
          <a:p>
            <a:pPr rtl="0"/>
            <a:endParaRPr lang="en-GB" sz="2400" b="0">
              <a:solidFill>
                <a:schemeClr val="tx1"/>
              </a:solidFill>
              <a:cs typeface="Arial" panose="020B0604020202020204" pitchFamily="34" charset="0"/>
            </a:endParaRPr>
          </a:p>
          <a:p>
            <a:pPr rtl="0"/>
            <a:r>
              <a:rPr lang="fr" sz="2400" b="1">
                <a:solidFill>
                  <a:schemeClr val="accent4">
                    <a:lumMod val="75000"/>
                  </a:schemeClr>
                </a:solidFill>
              </a:rPr>
              <a:t>Essayez de</a:t>
            </a:r>
          </a:p>
          <a:p>
            <a:pPr marL="342900" indent="-342900" rtl="0">
              <a:buFont typeface="Arial" panose="020B0604020202020204" pitchFamily="34" charset="0"/>
              <a:buChar char="•"/>
            </a:pPr>
            <a:r>
              <a:rPr lang="fr" sz="2400" b="0">
                <a:solidFill>
                  <a:schemeClr val="tx1"/>
                </a:solidFill>
              </a:rPr>
              <a:t>Rafraîchir le nourrisson en lui ôtant ses vêtements pendant 10 minutes</a:t>
            </a:r>
            <a:r>
              <a:rPr lang="fr-CH" sz="2400" b="0">
                <a:solidFill>
                  <a:schemeClr val="tx1"/>
                </a:solidFill>
              </a:rPr>
              <a:t>.</a:t>
            </a:r>
            <a:endParaRPr lang="fr" sz="2400" b="0">
              <a:solidFill>
                <a:schemeClr val="tx1"/>
              </a:solidFill>
            </a:endParaRPr>
          </a:p>
          <a:p>
            <a:pPr marL="342900" indent="-342900" rtl="0">
              <a:buFont typeface="Arial" panose="020B0604020202020204" pitchFamily="34" charset="0"/>
              <a:buChar char="•"/>
            </a:pPr>
            <a:r>
              <a:rPr lang="fr" sz="2400" b="0">
                <a:solidFill>
                  <a:schemeClr val="tx1"/>
                </a:solidFill>
              </a:rPr>
              <a:t>Si le nourrisson a encore trop chaud ou semble mal en point </a:t>
            </a:r>
            <a:r>
              <a:rPr lang="fr" sz="2400" b="0">
                <a:solidFill>
                  <a:schemeClr val="tx1"/>
                </a:solidFill>
                <a:sym typeface="Wingdings" panose="05000000000000000000" pitchFamily="2" charset="2"/>
              </a:rPr>
              <a:t></a:t>
            </a:r>
            <a:r>
              <a:rPr lang="fr-CH" sz="2400" b="0">
                <a:solidFill>
                  <a:schemeClr val="tx1"/>
                </a:solidFill>
                <a:sym typeface="Wingdings" panose="05000000000000000000" pitchFamily="2" charset="2"/>
              </a:rPr>
              <a:t> </a:t>
            </a:r>
            <a:r>
              <a:rPr lang="fr" sz="2400" b="0">
                <a:solidFill>
                  <a:schemeClr val="tx1"/>
                </a:solidFill>
                <a:sym typeface="Wingdings" panose="05000000000000000000" pitchFamily="2" charset="2"/>
              </a:rPr>
              <a:t>il s’agit d’un facteur de risque ; faites d’urgence appel à un établissement de niveau supérieur.</a:t>
            </a:r>
            <a:endParaRPr lang="en-GB" sz="2400" b="0">
              <a:solidFill>
                <a:schemeClr val="tx1"/>
              </a:solidFill>
            </a:endParaRPr>
          </a:p>
        </p:txBody>
      </p:sp>
      <p:pic>
        <p:nvPicPr>
          <p:cNvPr id="3" name="Picture 2">
            <a:extLst>
              <a:ext uri="{FF2B5EF4-FFF2-40B4-BE49-F238E27FC236}">
                <a16:creationId xmlns:a16="http://schemas.microsoft.com/office/drawing/2014/main" id="{9E6683AC-8193-DC73-409A-7289BBDEE7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889241" y="2082140"/>
            <a:ext cx="3769969" cy="2333039"/>
          </a:xfrm>
          <a:prstGeom prst="rect">
            <a:avLst/>
          </a:prstGeom>
        </p:spPr>
      </p:pic>
    </p:spTree>
    <p:extLst>
      <p:ext uri="{BB962C8B-B14F-4D97-AF65-F5344CB8AC3E}">
        <p14:creationId xmlns:p14="http://schemas.microsoft.com/office/powerpoint/2010/main" val="41973440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r>
              <a:rPr lang="fr"/>
              <a:t>Signes </a:t>
            </a:r>
            <a:r>
              <a:rPr lang="fr-FR"/>
              <a:t>cliniques </a:t>
            </a:r>
            <a:r>
              <a:rPr lang="fr"/>
              <a:t>et symptômes</a:t>
            </a:r>
            <a:br>
              <a:rPr lang="en-GB"/>
            </a:br>
            <a:r>
              <a:rPr lang="fr">
                <a:solidFill>
                  <a:schemeClr val="accent4">
                    <a:lumMod val="75000"/>
                  </a:schemeClr>
                </a:solidFill>
              </a:rPr>
              <a:t>Toux</a:t>
            </a:r>
            <a:endParaRPr lang="x-none">
              <a:solidFill>
                <a:schemeClr val="accent4">
                  <a:lumMod val="75000"/>
                </a:schemeClr>
              </a:solidFill>
            </a:endParaRPr>
          </a:p>
        </p:txBody>
      </p:sp>
      <p:graphicFrame>
        <p:nvGraphicFramePr>
          <p:cNvPr id="8" name="Table 9">
            <a:extLst>
              <a:ext uri="{FF2B5EF4-FFF2-40B4-BE49-F238E27FC236}">
                <a16:creationId xmlns:a16="http://schemas.microsoft.com/office/drawing/2014/main" id="{534FBAA0-BE1C-A81A-F147-60223D457D9F}"/>
              </a:ext>
            </a:extLst>
          </p:cNvPr>
          <p:cNvGraphicFramePr>
            <a:graphicFrameLocks noGrp="1"/>
          </p:cNvGraphicFramePr>
          <p:nvPr>
            <p:extLst>
              <p:ext uri="{D42A27DB-BD31-4B8C-83A1-F6EECF244321}">
                <p14:modId xmlns:p14="http://schemas.microsoft.com/office/powerpoint/2010/main" val="765046200"/>
              </p:ext>
            </p:extLst>
          </p:nvPr>
        </p:nvGraphicFramePr>
        <p:xfrm>
          <a:off x="975524" y="2197880"/>
          <a:ext cx="5214262" cy="3017520"/>
        </p:xfrm>
        <a:graphic>
          <a:graphicData uri="http://schemas.openxmlformats.org/drawingml/2006/table">
            <a:tbl>
              <a:tblPr firstRow="1" bandRow="1">
                <a:tableStyleId>{5940675A-B579-460E-94D1-54222C63F5DA}</a:tableStyleId>
              </a:tblPr>
              <a:tblGrid>
                <a:gridCol w="2607131">
                  <a:extLst>
                    <a:ext uri="{9D8B030D-6E8A-4147-A177-3AD203B41FA5}">
                      <a16:colId xmlns:a16="http://schemas.microsoft.com/office/drawing/2014/main" val="1311282209"/>
                    </a:ext>
                  </a:extLst>
                </a:gridCol>
                <a:gridCol w="2607131">
                  <a:extLst>
                    <a:ext uri="{9D8B030D-6E8A-4147-A177-3AD203B41FA5}">
                      <a16:colId xmlns:a16="http://schemas.microsoft.com/office/drawing/2014/main" val="814389444"/>
                    </a:ext>
                  </a:extLst>
                </a:gridCol>
              </a:tblGrid>
              <a:tr h="370840">
                <a:tc>
                  <a:txBody>
                    <a:bodyPr/>
                    <a:lstStyle/>
                    <a:p>
                      <a:pPr marL="285750" indent="-285750" rtl="0">
                        <a:buFont typeface="Arial" panose="020B0604020202020204" pitchFamily="34" charset="0"/>
                        <a:buChar char="•"/>
                      </a:pPr>
                      <a:r>
                        <a:rPr lang="fr">
                          <a:latin typeface="+mn-lt"/>
                        </a:rPr>
                        <a:t>Tout signe général de danger</a:t>
                      </a:r>
                    </a:p>
                    <a:p>
                      <a:pPr marL="0" indent="0" rtl="0">
                        <a:buFont typeface="Arial" panose="020B0604020202020204" pitchFamily="34" charset="0"/>
                        <a:buNone/>
                      </a:pPr>
                      <a:r>
                        <a:rPr lang="fr">
                          <a:latin typeface="+mn-lt"/>
                        </a:rPr>
                        <a:t>ou</a:t>
                      </a:r>
                    </a:p>
                    <a:p>
                      <a:pPr marL="285750" indent="-285750" rtl="0">
                        <a:buFont typeface="Arial" panose="020B0604020202020204" pitchFamily="34" charset="0"/>
                        <a:buChar char="•"/>
                      </a:pPr>
                      <a:r>
                        <a:rPr lang="fr">
                          <a:latin typeface="+mn-lt"/>
                        </a:rPr>
                        <a:t>Stridor chez un enfant calme</a:t>
                      </a:r>
                      <a:endParaRPr lang="en-GB">
                        <a:latin typeface="+mn-lt"/>
                      </a:endParaRPr>
                    </a:p>
                  </a:txBody>
                  <a:tcPr>
                    <a:solidFill>
                      <a:schemeClr val="tx2">
                        <a:lumMod val="40000"/>
                        <a:lumOff val="60000"/>
                      </a:schemeClr>
                    </a:solidFill>
                  </a:tcPr>
                </a:tc>
                <a:tc>
                  <a:txBody>
                    <a:bodyPr/>
                    <a:lstStyle/>
                    <a:p>
                      <a:pPr rtl="0"/>
                      <a:r>
                        <a:rPr lang="fr">
                          <a:latin typeface="+mn-lt"/>
                        </a:rPr>
                        <a:t>Rose : </a:t>
                      </a:r>
                    </a:p>
                    <a:p>
                      <a:pPr rtl="0"/>
                      <a:r>
                        <a:rPr lang="fr">
                          <a:latin typeface="+mn-lt"/>
                        </a:rPr>
                        <a:t>PNEUMONIE GRAVE OU MALADIE TRÈS GRAVE</a:t>
                      </a:r>
                    </a:p>
                  </a:txBody>
                  <a:tcPr>
                    <a:solidFill>
                      <a:schemeClr val="tx2">
                        <a:lumMod val="40000"/>
                        <a:lumOff val="60000"/>
                      </a:schemeClr>
                    </a:solidFill>
                  </a:tcPr>
                </a:tc>
                <a:extLst>
                  <a:ext uri="{0D108BD9-81ED-4DB2-BD59-A6C34878D82A}">
                    <a16:rowId xmlns:a16="http://schemas.microsoft.com/office/drawing/2014/main" val="546425932"/>
                  </a:ext>
                </a:extLst>
              </a:tr>
              <a:tr h="370840">
                <a:tc>
                  <a:txBody>
                    <a:bodyPr/>
                    <a:lstStyle/>
                    <a:p>
                      <a:pPr marL="285750" indent="-285750" rtl="0">
                        <a:buFont typeface="Arial" panose="020B0604020202020204" pitchFamily="34" charset="0"/>
                        <a:buChar char="•"/>
                      </a:pPr>
                      <a:r>
                        <a:rPr lang="fr">
                          <a:latin typeface="+mn-lt"/>
                        </a:rPr>
                        <a:t>Tirage intercostal</a:t>
                      </a:r>
                    </a:p>
                    <a:p>
                      <a:pPr marL="285750" indent="-285750" rtl="0">
                        <a:buFont typeface="Arial" panose="020B0604020202020204" pitchFamily="34" charset="0"/>
                        <a:buChar char="•"/>
                      </a:pPr>
                      <a:r>
                        <a:rPr lang="fr">
                          <a:latin typeface="+mn-lt"/>
                        </a:rPr>
                        <a:t>Respiration rapide</a:t>
                      </a:r>
                      <a:endParaRPr lang="en-GB">
                        <a:latin typeface="+mn-lt"/>
                      </a:endParaRPr>
                    </a:p>
                  </a:txBody>
                  <a:tcPr>
                    <a:solidFill>
                      <a:schemeClr val="accent5">
                        <a:lumMod val="60000"/>
                        <a:lumOff val="40000"/>
                      </a:schemeClr>
                    </a:solidFill>
                  </a:tcPr>
                </a:tc>
                <a:tc>
                  <a:txBody>
                    <a:bodyPr/>
                    <a:lstStyle/>
                    <a:p>
                      <a:pPr rtl="0"/>
                      <a:r>
                        <a:rPr lang="fr">
                          <a:latin typeface="+mn-lt"/>
                        </a:rPr>
                        <a:t>Jaune :</a:t>
                      </a:r>
                    </a:p>
                    <a:p>
                      <a:pPr marL="0" marR="0" lvl="0" indent="0" algn="l" defTabSz="457200" rtl="0" eaLnBrk="1" fontAlgn="auto" latinLnBrk="0" hangingPunct="1">
                        <a:lnSpc>
                          <a:spcPct val="100000"/>
                        </a:lnSpc>
                        <a:spcBef>
                          <a:spcPts val="0"/>
                        </a:spcBef>
                        <a:spcAft>
                          <a:spcPts val="0"/>
                        </a:spcAft>
                        <a:buClrTx/>
                        <a:buSzTx/>
                        <a:buFontTx/>
                        <a:buNone/>
                        <a:tabLst/>
                        <a:defRPr/>
                      </a:pPr>
                      <a:r>
                        <a:rPr lang="fr">
                          <a:latin typeface="+mn-lt"/>
                        </a:rPr>
                        <a:t>PNEUMONIE</a:t>
                      </a:r>
                      <a:endParaRPr lang="en-GB">
                        <a:latin typeface="+mn-lt"/>
                      </a:endParaRPr>
                    </a:p>
                  </a:txBody>
                  <a:tcPr>
                    <a:solidFill>
                      <a:schemeClr val="accent5">
                        <a:lumMod val="60000"/>
                        <a:lumOff val="40000"/>
                      </a:schemeClr>
                    </a:solidFill>
                  </a:tcPr>
                </a:tc>
                <a:extLst>
                  <a:ext uri="{0D108BD9-81ED-4DB2-BD59-A6C34878D82A}">
                    <a16:rowId xmlns:a16="http://schemas.microsoft.com/office/drawing/2014/main" val="955221372"/>
                  </a:ext>
                </a:extLst>
              </a:tr>
              <a:tr h="370840">
                <a:tc>
                  <a:txBody>
                    <a:bodyPr/>
                    <a:lstStyle/>
                    <a:p>
                      <a:pPr marL="285750" indent="-285750" rtl="0">
                        <a:buFont typeface="Arial" panose="020B0604020202020204" pitchFamily="34" charset="0"/>
                        <a:buChar char="•"/>
                      </a:pPr>
                      <a:r>
                        <a:rPr lang="fr">
                          <a:latin typeface="+mn-lt"/>
                        </a:rPr>
                        <a:t>Aucun signe de pneumonie ou de maladie très grave</a:t>
                      </a:r>
                      <a:endParaRPr lang="en-GB">
                        <a:latin typeface="+mn-lt"/>
                      </a:endParaRPr>
                    </a:p>
                  </a:txBody>
                  <a:tcPr>
                    <a:solidFill>
                      <a:schemeClr val="accent6"/>
                    </a:solidFill>
                  </a:tcPr>
                </a:tc>
                <a:tc>
                  <a:txBody>
                    <a:bodyPr/>
                    <a:lstStyle/>
                    <a:p>
                      <a:pPr rtl="0"/>
                      <a:r>
                        <a:rPr lang="fr">
                          <a:latin typeface="+mn-lt"/>
                        </a:rPr>
                        <a:t>Vert :</a:t>
                      </a:r>
                    </a:p>
                    <a:p>
                      <a:pPr rtl="0"/>
                      <a:r>
                        <a:rPr lang="fr">
                          <a:latin typeface="+mn-lt"/>
                        </a:rPr>
                        <a:t>TOUX OU RHUME</a:t>
                      </a:r>
                    </a:p>
                  </a:txBody>
                  <a:tcPr>
                    <a:solidFill>
                      <a:schemeClr val="accent6"/>
                    </a:solidFill>
                  </a:tcPr>
                </a:tc>
                <a:extLst>
                  <a:ext uri="{0D108BD9-81ED-4DB2-BD59-A6C34878D82A}">
                    <a16:rowId xmlns:a16="http://schemas.microsoft.com/office/drawing/2014/main" val="3655492914"/>
                  </a:ext>
                </a:extLst>
              </a:tr>
            </a:tbl>
          </a:graphicData>
        </a:graphic>
      </p:graphicFrame>
      <p:pic>
        <p:nvPicPr>
          <p:cNvPr id="9" name="Picture 8">
            <a:extLst>
              <a:ext uri="{FF2B5EF4-FFF2-40B4-BE49-F238E27FC236}">
                <a16:creationId xmlns:a16="http://schemas.microsoft.com/office/drawing/2014/main" id="{CD2EB834-A38F-1C21-2123-F3E8B17448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8080" y="2284298"/>
            <a:ext cx="3431980" cy="2570364"/>
          </a:xfrm>
          <a:prstGeom prst="rect">
            <a:avLst/>
          </a:prstGeom>
        </p:spPr>
      </p:pic>
    </p:spTree>
    <p:extLst>
      <p:ext uri="{BB962C8B-B14F-4D97-AF65-F5344CB8AC3E}">
        <p14:creationId xmlns:p14="http://schemas.microsoft.com/office/powerpoint/2010/main" val="17831058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lIns="91440" tIns="45720" rIns="91440" bIns="45720" rtlCol="0" anchor="t">
            <a:spAutoFit/>
          </a:bodyPr>
          <a:lstStyle/>
          <a:p>
            <a:pPr rtl="0"/>
            <a:r>
              <a:rPr lang="fr" sz="1200">
                <a:solidFill>
                  <a:schemeClr val="bg1"/>
                </a:solidFill>
                <a:latin typeface="Lato"/>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r>
              <a:rPr lang="fr"/>
              <a:t>Signes </a:t>
            </a:r>
            <a:r>
              <a:rPr lang="fr-FR"/>
              <a:t>cliniques </a:t>
            </a:r>
            <a:r>
              <a:rPr lang="fr"/>
              <a:t>et symptômes</a:t>
            </a:r>
            <a:br>
              <a:rPr lang="en-GB"/>
            </a:br>
            <a:r>
              <a:rPr lang="fr">
                <a:solidFill>
                  <a:schemeClr val="accent4">
                    <a:lumMod val="75000"/>
                  </a:schemeClr>
                </a:solidFill>
              </a:rPr>
              <a:t>Pâleur/anémie</a:t>
            </a:r>
            <a:endParaRPr lang="x-none">
              <a:solidFill>
                <a:schemeClr val="accent4">
                  <a:lumMod val="75000"/>
                </a:schemeClr>
              </a:solidFill>
            </a:endParaRPr>
          </a:p>
        </p:txBody>
      </p:sp>
      <p:pic>
        <p:nvPicPr>
          <p:cNvPr id="2" name="Picture 4" descr="Figure 3 from Malaria in children | Semantic Scholar">
            <a:extLst>
              <a:ext uri="{FF2B5EF4-FFF2-40B4-BE49-F238E27FC236}">
                <a16:creationId xmlns:a16="http://schemas.microsoft.com/office/drawing/2014/main" id="{01A33940-5594-5B86-F430-6BCD8EE577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286"/>
          <a:stretch/>
        </p:blipFill>
        <p:spPr bwMode="auto">
          <a:xfrm>
            <a:off x="3756586" y="1890367"/>
            <a:ext cx="4731344" cy="4158741"/>
          </a:xfrm>
          <a:prstGeom prst="rect">
            <a:avLst/>
          </a:prstGeom>
          <a:noFill/>
          <a:extLst>
            <a:ext uri="{909E8E84-426E-40dd-AFC4-6F175D3DCCD1}">
              <a14:hiddenFill xmlns=""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D1A1F7A-385C-61F6-FE0A-BAAAE96217DD}"/>
              </a:ext>
            </a:extLst>
          </p:cNvPr>
          <p:cNvSpPr>
            <a:spLocks noGrp="1"/>
          </p:cNvSpPr>
          <p:nvPr>
            <p:ph idx="1"/>
          </p:nvPr>
        </p:nvSpPr>
        <p:spPr>
          <a:xfrm>
            <a:off x="1056185" y="6083573"/>
            <a:ext cx="10073144" cy="387214"/>
          </a:xfrm>
        </p:spPr>
        <p:txBody>
          <a:bodyPr vert="horz" lIns="91440" tIns="45720" rIns="91440" bIns="45720" rtlCol="0" anchor="t">
            <a:normAutofit/>
          </a:bodyPr>
          <a:lstStyle/>
          <a:p>
            <a:pPr algn="ctr" rtl="0"/>
            <a:r>
              <a:rPr lang="fr" sz="1400" b="0" i="1">
                <a:solidFill>
                  <a:schemeClr val="accent4">
                    <a:lumMod val="75000"/>
                  </a:schemeClr>
                </a:solidFill>
              </a:rPr>
              <a:t>Figure 3 : </a:t>
            </a:r>
            <a:r>
              <a:rPr lang="fr" sz="1400" b="0">
                <a:solidFill>
                  <a:schemeClr val="accent4">
                    <a:lumMod val="75000"/>
                  </a:schemeClr>
                </a:solidFill>
              </a:rPr>
              <a:t>Anémie palustre – pâleur de la paume de l’enfant par rapport à celle de sa mère</a:t>
            </a:r>
          </a:p>
        </p:txBody>
      </p:sp>
    </p:spTree>
    <p:extLst>
      <p:ext uri="{BB962C8B-B14F-4D97-AF65-F5344CB8AC3E}">
        <p14:creationId xmlns:p14="http://schemas.microsoft.com/office/powerpoint/2010/main" val="17974819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lIns="91440" tIns="45720" rIns="91440" bIns="45720" rtlCol="0" anchor="t">
            <a:spAutoFit/>
          </a:bodyPr>
          <a:lstStyle/>
          <a:p>
            <a:pPr rtl="0"/>
            <a:r>
              <a:rPr lang="fr" sz="1200">
                <a:solidFill>
                  <a:schemeClr val="bg1"/>
                </a:solidFill>
                <a:latin typeface="Lato"/>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r>
              <a:rPr lang="fr"/>
              <a:t>Signes </a:t>
            </a:r>
            <a:r>
              <a:rPr lang="fr-FR"/>
              <a:t>cliniques </a:t>
            </a:r>
            <a:r>
              <a:rPr lang="fr"/>
              <a:t>et symptômes</a:t>
            </a:r>
            <a:br>
              <a:rPr lang="en-GB"/>
            </a:br>
            <a:r>
              <a:rPr lang="fr">
                <a:solidFill>
                  <a:schemeClr val="accent4">
                    <a:lumMod val="75000"/>
                  </a:schemeClr>
                </a:solidFill>
              </a:rPr>
              <a:t>Muguet buccal</a:t>
            </a:r>
            <a:endParaRPr lang="x-none">
              <a:solidFill>
                <a:schemeClr val="accent4">
                  <a:lumMod val="75000"/>
                </a:schemeClr>
              </a:solidFill>
            </a:endParaRPr>
          </a:p>
        </p:txBody>
      </p:sp>
      <p:sp>
        <p:nvSpPr>
          <p:cNvPr id="8" name="Content Placeholder 2">
            <a:extLst>
              <a:ext uri="{FF2B5EF4-FFF2-40B4-BE49-F238E27FC236}">
                <a16:creationId xmlns:a16="http://schemas.microsoft.com/office/drawing/2014/main" id="{AFB7D647-357A-4D88-56BB-67750E873175}"/>
              </a:ext>
            </a:extLst>
          </p:cNvPr>
          <p:cNvSpPr txBox="1">
            <a:spLocks/>
          </p:cNvSpPr>
          <p:nvPr/>
        </p:nvSpPr>
        <p:spPr>
          <a:xfrm>
            <a:off x="811734" y="2082140"/>
            <a:ext cx="4621912" cy="4135676"/>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rtl="0">
              <a:buFont typeface="Arial" panose="020B0604020202020204" pitchFamily="34" charset="0"/>
              <a:buChar char="•"/>
            </a:pPr>
            <a:r>
              <a:rPr lang="fr" sz="2400" b="0"/>
              <a:t>Le muguet buccal se manifeste par des taches blanches dans la bouche du nourrisson ou sur le sein de la mère</a:t>
            </a:r>
            <a:r>
              <a:rPr lang="fr-CH" sz="2400" b="0"/>
              <a:t>.</a:t>
            </a:r>
            <a:endParaRPr lang="en-US"/>
          </a:p>
        </p:txBody>
      </p:sp>
      <p:pic>
        <p:nvPicPr>
          <p:cNvPr id="9" name="Picture 2" descr="thrush in a baby's mouth">
            <a:extLst>
              <a:ext uri="{FF2B5EF4-FFF2-40B4-BE49-F238E27FC236}">
                <a16:creationId xmlns:a16="http://schemas.microsoft.com/office/drawing/2014/main" id="{CF660264-1F7E-C006-3596-FAB77763341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446395" y="1863976"/>
            <a:ext cx="4709450" cy="313004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9602303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lIns="91440" tIns="45720" rIns="91440" bIns="45720" rtlCol="0" anchor="t">
            <a:spAutoFit/>
          </a:bodyPr>
          <a:lstStyle/>
          <a:p>
            <a:pPr rtl="0"/>
            <a:r>
              <a:rPr lang="fr" sz="1200">
                <a:solidFill>
                  <a:schemeClr val="bg1"/>
                </a:solidFill>
                <a:latin typeface="Lato"/>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r>
              <a:rPr lang="fr"/>
              <a:t>Signes </a:t>
            </a:r>
            <a:r>
              <a:rPr lang="fr-FR"/>
              <a:t>cliniques </a:t>
            </a:r>
            <a:r>
              <a:rPr lang="fr"/>
              <a:t>et symptômes</a:t>
            </a:r>
            <a:br>
              <a:rPr lang="en-GB"/>
            </a:br>
            <a:r>
              <a:rPr lang="fr">
                <a:solidFill>
                  <a:schemeClr val="accent4">
                    <a:lumMod val="75000"/>
                  </a:schemeClr>
                </a:solidFill>
              </a:rPr>
              <a:t>Fente labiale et/ou fente palatine</a:t>
            </a:r>
            <a:endParaRPr lang="x-none">
              <a:solidFill>
                <a:schemeClr val="accent4">
                  <a:lumMod val="75000"/>
                </a:schemeClr>
              </a:solidFill>
            </a:endParaRPr>
          </a:p>
        </p:txBody>
      </p:sp>
      <p:pic>
        <p:nvPicPr>
          <p:cNvPr id="2" name="Picture 8" descr="A picture containing graphical user interface&#10;&#10;Description automatically generated">
            <a:extLst>
              <a:ext uri="{FF2B5EF4-FFF2-40B4-BE49-F238E27FC236}">
                <a16:creationId xmlns:a16="http://schemas.microsoft.com/office/drawing/2014/main" id="{C0C62C45-6DFB-7DB7-84B1-23CA84068478}"/>
              </a:ext>
            </a:extLst>
          </p:cNvPr>
          <p:cNvPicPr>
            <a:picLocks noChangeAspect="1"/>
          </p:cNvPicPr>
          <p:nvPr/>
        </p:nvPicPr>
        <p:blipFill rotWithShape="1">
          <a:blip r:embed="rId3">
            <a:extLst>
              <a:ext uri="{28A0092B-C50C-407E-A947-70E740481C1C}">
                <a14:useLocalDpi xmlns:a14="http://schemas.microsoft.com/office/drawing/2010/main" val="0"/>
              </a:ext>
            </a:extLst>
          </a:blip>
          <a:srcRect b="4132"/>
          <a:stretch/>
        </p:blipFill>
        <p:spPr>
          <a:xfrm>
            <a:off x="3781278" y="1698044"/>
            <a:ext cx="4681959" cy="4730353"/>
          </a:xfrm>
          <a:prstGeom prst="rect">
            <a:avLst/>
          </a:prstGeom>
        </p:spPr>
      </p:pic>
    </p:spTree>
    <p:extLst>
      <p:ext uri="{BB962C8B-B14F-4D97-AF65-F5344CB8AC3E}">
        <p14:creationId xmlns:p14="http://schemas.microsoft.com/office/powerpoint/2010/main" val="29821766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fr"/>
              <a:t>L’évaluation MAMI</a:t>
            </a:r>
            <a:br>
              <a:rPr lang="en-GB"/>
            </a:br>
            <a:r>
              <a:rPr lang="fr">
                <a:solidFill>
                  <a:schemeClr val="accent4">
                    <a:lumMod val="75000"/>
                  </a:schemeClr>
                </a:solidFill>
              </a:rPr>
              <a:t>Étape 3 : Évaluer la croissance du nourrisson</a:t>
            </a:r>
            <a:endParaRPr lang="x-none">
              <a:solidFill>
                <a:schemeClr val="accent4">
                  <a:lumMod val="75000"/>
                </a:schemeClr>
              </a:solidFill>
            </a:endParaRPr>
          </a:p>
        </p:txBody>
      </p:sp>
      <p:pic>
        <p:nvPicPr>
          <p:cNvPr id="2" name="Picture 1" descr="A close up of a document&#10;&#10;Description automatically generated">
            <a:extLst>
              <a:ext uri="{FF2B5EF4-FFF2-40B4-BE49-F238E27FC236}">
                <a16:creationId xmlns:a16="http://schemas.microsoft.com/office/drawing/2014/main" id="{F473A83B-E550-1C1E-BF01-AB3D6FBA7E85}"/>
              </a:ext>
            </a:extLst>
          </p:cNvPr>
          <p:cNvPicPr>
            <a:picLocks noChangeAspect="1"/>
          </p:cNvPicPr>
          <p:nvPr/>
        </p:nvPicPr>
        <p:blipFill>
          <a:blip r:embed="rId3"/>
          <a:stretch>
            <a:fillRect/>
          </a:stretch>
        </p:blipFill>
        <p:spPr>
          <a:xfrm>
            <a:off x="828136" y="1913290"/>
            <a:ext cx="10593236" cy="3850929"/>
          </a:xfrm>
          <a:prstGeom prst="rect">
            <a:avLst/>
          </a:prstGeom>
        </p:spPr>
      </p:pic>
    </p:spTree>
    <p:extLst>
      <p:ext uri="{BB962C8B-B14F-4D97-AF65-F5344CB8AC3E}">
        <p14:creationId xmlns:p14="http://schemas.microsoft.com/office/powerpoint/2010/main" val="23500475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fr"/>
              <a:t>Croissance du nourrisson</a:t>
            </a:r>
            <a:br>
              <a:rPr lang="en-GB"/>
            </a:br>
            <a:r>
              <a:rPr lang="fr">
                <a:solidFill>
                  <a:schemeClr val="accent4">
                    <a:lumMod val="75000"/>
                  </a:schemeClr>
                </a:solidFill>
              </a:rPr>
              <a:t>Poids et taille</a:t>
            </a:r>
            <a:endParaRPr lang="x-none">
              <a:solidFill>
                <a:schemeClr val="accent4">
                  <a:lumMod val="75000"/>
                </a:schemeClr>
              </a:solidFill>
            </a:endParaRPr>
          </a:p>
        </p:txBody>
      </p:sp>
      <p:pic>
        <p:nvPicPr>
          <p:cNvPr id="3" name="Online Media 2" title="SMART Instructional Video 2: Anthropometric Measurements">
            <a:hlinkClick r:id="" action="ppaction://media"/>
            <a:extLst>
              <a:ext uri="{FF2B5EF4-FFF2-40B4-BE49-F238E27FC236}">
                <a16:creationId xmlns:a16="http://schemas.microsoft.com/office/drawing/2014/main" id="{F435F512-CA61-31DE-AD26-DB3FCD4FA7DE}"/>
              </a:ext>
            </a:extLst>
          </p:cNvPr>
          <p:cNvPicPr>
            <a:picLocks noRot="1" noChangeAspect="1"/>
          </p:cNvPicPr>
          <p:nvPr>
            <a:videoFile r:link="rId1"/>
          </p:nvPr>
        </p:nvPicPr>
        <p:blipFill>
          <a:blip r:embed="rId4"/>
          <a:stretch>
            <a:fillRect/>
          </a:stretch>
        </p:blipFill>
        <p:spPr>
          <a:xfrm>
            <a:off x="2487448" y="1949450"/>
            <a:ext cx="7072586" cy="4220341"/>
          </a:xfrm>
          <a:prstGeom prst="rect">
            <a:avLst/>
          </a:prstGeom>
        </p:spPr>
      </p:pic>
    </p:spTree>
    <p:extLst>
      <p:ext uri="{BB962C8B-B14F-4D97-AF65-F5344CB8AC3E}">
        <p14:creationId xmlns:p14="http://schemas.microsoft.com/office/powerpoint/2010/main" val="21886528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386184"/>
            <a:ext cx="10580311" cy="905256"/>
          </a:xfrm>
        </p:spPr>
        <p:txBody>
          <a:bodyPr rtlCol="0">
            <a:normAutofit fontScale="90000"/>
          </a:bodyPr>
          <a:lstStyle/>
          <a:p>
            <a:pPr rtl="0"/>
            <a:r>
              <a:rPr lang="fr"/>
              <a:t>Croissance du nourrisson</a:t>
            </a:r>
            <a:br>
              <a:rPr lang="en-GB"/>
            </a:br>
            <a:r>
              <a:rPr lang="fr">
                <a:solidFill>
                  <a:schemeClr val="accent4">
                    <a:lumMod val="75000"/>
                  </a:schemeClr>
                </a:solidFill>
              </a:rPr>
              <a:t>Calcul du </a:t>
            </a:r>
            <a:r>
              <a:rPr lang="fr-FR">
                <a:solidFill>
                  <a:schemeClr val="accent4">
                    <a:lumMod val="75000"/>
                  </a:schemeClr>
                </a:solidFill>
              </a:rPr>
              <a:t>Z-</a:t>
            </a:r>
            <a:r>
              <a:rPr lang="fr">
                <a:solidFill>
                  <a:schemeClr val="accent4">
                    <a:lumMod val="75000"/>
                  </a:schemeClr>
                </a:solidFill>
              </a:rPr>
              <a:t>score</a:t>
            </a:r>
            <a:endParaRPr lang="x-none">
              <a:solidFill>
                <a:schemeClr val="accent4">
                  <a:lumMod val="75000"/>
                </a:schemeClr>
              </a:solidFill>
            </a:endParaRPr>
          </a:p>
        </p:txBody>
      </p:sp>
      <p:grpSp>
        <p:nvGrpSpPr>
          <p:cNvPr id="11" name="Group 10">
            <a:extLst>
              <a:ext uri="{FF2B5EF4-FFF2-40B4-BE49-F238E27FC236}">
                <a16:creationId xmlns:a16="http://schemas.microsoft.com/office/drawing/2014/main" id="{2552A5D5-A762-AC06-C121-0DBAAACD2995}"/>
              </a:ext>
            </a:extLst>
          </p:cNvPr>
          <p:cNvGrpSpPr/>
          <p:nvPr/>
        </p:nvGrpSpPr>
        <p:grpSpPr>
          <a:xfrm>
            <a:off x="2534025" y="1590448"/>
            <a:ext cx="7117463" cy="4774653"/>
            <a:chOff x="293975" y="997988"/>
            <a:chExt cx="8600431" cy="5769481"/>
          </a:xfrm>
        </p:grpSpPr>
        <p:pic>
          <p:nvPicPr>
            <p:cNvPr id="12" name="Picture 11">
              <a:extLst>
                <a:ext uri="{FF2B5EF4-FFF2-40B4-BE49-F238E27FC236}">
                  <a16:creationId xmlns:a16="http://schemas.microsoft.com/office/drawing/2014/main" id="{188D5E15-AFC7-E0D7-7F93-2A70DFA1F1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3975" y="997988"/>
              <a:ext cx="8287072" cy="5769481"/>
            </a:xfrm>
            <a:prstGeom prst="rect">
              <a:avLst/>
            </a:prstGeom>
          </p:spPr>
        </p:pic>
        <p:sp>
          <p:nvSpPr>
            <p:cNvPr id="13" name="Rectangle 12">
              <a:extLst>
                <a:ext uri="{FF2B5EF4-FFF2-40B4-BE49-F238E27FC236}">
                  <a16:creationId xmlns:a16="http://schemas.microsoft.com/office/drawing/2014/main" id="{C37A2898-8EE6-D0C9-F636-42A0A13210E6}"/>
                </a:ext>
              </a:extLst>
            </p:cNvPr>
            <p:cNvSpPr/>
            <p:nvPr/>
          </p:nvSpPr>
          <p:spPr>
            <a:xfrm>
              <a:off x="8030310" y="3899720"/>
              <a:ext cx="864096" cy="3633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 sz="1200">
                  <a:cs typeface="Gill Sans Infant Std"/>
                </a:rPr>
                <a:t>5,9 kg</a:t>
              </a:r>
            </a:p>
          </p:txBody>
        </p:sp>
        <p:sp>
          <p:nvSpPr>
            <p:cNvPr id="14" name="Rectangle 13">
              <a:extLst>
                <a:ext uri="{FF2B5EF4-FFF2-40B4-BE49-F238E27FC236}">
                  <a16:creationId xmlns:a16="http://schemas.microsoft.com/office/drawing/2014/main" id="{C7734951-6BB0-8214-0AB0-510C78B698C8}"/>
                </a:ext>
              </a:extLst>
            </p:cNvPr>
            <p:cNvSpPr/>
            <p:nvPr/>
          </p:nvSpPr>
          <p:spPr>
            <a:xfrm>
              <a:off x="4437511" y="6237312"/>
              <a:ext cx="1013675" cy="53015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 sz="1200">
                  <a:cs typeface="Gill Sans Infant Std"/>
                </a:rPr>
                <a:t>3,5 mois</a:t>
              </a:r>
            </a:p>
          </p:txBody>
        </p:sp>
      </p:grpSp>
    </p:spTree>
    <p:extLst>
      <p:ext uri="{BB962C8B-B14F-4D97-AF65-F5344CB8AC3E}">
        <p14:creationId xmlns:p14="http://schemas.microsoft.com/office/powerpoint/2010/main" val="3544652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9" name="Table 8">
            <a:extLst>
              <a:ext uri="{FF2B5EF4-FFF2-40B4-BE49-F238E27FC236}">
                <a16:creationId xmlns:a16="http://schemas.microsoft.com/office/drawing/2014/main" id="{2090639D-BED6-34C9-ED5B-1FC95D941FA1}"/>
              </a:ext>
            </a:extLst>
          </p:cNvPr>
          <p:cNvGraphicFramePr>
            <a:graphicFrameLocks noGrp="1"/>
          </p:cNvGraphicFramePr>
          <p:nvPr>
            <p:extLst>
              <p:ext uri="{D42A27DB-BD31-4B8C-83A1-F6EECF244321}">
                <p14:modId xmlns:p14="http://schemas.microsoft.com/office/powerpoint/2010/main" val="3527724092"/>
              </p:ext>
            </p:extLst>
          </p:nvPr>
        </p:nvGraphicFramePr>
        <p:xfrm>
          <a:off x="2764856" y="920518"/>
          <a:ext cx="6655801" cy="5016963"/>
        </p:xfrm>
        <a:graphic>
          <a:graphicData uri="http://schemas.openxmlformats.org/drawingml/2006/table">
            <a:tbl>
              <a:tblPr firstRow="1" firstCol="1" bandRow="1">
                <a:tableStyleId>{5202B0CA-FC54-4496-8BCA-5EF66A818D29}</a:tableStyleId>
              </a:tblPr>
              <a:tblGrid>
                <a:gridCol w="1936892">
                  <a:extLst>
                    <a:ext uri="{9D8B030D-6E8A-4147-A177-3AD203B41FA5}">
                      <a16:colId xmlns:a16="http://schemas.microsoft.com/office/drawing/2014/main" val="3433200156"/>
                    </a:ext>
                  </a:extLst>
                </a:gridCol>
                <a:gridCol w="4718909">
                  <a:extLst>
                    <a:ext uri="{9D8B030D-6E8A-4147-A177-3AD203B41FA5}">
                      <a16:colId xmlns:a16="http://schemas.microsoft.com/office/drawing/2014/main" val="668890169"/>
                    </a:ext>
                  </a:extLst>
                </a:gridCol>
              </a:tblGrid>
              <a:tr h="517226">
                <a:tc>
                  <a:txBody>
                    <a:bodyPr/>
                    <a:lstStyle/>
                    <a:p>
                      <a:pPr marL="0" marR="0" algn="ctr" rtl="0">
                        <a:lnSpc>
                          <a:spcPct val="150000"/>
                        </a:lnSpc>
                        <a:spcBef>
                          <a:spcPts val="0"/>
                        </a:spcBef>
                        <a:spcAft>
                          <a:spcPts val="0"/>
                        </a:spcAft>
                      </a:pPr>
                      <a:r>
                        <a:rPr lang="fr" sz="1600">
                          <a:effectLst/>
                          <a:latin typeface="+mn-lt"/>
                          <a:ea typeface="Lato" panose="020F0502020204030203" pitchFamily="34" charset="0"/>
                          <a:cs typeface="Lato" panose="020F0502020204030203" pitchFamily="34" charset="0"/>
                        </a:rPr>
                        <a:t>Heure</a:t>
                      </a:r>
                    </a:p>
                  </a:txBody>
                  <a:tcPr marL="68580" marR="68580" marT="0" marB="0" anchor="ctr">
                    <a:solidFill>
                      <a:schemeClr val="accent1"/>
                    </a:solidFill>
                  </a:tcPr>
                </a:tc>
                <a:tc>
                  <a:txBody>
                    <a:bodyPr/>
                    <a:lstStyle/>
                    <a:p>
                      <a:pPr marL="0" marR="0" rtl="0">
                        <a:lnSpc>
                          <a:spcPct val="150000"/>
                        </a:lnSpc>
                        <a:spcBef>
                          <a:spcPts val="0"/>
                        </a:spcBef>
                        <a:spcAft>
                          <a:spcPts val="0"/>
                        </a:spcAft>
                      </a:pPr>
                      <a:r>
                        <a:rPr lang="fr" sz="1600">
                          <a:effectLst/>
                          <a:latin typeface="+mn-lt"/>
                          <a:ea typeface="Lato" panose="020F0502020204030203" pitchFamily="34" charset="0"/>
                          <a:cs typeface="Lato" panose="020F0502020204030203" pitchFamily="34" charset="0"/>
                        </a:rPr>
                        <a:t>Session</a:t>
                      </a:r>
                    </a:p>
                  </a:txBody>
                  <a:tcPr marL="68580" marR="68580" marT="0" marB="0" anchor="ctr">
                    <a:solidFill>
                      <a:schemeClr val="accent1"/>
                    </a:solidFill>
                  </a:tcPr>
                </a:tc>
                <a:extLst>
                  <a:ext uri="{0D108BD9-81ED-4DB2-BD59-A6C34878D82A}">
                    <a16:rowId xmlns:a16="http://schemas.microsoft.com/office/drawing/2014/main" val="570380207"/>
                  </a:ext>
                </a:extLst>
              </a:tr>
              <a:tr h="228561">
                <a:tc>
                  <a:txBody>
                    <a:bodyPr/>
                    <a:lstStyle/>
                    <a:p>
                      <a:pPr marL="0" marR="0" algn="ctr" rtl="0">
                        <a:lnSpc>
                          <a:spcPct val="150000"/>
                        </a:lnSpc>
                        <a:spcBef>
                          <a:spcPts val="0"/>
                        </a:spcBef>
                        <a:spcAft>
                          <a:spcPts val="0"/>
                        </a:spcAft>
                      </a:pPr>
                      <a:r>
                        <a:rPr lang="fr" sz="1600">
                          <a:effectLst/>
                          <a:latin typeface="+mn-lt"/>
                          <a:ea typeface="Lato" panose="020F0502020204030203" pitchFamily="34" charset="0"/>
                          <a:cs typeface="Lato" panose="020F0502020204030203" pitchFamily="34" charset="0"/>
                        </a:rPr>
                        <a:t>8 h 30</a:t>
                      </a:r>
                    </a:p>
                  </a:txBody>
                  <a:tcPr/>
                </a:tc>
                <a:tc>
                  <a:txBody>
                    <a:bodyPr/>
                    <a:lstStyle/>
                    <a:p>
                      <a:pPr marL="0" marR="0" rtl="0">
                        <a:lnSpc>
                          <a:spcPct val="150000"/>
                        </a:lnSpc>
                        <a:spcBef>
                          <a:spcPts val="0"/>
                        </a:spcBef>
                        <a:spcAft>
                          <a:spcPts val="0"/>
                        </a:spcAft>
                      </a:pPr>
                      <a:r>
                        <a:rPr lang="fr" sz="1600">
                          <a:effectLst/>
                          <a:latin typeface="+mn-lt"/>
                          <a:ea typeface="Lato" panose="020F0502020204030203" pitchFamily="34" charset="0"/>
                          <a:cs typeface="Lato" panose="020F0502020204030203" pitchFamily="34" charset="0"/>
                        </a:rPr>
                        <a:t>Accueil et inscription </a:t>
                      </a:r>
                    </a:p>
                  </a:txBody>
                  <a:tcPr/>
                </a:tc>
                <a:extLst>
                  <a:ext uri="{0D108BD9-81ED-4DB2-BD59-A6C34878D82A}">
                    <a16:rowId xmlns:a16="http://schemas.microsoft.com/office/drawing/2014/main" val="1196112032"/>
                  </a:ext>
                </a:extLst>
              </a:tr>
              <a:tr h="288032">
                <a:tc>
                  <a:txBody>
                    <a:bodyPr/>
                    <a:lstStyle/>
                    <a:p>
                      <a:pPr marL="0" marR="0" algn="ctr" rtl="0">
                        <a:lnSpc>
                          <a:spcPct val="150000"/>
                        </a:lnSpc>
                        <a:spcBef>
                          <a:spcPts val="0"/>
                        </a:spcBef>
                        <a:spcAft>
                          <a:spcPts val="0"/>
                        </a:spcAft>
                      </a:pPr>
                      <a:r>
                        <a:rPr lang="fr" sz="1600">
                          <a:effectLst/>
                          <a:latin typeface="+mn-lt"/>
                          <a:ea typeface="Lato" panose="020F0502020204030203" pitchFamily="34" charset="0"/>
                          <a:cs typeface="Lato" panose="020F0502020204030203" pitchFamily="34" charset="0"/>
                        </a:rPr>
                        <a:t>9 h</a:t>
                      </a:r>
                    </a:p>
                  </a:txBody>
                  <a:tcPr/>
                </a:tc>
                <a:tc>
                  <a:txBody>
                    <a:bodyPr/>
                    <a:lstStyle/>
                    <a:p>
                      <a:pPr marL="0" marR="0" rtl="0">
                        <a:lnSpc>
                          <a:spcPct val="150000"/>
                        </a:lnSpc>
                        <a:spcBef>
                          <a:spcPts val="0"/>
                        </a:spcBef>
                        <a:spcAft>
                          <a:spcPts val="0"/>
                        </a:spcAft>
                      </a:pPr>
                      <a:r>
                        <a:rPr lang="fr" sz="1600">
                          <a:effectLst/>
                          <a:latin typeface="+mn-lt"/>
                          <a:ea typeface="Lato" panose="020F0502020204030203" pitchFamily="34" charset="0"/>
                          <a:cs typeface="Lato" panose="020F0502020204030203" pitchFamily="34" charset="0"/>
                        </a:rPr>
                        <a:t>Test préliminaire </a:t>
                      </a:r>
                    </a:p>
                  </a:txBody>
                  <a:tcPr/>
                </a:tc>
                <a:extLst>
                  <a:ext uri="{0D108BD9-81ED-4DB2-BD59-A6C34878D82A}">
                    <a16:rowId xmlns:a16="http://schemas.microsoft.com/office/drawing/2014/main" val="928938432"/>
                  </a:ext>
                </a:extLst>
              </a:tr>
              <a:tr h="264771">
                <a:tc>
                  <a:txBody>
                    <a:bodyPr/>
                    <a:lstStyle/>
                    <a:p>
                      <a:pPr marL="0" marR="0" algn="ctr" rtl="0">
                        <a:lnSpc>
                          <a:spcPct val="150000"/>
                        </a:lnSpc>
                        <a:spcBef>
                          <a:spcPts val="0"/>
                        </a:spcBef>
                        <a:spcAft>
                          <a:spcPts val="0"/>
                        </a:spcAft>
                      </a:pPr>
                      <a:r>
                        <a:rPr lang="fr" sz="1600">
                          <a:effectLst/>
                          <a:latin typeface="+mn-lt"/>
                          <a:ea typeface="Lato" panose="020F0502020204030203" pitchFamily="34" charset="0"/>
                          <a:cs typeface="Lato" panose="020F0502020204030203" pitchFamily="34" charset="0"/>
                        </a:rPr>
                        <a:t>9 h 15</a:t>
                      </a:r>
                    </a:p>
                  </a:txBody>
                  <a:tcPr/>
                </a:tc>
                <a:tc>
                  <a:txBody>
                    <a:bodyPr/>
                    <a:lstStyle/>
                    <a:p>
                      <a:pPr marL="0" marR="0" rtl="0">
                        <a:lnSpc>
                          <a:spcPct val="150000"/>
                        </a:lnSpc>
                        <a:spcBef>
                          <a:spcPts val="0"/>
                        </a:spcBef>
                        <a:spcAft>
                          <a:spcPts val="0"/>
                        </a:spcAft>
                      </a:pPr>
                      <a:r>
                        <a:rPr lang="fr" sz="1600">
                          <a:effectLst/>
                          <a:latin typeface="+mn-lt"/>
                          <a:ea typeface="Lato" panose="020F0502020204030203" pitchFamily="34" charset="0"/>
                          <a:cs typeface="Lato" panose="020F0502020204030203" pitchFamily="34" charset="0"/>
                        </a:rPr>
                        <a:t>Introduction à MAMI  </a:t>
                      </a:r>
                    </a:p>
                  </a:txBody>
                  <a:tcPr/>
                </a:tc>
                <a:extLst>
                  <a:ext uri="{0D108BD9-81ED-4DB2-BD59-A6C34878D82A}">
                    <a16:rowId xmlns:a16="http://schemas.microsoft.com/office/drawing/2014/main" val="3181412828"/>
                  </a:ext>
                </a:extLst>
              </a:tr>
              <a:tr h="264771">
                <a:tc>
                  <a:txBody>
                    <a:bodyPr/>
                    <a:lstStyle/>
                    <a:p>
                      <a:pPr marL="0" marR="0" algn="ctr" rtl="0">
                        <a:lnSpc>
                          <a:spcPct val="150000"/>
                        </a:lnSpc>
                        <a:spcBef>
                          <a:spcPts val="0"/>
                        </a:spcBef>
                        <a:spcAft>
                          <a:spcPts val="0"/>
                        </a:spcAft>
                      </a:pPr>
                      <a:r>
                        <a:rPr lang="fr" sz="1600" i="1">
                          <a:effectLst/>
                          <a:latin typeface="+mn-lt"/>
                          <a:ea typeface="Lato" panose="020F0502020204030203" pitchFamily="34" charset="0"/>
                          <a:cs typeface="Lato" panose="020F0502020204030203" pitchFamily="34" charset="0"/>
                        </a:rPr>
                        <a:t>10 h 15</a:t>
                      </a:r>
                    </a:p>
                  </a:txBody>
                  <a:tcPr/>
                </a:tc>
                <a:tc>
                  <a:txBody>
                    <a:bodyPr/>
                    <a:lstStyle/>
                    <a:p>
                      <a:pPr marL="0" marR="0" rtl="0">
                        <a:lnSpc>
                          <a:spcPct val="150000"/>
                        </a:lnSpc>
                        <a:spcBef>
                          <a:spcPts val="0"/>
                        </a:spcBef>
                        <a:spcAft>
                          <a:spcPts val="0"/>
                        </a:spcAft>
                      </a:pPr>
                      <a:r>
                        <a:rPr lang="fr" sz="1600" i="1">
                          <a:effectLst/>
                          <a:latin typeface="+mn-lt"/>
                          <a:ea typeface="Lato" panose="020F0502020204030203" pitchFamily="34" charset="0"/>
                          <a:cs typeface="Lato" panose="020F0502020204030203" pitchFamily="34" charset="0"/>
                        </a:rPr>
                        <a:t>Pause</a:t>
                      </a:r>
                    </a:p>
                  </a:txBody>
                  <a:tcPr/>
                </a:tc>
                <a:extLst>
                  <a:ext uri="{0D108BD9-81ED-4DB2-BD59-A6C34878D82A}">
                    <a16:rowId xmlns:a16="http://schemas.microsoft.com/office/drawing/2014/main" val="2794816408"/>
                  </a:ext>
                </a:extLst>
              </a:tr>
              <a:tr h="285807">
                <a:tc>
                  <a:txBody>
                    <a:bodyPr/>
                    <a:lstStyle/>
                    <a:p>
                      <a:pPr marL="0" marR="0" algn="ctr" rtl="0">
                        <a:lnSpc>
                          <a:spcPct val="150000"/>
                        </a:lnSpc>
                        <a:spcBef>
                          <a:spcPts val="0"/>
                        </a:spcBef>
                        <a:spcAft>
                          <a:spcPts val="0"/>
                        </a:spcAft>
                      </a:pPr>
                      <a:r>
                        <a:rPr lang="fr" sz="1600">
                          <a:effectLst/>
                          <a:latin typeface="+mn-lt"/>
                          <a:ea typeface="Lato" panose="020F0502020204030203" pitchFamily="34" charset="0"/>
                          <a:cs typeface="Lato" panose="020F0502020204030203" pitchFamily="34" charset="0"/>
                        </a:rPr>
                        <a:t>10 h 45</a:t>
                      </a:r>
                    </a:p>
                  </a:txBody>
                  <a:tcPr/>
                </a:tc>
                <a:tc>
                  <a:txBody>
                    <a:bodyPr/>
                    <a:lstStyle/>
                    <a:p>
                      <a:pPr marL="0" marR="0" rtl="0">
                        <a:lnSpc>
                          <a:spcPct val="150000"/>
                        </a:lnSpc>
                        <a:spcBef>
                          <a:spcPts val="0"/>
                        </a:spcBef>
                        <a:spcAft>
                          <a:spcPts val="0"/>
                        </a:spcAft>
                      </a:pPr>
                      <a:r>
                        <a:rPr lang="fr" sz="1600">
                          <a:effectLst/>
                          <a:latin typeface="+mn-lt"/>
                          <a:ea typeface="Lato" panose="020F0502020204030203" pitchFamily="34" charset="0"/>
                          <a:cs typeface="Lato" panose="020F0502020204030203" pitchFamily="34" charset="0"/>
                        </a:rPr>
                        <a:t>Le </a:t>
                      </a:r>
                      <a:r>
                        <a:rPr lang="fr-FR" sz="1600">
                          <a:effectLst/>
                          <a:latin typeface="+mn-lt"/>
                          <a:ea typeface="Lato" panose="020F0502020204030203" pitchFamily="34" charset="0"/>
                          <a:cs typeface="Lato" panose="020F0502020204030203" pitchFamily="34" charset="0"/>
                        </a:rPr>
                        <a:t>kit de soins</a:t>
                      </a:r>
                      <a:r>
                        <a:rPr lang="fr" sz="1600">
                          <a:effectLst/>
                          <a:latin typeface="+mn-lt"/>
                          <a:ea typeface="Lato" panose="020F0502020204030203" pitchFamily="34" charset="0"/>
                          <a:cs typeface="Lato" panose="020F0502020204030203" pitchFamily="34" charset="0"/>
                        </a:rPr>
                        <a:t> MAMI</a:t>
                      </a:r>
                    </a:p>
                  </a:txBody>
                  <a:tcPr/>
                </a:tc>
                <a:extLst>
                  <a:ext uri="{0D108BD9-81ED-4DB2-BD59-A6C34878D82A}">
                    <a16:rowId xmlns:a16="http://schemas.microsoft.com/office/drawing/2014/main" val="1193684473"/>
                  </a:ext>
                </a:extLst>
              </a:tr>
              <a:tr h="288032">
                <a:tc>
                  <a:txBody>
                    <a:bodyPr/>
                    <a:lstStyle/>
                    <a:p>
                      <a:pPr marL="0" marR="0" algn="ctr" rtl="0">
                        <a:lnSpc>
                          <a:spcPct val="150000"/>
                        </a:lnSpc>
                        <a:spcBef>
                          <a:spcPts val="0"/>
                        </a:spcBef>
                        <a:spcAft>
                          <a:spcPts val="0"/>
                        </a:spcAft>
                      </a:pPr>
                      <a:r>
                        <a:rPr lang="fr" sz="1600">
                          <a:effectLst/>
                          <a:latin typeface="+mn-lt"/>
                          <a:ea typeface="Lato" panose="020F0502020204030203" pitchFamily="34" charset="0"/>
                          <a:cs typeface="Lato" panose="020F0502020204030203" pitchFamily="34" charset="0"/>
                        </a:rPr>
                        <a:t>11 h 15</a:t>
                      </a:r>
                    </a:p>
                  </a:txBody>
                  <a:tcPr/>
                </a:tc>
                <a:tc>
                  <a:txBody>
                    <a:bodyPr/>
                    <a:lstStyle/>
                    <a:p>
                      <a:pPr marL="0" marR="0" rtl="0">
                        <a:lnSpc>
                          <a:spcPct val="150000"/>
                        </a:lnSpc>
                        <a:spcBef>
                          <a:spcPts val="0"/>
                        </a:spcBef>
                        <a:spcAft>
                          <a:spcPts val="0"/>
                        </a:spcAft>
                      </a:pPr>
                      <a:r>
                        <a:rPr lang="fr" sz="1600">
                          <a:effectLst/>
                          <a:latin typeface="+mn-lt"/>
                          <a:ea typeface="Lato" panose="020F0502020204030203" pitchFamily="34" charset="0"/>
                          <a:cs typeface="Lato" panose="020F0502020204030203" pitchFamily="34" charset="0"/>
                        </a:rPr>
                        <a:t>Le </a:t>
                      </a:r>
                      <a:r>
                        <a:rPr lang="fr-FR" sz="1600">
                          <a:effectLst/>
                          <a:latin typeface="+mn-lt"/>
                          <a:ea typeface="Lato" panose="020F0502020204030203" pitchFamily="34" charset="0"/>
                          <a:cs typeface="Lato" panose="020F0502020204030203" pitchFamily="34" charset="0"/>
                        </a:rPr>
                        <a:t>kit de soins</a:t>
                      </a:r>
                      <a:r>
                        <a:rPr lang="fr" sz="1600">
                          <a:effectLst/>
                          <a:latin typeface="+mn-lt"/>
                          <a:ea typeface="Lato" panose="020F0502020204030203" pitchFamily="34" charset="0"/>
                          <a:cs typeface="Lato" panose="020F0502020204030203" pitchFamily="34" charset="0"/>
                        </a:rPr>
                        <a:t> MAMI en </a:t>
                      </a:r>
                      <a:r>
                        <a:rPr lang="fr" sz="1600">
                          <a:solidFill>
                            <a:srgbClr val="FF0000"/>
                          </a:solidFill>
                          <a:effectLst/>
                          <a:latin typeface="+mn-lt"/>
                          <a:ea typeface="Lato" panose="020F0502020204030203" pitchFamily="34" charset="0"/>
                          <a:cs typeface="Lato" panose="020F0502020204030203" pitchFamily="34" charset="0"/>
                        </a:rPr>
                        <a:t>[contexte]</a:t>
                      </a:r>
                    </a:p>
                  </a:txBody>
                  <a:tcPr/>
                </a:tc>
                <a:extLst>
                  <a:ext uri="{0D108BD9-81ED-4DB2-BD59-A6C34878D82A}">
                    <a16:rowId xmlns:a16="http://schemas.microsoft.com/office/drawing/2014/main" val="4145789526"/>
                  </a:ext>
                </a:extLst>
              </a:tr>
              <a:tr h="288032">
                <a:tc>
                  <a:txBody>
                    <a:bodyPr/>
                    <a:lstStyle/>
                    <a:p>
                      <a:pPr marL="0" marR="0" algn="ctr" rtl="0">
                        <a:lnSpc>
                          <a:spcPct val="150000"/>
                        </a:lnSpc>
                        <a:spcBef>
                          <a:spcPts val="0"/>
                        </a:spcBef>
                        <a:spcAft>
                          <a:spcPts val="0"/>
                        </a:spcAft>
                      </a:pPr>
                      <a:r>
                        <a:rPr lang="fr" sz="1600">
                          <a:effectLst/>
                          <a:latin typeface="+mn-lt"/>
                          <a:ea typeface="Lato" panose="020F0502020204030203" pitchFamily="34" charset="0"/>
                          <a:cs typeface="Lato" panose="020F0502020204030203" pitchFamily="34" charset="0"/>
                        </a:rPr>
                        <a:t>11 h 45</a:t>
                      </a:r>
                    </a:p>
                  </a:txBody>
                  <a:tcPr/>
                </a:tc>
                <a:tc>
                  <a:txBody>
                    <a:bodyPr/>
                    <a:lstStyle/>
                    <a:p>
                      <a:pPr marL="0" marR="0" rtl="0">
                        <a:lnSpc>
                          <a:spcPct val="150000"/>
                        </a:lnSpc>
                        <a:spcBef>
                          <a:spcPts val="0"/>
                        </a:spcBef>
                        <a:spcAft>
                          <a:spcPts val="0"/>
                        </a:spcAft>
                      </a:pPr>
                      <a:r>
                        <a:rPr lang="fr" sz="1600">
                          <a:effectLst/>
                          <a:latin typeface="+mn-lt"/>
                          <a:ea typeface="Lato" panose="020F0502020204030203" pitchFamily="34" charset="0"/>
                          <a:cs typeface="Lato" panose="020F0502020204030203" pitchFamily="34" charset="0"/>
                        </a:rPr>
                        <a:t>Dépistage et évaluation MAMI</a:t>
                      </a:r>
                    </a:p>
                  </a:txBody>
                  <a:tcPr/>
                </a:tc>
                <a:extLst>
                  <a:ext uri="{0D108BD9-81ED-4DB2-BD59-A6C34878D82A}">
                    <a16:rowId xmlns:a16="http://schemas.microsoft.com/office/drawing/2014/main" val="769899912"/>
                  </a:ext>
                </a:extLst>
              </a:tr>
              <a:tr h="288032">
                <a:tc>
                  <a:txBody>
                    <a:bodyPr/>
                    <a:lstStyle/>
                    <a:p>
                      <a:pPr marL="0" marR="0" algn="ctr" rtl="0">
                        <a:lnSpc>
                          <a:spcPct val="150000"/>
                        </a:lnSpc>
                        <a:spcBef>
                          <a:spcPts val="0"/>
                        </a:spcBef>
                        <a:spcAft>
                          <a:spcPts val="0"/>
                        </a:spcAft>
                      </a:pPr>
                      <a:r>
                        <a:rPr lang="fr" sz="1600" i="1">
                          <a:effectLst/>
                          <a:latin typeface="+mn-lt"/>
                          <a:ea typeface="Lato" panose="020F0502020204030203" pitchFamily="34" charset="0"/>
                          <a:cs typeface="Lato" panose="020F0502020204030203" pitchFamily="34" charset="0"/>
                        </a:rPr>
                        <a:t>13 h</a:t>
                      </a:r>
                    </a:p>
                  </a:txBody>
                  <a:tcPr/>
                </a:tc>
                <a:tc>
                  <a:txBody>
                    <a:bodyPr/>
                    <a:lstStyle/>
                    <a:p>
                      <a:pPr marL="0" marR="0" rtl="0">
                        <a:lnSpc>
                          <a:spcPct val="150000"/>
                        </a:lnSpc>
                        <a:spcBef>
                          <a:spcPts val="0"/>
                        </a:spcBef>
                        <a:spcAft>
                          <a:spcPts val="0"/>
                        </a:spcAft>
                      </a:pPr>
                      <a:r>
                        <a:rPr lang="fr" sz="1600" i="1">
                          <a:effectLst/>
                          <a:latin typeface="+mn-lt"/>
                          <a:ea typeface="Lato" panose="020F0502020204030203" pitchFamily="34" charset="0"/>
                          <a:cs typeface="Lato" panose="020F0502020204030203" pitchFamily="34" charset="0"/>
                        </a:rPr>
                        <a:t>Pause repas</a:t>
                      </a:r>
                      <a:endParaRPr lang="en-US" sz="1600">
                        <a:effectLst/>
                        <a:latin typeface="+mn-lt"/>
                        <a:ea typeface="Lato" panose="020F0502020204030203" pitchFamily="34" charset="0"/>
                        <a:cs typeface="Lato" panose="020F0502020204030203" pitchFamily="34" charset="0"/>
                      </a:endParaRPr>
                    </a:p>
                  </a:txBody>
                  <a:tcPr/>
                </a:tc>
                <a:extLst>
                  <a:ext uri="{0D108BD9-81ED-4DB2-BD59-A6C34878D82A}">
                    <a16:rowId xmlns:a16="http://schemas.microsoft.com/office/drawing/2014/main" val="731540679"/>
                  </a:ext>
                </a:extLst>
              </a:tr>
              <a:tr h="288032">
                <a:tc>
                  <a:txBody>
                    <a:bodyPr/>
                    <a:lstStyle/>
                    <a:p>
                      <a:pPr marL="0" marR="0" algn="ctr" rtl="0">
                        <a:lnSpc>
                          <a:spcPct val="150000"/>
                        </a:lnSpc>
                        <a:spcBef>
                          <a:spcPts val="0"/>
                        </a:spcBef>
                        <a:spcAft>
                          <a:spcPts val="0"/>
                        </a:spcAft>
                      </a:pPr>
                      <a:r>
                        <a:rPr lang="fr" sz="1600">
                          <a:effectLst/>
                          <a:latin typeface="+mn-lt"/>
                          <a:ea typeface="Lato" panose="020F0502020204030203" pitchFamily="34" charset="0"/>
                          <a:cs typeface="Lato" panose="020F0502020204030203" pitchFamily="34" charset="0"/>
                        </a:rPr>
                        <a:t>14 h </a:t>
                      </a:r>
                    </a:p>
                  </a:txBody>
                  <a:tcPr/>
                </a:tc>
                <a:tc>
                  <a:txBody>
                    <a:bodyPr/>
                    <a:lstStyle/>
                    <a:p>
                      <a:pPr marL="0" marR="0" rtl="0">
                        <a:lnSpc>
                          <a:spcPct val="150000"/>
                        </a:lnSpc>
                        <a:spcBef>
                          <a:spcPts val="0"/>
                        </a:spcBef>
                        <a:spcAft>
                          <a:spcPts val="0"/>
                        </a:spcAft>
                      </a:pPr>
                      <a:r>
                        <a:rPr lang="fr" sz="1600">
                          <a:effectLst/>
                          <a:latin typeface="+mn-lt"/>
                          <a:ea typeface="Lato" panose="020F0502020204030203" pitchFamily="34" charset="0"/>
                          <a:cs typeface="Lato" panose="020F0502020204030203" pitchFamily="34" charset="0"/>
                        </a:rPr>
                        <a:t>Dépistage et évaluation MAMI (suite)</a:t>
                      </a:r>
                    </a:p>
                  </a:txBody>
                  <a:tcPr/>
                </a:tc>
                <a:extLst>
                  <a:ext uri="{0D108BD9-81ED-4DB2-BD59-A6C34878D82A}">
                    <a16:rowId xmlns:a16="http://schemas.microsoft.com/office/drawing/2014/main" val="1320064931"/>
                  </a:ext>
                </a:extLst>
              </a:tr>
              <a:tr h="288032">
                <a:tc>
                  <a:txBody>
                    <a:bodyPr/>
                    <a:lstStyle/>
                    <a:p>
                      <a:pPr marL="0" marR="0" algn="ctr" rtl="0">
                        <a:lnSpc>
                          <a:spcPct val="150000"/>
                        </a:lnSpc>
                        <a:spcBef>
                          <a:spcPts val="0"/>
                        </a:spcBef>
                        <a:spcAft>
                          <a:spcPts val="0"/>
                        </a:spcAft>
                      </a:pPr>
                      <a:r>
                        <a:rPr lang="fr" sz="1600">
                          <a:effectLst/>
                          <a:latin typeface="+mn-lt"/>
                          <a:ea typeface="Lato" panose="020F0502020204030203" pitchFamily="34" charset="0"/>
                          <a:cs typeface="Lato" panose="020F0502020204030203" pitchFamily="34" charset="0"/>
                        </a:rPr>
                        <a:t>15 h</a:t>
                      </a:r>
                    </a:p>
                  </a:txBody>
                  <a:tcPr/>
                </a:tc>
                <a:tc>
                  <a:txBody>
                    <a:bodyPr/>
                    <a:lstStyle/>
                    <a:p>
                      <a:pPr marL="0" marR="0" rtl="0">
                        <a:lnSpc>
                          <a:spcPct val="150000"/>
                        </a:lnSpc>
                        <a:spcBef>
                          <a:spcPts val="0"/>
                        </a:spcBef>
                        <a:spcAft>
                          <a:spcPts val="0"/>
                        </a:spcAft>
                      </a:pPr>
                      <a:r>
                        <a:rPr lang="fr" sz="1600">
                          <a:effectLst/>
                          <a:latin typeface="+mn-lt"/>
                          <a:ea typeface="Lato" panose="020F0502020204030203" pitchFamily="34" charset="0"/>
                          <a:cs typeface="Lato" panose="020F0502020204030203" pitchFamily="34" charset="0"/>
                        </a:rPr>
                        <a:t>Classifier le risque nutritionnel</a:t>
                      </a:r>
                    </a:p>
                  </a:txBody>
                  <a:tcPr/>
                </a:tc>
                <a:extLst>
                  <a:ext uri="{0D108BD9-81ED-4DB2-BD59-A6C34878D82A}">
                    <a16:rowId xmlns:a16="http://schemas.microsoft.com/office/drawing/2014/main" val="1852948152"/>
                  </a:ext>
                </a:extLst>
              </a:tr>
              <a:tr h="288032">
                <a:tc>
                  <a:txBody>
                    <a:bodyPr/>
                    <a:lstStyle/>
                    <a:p>
                      <a:pPr marL="0" marR="0" algn="ctr" rtl="0">
                        <a:lnSpc>
                          <a:spcPct val="150000"/>
                        </a:lnSpc>
                        <a:spcBef>
                          <a:spcPts val="0"/>
                        </a:spcBef>
                        <a:spcAft>
                          <a:spcPts val="0"/>
                        </a:spcAft>
                      </a:pPr>
                      <a:r>
                        <a:rPr lang="fr" sz="1600">
                          <a:effectLst/>
                          <a:latin typeface="+mn-lt"/>
                          <a:ea typeface="Lato" panose="020F0502020204030203" pitchFamily="34" charset="0"/>
                          <a:cs typeface="Lato" panose="020F0502020204030203" pitchFamily="34" charset="0"/>
                        </a:rPr>
                        <a:t>16 h</a:t>
                      </a:r>
                    </a:p>
                  </a:txBody>
                  <a:tcPr/>
                </a:tc>
                <a:tc>
                  <a:txBody>
                    <a:bodyPr/>
                    <a:lstStyle/>
                    <a:p>
                      <a:pPr marL="0" marR="0" rtl="0">
                        <a:lnSpc>
                          <a:spcPct val="150000"/>
                        </a:lnSpc>
                        <a:spcBef>
                          <a:spcPts val="0"/>
                        </a:spcBef>
                        <a:spcAft>
                          <a:spcPts val="0"/>
                        </a:spcAft>
                      </a:pPr>
                      <a:r>
                        <a:rPr lang="fr" sz="1600">
                          <a:effectLst/>
                          <a:latin typeface="+mn-lt"/>
                          <a:ea typeface="Lato" panose="020F0502020204030203" pitchFamily="34" charset="0"/>
                          <a:cs typeface="Lato" panose="020F0502020204030203" pitchFamily="34" charset="0"/>
                        </a:rPr>
                        <a:t>Bilan de la première journée</a:t>
                      </a:r>
                    </a:p>
                  </a:txBody>
                  <a:tcPr/>
                </a:tc>
                <a:extLst>
                  <a:ext uri="{0D108BD9-81ED-4DB2-BD59-A6C34878D82A}">
                    <a16:rowId xmlns:a16="http://schemas.microsoft.com/office/drawing/2014/main" val="4029201296"/>
                  </a:ext>
                </a:extLst>
              </a:tr>
            </a:tbl>
          </a:graphicData>
        </a:graphic>
      </p:graphicFrame>
    </p:spTree>
    <p:extLst>
      <p:ext uri="{BB962C8B-B14F-4D97-AF65-F5344CB8AC3E}">
        <p14:creationId xmlns:p14="http://schemas.microsoft.com/office/powerpoint/2010/main" val="11506562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fr"/>
              <a:t>Croissance du nourrisson</a:t>
            </a:r>
            <a:br>
              <a:rPr lang="en-GB"/>
            </a:br>
            <a:r>
              <a:rPr lang="fr">
                <a:solidFill>
                  <a:schemeClr val="accent4">
                    <a:lumMod val="75000"/>
                  </a:schemeClr>
                </a:solidFill>
              </a:rPr>
              <a:t>Poids</a:t>
            </a:r>
            <a:endParaRPr lang="x-none">
              <a:solidFill>
                <a:schemeClr val="accent4">
                  <a:lumMod val="75000"/>
                </a:schemeClr>
              </a:solidFill>
            </a:endParaRPr>
          </a:p>
        </p:txBody>
      </p:sp>
      <p:sp>
        <p:nvSpPr>
          <p:cNvPr id="3" name="Content Placeholder 2">
            <a:extLst>
              <a:ext uri="{FF2B5EF4-FFF2-40B4-BE49-F238E27FC236}">
                <a16:creationId xmlns:a16="http://schemas.microsoft.com/office/drawing/2014/main" id="{D81108D7-BF35-B018-0788-C49B59E49172}"/>
              </a:ext>
            </a:extLst>
          </p:cNvPr>
          <p:cNvSpPr txBox="1">
            <a:spLocks/>
          </p:cNvSpPr>
          <p:nvPr/>
        </p:nvSpPr>
        <p:spPr>
          <a:xfrm>
            <a:off x="811734" y="1904340"/>
            <a:ext cx="4621912" cy="1452368"/>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rtl="0">
              <a:buFont typeface="Arial" panose="020B0604020202020204" pitchFamily="34" charset="0"/>
              <a:buChar char="•"/>
            </a:pPr>
            <a:r>
              <a:rPr lang="fr" sz="2400" b="0">
                <a:solidFill>
                  <a:schemeClr val="tx1"/>
                </a:solidFill>
              </a:rPr>
              <a:t>Pesez le bébé à l’aide d’une balance pédiatrique (idéalement) à 0,1 kg près.</a:t>
            </a:r>
          </a:p>
        </p:txBody>
      </p:sp>
      <p:pic>
        <p:nvPicPr>
          <p:cNvPr id="4" name="Picture 3">
            <a:extLst>
              <a:ext uri="{FF2B5EF4-FFF2-40B4-BE49-F238E27FC236}">
                <a16:creationId xmlns:a16="http://schemas.microsoft.com/office/drawing/2014/main" id="{28CBF95E-8346-D8BF-5C23-5DE256EAAD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8356" y="1642423"/>
            <a:ext cx="4896544" cy="3573154"/>
          </a:xfrm>
          <a:prstGeom prst="rect">
            <a:avLst/>
          </a:prstGeom>
        </p:spPr>
      </p:pic>
      <p:sp>
        <p:nvSpPr>
          <p:cNvPr id="7" name="Content Placeholder 2">
            <a:extLst>
              <a:ext uri="{FF2B5EF4-FFF2-40B4-BE49-F238E27FC236}">
                <a16:creationId xmlns:a16="http://schemas.microsoft.com/office/drawing/2014/main" id="{320E4C24-4637-8A82-09F0-AD01BC95E9DE}"/>
              </a:ext>
            </a:extLst>
          </p:cNvPr>
          <p:cNvSpPr txBox="1">
            <a:spLocks/>
          </p:cNvSpPr>
          <p:nvPr/>
        </p:nvSpPr>
        <p:spPr>
          <a:xfrm>
            <a:off x="811733" y="3476208"/>
            <a:ext cx="5158243" cy="2386007"/>
          </a:xfrm>
          <a:prstGeom prst="rect">
            <a:avLst/>
          </a:prstGeom>
        </p:spPr>
        <p:txBody>
          <a:bodyPr vert="horz" lIns="91440" tIns="45720" rIns="91440" bIns="45720" rtlCol="0" anchor="t">
            <a:noAutofit/>
          </a:bodyPr>
          <a:lst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b="1"/>
              <a:t>Pour calculer le </a:t>
            </a:r>
            <a:r>
              <a:rPr lang="fr-FR" b="1"/>
              <a:t>Z-</a:t>
            </a:r>
            <a:r>
              <a:rPr lang="fr" b="1"/>
              <a:t>score poids/âge :</a:t>
            </a:r>
          </a:p>
          <a:p>
            <a:pPr marL="800100" lvl="1" indent="-342900" rtl="0">
              <a:buFont typeface="Arial" panose="020B0604020202020204" pitchFamily="34" charset="0"/>
              <a:buChar char="•"/>
            </a:pPr>
            <a:r>
              <a:rPr lang="fr"/>
              <a:t>Confirmez l’âge du nourrisson.</a:t>
            </a:r>
          </a:p>
          <a:p>
            <a:pPr marL="800100" lvl="1" indent="-342900" rtl="0">
              <a:buFont typeface="Arial" panose="020B0604020202020204" pitchFamily="34" charset="0"/>
              <a:buChar char="•"/>
            </a:pPr>
            <a:r>
              <a:rPr lang="fr"/>
              <a:t>Calculez le </a:t>
            </a:r>
            <a:r>
              <a:rPr lang="fr-FR"/>
              <a:t>Z-</a:t>
            </a:r>
            <a:r>
              <a:rPr lang="fr"/>
              <a:t>score à l’aide des courbes ou des tableaux de l’OMS</a:t>
            </a:r>
            <a:r>
              <a:rPr lang="fr-CH"/>
              <a:t>.</a:t>
            </a:r>
            <a:endParaRPr lang="fr"/>
          </a:p>
        </p:txBody>
      </p:sp>
    </p:spTree>
    <p:extLst>
      <p:ext uri="{BB962C8B-B14F-4D97-AF65-F5344CB8AC3E}">
        <p14:creationId xmlns:p14="http://schemas.microsoft.com/office/powerpoint/2010/main" val="7619279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fr"/>
              <a:t>Croissance du nourrisson</a:t>
            </a:r>
            <a:br>
              <a:rPr lang="en-GB"/>
            </a:br>
            <a:r>
              <a:rPr lang="fr">
                <a:solidFill>
                  <a:schemeClr val="accent4">
                    <a:lumMod val="75000"/>
                  </a:schemeClr>
                </a:solidFill>
              </a:rPr>
              <a:t>Taille</a:t>
            </a:r>
            <a:endParaRPr lang="x-none">
              <a:solidFill>
                <a:schemeClr val="accent4">
                  <a:lumMod val="75000"/>
                </a:schemeClr>
              </a:solidFill>
            </a:endParaRPr>
          </a:p>
        </p:txBody>
      </p:sp>
      <p:sp>
        <p:nvSpPr>
          <p:cNvPr id="3" name="Content Placeholder 2">
            <a:extLst>
              <a:ext uri="{FF2B5EF4-FFF2-40B4-BE49-F238E27FC236}">
                <a16:creationId xmlns:a16="http://schemas.microsoft.com/office/drawing/2014/main" id="{D81108D7-BF35-B018-0788-C49B59E49172}"/>
              </a:ext>
            </a:extLst>
          </p:cNvPr>
          <p:cNvSpPr txBox="1">
            <a:spLocks/>
          </p:cNvSpPr>
          <p:nvPr/>
        </p:nvSpPr>
        <p:spPr>
          <a:xfrm>
            <a:off x="811734" y="2082140"/>
            <a:ext cx="5004866" cy="1452368"/>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rtl="0">
              <a:buFont typeface="Arial" panose="020B0604020202020204" pitchFamily="34" charset="0"/>
              <a:buChar char="•"/>
            </a:pPr>
            <a:r>
              <a:rPr lang="fr" sz="2200" b="0">
                <a:solidFill>
                  <a:schemeClr val="tx1"/>
                </a:solidFill>
              </a:rPr>
              <a:t>Mesurez la taille du nourrisson de la tête aux pieds au cm près à l’aide d’une planchette de mesure.</a:t>
            </a:r>
          </a:p>
        </p:txBody>
      </p:sp>
      <p:sp>
        <p:nvSpPr>
          <p:cNvPr id="7" name="Content Placeholder 2">
            <a:extLst>
              <a:ext uri="{FF2B5EF4-FFF2-40B4-BE49-F238E27FC236}">
                <a16:creationId xmlns:a16="http://schemas.microsoft.com/office/drawing/2014/main" id="{320E4C24-4637-8A82-09F0-AD01BC95E9DE}"/>
              </a:ext>
            </a:extLst>
          </p:cNvPr>
          <p:cNvSpPr txBox="1">
            <a:spLocks/>
          </p:cNvSpPr>
          <p:nvPr/>
        </p:nvSpPr>
        <p:spPr>
          <a:xfrm>
            <a:off x="811733" y="3831808"/>
            <a:ext cx="5158243" cy="2386007"/>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2200" b="1"/>
              <a:t>Pour calculer le </a:t>
            </a:r>
            <a:r>
              <a:rPr lang="fr-FR" sz="2200" b="1"/>
              <a:t>Z-</a:t>
            </a:r>
            <a:r>
              <a:rPr lang="fr" sz="2200" b="1"/>
              <a:t>score poids/taille :</a:t>
            </a:r>
          </a:p>
          <a:p>
            <a:pPr marL="800100" lvl="1" indent="-342900" rtl="0">
              <a:buFont typeface="Arial" panose="020B0604020202020204" pitchFamily="34" charset="0"/>
              <a:buChar char="•"/>
            </a:pPr>
            <a:r>
              <a:rPr lang="fr" sz="2200"/>
              <a:t>Confirmez le poids du nourrisson.</a:t>
            </a:r>
          </a:p>
          <a:p>
            <a:pPr marL="800100" lvl="1" indent="-342900" rtl="0">
              <a:buFont typeface="Arial" panose="020B0604020202020204" pitchFamily="34" charset="0"/>
              <a:buChar char="•"/>
            </a:pPr>
            <a:r>
              <a:rPr lang="fr" sz="2200"/>
              <a:t>Calculez le </a:t>
            </a:r>
            <a:r>
              <a:rPr lang="fr-CH" sz="2200"/>
              <a:t>Z-score</a:t>
            </a:r>
            <a:r>
              <a:rPr lang="fr" sz="2200"/>
              <a:t> à l’aide des courbes ou des tableaux de l’OMS</a:t>
            </a:r>
            <a:r>
              <a:rPr lang="fr-CH" sz="2200"/>
              <a:t>.</a:t>
            </a:r>
            <a:endParaRPr lang="fr" sz="2200"/>
          </a:p>
        </p:txBody>
      </p:sp>
      <p:pic>
        <p:nvPicPr>
          <p:cNvPr id="2" name="Picture 1">
            <a:extLst>
              <a:ext uri="{FF2B5EF4-FFF2-40B4-BE49-F238E27FC236}">
                <a16:creationId xmlns:a16="http://schemas.microsoft.com/office/drawing/2014/main" id="{635D4FFF-0AF1-2391-BF06-E2410E25C2E8}"/>
              </a:ext>
            </a:extLst>
          </p:cNvPr>
          <p:cNvPicPr>
            <a:picLocks noChangeAspect="1"/>
          </p:cNvPicPr>
          <p:nvPr/>
        </p:nvPicPr>
        <p:blipFill>
          <a:blip r:embed="rId3"/>
          <a:stretch>
            <a:fillRect/>
          </a:stretch>
        </p:blipFill>
        <p:spPr>
          <a:xfrm>
            <a:off x="6758356" y="2405918"/>
            <a:ext cx="4772909" cy="2046164"/>
          </a:xfrm>
          <a:prstGeom prst="rect">
            <a:avLst/>
          </a:prstGeom>
        </p:spPr>
      </p:pic>
    </p:spTree>
    <p:extLst>
      <p:ext uri="{BB962C8B-B14F-4D97-AF65-F5344CB8AC3E}">
        <p14:creationId xmlns:p14="http://schemas.microsoft.com/office/powerpoint/2010/main" val="15191062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fr"/>
              <a:t>Croissance du nourrisson</a:t>
            </a:r>
            <a:br>
              <a:rPr lang="en-GB"/>
            </a:br>
            <a:r>
              <a:rPr lang="fr">
                <a:solidFill>
                  <a:schemeClr val="accent4">
                    <a:lumMod val="75000"/>
                  </a:schemeClr>
                </a:solidFill>
              </a:rPr>
              <a:t>Calcul du Z</a:t>
            </a:r>
            <a:r>
              <a:rPr lang="fr-CH">
                <a:solidFill>
                  <a:schemeClr val="accent4">
                    <a:lumMod val="75000"/>
                  </a:schemeClr>
                </a:solidFill>
              </a:rPr>
              <a:t>-score</a:t>
            </a:r>
            <a:endParaRPr lang="x-none">
              <a:solidFill>
                <a:schemeClr val="accent4">
                  <a:lumMod val="75000"/>
                </a:schemeClr>
              </a:solidFill>
            </a:endParaRPr>
          </a:p>
        </p:txBody>
      </p:sp>
      <p:grpSp>
        <p:nvGrpSpPr>
          <p:cNvPr id="3" name="Group 2">
            <a:extLst>
              <a:ext uri="{FF2B5EF4-FFF2-40B4-BE49-F238E27FC236}">
                <a16:creationId xmlns:a16="http://schemas.microsoft.com/office/drawing/2014/main" id="{F771D9FB-3C35-4A7D-3E0D-7391760D5D76}"/>
              </a:ext>
            </a:extLst>
          </p:cNvPr>
          <p:cNvGrpSpPr/>
          <p:nvPr/>
        </p:nvGrpSpPr>
        <p:grpSpPr>
          <a:xfrm>
            <a:off x="3070257" y="1798651"/>
            <a:ext cx="7079523" cy="4782350"/>
            <a:chOff x="414980" y="1272844"/>
            <a:chExt cx="7616185" cy="5144875"/>
          </a:xfrm>
        </p:grpSpPr>
        <p:pic>
          <p:nvPicPr>
            <p:cNvPr id="4" name="Picture 3">
              <a:extLst>
                <a:ext uri="{FF2B5EF4-FFF2-40B4-BE49-F238E27FC236}">
                  <a16:creationId xmlns:a16="http://schemas.microsoft.com/office/drawing/2014/main" id="{19A1AF54-AEEA-A4C7-870B-748FD08FC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980" y="1272844"/>
              <a:ext cx="7027439" cy="4941168"/>
            </a:xfrm>
            <a:prstGeom prst="rect">
              <a:avLst/>
            </a:prstGeom>
          </p:spPr>
        </p:pic>
        <p:sp>
          <p:nvSpPr>
            <p:cNvPr id="7" name="Rectangle 6">
              <a:extLst>
                <a:ext uri="{FF2B5EF4-FFF2-40B4-BE49-F238E27FC236}">
                  <a16:creationId xmlns:a16="http://schemas.microsoft.com/office/drawing/2014/main" id="{BB7C5A5C-4686-E8CF-0064-2C76DE84C13A}"/>
                </a:ext>
              </a:extLst>
            </p:cNvPr>
            <p:cNvSpPr/>
            <p:nvPr/>
          </p:nvSpPr>
          <p:spPr>
            <a:xfrm>
              <a:off x="7167069" y="4944427"/>
              <a:ext cx="864096" cy="3633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
                  <a:cs typeface="Gill Sans Infant Std"/>
                </a:rPr>
                <a:t>4,5 kg</a:t>
              </a:r>
            </a:p>
          </p:txBody>
        </p:sp>
        <p:sp>
          <p:nvSpPr>
            <p:cNvPr id="11" name="Rectangle 10">
              <a:extLst>
                <a:ext uri="{FF2B5EF4-FFF2-40B4-BE49-F238E27FC236}">
                  <a16:creationId xmlns:a16="http://schemas.microsoft.com/office/drawing/2014/main" id="{2AA821B6-4DC8-AC62-C885-1834B7795AFC}"/>
                </a:ext>
              </a:extLst>
            </p:cNvPr>
            <p:cNvSpPr/>
            <p:nvPr/>
          </p:nvSpPr>
          <p:spPr>
            <a:xfrm>
              <a:off x="1688899" y="6093424"/>
              <a:ext cx="938886" cy="32429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
                  <a:cs typeface="Gill Sans Infant Std"/>
                </a:rPr>
                <a:t>57 cm</a:t>
              </a:r>
            </a:p>
          </p:txBody>
        </p:sp>
      </p:grpSp>
    </p:spTree>
    <p:extLst>
      <p:ext uri="{BB962C8B-B14F-4D97-AF65-F5344CB8AC3E}">
        <p14:creationId xmlns:p14="http://schemas.microsoft.com/office/powerpoint/2010/main" val="32212121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fr"/>
              <a:t>Module 4 – Activité</a:t>
            </a:r>
            <a:br>
              <a:rPr lang="en-GB"/>
            </a:br>
            <a:r>
              <a:rPr lang="fr">
                <a:solidFill>
                  <a:schemeClr val="accent4">
                    <a:lumMod val="75000"/>
                  </a:schemeClr>
                </a:solidFill>
              </a:rPr>
              <a:t>Calculer les Z</a:t>
            </a:r>
            <a:r>
              <a:rPr lang="fr-CH">
                <a:solidFill>
                  <a:schemeClr val="accent4">
                    <a:lumMod val="75000"/>
                  </a:schemeClr>
                </a:solidFill>
              </a:rPr>
              <a:t>-scores</a:t>
            </a:r>
            <a:endParaRPr lang="x-none">
              <a:solidFill>
                <a:schemeClr val="accent4">
                  <a:lumMod val="75000"/>
                </a:schemeClr>
              </a:solidFill>
            </a:endParaRPr>
          </a:p>
        </p:txBody>
      </p:sp>
      <p:sp>
        <p:nvSpPr>
          <p:cNvPr id="3" name="Content Placeholder 2">
            <a:extLst>
              <a:ext uri="{FF2B5EF4-FFF2-40B4-BE49-F238E27FC236}">
                <a16:creationId xmlns:a16="http://schemas.microsoft.com/office/drawing/2014/main" id="{D81108D7-BF35-B018-0788-C49B59E49172}"/>
              </a:ext>
            </a:extLst>
          </p:cNvPr>
          <p:cNvSpPr txBox="1">
            <a:spLocks/>
          </p:cNvSpPr>
          <p:nvPr/>
        </p:nvSpPr>
        <p:spPr>
          <a:xfrm>
            <a:off x="2126034" y="2751994"/>
            <a:ext cx="7933446" cy="3386692"/>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1600">
                <a:cs typeface="Gill Sans Infant Std"/>
              </a:rPr>
              <a:t>1.   Une petite </a:t>
            </a:r>
            <a:r>
              <a:rPr lang="fr" sz="1600" b="1">
                <a:cs typeface="Gill Sans Infant Std"/>
              </a:rPr>
              <a:t>fille</a:t>
            </a:r>
            <a:r>
              <a:rPr lang="fr" sz="1600">
                <a:cs typeface="Gill Sans Infant Std"/>
              </a:rPr>
              <a:t> âgée de </a:t>
            </a:r>
            <a:r>
              <a:rPr lang="fr" sz="1600" b="1">
                <a:cs typeface="Gill Sans Infant Std"/>
              </a:rPr>
              <a:t>10 semaines</a:t>
            </a:r>
            <a:r>
              <a:rPr lang="fr" sz="1600">
                <a:cs typeface="Gill Sans Infant Std"/>
              </a:rPr>
              <a:t> pèse </a:t>
            </a:r>
            <a:r>
              <a:rPr lang="fr" sz="1600" b="1">
                <a:cs typeface="Gill Sans Infant Std"/>
              </a:rPr>
              <a:t>3,2 kg</a:t>
            </a:r>
            <a:r>
              <a:rPr lang="fr" sz="1600">
                <a:cs typeface="Gill Sans Infant Std"/>
              </a:rPr>
              <a:t> et mesure </a:t>
            </a:r>
            <a:r>
              <a:rPr lang="fr" sz="1600" b="1">
                <a:cs typeface="Gill Sans Infant Std"/>
              </a:rPr>
              <a:t>57 cm</a:t>
            </a:r>
          </a:p>
          <a:p>
            <a:pPr rtl="0"/>
            <a:r>
              <a:rPr lang="fr" sz="1600">
                <a:cs typeface="Gill Sans Infant Std"/>
              </a:rPr>
              <a:t>	Quel est son </a:t>
            </a:r>
            <a:r>
              <a:rPr lang="sk-SK" sz="1600">
                <a:cs typeface="Gill Sans Infant Std"/>
              </a:rPr>
              <a:t>Z-score</a:t>
            </a:r>
            <a:r>
              <a:rPr lang="fr" sz="1600">
                <a:cs typeface="Gill Sans Infant Std"/>
              </a:rPr>
              <a:t> poids/âge ?</a:t>
            </a:r>
          </a:p>
          <a:p>
            <a:pPr rtl="0"/>
            <a:r>
              <a:rPr lang="fr" sz="1600">
                <a:cs typeface="Gill Sans Infant Std"/>
              </a:rPr>
              <a:t>             </a:t>
            </a:r>
            <a:r>
              <a:rPr lang="fr-CH" sz="1600">
                <a:cs typeface="Gill Sans Infant Std"/>
              </a:rPr>
              <a:t>   </a:t>
            </a:r>
            <a:r>
              <a:rPr lang="fr" sz="1600">
                <a:cs typeface="Gill Sans Infant Std"/>
              </a:rPr>
              <a:t>Quel est son </a:t>
            </a:r>
            <a:r>
              <a:rPr lang="sk-SK" sz="1600">
                <a:cs typeface="Gill Sans Infant Std"/>
              </a:rPr>
              <a:t>Z-score</a:t>
            </a:r>
            <a:r>
              <a:rPr lang="fr" sz="1600">
                <a:cs typeface="Gill Sans Infant Std"/>
              </a:rPr>
              <a:t> poids/taille ?</a:t>
            </a:r>
          </a:p>
          <a:p>
            <a:pPr rtl="0"/>
            <a:endParaRPr lang="en-US" sz="1600">
              <a:cs typeface="Gill Sans Infant Std"/>
            </a:endParaRPr>
          </a:p>
          <a:p>
            <a:pPr rtl="0"/>
            <a:r>
              <a:rPr lang="fr" sz="1600">
                <a:cs typeface="Gill Sans Infant Std"/>
              </a:rPr>
              <a:t>2. Un petit </a:t>
            </a:r>
            <a:r>
              <a:rPr lang="fr" sz="1600" b="1">
                <a:cs typeface="Gill Sans Infant Std"/>
              </a:rPr>
              <a:t>garçon </a:t>
            </a:r>
            <a:r>
              <a:rPr lang="fr" sz="1600">
                <a:cs typeface="Gill Sans Infant Std"/>
              </a:rPr>
              <a:t>âgé de </a:t>
            </a:r>
            <a:r>
              <a:rPr lang="fr" sz="1600" b="1">
                <a:cs typeface="Gill Sans Infant Std"/>
              </a:rPr>
              <a:t>4 mois et 2 semaines</a:t>
            </a:r>
            <a:r>
              <a:rPr lang="fr" sz="1600">
                <a:cs typeface="Gill Sans Infant Std"/>
              </a:rPr>
              <a:t> pèse </a:t>
            </a:r>
            <a:r>
              <a:rPr lang="fr" sz="1600" b="1">
                <a:cs typeface="Gill Sans Infant Std"/>
              </a:rPr>
              <a:t>5,5 kg</a:t>
            </a:r>
            <a:r>
              <a:rPr lang="fr" sz="1600">
                <a:cs typeface="Gill Sans Infant Std"/>
              </a:rPr>
              <a:t> et mesure </a:t>
            </a:r>
            <a:r>
              <a:rPr lang="fr" sz="1600" b="1">
                <a:cs typeface="Gill Sans Infant Std"/>
              </a:rPr>
              <a:t>61 cm</a:t>
            </a:r>
          </a:p>
          <a:p>
            <a:pPr rtl="0"/>
            <a:r>
              <a:rPr lang="fr" sz="1600">
                <a:cs typeface="Gill Sans Infant Std"/>
              </a:rPr>
              <a:t>	Quel est son </a:t>
            </a:r>
            <a:r>
              <a:rPr lang="sk-SK" sz="1600">
                <a:cs typeface="Gill Sans Infant Std"/>
              </a:rPr>
              <a:t>Z-score</a:t>
            </a:r>
            <a:r>
              <a:rPr lang="fr" sz="1600">
                <a:cs typeface="Gill Sans Infant Std"/>
              </a:rPr>
              <a:t> poids/âge ?</a:t>
            </a:r>
          </a:p>
          <a:p>
            <a:pPr rtl="0"/>
            <a:r>
              <a:rPr lang="fr" sz="1600">
                <a:cs typeface="Gill Sans Infant Std"/>
              </a:rPr>
              <a:t>	Quel est son </a:t>
            </a:r>
            <a:r>
              <a:rPr lang="sk-SK" sz="1600">
                <a:cs typeface="Gill Sans Infant Std"/>
              </a:rPr>
              <a:t>Z-score</a:t>
            </a:r>
            <a:r>
              <a:rPr lang="fr" sz="1600">
                <a:cs typeface="Gill Sans Infant Std"/>
              </a:rPr>
              <a:t> poids/taille ?</a:t>
            </a:r>
          </a:p>
          <a:p>
            <a:pPr rtl="0"/>
            <a:endParaRPr lang="en-US" sz="1600">
              <a:cs typeface="Gill Sans Infant Std"/>
            </a:endParaRPr>
          </a:p>
          <a:p>
            <a:pPr rtl="0"/>
            <a:r>
              <a:rPr lang="fr" sz="1600">
                <a:cs typeface="Gill Sans Infant Std"/>
              </a:rPr>
              <a:t>3.   Une petite fille âgée de </a:t>
            </a:r>
            <a:r>
              <a:rPr lang="fr" sz="1600" b="1">
                <a:cs typeface="Gill Sans Infant Std"/>
              </a:rPr>
              <a:t>3 semaines</a:t>
            </a:r>
            <a:r>
              <a:rPr lang="fr" sz="1600">
                <a:cs typeface="Gill Sans Infant Std"/>
              </a:rPr>
              <a:t> pèse </a:t>
            </a:r>
            <a:r>
              <a:rPr lang="fr" sz="1600" b="1">
                <a:cs typeface="Gill Sans Infant Std"/>
              </a:rPr>
              <a:t>3,3 kg </a:t>
            </a:r>
            <a:r>
              <a:rPr lang="fr" sz="1600">
                <a:cs typeface="Gill Sans Infant Std"/>
              </a:rPr>
              <a:t>et mesure </a:t>
            </a:r>
            <a:r>
              <a:rPr lang="fr" sz="1600" b="1">
                <a:cs typeface="Gill Sans Infant Std"/>
              </a:rPr>
              <a:t>56 cm</a:t>
            </a:r>
          </a:p>
          <a:p>
            <a:pPr rtl="0"/>
            <a:r>
              <a:rPr lang="fr" sz="1600">
                <a:cs typeface="Gill Sans Infant Std"/>
              </a:rPr>
              <a:t>	Quel est son </a:t>
            </a:r>
            <a:r>
              <a:rPr lang="sk-SK" sz="1600">
                <a:cs typeface="Gill Sans Infant Std"/>
              </a:rPr>
              <a:t>Z-score</a:t>
            </a:r>
            <a:r>
              <a:rPr lang="fr" sz="1600">
                <a:cs typeface="Gill Sans Infant Std"/>
              </a:rPr>
              <a:t> poids/âge ?	</a:t>
            </a:r>
          </a:p>
          <a:p>
            <a:pPr rtl="0"/>
            <a:r>
              <a:rPr lang="fr" sz="1600">
                <a:cs typeface="Gill Sans Infant Std"/>
              </a:rPr>
              <a:t>	Quel est son </a:t>
            </a:r>
            <a:r>
              <a:rPr lang="sk-SK" sz="1600">
                <a:cs typeface="Gill Sans Infant Std"/>
              </a:rPr>
              <a:t>Z-score</a:t>
            </a:r>
            <a:r>
              <a:rPr lang="fr" sz="1600">
                <a:cs typeface="Gill Sans Infant Std"/>
              </a:rPr>
              <a:t> poids/taille ?</a:t>
            </a:r>
          </a:p>
        </p:txBody>
      </p:sp>
      <p:sp>
        <p:nvSpPr>
          <p:cNvPr id="4" name="Title 5">
            <a:extLst>
              <a:ext uri="{FF2B5EF4-FFF2-40B4-BE49-F238E27FC236}">
                <a16:creationId xmlns:a16="http://schemas.microsoft.com/office/drawing/2014/main" id="{D0C499F1-CBF7-53B5-7EE2-58345A952BC4}"/>
              </a:ext>
            </a:extLst>
          </p:cNvPr>
          <p:cNvSpPr txBox="1">
            <a:spLocks/>
          </p:cNvSpPr>
          <p:nvPr/>
        </p:nvSpPr>
        <p:spPr>
          <a:xfrm>
            <a:off x="832103" y="1739222"/>
            <a:ext cx="10580311" cy="90525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fr" sz="3600" b="1">
                <a:solidFill>
                  <a:schemeClr val="accent4">
                    <a:lumMod val="75000"/>
                  </a:schemeClr>
                </a:solidFill>
              </a:rPr>
              <a:t>Passons à la pratique</a:t>
            </a:r>
            <a:endParaRPr lang="x-none" sz="3600" b="1">
              <a:solidFill>
                <a:schemeClr val="accent4">
                  <a:lumMod val="75000"/>
                </a:schemeClr>
              </a:solidFill>
            </a:endParaRPr>
          </a:p>
        </p:txBody>
      </p:sp>
    </p:spTree>
    <p:extLst>
      <p:ext uri="{BB962C8B-B14F-4D97-AF65-F5344CB8AC3E}">
        <p14:creationId xmlns:p14="http://schemas.microsoft.com/office/powerpoint/2010/main" val="33519417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fr"/>
              <a:t>Croissance du nourrisson</a:t>
            </a:r>
            <a:br>
              <a:rPr lang="en-GB"/>
            </a:br>
            <a:r>
              <a:rPr lang="fr">
                <a:solidFill>
                  <a:schemeClr val="accent4">
                    <a:lumMod val="75000"/>
                  </a:schemeClr>
                </a:solidFill>
              </a:rPr>
              <a:t>Activité 3 : Calculer les scores Z</a:t>
            </a:r>
            <a:endParaRPr lang="x-none">
              <a:solidFill>
                <a:schemeClr val="accent4">
                  <a:lumMod val="75000"/>
                </a:schemeClr>
              </a:solidFill>
            </a:endParaRPr>
          </a:p>
        </p:txBody>
      </p:sp>
      <p:sp>
        <p:nvSpPr>
          <p:cNvPr id="3" name="Content Placeholder 2">
            <a:extLst>
              <a:ext uri="{FF2B5EF4-FFF2-40B4-BE49-F238E27FC236}">
                <a16:creationId xmlns:a16="http://schemas.microsoft.com/office/drawing/2014/main" id="{D81108D7-BF35-B018-0788-C49B59E49172}"/>
              </a:ext>
            </a:extLst>
          </p:cNvPr>
          <p:cNvSpPr txBox="1">
            <a:spLocks/>
          </p:cNvSpPr>
          <p:nvPr/>
        </p:nvSpPr>
        <p:spPr>
          <a:xfrm>
            <a:off x="2126034" y="2751994"/>
            <a:ext cx="7933446" cy="3386692"/>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 sz="2000">
                <a:cs typeface="Gill Sans Infant Std"/>
              </a:rPr>
              <a:t>1.   Une petite </a:t>
            </a:r>
            <a:r>
              <a:rPr lang="fr" sz="2000" b="1">
                <a:cs typeface="Gill Sans Infant Std"/>
              </a:rPr>
              <a:t>fille </a:t>
            </a:r>
            <a:r>
              <a:rPr lang="fr" sz="2000">
                <a:cs typeface="Gill Sans Infant Std"/>
              </a:rPr>
              <a:t>âgée de </a:t>
            </a:r>
            <a:r>
              <a:rPr lang="fr" sz="2000" b="1">
                <a:cs typeface="Gill Sans Infant Std"/>
              </a:rPr>
              <a:t>10 semaines</a:t>
            </a:r>
            <a:r>
              <a:rPr lang="fr" sz="2000">
                <a:cs typeface="Gill Sans Infant Std"/>
              </a:rPr>
              <a:t> pèse </a:t>
            </a:r>
            <a:r>
              <a:rPr lang="fr" sz="2000" b="1">
                <a:cs typeface="Gill Sans Infant Std"/>
              </a:rPr>
              <a:t>3,2 kg</a:t>
            </a:r>
          </a:p>
          <a:p>
            <a:r>
              <a:rPr lang="fr" sz="2000">
                <a:cs typeface="Gill Sans Infant Std"/>
              </a:rPr>
              <a:t>	Quel est son </a:t>
            </a:r>
            <a:r>
              <a:rPr lang="sk-SK" sz="2000">
                <a:cs typeface="Gill Sans Infant Std"/>
              </a:rPr>
              <a:t>Z-score</a:t>
            </a:r>
            <a:r>
              <a:rPr lang="fr" sz="2000">
                <a:cs typeface="Gill Sans Infant Std"/>
              </a:rPr>
              <a:t> poids/âge ?</a:t>
            </a:r>
            <a:r>
              <a:rPr lang="fr" sz="2000" b="1">
                <a:solidFill>
                  <a:schemeClr val="accent4">
                    <a:lumMod val="75000"/>
                  </a:schemeClr>
                </a:solidFill>
              </a:rPr>
              <a:t>     &lt; - 3</a:t>
            </a:r>
          </a:p>
          <a:p>
            <a:pPr rtl="0"/>
            <a:r>
              <a:rPr lang="fr" sz="2000" b="1">
                <a:solidFill>
                  <a:schemeClr val="tx2"/>
                </a:solidFill>
                <a:cs typeface="Gill Sans Infant Std"/>
              </a:rPr>
              <a:t>	</a:t>
            </a:r>
            <a:r>
              <a:rPr lang="fr" sz="2000">
                <a:cs typeface="Gill Sans Infant Std"/>
              </a:rPr>
              <a:t>Quel est son </a:t>
            </a:r>
            <a:r>
              <a:rPr lang="sk-SK" sz="2000">
                <a:cs typeface="Gill Sans Infant Std"/>
              </a:rPr>
              <a:t>Z-score</a:t>
            </a:r>
            <a:r>
              <a:rPr lang="fr" sz="2000">
                <a:cs typeface="Gill Sans Infant Std"/>
              </a:rPr>
              <a:t> poids/taille ?</a:t>
            </a:r>
            <a:r>
              <a:rPr lang="fr" sz="2000" b="1">
                <a:solidFill>
                  <a:schemeClr val="accent4">
                    <a:lumMod val="75000"/>
                  </a:schemeClr>
                </a:solidFill>
              </a:rPr>
              <a:t> &lt; - 3</a:t>
            </a:r>
            <a:endParaRPr lang="en-US" sz="2000" b="1">
              <a:solidFill>
                <a:schemeClr val="accent4">
                  <a:lumMod val="75000"/>
                </a:schemeClr>
              </a:solidFill>
              <a:cs typeface="Gill Sans Infant Std"/>
            </a:endParaRPr>
          </a:p>
          <a:p>
            <a:pPr rtl="0"/>
            <a:endParaRPr lang="en-US" sz="2000">
              <a:cs typeface="Gill Sans Infant Std"/>
            </a:endParaRPr>
          </a:p>
          <a:p>
            <a:r>
              <a:rPr lang="fr" sz="2000">
                <a:cs typeface="Gill Sans Infant Std"/>
              </a:rPr>
              <a:t>2.   Un petit </a:t>
            </a:r>
            <a:r>
              <a:rPr lang="fr" sz="2000" b="1">
                <a:cs typeface="Gill Sans Infant Std"/>
              </a:rPr>
              <a:t>garçon </a:t>
            </a:r>
            <a:r>
              <a:rPr lang="fr" sz="2000">
                <a:cs typeface="Gill Sans Infant Std"/>
              </a:rPr>
              <a:t>âgé de </a:t>
            </a:r>
            <a:r>
              <a:rPr lang="fr" sz="2000" b="1">
                <a:cs typeface="Gill Sans Infant Std"/>
              </a:rPr>
              <a:t>4 mois et 2 semaines</a:t>
            </a:r>
            <a:r>
              <a:rPr lang="fr" sz="2000">
                <a:cs typeface="Gill Sans Infant Std"/>
              </a:rPr>
              <a:t> pèse </a:t>
            </a:r>
            <a:r>
              <a:rPr lang="fr" sz="2000" b="1">
                <a:cs typeface="Gill Sans Infant Std"/>
              </a:rPr>
              <a:t>5,5 kg</a:t>
            </a:r>
            <a:r>
              <a:rPr lang="fr" sz="2000">
                <a:cs typeface="Gill Sans Infant Std"/>
              </a:rPr>
              <a:t> et mesure </a:t>
            </a:r>
            <a:r>
              <a:rPr lang="fr" sz="2000" b="1">
                <a:cs typeface="Gill Sans Infant Std"/>
              </a:rPr>
              <a:t>61 cm</a:t>
            </a:r>
          </a:p>
          <a:p>
            <a:r>
              <a:rPr lang="fr" sz="2000">
                <a:cs typeface="Gill Sans Infant Std"/>
              </a:rPr>
              <a:t>	Quel est son </a:t>
            </a:r>
            <a:r>
              <a:rPr lang="sk-SK" sz="2000">
                <a:cs typeface="Gill Sans Infant Std"/>
              </a:rPr>
              <a:t>Z-score</a:t>
            </a:r>
            <a:r>
              <a:rPr lang="fr" sz="2000">
                <a:cs typeface="Gill Sans Infant Std"/>
              </a:rPr>
              <a:t> poids/âge ?     </a:t>
            </a:r>
            <a:r>
              <a:rPr lang="fr" sz="2000" b="1">
                <a:solidFill>
                  <a:schemeClr val="accent4">
                    <a:lumMod val="75000"/>
                  </a:schemeClr>
                </a:solidFill>
              </a:rPr>
              <a:t>&lt;-2</a:t>
            </a:r>
            <a:endParaRPr lang="en-US" sz="2000" b="1">
              <a:solidFill>
                <a:schemeClr val="accent4">
                  <a:lumMod val="75000"/>
                </a:schemeClr>
              </a:solidFill>
              <a:cs typeface="Gill Sans Infant Std"/>
            </a:endParaRPr>
          </a:p>
          <a:p>
            <a:pPr rtl="0"/>
            <a:r>
              <a:rPr lang="fr" sz="2000" b="1">
                <a:solidFill>
                  <a:schemeClr val="tx2"/>
                </a:solidFill>
                <a:cs typeface="Gill Sans Infant Std"/>
              </a:rPr>
              <a:t>	</a:t>
            </a:r>
            <a:r>
              <a:rPr lang="fr" sz="2000">
                <a:cs typeface="Gill Sans Infant Std"/>
              </a:rPr>
              <a:t>Quel est son </a:t>
            </a:r>
            <a:r>
              <a:rPr lang="sk-SK" sz="2000">
                <a:cs typeface="Gill Sans Infant Std"/>
              </a:rPr>
              <a:t>Z-score</a:t>
            </a:r>
            <a:r>
              <a:rPr lang="fr" sz="2000">
                <a:cs typeface="Gill Sans Infant Std"/>
              </a:rPr>
              <a:t> poids/taille ? </a:t>
            </a:r>
            <a:r>
              <a:rPr lang="fr" sz="2000" b="1">
                <a:solidFill>
                  <a:schemeClr val="accent4">
                    <a:lumMod val="75000"/>
                  </a:schemeClr>
                </a:solidFill>
              </a:rPr>
              <a:t>&lt;-1</a:t>
            </a:r>
          </a:p>
          <a:p>
            <a:pPr rtl="0"/>
            <a:endParaRPr lang="en-US" sz="2000">
              <a:cs typeface="Gill Sans Infant Std"/>
            </a:endParaRPr>
          </a:p>
          <a:p>
            <a:pPr rtl="0"/>
            <a:r>
              <a:rPr lang="fr" sz="2000">
                <a:cs typeface="Gill Sans Infant Std"/>
              </a:rPr>
              <a:t>3. Une petite fille âgée de </a:t>
            </a:r>
            <a:r>
              <a:rPr lang="fr" sz="2000" b="1">
                <a:cs typeface="Gill Sans Infant Std"/>
              </a:rPr>
              <a:t>3 semaines</a:t>
            </a:r>
            <a:r>
              <a:rPr lang="fr" sz="2000">
                <a:cs typeface="Gill Sans Infant Std"/>
              </a:rPr>
              <a:t> pèse </a:t>
            </a:r>
            <a:r>
              <a:rPr lang="fr" sz="2000" b="1">
                <a:cs typeface="Gill Sans Infant Std"/>
              </a:rPr>
              <a:t>3,3 kg </a:t>
            </a:r>
            <a:r>
              <a:rPr lang="fr" sz="2000">
                <a:cs typeface="Gill Sans Infant Std"/>
              </a:rPr>
              <a:t>et mesure </a:t>
            </a:r>
            <a:r>
              <a:rPr lang="fr" sz="2000" b="1">
                <a:cs typeface="Gill Sans Infant Std"/>
              </a:rPr>
              <a:t>56 cm</a:t>
            </a:r>
          </a:p>
          <a:p>
            <a:r>
              <a:rPr lang="fr" sz="2000">
                <a:cs typeface="Gill Sans Infant Std"/>
              </a:rPr>
              <a:t>	Quel est son </a:t>
            </a:r>
            <a:r>
              <a:rPr lang="sk-SK" sz="2000">
                <a:cs typeface="Gill Sans Infant Std"/>
              </a:rPr>
              <a:t>Z-score</a:t>
            </a:r>
            <a:r>
              <a:rPr lang="fr" sz="2000">
                <a:cs typeface="Gill Sans Infant Std"/>
              </a:rPr>
              <a:t> poids/âge ?     </a:t>
            </a:r>
            <a:r>
              <a:rPr lang="fr" sz="2000" b="1">
                <a:solidFill>
                  <a:schemeClr val="accent4">
                    <a:lumMod val="75000"/>
                  </a:schemeClr>
                </a:solidFill>
              </a:rPr>
              <a:t>Entre 0 et - 2</a:t>
            </a:r>
            <a:endParaRPr lang="en-US" sz="2000" b="1">
              <a:solidFill>
                <a:schemeClr val="accent4">
                  <a:lumMod val="75000"/>
                </a:schemeClr>
              </a:solidFill>
              <a:cs typeface="Gill Sans Infant Std"/>
            </a:endParaRPr>
          </a:p>
          <a:p>
            <a:pPr rtl="0"/>
            <a:r>
              <a:rPr lang="fr" sz="2000">
                <a:cs typeface="Gill Sans Infant Std"/>
              </a:rPr>
              <a:t>	Quel est son </a:t>
            </a:r>
            <a:r>
              <a:rPr lang="sk-SK" sz="2000">
                <a:cs typeface="Gill Sans Infant Std"/>
              </a:rPr>
              <a:t>Z-score</a:t>
            </a:r>
            <a:r>
              <a:rPr lang="fr" sz="2000">
                <a:cs typeface="Gill Sans Infant Std"/>
              </a:rPr>
              <a:t> poids/taille ?</a:t>
            </a:r>
            <a:r>
              <a:rPr lang="fr" sz="2000" b="1">
                <a:solidFill>
                  <a:schemeClr val="accent4">
                    <a:lumMod val="75000"/>
                  </a:schemeClr>
                </a:solidFill>
              </a:rPr>
              <a:t> &lt; - 3</a:t>
            </a:r>
            <a:endParaRPr lang="en-US" sz="1500">
              <a:solidFill>
                <a:schemeClr val="accent4">
                  <a:lumMod val="75000"/>
                </a:schemeClr>
              </a:solidFill>
              <a:cs typeface="Gill Sans Infant Std"/>
            </a:endParaRPr>
          </a:p>
        </p:txBody>
      </p:sp>
      <p:sp>
        <p:nvSpPr>
          <p:cNvPr id="4" name="Title 5">
            <a:extLst>
              <a:ext uri="{FF2B5EF4-FFF2-40B4-BE49-F238E27FC236}">
                <a16:creationId xmlns:a16="http://schemas.microsoft.com/office/drawing/2014/main" id="{D0C499F1-CBF7-53B5-7EE2-58345A952BC4}"/>
              </a:ext>
            </a:extLst>
          </p:cNvPr>
          <p:cNvSpPr txBox="1">
            <a:spLocks/>
          </p:cNvSpPr>
          <p:nvPr/>
        </p:nvSpPr>
        <p:spPr>
          <a:xfrm>
            <a:off x="832103" y="1739222"/>
            <a:ext cx="10580311" cy="90525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fr" sz="3600" b="1">
                <a:solidFill>
                  <a:schemeClr val="accent4">
                    <a:lumMod val="75000"/>
                  </a:schemeClr>
                </a:solidFill>
              </a:rPr>
              <a:t>Passons à la pratique</a:t>
            </a:r>
            <a:endParaRPr lang="x-none" sz="3600" b="1">
              <a:solidFill>
                <a:schemeClr val="accent4">
                  <a:lumMod val="75000"/>
                </a:schemeClr>
              </a:solidFill>
            </a:endParaRPr>
          </a:p>
        </p:txBody>
      </p:sp>
    </p:spTree>
    <p:extLst>
      <p:ext uri="{BB962C8B-B14F-4D97-AF65-F5344CB8AC3E}">
        <p14:creationId xmlns:p14="http://schemas.microsoft.com/office/powerpoint/2010/main" val="7880786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fr"/>
              <a:t>Croissance du nourrisson</a:t>
            </a:r>
            <a:br>
              <a:rPr lang="en-GB"/>
            </a:br>
            <a:r>
              <a:rPr lang="fr">
                <a:solidFill>
                  <a:schemeClr val="accent1"/>
                </a:solidFill>
              </a:rPr>
              <a:t>Comment mesurer le périmètre brachial</a:t>
            </a:r>
            <a:endParaRPr lang="x-none">
              <a:solidFill>
                <a:schemeClr val="accent1"/>
              </a:solidFill>
            </a:endParaRPr>
          </a:p>
        </p:txBody>
      </p:sp>
      <p:pic>
        <p:nvPicPr>
          <p:cNvPr id="7" name="Online Media 6" title="SMART Instructional Video 2: Anthropometric Measurements">
            <a:hlinkClick r:id="" action="ppaction://media"/>
            <a:extLst>
              <a:ext uri="{FF2B5EF4-FFF2-40B4-BE49-F238E27FC236}">
                <a16:creationId xmlns:a16="http://schemas.microsoft.com/office/drawing/2014/main" id="{A2B0CA6E-C64D-AF62-2052-B7ADDCB960FB}"/>
              </a:ext>
            </a:extLst>
          </p:cNvPr>
          <p:cNvPicPr>
            <a:picLocks noGrp="1" noRot="1" noChangeAspect="1"/>
          </p:cNvPicPr>
          <p:nvPr>
            <p:ph idx="1"/>
            <a:videoFile r:link="rId1"/>
          </p:nvPr>
        </p:nvPicPr>
        <p:blipFill>
          <a:blip r:embed="rId4"/>
          <a:stretch>
            <a:fillRect/>
          </a:stretch>
        </p:blipFill>
        <p:spPr>
          <a:xfrm>
            <a:off x="2932195" y="1908449"/>
            <a:ext cx="6476999" cy="3770586"/>
          </a:xfrm>
        </p:spPr>
      </p:pic>
    </p:spTree>
    <p:extLst>
      <p:ext uri="{BB962C8B-B14F-4D97-AF65-F5344CB8AC3E}">
        <p14:creationId xmlns:p14="http://schemas.microsoft.com/office/powerpoint/2010/main" val="11012644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fr"/>
              <a:t>Croissance du nourrisson</a:t>
            </a:r>
            <a:br>
              <a:rPr lang="en-GB"/>
            </a:br>
            <a:r>
              <a:rPr lang="fr">
                <a:solidFill>
                  <a:schemeClr val="accent1"/>
                </a:solidFill>
              </a:rPr>
              <a:t>Périmètre brachial du nourrisson</a:t>
            </a:r>
            <a:endParaRPr lang="x-none">
              <a:solidFill>
                <a:schemeClr val="accent1"/>
              </a:solidFill>
            </a:endParaRPr>
          </a:p>
        </p:txBody>
      </p:sp>
      <p:pic>
        <p:nvPicPr>
          <p:cNvPr id="7" name="Picture 2" descr="How to Measure MUAC (linked to Module 2 of NACS User's Guide)">
            <a:extLst>
              <a:ext uri="{FF2B5EF4-FFF2-40B4-BE49-F238E27FC236}">
                <a16:creationId xmlns:a16="http://schemas.microsoft.com/office/drawing/2014/main" id="{78BD98CC-F69E-A95E-D736-BEBC1229D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1328" y="2718077"/>
            <a:ext cx="7241860" cy="203730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6739718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fr"/>
              <a:t>Croissance du nourrisson</a:t>
            </a:r>
            <a:br>
              <a:rPr lang="en-GB"/>
            </a:br>
            <a:r>
              <a:rPr lang="fr">
                <a:solidFill>
                  <a:schemeClr val="accent1"/>
                </a:solidFill>
              </a:rPr>
              <a:t>Périmètre brachial du nourrisson : Seuils MAMI</a:t>
            </a:r>
            <a:endParaRPr lang="x-none">
              <a:solidFill>
                <a:schemeClr val="accent1"/>
              </a:solidFill>
            </a:endParaRPr>
          </a:p>
        </p:txBody>
      </p:sp>
      <p:grpSp>
        <p:nvGrpSpPr>
          <p:cNvPr id="2" name="Group 1">
            <a:extLst>
              <a:ext uri="{FF2B5EF4-FFF2-40B4-BE49-F238E27FC236}">
                <a16:creationId xmlns:a16="http://schemas.microsoft.com/office/drawing/2014/main" id="{8D374BB0-5171-6BC8-9AD0-28CD05F8F5B5}"/>
              </a:ext>
            </a:extLst>
          </p:cNvPr>
          <p:cNvGrpSpPr/>
          <p:nvPr/>
        </p:nvGrpSpPr>
        <p:grpSpPr>
          <a:xfrm>
            <a:off x="1698748" y="3768345"/>
            <a:ext cx="8964488" cy="1153944"/>
            <a:chOff x="101664" y="2835182"/>
            <a:chExt cx="8964488" cy="1153944"/>
          </a:xfrm>
        </p:grpSpPr>
        <p:pic>
          <p:nvPicPr>
            <p:cNvPr id="12" name="Picture 11">
              <a:extLst>
                <a:ext uri="{FF2B5EF4-FFF2-40B4-BE49-F238E27FC236}">
                  <a16:creationId xmlns:a16="http://schemas.microsoft.com/office/drawing/2014/main" id="{7379B3B2-6C36-DCE7-3C68-0A1319C3EF2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1664" y="2950706"/>
              <a:ext cx="8964488" cy="1038420"/>
            </a:xfrm>
            <a:prstGeom prst="rect">
              <a:avLst/>
            </a:prstGeom>
          </p:spPr>
        </p:pic>
        <p:sp>
          <p:nvSpPr>
            <p:cNvPr id="13" name="Rectangle 12">
              <a:extLst>
                <a:ext uri="{FF2B5EF4-FFF2-40B4-BE49-F238E27FC236}">
                  <a16:creationId xmlns:a16="http://schemas.microsoft.com/office/drawing/2014/main" id="{CEA77CCB-6C8A-3649-42FA-D3BC8E8EFED7}"/>
                </a:ext>
              </a:extLst>
            </p:cNvPr>
            <p:cNvSpPr/>
            <p:nvPr/>
          </p:nvSpPr>
          <p:spPr>
            <a:xfrm>
              <a:off x="4644008" y="2950706"/>
              <a:ext cx="770384" cy="2310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rtl="0"/>
              <a:endParaRPr lang="en-US">
                <a:latin typeface="Gill Sans Infant Std"/>
                <a:cs typeface="Gill Sans Infant Std"/>
              </a:endParaRPr>
            </a:p>
          </p:txBody>
        </p:sp>
        <p:sp>
          <p:nvSpPr>
            <p:cNvPr id="14" name="Rectangle 13">
              <a:extLst>
                <a:ext uri="{FF2B5EF4-FFF2-40B4-BE49-F238E27FC236}">
                  <a16:creationId xmlns:a16="http://schemas.microsoft.com/office/drawing/2014/main" id="{EA422E43-4A14-9AB4-455A-D0003EA5376C}"/>
                </a:ext>
              </a:extLst>
            </p:cNvPr>
            <p:cNvSpPr/>
            <p:nvPr/>
          </p:nvSpPr>
          <p:spPr>
            <a:xfrm>
              <a:off x="7262645" y="2835182"/>
              <a:ext cx="770384" cy="2310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rtl="0"/>
              <a:endParaRPr lang="en-US">
                <a:latin typeface="Gill Sans Infant Std"/>
                <a:cs typeface="Gill Sans Infant Std"/>
              </a:endParaRPr>
            </a:p>
          </p:txBody>
        </p:sp>
      </p:grpSp>
      <p:pic>
        <p:nvPicPr>
          <p:cNvPr id="3" name="Picture 2">
            <a:extLst>
              <a:ext uri="{FF2B5EF4-FFF2-40B4-BE49-F238E27FC236}">
                <a16:creationId xmlns:a16="http://schemas.microsoft.com/office/drawing/2014/main" id="{885F5A1D-9C9D-BF74-6D62-C770475F7F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0490" y="2561133"/>
            <a:ext cx="8185096" cy="5600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Content Placeholder 2">
            <a:extLst>
              <a:ext uri="{FF2B5EF4-FFF2-40B4-BE49-F238E27FC236}">
                <a16:creationId xmlns:a16="http://schemas.microsoft.com/office/drawing/2014/main" id="{A89F8AD7-776D-9CA0-3D10-4DCF8994A9F8}"/>
              </a:ext>
            </a:extLst>
          </p:cNvPr>
          <p:cNvSpPr>
            <a:spLocks noGrp="1"/>
          </p:cNvSpPr>
          <p:nvPr/>
        </p:nvSpPr>
        <p:spPr>
          <a:xfrm>
            <a:off x="4656916" y="5046569"/>
            <a:ext cx="1440160" cy="376506"/>
          </a:xfrm>
          <a:prstGeom prst="rect">
            <a:avLst/>
          </a:prstGeom>
          <a:solidFill>
            <a:schemeClr val="accent4"/>
          </a:solidFill>
        </p:spPr>
        <p:style>
          <a:lnRef idx="0">
            <a:scrgbClr r="0" g="0" b="0"/>
          </a:lnRef>
          <a:fillRef idx="0">
            <a:scrgbClr r="0" g="0" b="0"/>
          </a:fillRef>
          <a:effectRef idx="0">
            <a:scrgbClr r="0" g="0" b="0"/>
          </a:effectRef>
          <a:fontRef idx="major"/>
        </p:style>
        <p:txBody>
          <a:bodyPr vert="horz" lIns="0" tIns="0" rIns="0" bIns="0" rtlCol="0" anchor="ctr">
            <a:noAutofit/>
          </a:bodyPr>
          <a:lstStyle>
            <a:lvl1pPr marL="0" indent="0" algn="l" defTabSz="457200" rtl="0" eaLnBrk="1" latinLnBrk="0" hangingPunct="1">
              <a:spcBef>
                <a:spcPts val="0"/>
              </a:spcBef>
              <a:spcAft>
                <a:spcPts val="600"/>
              </a:spcAft>
              <a:buFont typeface="Arial"/>
              <a:buNone/>
              <a:defRPr sz="1800" b="1" i="0" kern="1200">
                <a:solidFill>
                  <a:schemeClr val="tx2"/>
                </a:solidFill>
                <a:latin typeface="+mj-lt"/>
                <a:ea typeface="+mj-ea"/>
                <a:cs typeface="+mj-cs"/>
              </a:defRPr>
            </a:lvl1pPr>
            <a:lvl2pPr marL="0" indent="0" algn="l" defTabSz="457200" rtl="0" eaLnBrk="1" latinLnBrk="0" hangingPunct="1">
              <a:spcBef>
                <a:spcPts val="0"/>
              </a:spcBef>
              <a:spcAft>
                <a:spcPts val="600"/>
              </a:spcAft>
              <a:buFont typeface="Arial"/>
              <a:buNone/>
              <a:defRPr sz="1500" b="0" i="0" kern="1200">
                <a:solidFill>
                  <a:schemeClr val="tx1"/>
                </a:solidFill>
                <a:latin typeface="+mj-lt"/>
                <a:ea typeface="+mj-ea"/>
                <a:cs typeface="+mj-cs"/>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mj-lt"/>
                <a:ea typeface="+mj-ea"/>
                <a:cs typeface="+mj-cs"/>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mj-lt"/>
                <a:ea typeface="+mj-ea"/>
                <a:cs typeface="+mj-cs"/>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pPr algn="ctr" rtl="0"/>
            <a:r>
              <a:rPr lang="fr">
                <a:solidFill>
                  <a:schemeClr val="tx1"/>
                </a:solidFill>
              </a:rPr>
              <a:t>0 – &lt;6 semaines</a:t>
            </a:r>
          </a:p>
        </p:txBody>
      </p:sp>
      <p:grpSp>
        <p:nvGrpSpPr>
          <p:cNvPr id="8" name="Group 7">
            <a:extLst>
              <a:ext uri="{FF2B5EF4-FFF2-40B4-BE49-F238E27FC236}">
                <a16:creationId xmlns:a16="http://schemas.microsoft.com/office/drawing/2014/main" id="{296E8ED0-BEA5-A841-3A79-B4305988A7CB}"/>
              </a:ext>
            </a:extLst>
          </p:cNvPr>
          <p:cNvGrpSpPr/>
          <p:nvPr/>
        </p:nvGrpSpPr>
        <p:grpSpPr>
          <a:xfrm>
            <a:off x="6097076" y="4634257"/>
            <a:ext cx="144016" cy="288032"/>
            <a:chOff x="4499992" y="3717032"/>
            <a:chExt cx="144016" cy="288032"/>
          </a:xfrm>
        </p:grpSpPr>
        <p:cxnSp>
          <p:nvCxnSpPr>
            <p:cNvPr id="10" name="Straight Arrow Connector 9">
              <a:extLst>
                <a:ext uri="{FF2B5EF4-FFF2-40B4-BE49-F238E27FC236}">
                  <a16:creationId xmlns:a16="http://schemas.microsoft.com/office/drawing/2014/main" id="{E9FE61ED-384B-F553-84CD-7EC6F54F4BFC}"/>
                </a:ext>
              </a:extLst>
            </p:cNvPr>
            <p:cNvCxnSpPr/>
            <p:nvPr/>
          </p:nvCxnSpPr>
          <p:spPr>
            <a:xfrm flipV="1">
              <a:off x="4644008" y="3725595"/>
              <a:ext cx="0" cy="279469"/>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C2013018-2083-0DE2-21A1-C98F84CF3982}"/>
                </a:ext>
              </a:extLst>
            </p:cNvPr>
            <p:cNvCxnSpPr/>
            <p:nvPr/>
          </p:nvCxnSpPr>
          <p:spPr>
            <a:xfrm flipV="1">
              <a:off x="4499992" y="3717032"/>
              <a:ext cx="0" cy="279469"/>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grpSp>
      <p:sp>
        <p:nvSpPr>
          <p:cNvPr id="9" name="Content Placeholder 2">
            <a:extLst>
              <a:ext uri="{FF2B5EF4-FFF2-40B4-BE49-F238E27FC236}">
                <a16:creationId xmlns:a16="http://schemas.microsoft.com/office/drawing/2014/main" id="{2CED9A69-2E8F-025F-E011-F6BD16744C36}"/>
              </a:ext>
            </a:extLst>
          </p:cNvPr>
          <p:cNvSpPr txBox="1">
            <a:spLocks/>
          </p:cNvSpPr>
          <p:nvPr/>
        </p:nvSpPr>
        <p:spPr>
          <a:xfrm>
            <a:off x="6241092" y="5046569"/>
            <a:ext cx="2335588" cy="375467"/>
          </a:xfrm>
          <a:prstGeom prst="rect">
            <a:avLst/>
          </a:prstGeom>
          <a:solidFill>
            <a:srgbClr val="0070C0"/>
          </a:solidFill>
        </p:spPr>
        <p:style>
          <a:lnRef idx="0">
            <a:scrgbClr r="0" g="0" b="0"/>
          </a:lnRef>
          <a:fillRef idx="0">
            <a:scrgbClr r="0" g="0" b="0"/>
          </a:fillRef>
          <a:effectRef idx="0">
            <a:scrgbClr r="0" g="0" b="0"/>
          </a:effectRef>
          <a:fontRef idx="major"/>
        </p:style>
        <p:txBody>
          <a:bodyPr vert="horz" lIns="0" tIns="0" rIns="0" bIns="0" rtlCol="0" anchor="ctr">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rtl="0"/>
            <a:r>
              <a:rPr lang="fr">
                <a:solidFill>
                  <a:schemeClr val="tx1"/>
                </a:solidFill>
              </a:rPr>
              <a:t>6 semaines – &lt; 6 mois</a:t>
            </a:r>
          </a:p>
        </p:txBody>
      </p:sp>
    </p:spTree>
    <p:extLst>
      <p:ext uri="{BB962C8B-B14F-4D97-AF65-F5344CB8AC3E}">
        <p14:creationId xmlns:p14="http://schemas.microsoft.com/office/powerpoint/2010/main" val="16464380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fr"/>
              <a:t>L’évaluation MAMI</a:t>
            </a:r>
            <a:br>
              <a:rPr lang="en-GB"/>
            </a:br>
            <a:r>
              <a:rPr lang="fr">
                <a:solidFill>
                  <a:schemeClr val="accent1"/>
                </a:solidFill>
              </a:rPr>
              <a:t>Activité 4 : Évaluation MAMI</a:t>
            </a:r>
            <a:endParaRPr lang="x-none">
              <a:solidFill>
                <a:schemeClr val="accent1"/>
              </a:solidFill>
            </a:endParaRPr>
          </a:p>
        </p:txBody>
      </p:sp>
      <p:sp>
        <p:nvSpPr>
          <p:cNvPr id="15" name="Content Placeholder 2">
            <a:extLst>
              <a:ext uri="{FF2B5EF4-FFF2-40B4-BE49-F238E27FC236}">
                <a16:creationId xmlns:a16="http://schemas.microsoft.com/office/drawing/2014/main" id="{019C6E07-F823-A71D-6ACC-826DBEB3EB61}"/>
              </a:ext>
            </a:extLst>
          </p:cNvPr>
          <p:cNvSpPr>
            <a:spLocks noGrp="1"/>
          </p:cNvSpPr>
          <p:nvPr>
            <p:ph idx="1"/>
          </p:nvPr>
        </p:nvSpPr>
        <p:spPr>
          <a:xfrm>
            <a:off x="811733" y="2104251"/>
            <a:ext cx="9523556" cy="4476750"/>
          </a:xfrm>
        </p:spPr>
        <p:txBody>
          <a:bodyPr rtlCol="0"/>
          <a:lstStyle/>
          <a:p>
            <a:pPr rtl="0"/>
            <a:r>
              <a:rPr lang="fr" sz="2400" b="1">
                <a:solidFill>
                  <a:schemeClr val="tx1"/>
                </a:solidFill>
              </a:rPr>
              <a:t>Mesurez vos partenaires :</a:t>
            </a:r>
          </a:p>
          <a:p>
            <a:pPr marL="342900" indent="-342900" rtl="0">
              <a:buFont typeface="Arial" panose="020B0604020202020204" pitchFamily="34" charset="0"/>
              <a:buChar char="•"/>
            </a:pPr>
            <a:r>
              <a:rPr lang="fr" sz="2400" b="0">
                <a:solidFill>
                  <a:schemeClr val="tx1"/>
                </a:solidFill>
              </a:rPr>
              <a:t>Fréquence respiratoire</a:t>
            </a:r>
          </a:p>
          <a:p>
            <a:pPr marL="342900" indent="-342900" rtl="0">
              <a:buFont typeface="Arial" panose="020B0604020202020204" pitchFamily="34" charset="0"/>
              <a:buChar char="•"/>
            </a:pPr>
            <a:r>
              <a:rPr lang="fr" sz="2400" b="0">
                <a:solidFill>
                  <a:schemeClr val="tx1"/>
                </a:solidFill>
              </a:rPr>
              <a:t>Température</a:t>
            </a:r>
            <a:r>
              <a:rPr lang="fr" sz="2400" b="0">
                <a:solidFill>
                  <a:srgbClr val="FF0000"/>
                </a:solidFill>
              </a:rPr>
              <a:t> </a:t>
            </a:r>
          </a:p>
          <a:p>
            <a:pPr marL="342900" indent="-342900" rtl="0">
              <a:buFont typeface="Arial" panose="020B0604020202020204" pitchFamily="34" charset="0"/>
              <a:buChar char="•"/>
            </a:pPr>
            <a:r>
              <a:rPr lang="fr" sz="2400" b="0">
                <a:solidFill>
                  <a:schemeClr val="tx1"/>
                </a:solidFill>
              </a:rPr>
              <a:t>Périmètre brachial</a:t>
            </a:r>
          </a:p>
          <a:p>
            <a:pPr marL="457200" indent="-457200" rtl="0">
              <a:buFont typeface="Wingdings" panose="05000000000000000000" pitchFamily="2" charset="2"/>
              <a:buChar char="q"/>
            </a:pPr>
            <a:endParaRPr lang="en-US" sz="2400" b="0">
              <a:solidFill>
                <a:schemeClr val="tx1"/>
              </a:solidFill>
            </a:endParaRPr>
          </a:p>
          <a:p>
            <a:pPr rtl="0"/>
            <a:r>
              <a:rPr lang="fr" sz="2400" b="1">
                <a:solidFill>
                  <a:schemeClr val="tx1"/>
                </a:solidFill>
              </a:rPr>
              <a:t>Vérifiez que votre partenaire ne présente pas de signes de :</a:t>
            </a:r>
          </a:p>
          <a:p>
            <a:pPr marL="342900" indent="-342900" rtl="0">
              <a:buFont typeface="Arial" panose="020B0604020202020204" pitchFamily="34" charset="0"/>
              <a:buChar char="•"/>
            </a:pPr>
            <a:r>
              <a:rPr lang="fr" sz="2400" b="0">
                <a:solidFill>
                  <a:schemeClr val="tx1"/>
                </a:solidFill>
              </a:rPr>
              <a:t>Anémie</a:t>
            </a:r>
            <a:endParaRPr lang="en-US" sz="2400" b="0">
              <a:solidFill>
                <a:schemeClr val="tx1"/>
              </a:solidFill>
            </a:endParaRPr>
          </a:p>
        </p:txBody>
      </p:sp>
    </p:spTree>
    <p:extLst>
      <p:ext uri="{BB962C8B-B14F-4D97-AF65-F5344CB8AC3E}">
        <p14:creationId xmlns:p14="http://schemas.microsoft.com/office/powerpoint/2010/main" val="15541920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fr"/>
              <a:t>L’évaluation MAMI</a:t>
            </a:r>
            <a:br>
              <a:rPr lang="en-GB"/>
            </a:br>
            <a:r>
              <a:rPr lang="fr">
                <a:solidFill>
                  <a:schemeClr val="accent1"/>
                </a:solidFill>
              </a:rPr>
              <a:t>Étape 4 : Évaluer les principaux facteurs de risque MAMI </a:t>
            </a:r>
            <a:endParaRPr lang="x-none">
              <a:solidFill>
                <a:schemeClr val="accent1"/>
              </a:solidFill>
            </a:endParaRPr>
          </a:p>
        </p:txBody>
      </p:sp>
      <p:pic>
        <p:nvPicPr>
          <p:cNvPr id="2" name="Picture 1" descr="A yellow and blue check box with black text&#10;&#10;Description automatically generated">
            <a:extLst>
              <a:ext uri="{FF2B5EF4-FFF2-40B4-BE49-F238E27FC236}">
                <a16:creationId xmlns:a16="http://schemas.microsoft.com/office/drawing/2014/main" id="{D16AD5E4-14EA-DEBC-2180-F34D3CAAB3B5}"/>
              </a:ext>
            </a:extLst>
          </p:cNvPr>
          <p:cNvPicPr>
            <a:picLocks noChangeAspect="1"/>
          </p:cNvPicPr>
          <p:nvPr/>
        </p:nvPicPr>
        <p:blipFill>
          <a:blip r:embed="rId3"/>
          <a:stretch>
            <a:fillRect/>
          </a:stretch>
        </p:blipFill>
        <p:spPr>
          <a:xfrm>
            <a:off x="828136" y="2279331"/>
            <a:ext cx="10363199" cy="3665187"/>
          </a:xfrm>
          <a:prstGeom prst="rect">
            <a:avLst/>
          </a:prstGeom>
        </p:spPr>
      </p:pic>
    </p:spTree>
    <p:extLst>
      <p:ext uri="{BB962C8B-B14F-4D97-AF65-F5344CB8AC3E}">
        <p14:creationId xmlns:p14="http://schemas.microsoft.com/office/powerpoint/2010/main" val="859994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67409-66D9-EE41-8A74-1738F26A27F2}"/>
              </a:ext>
            </a:extLst>
          </p:cNvPr>
          <p:cNvSpPr txBox="1">
            <a:spLocks/>
          </p:cNvSpPr>
          <p:nvPr/>
        </p:nvSpPr>
        <p:spPr>
          <a:xfrm>
            <a:off x="3977832" y="2977356"/>
            <a:ext cx="4236335" cy="903288"/>
          </a:xfrm>
          <a:prstGeom prst="rect">
            <a:avLst/>
          </a:prstGeom>
          <a:noFill/>
        </p:spPr>
        <p:txBody>
          <a:bodyPr tIns="72000" bIns="0" rtlCol="0" anchor="ctr"/>
          <a:lstStyle>
            <a:lvl1pPr algn="l" defTabSz="914400" rtl="0" eaLnBrk="1" latinLnBrk="0" hangingPunct="1">
              <a:lnSpc>
                <a:spcPct val="90000"/>
              </a:lnSpc>
              <a:spcBef>
                <a:spcPct val="0"/>
              </a:spcBef>
              <a:buNone/>
              <a:defRPr sz="4400" kern="1200">
                <a:solidFill>
                  <a:schemeClr val="tx1"/>
                </a:solidFill>
                <a:latin typeface="Oswald Medium" pitchFamily="2" charset="77"/>
                <a:ea typeface="+mj-ea"/>
                <a:cs typeface="+mj-cs"/>
              </a:defRPr>
            </a:lvl1pPr>
          </a:lstStyle>
          <a:p>
            <a:pPr algn="ctr" rtl="0"/>
            <a:r>
              <a:rPr lang="fr">
                <a:solidFill>
                  <a:schemeClr val="bg1"/>
                </a:solidFill>
              </a:rPr>
              <a:t>PROGRAMME – JOUR 2</a:t>
            </a:r>
            <a:endParaRPr lang="x-none">
              <a:solidFill>
                <a:schemeClr val="bg1"/>
              </a:solidFill>
            </a:endParaRPr>
          </a:p>
        </p:txBody>
      </p:sp>
    </p:spTree>
    <p:extLst>
      <p:ext uri="{BB962C8B-B14F-4D97-AF65-F5344CB8AC3E}">
        <p14:creationId xmlns:p14="http://schemas.microsoft.com/office/powerpoint/2010/main" val="10217077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fr"/>
              <a:t>L’évaluation MAMI</a:t>
            </a:r>
            <a:br>
              <a:rPr lang="en-GB"/>
            </a:br>
            <a:r>
              <a:rPr lang="fr">
                <a:solidFill>
                  <a:schemeClr val="accent1"/>
                </a:solidFill>
              </a:rPr>
              <a:t>Étape 5 : Dépister tout risque lié à l’alimentation </a:t>
            </a:r>
            <a:endParaRPr lang="x-none">
              <a:solidFill>
                <a:schemeClr val="accent1"/>
              </a:solidFill>
            </a:endParaRPr>
          </a:p>
        </p:txBody>
      </p:sp>
      <p:pic>
        <p:nvPicPr>
          <p:cNvPr id="3" name="Picture 2" descr="A questionnaire with black and white text&#10;&#10;Description automatically generated">
            <a:extLst>
              <a:ext uri="{FF2B5EF4-FFF2-40B4-BE49-F238E27FC236}">
                <a16:creationId xmlns:a16="http://schemas.microsoft.com/office/drawing/2014/main" id="{00A5A85B-998E-3783-94AA-EA161340F0E1}"/>
              </a:ext>
            </a:extLst>
          </p:cNvPr>
          <p:cNvPicPr>
            <a:picLocks noChangeAspect="1"/>
          </p:cNvPicPr>
          <p:nvPr/>
        </p:nvPicPr>
        <p:blipFill>
          <a:blip r:embed="rId3"/>
          <a:stretch>
            <a:fillRect/>
          </a:stretch>
        </p:blipFill>
        <p:spPr>
          <a:xfrm>
            <a:off x="828136" y="2025563"/>
            <a:ext cx="10492596" cy="3698271"/>
          </a:xfrm>
          <a:prstGeom prst="rect">
            <a:avLst/>
          </a:prstGeom>
        </p:spPr>
      </p:pic>
    </p:spTree>
    <p:extLst>
      <p:ext uri="{BB962C8B-B14F-4D97-AF65-F5344CB8AC3E}">
        <p14:creationId xmlns:p14="http://schemas.microsoft.com/office/powerpoint/2010/main" val="27971504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679703" y="1021184"/>
            <a:ext cx="5289297" cy="905256"/>
          </a:xfrm>
        </p:spPr>
        <p:txBody>
          <a:bodyPr rtlCol="0">
            <a:normAutofit fontScale="90000"/>
          </a:bodyPr>
          <a:lstStyle/>
          <a:p>
            <a:pPr rtl="0"/>
            <a:r>
              <a:rPr lang="fr"/>
              <a:t>Risques liés à l’alimentation</a:t>
            </a:r>
            <a:br>
              <a:rPr lang="en-GB"/>
            </a:br>
            <a:r>
              <a:rPr lang="fr">
                <a:solidFill>
                  <a:schemeClr val="accent1"/>
                </a:solidFill>
              </a:rPr>
              <a:t>Évaluation complète </a:t>
            </a:r>
            <a:br>
              <a:rPr lang="fr">
                <a:solidFill>
                  <a:schemeClr val="accent1"/>
                </a:solidFill>
              </a:rPr>
            </a:br>
            <a:r>
              <a:rPr lang="fr">
                <a:solidFill>
                  <a:schemeClr val="accent1"/>
                </a:solidFill>
              </a:rPr>
              <a:t>de l’alimentation</a:t>
            </a:r>
            <a:endParaRPr lang="x-none">
              <a:solidFill>
                <a:schemeClr val="accent1"/>
              </a:solidFill>
            </a:endParaRPr>
          </a:p>
        </p:txBody>
      </p:sp>
      <p:pic>
        <p:nvPicPr>
          <p:cNvPr id="2" name="Picture 1">
            <a:extLst>
              <a:ext uri="{FF2B5EF4-FFF2-40B4-BE49-F238E27FC236}">
                <a16:creationId xmlns:a16="http://schemas.microsoft.com/office/drawing/2014/main" id="{7D2D90E9-54F1-6D58-89CA-1268153804DF}"/>
              </a:ext>
            </a:extLst>
          </p:cNvPr>
          <p:cNvPicPr>
            <a:picLocks noChangeAspect="1"/>
          </p:cNvPicPr>
          <p:nvPr/>
        </p:nvPicPr>
        <p:blipFill>
          <a:blip r:embed="rId3"/>
          <a:stretch>
            <a:fillRect/>
          </a:stretch>
        </p:blipFill>
        <p:spPr>
          <a:xfrm>
            <a:off x="5975230" y="165443"/>
            <a:ext cx="4339086" cy="6527114"/>
          </a:xfrm>
          <a:prstGeom prst="rect">
            <a:avLst/>
          </a:prstGeom>
        </p:spPr>
      </p:pic>
    </p:spTree>
    <p:extLst>
      <p:ext uri="{BB962C8B-B14F-4D97-AF65-F5344CB8AC3E}">
        <p14:creationId xmlns:p14="http://schemas.microsoft.com/office/powerpoint/2010/main" val="41099949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fr"/>
              <a:t>L’évaluation MAMI</a:t>
            </a:r>
            <a:br>
              <a:rPr lang="en-GB"/>
            </a:br>
            <a:r>
              <a:rPr lang="fr">
                <a:solidFill>
                  <a:schemeClr val="accent1"/>
                </a:solidFill>
              </a:rPr>
              <a:t>Étape </a:t>
            </a:r>
            <a:r>
              <a:rPr lang="fr-CH">
                <a:solidFill>
                  <a:schemeClr val="accent1"/>
                </a:solidFill>
              </a:rPr>
              <a:t>6</a:t>
            </a:r>
            <a:r>
              <a:rPr lang="fr">
                <a:solidFill>
                  <a:schemeClr val="accent1"/>
                </a:solidFill>
              </a:rPr>
              <a:t> : </a:t>
            </a:r>
            <a:r>
              <a:rPr lang="fr-CH">
                <a:solidFill>
                  <a:schemeClr val="accent1"/>
                </a:solidFill>
              </a:rPr>
              <a:t>Dépister les problèmes de santé mentale de la mère</a:t>
            </a:r>
            <a:endParaRPr lang="x-none">
              <a:solidFill>
                <a:schemeClr val="accent1"/>
              </a:solidFill>
            </a:endParaRPr>
          </a:p>
        </p:txBody>
      </p:sp>
      <p:pic>
        <p:nvPicPr>
          <p:cNvPr id="3" name="Picture 2" descr="A white and blue checklist with black text&#10;&#10;Description automatically generated">
            <a:extLst>
              <a:ext uri="{FF2B5EF4-FFF2-40B4-BE49-F238E27FC236}">
                <a16:creationId xmlns:a16="http://schemas.microsoft.com/office/drawing/2014/main" id="{02891EB4-E7EC-F124-A7FC-322921B3221F}"/>
              </a:ext>
            </a:extLst>
          </p:cNvPr>
          <p:cNvPicPr>
            <a:picLocks noChangeAspect="1"/>
          </p:cNvPicPr>
          <p:nvPr/>
        </p:nvPicPr>
        <p:blipFill>
          <a:blip r:embed="rId3"/>
          <a:stretch>
            <a:fillRect/>
          </a:stretch>
        </p:blipFill>
        <p:spPr>
          <a:xfrm>
            <a:off x="1058174" y="2049640"/>
            <a:ext cx="9744973" cy="4153324"/>
          </a:xfrm>
          <a:prstGeom prst="rect">
            <a:avLst/>
          </a:prstGeom>
        </p:spPr>
      </p:pic>
    </p:spTree>
    <p:extLst>
      <p:ext uri="{BB962C8B-B14F-4D97-AF65-F5344CB8AC3E}">
        <p14:creationId xmlns:p14="http://schemas.microsoft.com/office/powerpoint/2010/main" val="22972508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fr"/>
              <a:t>L’évaluation MAMI</a:t>
            </a:r>
            <a:br>
              <a:rPr lang="en-GB"/>
            </a:br>
            <a:r>
              <a:rPr lang="fr">
                <a:solidFill>
                  <a:schemeClr val="accent1"/>
                </a:solidFill>
              </a:rPr>
              <a:t>Évaluer la santé mentale maternelle </a:t>
            </a:r>
            <a:endParaRPr lang="x-none">
              <a:solidFill>
                <a:schemeClr val="accent1"/>
              </a:solidFill>
            </a:endParaRPr>
          </a:p>
        </p:txBody>
      </p:sp>
      <p:pic>
        <p:nvPicPr>
          <p:cNvPr id="3" name="I-j8WllBk4g">
            <a:extLst>
              <a:ext uri="{FF2B5EF4-FFF2-40B4-BE49-F238E27FC236}">
                <a16:creationId xmlns:a16="http://schemas.microsoft.com/office/drawing/2014/main" id="{7BDD6EC5-C333-ADFE-BA11-2C4AB8C2077F}"/>
              </a:ext>
            </a:extLst>
          </p:cNvPr>
          <p:cNvPicPr>
            <a:picLocks noRot="1" noChangeAspect="1"/>
          </p:cNvPicPr>
          <p:nvPr>
            <a:videoFile r:link="rId1"/>
            <p:extLst>
              <p:ext uri="{DAA4B4D4-6D71-4841-9C94-3DE7FCFB9230}">
                <p14:media xmlns:p14="http://schemas.microsoft.com/office/powerpoint/2010/main" r:link="rId2"/>
              </p:ext>
            </p:extLst>
          </p:nvPr>
        </p:nvPicPr>
        <p:blipFill>
          <a:blip r:embed="rId5"/>
          <a:stretch>
            <a:fillRect/>
          </a:stretch>
        </p:blipFill>
        <p:spPr>
          <a:xfrm>
            <a:off x="3154020" y="1994294"/>
            <a:ext cx="5936475" cy="3339267"/>
          </a:xfrm>
          <a:prstGeom prst="rect">
            <a:avLst/>
          </a:prstGeom>
        </p:spPr>
      </p:pic>
    </p:spTree>
    <p:extLst>
      <p:ext uri="{BB962C8B-B14F-4D97-AF65-F5344CB8AC3E}">
        <p14:creationId xmlns:p14="http://schemas.microsoft.com/office/powerpoint/2010/main" val="31804554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fr"/>
              <a:t>Santé mentale maternelle</a:t>
            </a:r>
            <a:br>
              <a:rPr lang="en-GB"/>
            </a:br>
            <a:r>
              <a:rPr lang="fr">
                <a:solidFill>
                  <a:schemeClr val="accent1"/>
                </a:solidFill>
              </a:rPr>
              <a:t>Évaluation approfondie</a:t>
            </a:r>
            <a:endParaRPr lang="x-none">
              <a:solidFill>
                <a:schemeClr val="accent1"/>
              </a:solidFill>
            </a:endParaRPr>
          </a:p>
        </p:txBody>
      </p:sp>
      <p:pic>
        <p:nvPicPr>
          <p:cNvPr id="3" name="Picture 2" descr="A close-up of a form&#10;&#10;Description automatically generated">
            <a:extLst>
              <a:ext uri="{FF2B5EF4-FFF2-40B4-BE49-F238E27FC236}">
                <a16:creationId xmlns:a16="http://schemas.microsoft.com/office/drawing/2014/main" id="{0E3994EE-476D-ECE1-2252-830DEE1A347F}"/>
              </a:ext>
            </a:extLst>
          </p:cNvPr>
          <p:cNvPicPr>
            <a:picLocks noChangeAspect="1"/>
          </p:cNvPicPr>
          <p:nvPr/>
        </p:nvPicPr>
        <p:blipFill>
          <a:blip r:embed="rId3"/>
          <a:stretch>
            <a:fillRect/>
          </a:stretch>
        </p:blipFill>
        <p:spPr>
          <a:xfrm>
            <a:off x="6435306" y="642091"/>
            <a:ext cx="4626633" cy="5674457"/>
          </a:xfrm>
          <a:prstGeom prst="rect">
            <a:avLst/>
          </a:prstGeom>
        </p:spPr>
      </p:pic>
    </p:spTree>
    <p:extLst>
      <p:ext uri="{BB962C8B-B14F-4D97-AF65-F5344CB8AC3E}">
        <p14:creationId xmlns:p14="http://schemas.microsoft.com/office/powerpoint/2010/main" val="26862018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C-MAMI Center for Rohingya Refugee Children's Nutrition">
            <a:extLst>
              <a:ext uri="{FF2B5EF4-FFF2-40B4-BE49-F238E27FC236}">
                <a16:creationId xmlns:a16="http://schemas.microsoft.com/office/drawing/2014/main" id="{29946BF8-F50E-910D-B57D-31FC191FCB9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19" b="7408"/>
          <a:stretch/>
        </p:blipFill>
        <p:spPr bwMode="auto">
          <a:xfrm>
            <a:off x="0" y="0"/>
            <a:ext cx="6238242"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ounded Rectangle 6">
            <a:extLst>
              <a:ext uri="{FF2B5EF4-FFF2-40B4-BE49-F238E27FC236}">
                <a16:creationId xmlns:a16="http://schemas.microsoft.com/office/drawing/2014/main" id="{CC0B20DB-0C57-4D13-AC1C-B08287C89388}"/>
              </a:ext>
            </a:extLst>
          </p:cNvPr>
          <p:cNvSpPr/>
          <p:nvPr/>
        </p:nvSpPr>
        <p:spPr>
          <a:xfrm>
            <a:off x="6648450" y="1062790"/>
            <a:ext cx="5251450" cy="4732420"/>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spcBef>
                <a:spcPts val="2400"/>
              </a:spcBef>
            </a:pPr>
            <a:r>
              <a:rPr lang="fr" sz="4400">
                <a:solidFill>
                  <a:schemeClr val="accent1"/>
                </a:solidFill>
                <a:latin typeface="+mj-lt"/>
              </a:rPr>
              <a:t>MODULE 5</a:t>
            </a:r>
          </a:p>
          <a:p>
            <a:pPr algn="ctr" rtl="0">
              <a:spcBef>
                <a:spcPts val="2400"/>
              </a:spcBef>
            </a:pPr>
            <a:endParaRPr lang="en-GB" sz="4400">
              <a:solidFill>
                <a:schemeClr val="tx1"/>
              </a:solidFill>
              <a:latin typeface="+mj-lt"/>
            </a:endParaRPr>
          </a:p>
          <a:p>
            <a:pPr algn="ctr" rtl="0">
              <a:spcBef>
                <a:spcPts val="2400"/>
              </a:spcBef>
            </a:pPr>
            <a:r>
              <a:rPr lang="fr" sz="4400">
                <a:solidFill>
                  <a:schemeClr val="tx1"/>
                </a:solidFill>
                <a:latin typeface="+mj-lt"/>
              </a:rPr>
              <a:t>CLASSIFICATION DES RISQUES NUTRITIONNELS</a:t>
            </a:r>
          </a:p>
        </p:txBody>
      </p:sp>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382443" y="-714248"/>
            <a:ext cx="6238242" cy="6359868"/>
          </a:xfrm>
          <a:prstGeom prst="rect">
            <a:avLst/>
          </a:prstGeom>
        </p:spPr>
      </p:pic>
      <p:sp>
        <p:nvSpPr>
          <p:cNvPr id="9" name="TextBox 8">
            <a:extLst>
              <a:ext uri="{FF2B5EF4-FFF2-40B4-BE49-F238E27FC236}">
                <a16:creationId xmlns:a16="http://schemas.microsoft.com/office/drawing/2014/main" id="{983D9214-A401-A7DD-9580-929C1E1F29E0}"/>
              </a:ext>
            </a:extLst>
          </p:cNvPr>
          <p:cNvSpPr txBox="1"/>
          <p:nvPr/>
        </p:nvSpPr>
        <p:spPr>
          <a:xfrm>
            <a:off x="-875577" y="6394111"/>
            <a:ext cx="3944429" cy="398294"/>
          </a:xfrm>
          <a:prstGeom prst="rect">
            <a:avLst/>
          </a:prstGeom>
          <a:noFill/>
        </p:spPr>
        <p:txBody>
          <a:bodyPr wrap="square" lIns="0" tIns="0" rIns="0" bIns="0" rtlCol="0">
            <a:spAutoFit/>
          </a:bodyPr>
          <a:lstStyle/>
          <a:p>
            <a:pPr rtl="0"/>
            <a:r>
              <a:rPr lang="fr" sz="1500" i="1">
                <a:solidFill>
                  <a:schemeClr val="bg1"/>
                </a:solidFill>
                <a:cs typeface="Gill Sans Infant Std"/>
              </a:rPr>
              <a:t>Save the Children </a:t>
            </a:r>
          </a:p>
        </p:txBody>
      </p:sp>
    </p:spTree>
    <p:extLst>
      <p:ext uri="{BB962C8B-B14F-4D97-AF65-F5344CB8AC3E}">
        <p14:creationId xmlns:p14="http://schemas.microsoft.com/office/powerpoint/2010/main" val="3343746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fr"/>
              <a:t>Module 5 – Activité</a:t>
            </a:r>
            <a:br>
              <a:rPr lang="en-GB"/>
            </a:br>
            <a:r>
              <a:rPr lang="fr">
                <a:solidFill>
                  <a:schemeClr val="accent1"/>
                </a:solidFill>
              </a:rPr>
              <a:t>Classifier le risque nutritionnel : Résumé de l’évaluation</a:t>
            </a:r>
            <a:endParaRPr lang="x-none">
              <a:solidFill>
                <a:schemeClr val="accent1"/>
              </a:solidFill>
            </a:endParaRPr>
          </a:p>
        </p:txBody>
      </p:sp>
      <p:sp>
        <p:nvSpPr>
          <p:cNvPr id="3" name="Title 5">
            <a:extLst>
              <a:ext uri="{FF2B5EF4-FFF2-40B4-BE49-F238E27FC236}">
                <a16:creationId xmlns:a16="http://schemas.microsoft.com/office/drawing/2014/main" id="{19AB6A11-FE09-CE6D-F135-5810B9732FEA}"/>
              </a:ext>
            </a:extLst>
          </p:cNvPr>
          <p:cNvSpPr txBox="1">
            <a:spLocks/>
          </p:cNvSpPr>
          <p:nvPr/>
        </p:nvSpPr>
        <p:spPr>
          <a:xfrm>
            <a:off x="1633187" y="1727025"/>
            <a:ext cx="9528048" cy="90525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fr" sz="3800" b="1">
                <a:cs typeface="Gill Sans Infant Std"/>
              </a:rPr>
              <a:t>Études de cas – C</a:t>
            </a:r>
          </a:p>
        </p:txBody>
      </p:sp>
      <p:pic>
        <p:nvPicPr>
          <p:cNvPr id="4" name="Picture 3">
            <a:extLst>
              <a:ext uri="{FF2B5EF4-FFF2-40B4-BE49-F238E27FC236}">
                <a16:creationId xmlns:a16="http://schemas.microsoft.com/office/drawing/2014/main" id="{680B0931-701F-C0C8-C6E6-01852FEE4F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4440" y="2632281"/>
            <a:ext cx="7911203" cy="3585535"/>
          </a:xfrm>
          <a:prstGeom prst="rect">
            <a:avLst/>
          </a:prstGeom>
        </p:spPr>
      </p:pic>
    </p:spTree>
    <p:extLst>
      <p:ext uri="{BB962C8B-B14F-4D97-AF65-F5344CB8AC3E}">
        <p14:creationId xmlns:p14="http://schemas.microsoft.com/office/powerpoint/2010/main" val="4605785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C-MAMI Center for Rohingya Refugee Children's Nutrition">
            <a:extLst>
              <a:ext uri="{FF2B5EF4-FFF2-40B4-BE49-F238E27FC236}">
                <a16:creationId xmlns:a16="http://schemas.microsoft.com/office/drawing/2014/main" id="{29946BF8-F50E-910D-B57D-31FC191FCB9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19" b="7408"/>
          <a:stretch/>
        </p:blipFill>
        <p:spPr bwMode="auto">
          <a:xfrm>
            <a:off x="0" y="0"/>
            <a:ext cx="6238242"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ounded Rectangle 6">
            <a:extLst>
              <a:ext uri="{FF2B5EF4-FFF2-40B4-BE49-F238E27FC236}">
                <a16:creationId xmlns:a16="http://schemas.microsoft.com/office/drawing/2014/main" id="{CC0B20DB-0C57-4D13-AC1C-B08287C89388}"/>
              </a:ext>
            </a:extLst>
          </p:cNvPr>
          <p:cNvSpPr/>
          <p:nvPr/>
        </p:nvSpPr>
        <p:spPr>
          <a:xfrm>
            <a:off x="7324388" y="1062790"/>
            <a:ext cx="4155133" cy="4732420"/>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rtl="0">
              <a:spcBef>
                <a:spcPts val="2400"/>
              </a:spcBef>
            </a:pPr>
            <a:r>
              <a:rPr lang="fr" sz="5000">
                <a:solidFill>
                  <a:schemeClr val="accent1"/>
                </a:solidFill>
                <a:latin typeface="+mj-lt"/>
              </a:rPr>
              <a:t>MODULE 6</a:t>
            </a:r>
          </a:p>
          <a:p>
            <a:pPr algn="ctr" rtl="0">
              <a:spcBef>
                <a:spcPts val="2400"/>
              </a:spcBef>
            </a:pPr>
            <a:endParaRPr lang="en-GB" sz="5000">
              <a:solidFill>
                <a:schemeClr val="tx1"/>
              </a:solidFill>
              <a:latin typeface="+mj-lt"/>
            </a:endParaRPr>
          </a:p>
          <a:p>
            <a:pPr algn="ctr" rtl="0"/>
            <a:r>
              <a:rPr lang="fr-FR" sz="5400">
                <a:solidFill>
                  <a:schemeClr val="tx1"/>
                </a:solidFill>
                <a:latin typeface="+mj-lt"/>
              </a:rPr>
              <a:t>KIT DE</a:t>
            </a:r>
            <a:r>
              <a:rPr lang="fr" sz="5400">
                <a:solidFill>
                  <a:schemeClr val="tx1"/>
                </a:solidFill>
                <a:latin typeface="+mj-lt"/>
              </a:rPr>
              <a:t> SOUTIEN MAMI</a:t>
            </a:r>
          </a:p>
        </p:txBody>
      </p:sp>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29104" y="76507"/>
            <a:ext cx="6238242" cy="6359868"/>
          </a:xfrm>
          <a:prstGeom prst="rect">
            <a:avLst/>
          </a:prstGeom>
        </p:spPr>
      </p:pic>
      <p:sp>
        <p:nvSpPr>
          <p:cNvPr id="9" name="TextBox 8">
            <a:extLst>
              <a:ext uri="{FF2B5EF4-FFF2-40B4-BE49-F238E27FC236}">
                <a16:creationId xmlns:a16="http://schemas.microsoft.com/office/drawing/2014/main" id="{983D9214-A401-A7DD-9580-929C1E1F29E0}"/>
              </a:ext>
            </a:extLst>
          </p:cNvPr>
          <p:cNvSpPr txBox="1"/>
          <p:nvPr/>
        </p:nvSpPr>
        <p:spPr>
          <a:xfrm>
            <a:off x="-875577" y="6394111"/>
            <a:ext cx="3944429" cy="398294"/>
          </a:xfrm>
          <a:prstGeom prst="rect">
            <a:avLst/>
          </a:prstGeom>
          <a:noFill/>
        </p:spPr>
        <p:txBody>
          <a:bodyPr wrap="square" lIns="0" tIns="0" rIns="0" bIns="0" rtlCol="0">
            <a:spAutoFit/>
          </a:bodyPr>
          <a:lstStyle/>
          <a:p>
            <a:pPr rtl="0"/>
            <a:r>
              <a:rPr lang="fr" sz="1500" i="1">
                <a:solidFill>
                  <a:schemeClr val="bg1"/>
                </a:solidFill>
                <a:cs typeface="Gill Sans Infant Std"/>
              </a:rPr>
              <a:t>Save the Children, </a:t>
            </a:r>
          </a:p>
        </p:txBody>
      </p:sp>
    </p:spTree>
    <p:extLst>
      <p:ext uri="{BB962C8B-B14F-4D97-AF65-F5344CB8AC3E}">
        <p14:creationId xmlns:p14="http://schemas.microsoft.com/office/powerpoint/2010/main" val="38697593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754484"/>
            <a:ext cx="5530596" cy="905256"/>
          </a:xfrm>
        </p:spPr>
        <p:txBody>
          <a:bodyPr rtlCol="0">
            <a:normAutofit fontScale="90000"/>
          </a:bodyPr>
          <a:lstStyle/>
          <a:p>
            <a:pPr rtl="0"/>
            <a:r>
              <a:rPr lang="fr-FR"/>
              <a:t>Kit de </a:t>
            </a:r>
            <a:r>
              <a:rPr lang="fr"/>
              <a:t>soutien</a:t>
            </a:r>
            <a:br>
              <a:rPr lang="en-GB"/>
            </a:br>
            <a:r>
              <a:rPr lang="fr">
                <a:solidFill>
                  <a:schemeClr val="accent1"/>
                </a:solidFill>
              </a:rPr>
              <a:t>Composantes des soins MAMI</a:t>
            </a:r>
            <a:endParaRPr lang="x-none">
              <a:solidFill>
                <a:schemeClr val="accent1"/>
              </a:solidFill>
            </a:endParaRPr>
          </a:p>
        </p:txBody>
      </p:sp>
      <p:pic>
        <p:nvPicPr>
          <p:cNvPr id="2" name="Picture 1">
            <a:extLst>
              <a:ext uri="{FF2B5EF4-FFF2-40B4-BE49-F238E27FC236}">
                <a16:creationId xmlns:a16="http://schemas.microsoft.com/office/drawing/2014/main" id="{8F2BBA92-ABF4-04CE-88FD-313B8BC14B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2757" y="453021"/>
            <a:ext cx="2466402" cy="1677865"/>
          </a:xfrm>
          <a:prstGeom prst="rect">
            <a:avLst/>
          </a:prstGeom>
        </p:spPr>
      </p:pic>
      <p:pic>
        <p:nvPicPr>
          <p:cNvPr id="7" name="Picture 6">
            <a:extLst>
              <a:ext uri="{FF2B5EF4-FFF2-40B4-BE49-F238E27FC236}">
                <a16:creationId xmlns:a16="http://schemas.microsoft.com/office/drawing/2014/main" id="{CD02A989-030E-534B-0D24-941048C74B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2200" y="453021"/>
            <a:ext cx="3282415" cy="1660415"/>
          </a:xfrm>
          <a:prstGeom prst="rect">
            <a:avLst/>
          </a:prstGeom>
        </p:spPr>
      </p:pic>
      <p:sp>
        <p:nvSpPr>
          <p:cNvPr id="8" name="Content Placeholder 2">
            <a:extLst>
              <a:ext uri="{FF2B5EF4-FFF2-40B4-BE49-F238E27FC236}">
                <a16:creationId xmlns:a16="http://schemas.microsoft.com/office/drawing/2014/main" id="{9D3190B0-6BB8-682B-6DC4-19F57AA4367B}"/>
              </a:ext>
            </a:extLst>
          </p:cNvPr>
          <p:cNvSpPr>
            <a:spLocks noGrp="1"/>
          </p:cNvSpPr>
          <p:nvPr>
            <p:ph idx="1"/>
          </p:nvPr>
        </p:nvSpPr>
        <p:spPr>
          <a:xfrm>
            <a:off x="811733" y="2419644"/>
            <a:ext cx="9523556" cy="3436033"/>
          </a:xfrm>
        </p:spPr>
        <p:txBody>
          <a:bodyPr rtlCol="0">
            <a:normAutofit fontScale="85000" lnSpcReduction="20000"/>
          </a:bodyPr>
          <a:lstStyle/>
          <a:p>
            <a:pPr marL="257175" indent="-257175" rtl="0">
              <a:lnSpc>
                <a:spcPct val="150000"/>
              </a:lnSpc>
              <a:buFont typeface="+mj-lt"/>
              <a:buAutoNum type="arabicPeriod"/>
            </a:pPr>
            <a:r>
              <a:rPr lang="fr" b="1">
                <a:ea typeface="Calibri" panose="020F0502020204030204" pitchFamily="34" charset="0"/>
                <a:cs typeface="Times New Roman" panose="02020603050405020304" pitchFamily="18" charset="0"/>
              </a:rPr>
              <a:t>Conseils sur des sujets clés</a:t>
            </a:r>
            <a:r>
              <a:rPr lang="fr">
                <a:ea typeface="Calibri" panose="020F0502020204030204" pitchFamily="34" charset="0"/>
                <a:cs typeface="Times New Roman" panose="02020603050405020304" pitchFamily="18" charset="0"/>
              </a:rPr>
              <a:t> pour tous les couples mère/nourrisson inscrits.</a:t>
            </a:r>
            <a:endParaRPr lang="en-US">
              <a:ea typeface="Calibri" panose="020F0502020204030204" pitchFamily="34" charset="0"/>
              <a:cs typeface="Times New Roman" panose="02020603050405020304" pitchFamily="18" charset="0"/>
            </a:endParaRPr>
          </a:p>
          <a:p>
            <a:pPr marL="257175" indent="-257175" rtl="0">
              <a:lnSpc>
                <a:spcPct val="150000"/>
              </a:lnSpc>
              <a:buFont typeface="+mj-lt"/>
              <a:buAutoNum type="arabicPeriod"/>
            </a:pPr>
            <a:r>
              <a:rPr lang="fr" b="1">
                <a:ea typeface="Calibri" panose="020F0502020204030204" pitchFamily="34" charset="0"/>
                <a:cs typeface="Times New Roman" panose="02020603050405020304" pitchFamily="18" charset="0"/>
              </a:rPr>
              <a:t>Conseils et prise en charge sur mesure </a:t>
            </a:r>
            <a:r>
              <a:rPr lang="fr">
                <a:ea typeface="Calibri" panose="020F0502020204030204" pitchFamily="34" charset="0"/>
                <a:cs typeface="Times New Roman" panose="02020603050405020304" pitchFamily="18" charset="0"/>
              </a:rPr>
              <a:t>pour traiter les facteurs de risque et les problèmes spécifiques, le cas échéant.</a:t>
            </a:r>
            <a:endParaRPr lang="en-US">
              <a:ea typeface="Calibri" panose="020F0502020204030204" pitchFamily="34" charset="0"/>
              <a:cs typeface="Times New Roman" panose="02020603050405020304" pitchFamily="18" charset="0"/>
            </a:endParaRPr>
          </a:p>
          <a:p>
            <a:pPr marL="257175" indent="-257175" rtl="0">
              <a:lnSpc>
                <a:spcPct val="150000"/>
              </a:lnSpc>
              <a:buFont typeface="+mj-lt"/>
              <a:buAutoNum type="arabicPeriod"/>
            </a:pPr>
            <a:r>
              <a:rPr lang="fr" b="1">
                <a:ea typeface="Calibri" panose="020F0502020204030204" pitchFamily="34" charset="0"/>
                <a:cs typeface="Times New Roman" panose="02020603050405020304" pitchFamily="18" charset="0"/>
              </a:rPr>
              <a:t>Orientation des couples mère/nourrisson </a:t>
            </a:r>
            <a:r>
              <a:rPr lang="fr">
                <a:ea typeface="Calibri" panose="020F0502020204030204" pitchFamily="34" charset="0"/>
                <a:cs typeface="Times New Roman" panose="02020603050405020304" pitchFamily="18" charset="0"/>
              </a:rPr>
              <a:t>vers d’autres services pertinents, le cas échéant.</a:t>
            </a:r>
            <a:endParaRPr lang="en-US">
              <a:ea typeface="Calibri" panose="020F0502020204030204" pitchFamily="34" charset="0"/>
              <a:cs typeface="Times New Roman" panose="02020603050405020304" pitchFamily="18" charset="0"/>
            </a:endParaRPr>
          </a:p>
          <a:p>
            <a:pPr marL="257175" indent="-257175" rtl="0">
              <a:lnSpc>
                <a:spcPct val="150000"/>
              </a:lnSpc>
              <a:spcAft>
                <a:spcPts val="600"/>
              </a:spcAft>
              <a:buFont typeface="+mj-lt"/>
              <a:buAutoNum type="arabicPeriod"/>
            </a:pPr>
            <a:r>
              <a:rPr lang="fr" b="1">
                <a:ea typeface="Calibri" panose="020F0502020204030204" pitchFamily="34" charset="0"/>
                <a:cs typeface="Times New Roman" panose="02020603050405020304" pitchFamily="18" charset="0"/>
              </a:rPr>
              <a:t>Suivi continu </a:t>
            </a:r>
            <a:r>
              <a:rPr lang="fr">
                <a:ea typeface="Calibri" panose="020F0502020204030204" pitchFamily="34" charset="0"/>
                <a:cs typeface="Times New Roman" panose="02020603050405020304" pitchFamily="18" charset="0"/>
              </a:rPr>
              <a:t>des progrès et du bien-être du couple mère/nourrisson à chaque visite. La fréquence des visites peut</a:t>
            </a:r>
            <a:r>
              <a:rPr lang="fr-CH">
                <a:ea typeface="Calibri" panose="020F0502020204030204" pitchFamily="34" charset="0"/>
                <a:cs typeface="Times New Roman" panose="02020603050405020304" pitchFamily="18" charset="0"/>
              </a:rPr>
              <a:t> </a:t>
            </a:r>
            <a:r>
              <a:rPr lang="fr">
                <a:ea typeface="Calibri" panose="020F0502020204030204" pitchFamily="34" charset="0"/>
                <a:cs typeface="Times New Roman" panose="02020603050405020304" pitchFamily="18" charset="0"/>
              </a:rPr>
              <a:t>être réduite ou augmentée si l’agent de santé et la mère le jugent nécessaire. </a:t>
            </a:r>
            <a:endParaRPr lang="en-US">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46C09D23-BA06-980E-725B-F7556296721F}"/>
              </a:ext>
            </a:extLst>
          </p:cNvPr>
          <p:cNvSpPr txBox="1"/>
          <p:nvPr/>
        </p:nvSpPr>
        <p:spPr>
          <a:xfrm>
            <a:off x="998949" y="6207473"/>
            <a:ext cx="3844001" cy="230832"/>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rtl="0"/>
            <a:r>
              <a:rPr lang="fr" sz="1500" b="1" i="1">
                <a:solidFill>
                  <a:schemeClr val="accent4"/>
                </a:solidFill>
              </a:rPr>
              <a:t>Diapositive créée par le MAMI Global Network</a:t>
            </a:r>
            <a:endParaRPr lang="en-US" b="1" i="1">
              <a:solidFill>
                <a:schemeClr val="accent4"/>
              </a:solidFill>
            </a:endParaRPr>
          </a:p>
        </p:txBody>
      </p:sp>
    </p:spTree>
    <p:extLst>
      <p:ext uri="{BB962C8B-B14F-4D97-AF65-F5344CB8AC3E}">
        <p14:creationId xmlns:p14="http://schemas.microsoft.com/office/powerpoint/2010/main" val="7258408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640184"/>
            <a:ext cx="10432796" cy="905256"/>
          </a:xfrm>
        </p:spPr>
        <p:txBody>
          <a:bodyPr rtlCol="0">
            <a:normAutofit fontScale="90000"/>
          </a:bodyPr>
          <a:lstStyle/>
          <a:p>
            <a:pPr rtl="0"/>
            <a:r>
              <a:rPr lang="fr-FR"/>
              <a:t>Kit d</a:t>
            </a:r>
            <a:r>
              <a:rPr lang="fr"/>
              <a:t>e soutien</a:t>
            </a:r>
            <a:br>
              <a:rPr lang="en-GB"/>
            </a:br>
            <a:r>
              <a:rPr lang="fr">
                <a:solidFill>
                  <a:schemeClr val="accent1"/>
                </a:solidFill>
              </a:rPr>
              <a:t>Cartes de </a:t>
            </a:r>
            <a:r>
              <a:rPr lang="fr-CH">
                <a:solidFill>
                  <a:schemeClr val="accent1"/>
                </a:solidFill>
              </a:rPr>
              <a:t>counselling </a:t>
            </a:r>
            <a:r>
              <a:rPr lang="fr">
                <a:solidFill>
                  <a:schemeClr val="accent1"/>
                </a:solidFill>
              </a:rPr>
              <a:t>et </a:t>
            </a:r>
            <a:r>
              <a:rPr lang="fr-CH">
                <a:solidFill>
                  <a:schemeClr val="accent1"/>
                </a:solidFill>
              </a:rPr>
              <a:t>mesures </a:t>
            </a:r>
            <a:r>
              <a:rPr lang="fr">
                <a:solidFill>
                  <a:schemeClr val="accent1"/>
                </a:solidFill>
              </a:rPr>
              <a:t>de soutien</a:t>
            </a:r>
            <a:endParaRPr lang="x-none">
              <a:solidFill>
                <a:schemeClr val="accent1"/>
              </a:solidFill>
            </a:endParaRPr>
          </a:p>
        </p:txBody>
      </p:sp>
      <p:pic>
        <p:nvPicPr>
          <p:cNvPr id="2" name="Picture 1" descr="A page of a document&#10;&#10;Description automatically generated">
            <a:extLst>
              <a:ext uri="{FF2B5EF4-FFF2-40B4-BE49-F238E27FC236}">
                <a16:creationId xmlns:a16="http://schemas.microsoft.com/office/drawing/2014/main" id="{0E1EB9B9-3B6F-327E-E88F-CEA4DD0931E2}"/>
              </a:ext>
            </a:extLst>
          </p:cNvPr>
          <p:cNvPicPr>
            <a:picLocks noChangeAspect="1"/>
          </p:cNvPicPr>
          <p:nvPr/>
        </p:nvPicPr>
        <p:blipFill>
          <a:blip r:embed="rId3"/>
          <a:stretch>
            <a:fillRect/>
          </a:stretch>
        </p:blipFill>
        <p:spPr>
          <a:xfrm>
            <a:off x="2384927" y="1817436"/>
            <a:ext cx="6954252" cy="4773865"/>
          </a:xfrm>
          <a:prstGeom prst="rect">
            <a:avLst/>
          </a:prstGeom>
        </p:spPr>
      </p:pic>
    </p:spTree>
    <p:extLst>
      <p:ext uri="{BB962C8B-B14F-4D97-AF65-F5344CB8AC3E}">
        <p14:creationId xmlns:p14="http://schemas.microsoft.com/office/powerpoint/2010/main" val="1986450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2" name="Table 1">
            <a:extLst>
              <a:ext uri="{FF2B5EF4-FFF2-40B4-BE49-F238E27FC236}">
                <a16:creationId xmlns:a16="http://schemas.microsoft.com/office/drawing/2014/main" id="{BE7D3B30-593E-AED1-BA0A-B736B186E055}"/>
              </a:ext>
            </a:extLst>
          </p:cNvPr>
          <p:cNvGraphicFramePr>
            <a:graphicFrameLocks noGrp="1"/>
          </p:cNvGraphicFramePr>
          <p:nvPr>
            <p:extLst>
              <p:ext uri="{D42A27DB-BD31-4B8C-83A1-F6EECF244321}">
                <p14:modId xmlns:p14="http://schemas.microsoft.com/office/powerpoint/2010/main" val="3759243127"/>
              </p:ext>
            </p:extLst>
          </p:nvPr>
        </p:nvGraphicFramePr>
        <p:xfrm>
          <a:off x="1916447" y="1778965"/>
          <a:ext cx="8352620" cy="3300069"/>
        </p:xfrm>
        <a:graphic>
          <a:graphicData uri="http://schemas.openxmlformats.org/drawingml/2006/table">
            <a:tbl>
              <a:tblPr firstRow="1" firstCol="1" bandRow="1">
                <a:tableStyleId>{5202B0CA-FC54-4496-8BCA-5EF66A818D29}</a:tableStyleId>
              </a:tblPr>
              <a:tblGrid>
                <a:gridCol w="2678212">
                  <a:extLst>
                    <a:ext uri="{9D8B030D-6E8A-4147-A177-3AD203B41FA5}">
                      <a16:colId xmlns:a16="http://schemas.microsoft.com/office/drawing/2014/main" val="3433200156"/>
                    </a:ext>
                  </a:extLst>
                </a:gridCol>
                <a:gridCol w="5674408">
                  <a:extLst>
                    <a:ext uri="{9D8B030D-6E8A-4147-A177-3AD203B41FA5}">
                      <a16:colId xmlns:a16="http://schemas.microsoft.com/office/drawing/2014/main" val="668890169"/>
                    </a:ext>
                  </a:extLst>
                </a:gridCol>
              </a:tblGrid>
              <a:tr h="515409">
                <a:tc>
                  <a:txBody>
                    <a:bodyPr/>
                    <a:lstStyle/>
                    <a:p>
                      <a:pPr marL="0" marR="0" algn="ctr" rtl="0">
                        <a:lnSpc>
                          <a:spcPct val="150000"/>
                        </a:lnSpc>
                        <a:spcBef>
                          <a:spcPts val="0"/>
                        </a:spcBef>
                        <a:spcAft>
                          <a:spcPts val="0"/>
                        </a:spcAft>
                      </a:pPr>
                      <a:r>
                        <a:rPr lang="fr" sz="1600">
                          <a:effectLst/>
                          <a:latin typeface="+mn-lt"/>
                        </a:rPr>
                        <a:t>Heure</a:t>
                      </a:r>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0" marR="0" rtl="0">
                        <a:lnSpc>
                          <a:spcPct val="150000"/>
                        </a:lnSpc>
                        <a:spcBef>
                          <a:spcPts val="0"/>
                        </a:spcBef>
                        <a:spcAft>
                          <a:spcPts val="0"/>
                        </a:spcAft>
                      </a:pPr>
                      <a:r>
                        <a:rPr lang="fr" sz="1600">
                          <a:effectLst/>
                          <a:latin typeface="+mn-lt"/>
                        </a:rPr>
                        <a:t>Session</a:t>
                      </a:r>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1"/>
                    </a:solidFill>
                  </a:tcPr>
                </a:tc>
                <a:extLst>
                  <a:ext uri="{0D108BD9-81ED-4DB2-BD59-A6C34878D82A}">
                    <a16:rowId xmlns:a16="http://schemas.microsoft.com/office/drawing/2014/main" val="570380207"/>
                  </a:ext>
                </a:extLst>
              </a:tr>
              <a:tr h="416745">
                <a:tc>
                  <a:txBody>
                    <a:bodyPr/>
                    <a:lstStyle/>
                    <a:p>
                      <a:pPr marL="0" marR="0" algn="ctr" rtl="0">
                        <a:lnSpc>
                          <a:spcPct val="150000"/>
                        </a:lnSpc>
                        <a:spcBef>
                          <a:spcPts val="0"/>
                        </a:spcBef>
                        <a:spcAft>
                          <a:spcPts val="0"/>
                        </a:spcAft>
                      </a:pPr>
                      <a:r>
                        <a:rPr lang="fr" sz="1600">
                          <a:effectLst/>
                          <a:latin typeface="+mn-lt"/>
                          <a:ea typeface="Calibri" panose="020F0502020204030204" pitchFamily="34" charset="0"/>
                          <a:cs typeface="Times New Roman" panose="02020603050405020304" pitchFamily="18" charset="0"/>
                        </a:rPr>
                        <a:t>8 h 30</a:t>
                      </a:r>
                    </a:p>
                  </a:txBody>
                  <a:tcPr marL="68580" marR="68580" marT="0" marB="0" anchor="ctr"/>
                </a:tc>
                <a:tc>
                  <a:txBody>
                    <a:bodyPr/>
                    <a:lstStyle/>
                    <a:p>
                      <a:pPr marL="0" marR="0" rtl="0">
                        <a:lnSpc>
                          <a:spcPct val="150000"/>
                        </a:lnSpc>
                        <a:spcBef>
                          <a:spcPts val="0"/>
                        </a:spcBef>
                        <a:spcAft>
                          <a:spcPts val="0"/>
                        </a:spcAft>
                      </a:pPr>
                      <a:r>
                        <a:rPr lang="fr" sz="1600">
                          <a:effectLst/>
                          <a:latin typeface="+mn-lt"/>
                        </a:rPr>
                        <a:t>Accueil et résumé de la première journée</a:t>
                      </a:r>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96112032"/>
                  </a:ext>
                </a:extLst>
              </a:tr>
              <a:tr h="430530">
                <a:tc>
                  <a:txBody>
                    <a:bodyPr/>
                    <a:lstStyle/>
                    <a:p>
                      <a:pPr marL="0" marR="0" algn="ctr" rtl="0">
                        <a:lnSpc>
                          <a:spcPct val="150000"/>
                        </a:lnSpc>
                        <a:spcBef>
                          <a:spcPts val="0"/>
                        </a:spcBef>
                        <a:spcAft>
                          <a:spcPts val="0"/>
                        </a:spcAft>
                      </a:pPr>
                      <a:r>
                        <a:rPr lang="fr" sz="1600">
                          <a:effectLst/>
                          <a:latin typeface="+mn-lt"/>
                          <a:ea typeface="Calibri" panose="020F0502020204030204" pitchFamily="34" charset="0"/>
                          <a:cs typeface="Times New Roman" panose="02020603050405020304" pitchFamily="18" charset="0"/>
                        </a:rPr>
                        <a:t>9 h</a:t>
                      </a:r>
                    </a:p>
                  </a:txBody>
                  <a:tcPr marL="68580" marR="68580" marT="0" marB="0" anchor="ct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fr" sz="1600" kern="1200">
                          <a:effectLst/>
                          <a:latin typeface="+mn-lt"/>
                        </a:rPr>
                        <a:t>Le </a:t>
                      </a:r>
                      <a:r>
                        <a:rPr lang="fr-CH" sz="1600" kern="1200">
                          <a:effectLst/>
                          <a:latin typeface="+mn-lt"/>
                        </a:rPr>
                        <a:t>kit de</a:t>
                      </a:r>
                      <a:r>
                        <a:rPr lang="fr" sz="1600" kern="1200">
                          <a:effectLst/>
                          <a:latin typeface="+mn-lt"/>
                        </a:rPr>
                        <a:t> soutien MAMI</a:t>
                      </a:r>
                      <a:endParaRPr lang="en-US" sz="1600" kern="1200">
                        <a:solidFill>
                          <a:schemeClr val="dk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81412828"/>
                  </a:ext>
                </a:extLst>
              </a:tr>
              <a:tr h="358775">
                <a:tc>
                  <a:txBody>
                    <a:bodyPr/>
                    <a:lstStyle/>
                    <a:p>
                      <a:pPr marL="0" marR="0" algn="ctr" rtl="0">
                        <a:lnSpc>
                          <a:spcPct val="150000"/>
                        </a:lnSpc>
                        <a:spcBef>
                          <a:spcPts val="0"/>
                        </a:spcBef>
                        <a:spcAft>
                          <a:spcPts val="0"/>
                        </a:spcAft>
                      </a:pPr>
                      <a:r>
                        <a:rPr lang="fr" sz="1600" i="1">
                          <a:effectLst/>
                          <a:latin typeface="+mn-lt"/>
                          <a:ea typeface="Calibri" panose="020F0502020204030204" pitchFamily="34" charset="0"/>
                          <a:cs typeface="Times New Roman" panose="02020603050405020304" pitchFamily="18" charset="0"/>
                        </a:rPr>
                        <a:t>10 h 30</a:t>
                      </a:r>
                    </a:p>
                  </a:txBody>
                  <a:tcPr marL="68580" marR="68580" marT="0" marB="0" anchor="ct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fr" sz="1600" i="1" kern="1200">
                          <a:effectLst/>
                          <a:latin typeface="+mn-lt"/>
                        </a:rPr>
                        <a:t>Pause</a:t>
                      </a:r>
                      <a:endParaRPr lang="en-US" sz="1600" i="1" kern="1200">
                        <a:solidFill>
                          <a:schemeClr val="dk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34591171"/>
                  </a:ext>
                </a:extLst>
              </a:tr>
              <a:tr h="358775">
                <a:tc>
                  <a:txBody>
                    <a:bodyPr/>
                    <a:lstStyle/>
                    <a:p>
                      <a:pPr marL="0" marR="0" algn="ctr" rtl="0">
                        <a:lnSpc>
                          <a:spcPct val="150000"/>
                        </a:lnSpc>
                        <a:spcBef>
                          <a:spcPts val="0"/>
                        </a:spcBef>
                        <a:spcAft>
                          <a:spcPts val="0"/>
                        </a:spcAft>
                      </a:pPr>
                      <a:r>
                        <a:rPr lang="fr" sz="1600">
                          <a:effectLst/>
                          <a:latin typeface="+mn-lt"/>
                          <a:ea typeface="Calibri" panose="020F0502020204030204" pitchFamily="34" charset="0"/>
                          <a:cs typeface="Times New Roman" panose="02020603050405020304" pitchFamily="18" charset="0"/>
                        </a:rPr>
                        <a:t>11 h</a:t>
                      </a:r>
                    </a:p>
                  </a:txBody>
                  <a:tcPr marL="68580" marR="68580" marT="0" marB="0" anchor="ct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fr" sz="1600" kern="1200">
                          <a:effectLst/>
                          <a:latin typeface="+mn-lt"/>
                        </a:rPr>
                        <a:t>Sujets clés</a:t>
                      </a:r>
                      <a:endParaRPr lang="en-US" sz="1600" kern="1200">
                        <a:solidFill>
                          <a:schemeClr val="dk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83792498"/>
                  </a:ext>
                </a:extLst>
              </a:tr>
              <a:tr h="430530">
                <a:tc>
                  <a:txBody>
                    <a:bodyPr/>
                    <a:lstStyle/>
                    <a:p>
                      <a:pPr marL="0" marR="0" algn="ctr" rtl="0">
                        <a:lnSpc>
                          <a:spcPct val="150000"/>
                        </a:lnSpc>
                        <a:spcBef>
                          <a:spcPts val="0"/>
                        </a:spcBef>
                        <a:spcAft>
                          <a:spcPts val="0"/>
                        </a:spcAft>
                      </a:pPr>
                      <a:r>
                        <a:rPr lang="fr" sz="1600" i="1">
                          <a:effectLst/>
                          <a:latin typeface="+mn-lt"/>
                          <a:ea typeface="Calibri" panose="020F0502020204030204" pitchFamily="34" charset="0"/>
                          <a:cs typeface="Times New Roman" panose="02020603050405020304" pitchFamily="18" charset="0"/>
                        </a:rPr>
                        <a:t>13 h</a:t>
                      </a:r>
                    </a:p>
                  </a:txBody>
                  <a:tcPr marL="68580" marR="68580" marT="0" marB="0" anchor="ctr"/>
                </a:tc>
                <a:tc>
                  <a:txBody>
                    <a:bodyPr/>
                    <a:lstStyle/>
                    <a:p>
                      <a:pPr marL="0" marR="0" rtl="0">
                        <a:lnSpc>
                          <a:spcPct val="150000"/>
                        </a:lnSpc>
                        <a:spcBef>
                          <a:spcPts val="0"/>
                        </a:spcBef>
                        <a:spcAft>
                          <a:spcPts val="0"/>
                        </a:spcAft>
                      </a:pPr>
                      <a:r>
                        <a:rPr lang="fr" sz="1600" i="1">
                          <a:effectLst/>
                          <a:latin typeface="+mn-lt"/>
                          <a:ea typeface="+mn-ea"/>
                          <a:cs typeface="+mn-cs"/>
                        </a:rPr>
                        <a:t>Pause repas</a:t>
                      </a:r>
                      <a:endParaRPr lang="en-US" sz="1600" i="1">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62623204"/>
                  </a:ext>
                </a:extLst>
              </a:tr>
              <a:tr h="430530">
                <a:tc>
                  <a:txBody>
                    <a:bodyPr/>
                    <a:lstStyle/>
                    <a:p>
                      <a:pPr marL="0" marR="0" algn="ctr" rtl="0">
                        <a:lnSpc>
                          <a:spcPct val="150000"/>
                        </a:lnSpc>
                        <a:spcBef>
                          <a:spcPts val="0"/>
                        </a:spcBef>
                        <a:spcAft>
                          <a:spcPts val="0"/>
                        </a:spcAft>
                      </a:pPr>
                      <a:r>
                        <a:rPr lang="fr" sz="1600">
                          <a:solidFill>
                            <a:schemeClr val="tx1"/>
                          </a:solidFill>
                          <a:effectLst/>
                          <a:latin typeface="+mn-lt"/>
                          <a:ea typeface="Calibri" panose="020F0502020204030204" pitchFamily="34" charset="0"/>
                          <a:cs typeface="Times New Roman" panose="02020603050405020304" pitchFamily="18" charset="0"/>
                        </a:rPr>
                        <a:t>14 h</a:t>
                      </a:r>
                    </a:p>
                  </a:txBody>
                  <a:tcPr marL="68580" marR="68580" marT="0" marB="0" anchor="ctr"/>
                </a:tc>
                <a:tc>
                  <a:txBody>
                    <a:bodyPr/>
                    <a:lstStyle/>
                    <a:p>
                      <a:pPr marL="0" marR="0" rtl="0">
                        <a:lnSpc>
                          <a:spcPct val="150000"/>
                        </a:lnSpc>
                        <a:spcBef>
                          <a:spcPts val="0"/>
                        </a:spcBef>
                        <a:spcAft>
                          <a:spcPts val="0"/>
                        </a:spcAft>
                      </a:pPr>
                      <a:r>
                        <a:rPr lang="fr" sz="1600">
                          <a:solidFill>
                            <a:schemeClr val="tx1"/>
                          </a:solidFill>
                          <a:effectLst/>
                          <a:latin typeface="+mn-lt"/>
                          <a:ea typeface="Calibri" panose="020F0502020204030204" pitchFamily="34" charset="0"/>
                          <a:cs typeface="Times New Roman" panose="02020603050405020304" pitchFamily="18" charset="0"/>
                        </a:rPr>
                        <a:t>Sujets clés (suite)</a:t>
                      </a:r>
                      <a:endParaRPr lang="en-US" sz="16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69899912"/>
                  </a:ext>
                </a:extLst>
              </a:tr>
              <a:tr h="358775">
                <a:tc>
                  <a:txBody>
                    <a:bodyPr/>
                    <a:lstStyle/>
                    <a:p>
                      <a:pPr marL="0" marR="0" algn="ctr" rtl="0">
                        <a:lnSpc>
                          <a:spcPct val="150000"/>
                        </a:lnSpc>
                        <a:spcBef>
                          <a:spcPts val="0"/>
                        </a:spcBef>
                        <a:spcAft>
                          <a:spcPts val="0"/>
                        </a:spcAft>
                      </a:pPr>
                      <a:r>
                        <a:rPr lang="fr" sz="1600">
                          <a:effectLst/>
                          <a:latin typeface="+mn-lt"/>
                          <a:ea typeface="Calibri" panose="020F0502020204030204" pitchFamily="34" charset="0"/>
                          <a:cs typeface="Times New Roman" panose="02020603050405020304" pitchFamily="18" charset="0"/>
                        </a:rPr>
                        <a:t>16 h</a:t>
                      </a:r>
                    </a:p>
                  </a:txBody>
                  <a:tcPr marL="68580" marR="68580" marT="0" marB="0" anchor="ctr"/>
                </a:tc>
                <a:tc>
                  <a:txBody>
                    <a:bodyPr/>
                    <a:lstStyle/>
                    <a:p>
                      <a:pPr marL="0" marR="0" rtl="0">
                        <a:lnSpc>
                          <a:spcPct val="150000"/>
                        </a:lnSpc>
                        <a:spcBef>
                          <a:spcPts val="0"/>
                        </a:spcBef>
                        <a:spcAft>
                          <a:spcPts val="0"/>
                        </a:spcAft>
                      </a:pPr>
                      <a:r>
                        <a:rPr lang="fr" sz="1600">
                          <a:effectLst/>
                          <a:latin typeface="+mn-lt"/>
                        </a:rPr>
                        <a:t>Bilan de la deuxième journée</a:t>
                      </a:r>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82022257"/>
                  </a:ext>
                </a:extLst>
              </a:tr>
            </a:tbl>
          </a:graphicData>
        </a:graphic>
      </p:graphicFrame>
    </p:spTree>
    <p:extLst>
      <p:ext uri="{BB962C8B-B14F-4D97-AF65-F5344CB8AC3E}">
        <p14:creationId xmlns:p14="http://schemas.microsoft.com/office/powerpoint/2010/main" val="33605052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fr-FR"/>
              <a:t>Kit de</a:t>
            </a:r>
            <a:r>
              <a:rPr lang="fr"/>
              <a:t> soutien</a:t>
            </a:r>
            <a:br>
              <a:rPr lang="en-GB"/>
            </a:br>
            <a:r>
              <a:rPr lang="fr">
                <a:solidFill>
                  <a:schemeClr val="accent1"/>
                </a:solidFill>
              </a:rPr>
              <a:t>1. Conseils sur des sujets clés pour tous les couples mère/nourrisson inscrits.</a:t>
            </a:r>
            <a:endParaRPr lang="x-none">
              <a:solidFill>
                <a:schemeClr val="accent1"/>
              </a:solidFill>
            </a:endParaRPr>
          </a:p>
        </p:txBody>
      </p:sp>
      <p:pic>
        <p:nvPicPr>
          <p:cNvPr id="7" name="Picture 6" descr="A white paper with black text&#10;&#10;Description automatically generated">
            <a:extLst>
              <a:ext uri="{FF2B5EF4-FFF2-40B4-BE49-F238E27FC236}">
                <a16:creationId xmlns:a16="http://schemas.microsoft.com/office/drawing/2014/main" id="{F20A651E-56A3-A5F3-D219-8A8A5D16D42C}"/>
              </a:ext>
            </a:extLst>
          </p:cNvPr>
          <p:cNvPicPr>
            <a:picLocks noChangeAspect="1"/>
          </p:cNvPicPr>
          <p:nvPr/>
        </p:nvPicPr>
        <p:blipFill>
          <a:blip r:embed="rId3"/>
          <a:stretch>
            <a:fillRect/>
          </a:stretch>
        </p:blipFill>
        <p:spPr>
          <a:xfrm>
            <a:off x="1061452" y="2393302"/>
            <a:ext cx="6005094" cy="3354763"/>
          </a:xfrm>
          <a:prstGeom prst="rect">
            <a:avLst/>
          </a:prstGeom>
        </p:spPr>
      </p:pic>
      <p:pic>
        <p:nvPicPr>
          <p:cNvPr id="8" name="Picture 7" descr="A diagram of a person with a baby&#10;&#10;Description automatically generated">
            <a:extLst>
              <a:ext uri="{FF2B5EF4-FFF2-40B4-BE49-F238E27FC236}">
                <a16:creationId xmlns:a16="http://schemas.microsoft.com/office/drawing/2014/main" id="{56014AC7-F7A9-EB46-3EB6-CDDD48C8AABD}"/>
              </a:ext>
            </a:extLst>
          </p:cNvPr>
          <p:cNvPicPr>
            <a:picLocks noChangeAspect="1"/>
          </p:cNvPicPr>
          <p:nvPr/>
        </p:nvPicPr>
        <p:blipFill>
          <a:blip r:embed="rId4"/>
          <a:stretch>
            <a:fillRect/>
          </a:stretch>
        </p:blipFill>
        <p:spPr>
          <a:xfrm>
            <a:off x="6956927" y="2532669"/>
            <a:ext cx="4882146" cy="3076033"/>
          </a:xfrm>
          <a:prstGeom prst="rect">
            <a:avLst/>
          </a:prstGeom>
        </p:spPr>
      </p:pic>
    </p:spTree>
    <p:extLst>
      <p:ext uri="{BB962C8B-B14F-4D97-AF65-F5344CB8AC3E}">
        <p14:creationId xmlns:p14="http://schemas.microsoft.com/office/powerpoint/2010/main" val="6032565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830684"/>
            <a:ext cx="9528048" cy="905256"/>
          </a:xfrm>
        </p:spPr>
        <p:txBody>
          <a:bodyPr rtlCol="0">
            <a:normAutofit fontScale="90000"/>
          </a:bodyPr>
          <a:lstStyle/>
          <a:p>
            <a:r>
              <a:rPr lang="fr-FR"/>
              <a:t>Kit de </a:t>
            </a:r>
            <a:r>
              <a:rPr lang="fr"/>
              <a:t>soutien</a:t>
            </a:r>
            <a:br>
              <a:rPr lang="en-GB"/>
            </a:br>
            <a:r>
              <a:rPr lang="fr">
                <a:solidFill>
                  <a:schemeClr val="accent1"/>
                </a:solidFill>
              </a:rPr>
              <a:t>2. Conseils sur mesure et </a:t>
            </a:r>
            <a:r>
              <a:rPr lang="fr-FR">
                <a:solidFill>
                  <a:schemeClr val="accent1"/>
                </a:solidFill>
              </a:rPr>
              <a:t>actions </a:t>
            </a:r>
            <a:r>
              <a:rPr lang="fr">
                <a:solidFill>
                  <a:schemeClr val="accent1"/>
                </a:solidFill>
              </a:rPr>
              <a:t>pour traiter les facteurs de risque et les problèmes spécifiques, le cas échéant.</a:t>
            </a:r>
            <a:endParaRPr lang="x-none">
              <a:solidFill>
                <a:schemeClr val="accent1"/>
              </a:solidFill>
            </a:endParaRPr>
          </a:p>
        </p:txBody>
      </p:sp>
      <p:pic>
        <p:nvPicPr>
          <p:cNvPr id="2" name="Picture 1" descr="A screenshot of a medical information&#10;&#10;Description automatically generated">
            <a:extLst>
              <a:ext uri="{FF2B5EF4-FFF2-40B4-BE49-F238E27FC236}">
                <a16:creationId xmlns:a16="http://schemas.microsoft.com/office/drawing/2014/main" id="{BB0B32F6-580E-8C03-9EC2-D71833024DA8}"/>
              </a:ext>
            </a:extLst>
          </p:cNvPr>
          <p:cNvPicPr>
            <a:picLocks noChangeAspect="1"/>
          </p:cNvPicPr>
          <p:nvPr/>
        </p:nvPicPr>
        <p:blipFill>
          <a:blip r:embed="rId3"/>
          <a:stretch>
            <a:fillRect/>
          </a:stretch>
        </p:blipFill>
        <p:spPr>
          <a:xfrm>
            <a:off x="6315242" y="1931429"/>
            <a:ext cx="5871410" cy="3703666"/>
          </a:xfrm>
          <a:prstGeom prst="rect">
            <a:avLst/>
          </a:prstGeom>
        </p:spPr>
      </p:pic>
      <p:pic>
        <p:nvPicPr>
          <p:cNvPr id="3" name="Picture 2">
            <a:extLst>
              <a:ext uri="{FF2B5EF4-FFF2-40B4-BE49-F238E27FC236}">
                <a16:creationId xmlns:a16="http://schemas.microsoft.com/office/drawing/2014/main" id="{29EEF91F-E84B-A089-08CF-C194F5DCD717}"/>
              </a:ext>
            </a:extLst>
          </p:cNvPr>
          <p:cNvPicPr>
            <a:picLocks noChangeAspect="1"/>
          </p:cNvPicPr>
          <p:nvPr/>
        </p:nvPicPr>
        <p:blipFill>
          <a:blip r:embed="rId4"/>
          <a:stretch>
            <a:fillRect/>
          </a:stretch>
        </p:blipFill>
        <p:spPr>
          <a:xfrm>
            <a:off x="834189" y="3795039"/>
            <a:ext cx="7435515" cy="2783816"/>
          </a:xfrm>
          <a:prstGeom prst="rect">
            <a:avLst/>
          </a:prstGeom>
        </p:spPr>
      </p:pic>
    </p:spTree>
    <p:extLst>
      <p:ext uri="{BB962C8B-B14F-4D97-AF65-F5344CB8AC3E}">
        <p14:creationId xmlns:p14="http://schemas.microsoft.com/office/powerpoint/2010/main" val="7732539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fr-FR"/>
              <a:t>Kit d</a:t>
            </a:r>
            <a:r>
              <a:rPr lang="fr"/>
              <a:t>e soutien</a:t>
            </a:r>
            <a:br>
              <a:rPr lang="en-GB"/>
            </a:br>
            <a:r>
              <a:rPr lang="fr">
                <a:solidFill>
                  <a:schemeClr val="accent1"/>
                </a:solidFill>
              </a:rPr>
              <a:t>Définition du conseil</a:t>
            </a:r>
            <a:endParaRPr lang="x-none">
              <a:solidFill>
                <a:schemeClr val="accent1"/>
              </a:solidFill>
            </a:endParaRPr>
          </a:p>
        </p:txBody>
      </p:sp>
      <p:sp>
        <p:nvSpPr>
          <p:cNvPr id="4" name="Content Placeholder 2">
            <a:extLst>
              <a:ext uri="{FF2B5EF4-FFF2-40B4-BE49-F238E27FC236}">
                <a16:creationId xmlns:a16="http://schemas.microsoft.com/office/drawing/2014/main" id="{3F78B6FD-19D4-C8F9-9A59-B9A65D67D037}"/>
              </a:ext>
            </a:extLst>
          </p:cNvPr>
          <p:cNvSpPr>
            <a:spLocks noGrp="1"/>
          </p:cNvSpPr>
          <p:nvPr>
            <p:ph idx="1"/>
          </p:nvPr>
        </p:nvSpPr>
        <p:spPr>
          <a:xfrm>
            <a:off x="832104" y="1998573"/>
            <a:ext cx="6644144" cy="4476750"/>
          </a:xfrm>
        </p:spPr>
        <p:txBody>
          <a:bodyPr rtlCol="0">
            <a:normAutofit lnSpcReduction="10000"/>
          </a:bodyPr>
          <a:lstStyle/>
          <a:p>
            <a:pPr rtl="0"/>
            <a:r>
              <a:rPr lang="fr" sz="2400" b="0">
                <a:solidFill>
                  <a:schemeClr val="tx1"/>
                </a:solidFill>
              </a:rPr>
              <a:t>Un dialogue entre un conseiller formé et une ou plusieurs mères ou autres personnes s’occupant d’enfants (le plus souvent). </a:t>
            </a:r>
          </a:p>
          <a:p>
            <a:pPr rtl="0"/>
            <a:endParaRPr lang="en-US" sz="2400" b="0">
              <a:solidFill>
                <a:schemeClr val="tx1"/>
              </a:solidFill>
            </a:endParaRPr>
          </a:p>
          <a:p>
            <a:pPr rtl="0"/>
            <a:r>
              <a:rPr lang="fr" sz="2400" b="0">
                <a:solidFill>
                  <a:schemeClr val="tx1"/>
                </a:solidFill>
              </a:rPr>
              <a:t>Ces moments d’échange ont pour but d’écouter les inquiétudes des mères, de répondre à leurs questions, de leur enseigner les pratiques d’alimentation et de soins ainsi que d’observer et d’accompagner le processus normal d’allaitement et les difficultés connexes. </a:t>
            </a:r>
          </a:p>
        </p:txBody>
      </p:sp>
      <p:pic>
        <p:nvPicPr>
          <p:cNvPr id="10" name="Picture 9">
            <a:extLst>
              <a:ext uri="{FF2B5EF4-FFF2-40B4-BE49-F238E27FC236}">
                <a16:creationId xmlns:a16="http://schemas.microsoft.com/office/drawing/2014/main" id="{0C8343AB-EFA6-7AA7-00AA-67AC6C1CEB0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888387" y="2265040"/>
            <a:ext cx="3491880" cy="2327920"/>
          </a:xfrm>
          <a:prstGeom prst="rect">
            <a:avLst/>
          </a:prstGeom>
        </p:spPr>
      </p:pic>
    </p:spTree>
    <p:extLst>
      <p:ext uri="{BB962C8B-B14F-4D97-AF65-F5344CB8AC3E}">
        <p14:creationId xmlns:p14="http://schemas.microsoft.com/office/powerpoint/2010/main" val="10101454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fr-FR"/>
              <a:t>Kit d</a:t>
            </a:r>
            <a:r>
              <a:rPr lang="fr"/>
              <a:t>e soutien</a:t>
            </a:r>
            <a:br>
              <a:rPr lang="en-GB"/>
            </a:br>
            <a:r>
              <a:rPr lang="fr">
                <a:solidFill>
                  <a:schemeClr val="accent1"/>
                </a:solidFill>
              </a:rPr>
              <a:t>Le processus de conseil</a:t>
            </a:r>
            <a:endParaRPr lang="x-none">
              <a:solidFill>
                <a:schemeClr val="accent1"/>
              </a:solidFill>
            </a:endParaRPr>
          </a:p>
        </p:txBody>
      </p:sp>
      <p:pic>
        <p:nvPicPr>
          <p:cNvPr id="2" name="Online Media 1" title="The Nutrition Counselling Visit for Young Children (French) - Nutrition Series">
            <a:hlinkClick r:id="" action="ppaction://media"/>
            <a:extLst>
              <a:ext uri="{FF2B5EF4-FFF2-40B4-BE49-F238E27FC236}">
                <a16:creationId xmlns:a16="http://schemas.microsoft.com/office/drawing/2014/main" id="{7522E263-CDCF-76AC-D969-A6B8D8DB8250}"/>
              </a:ext>
            </a:extLst>
          </p:cNvPr>
          <p:cNvPicPr>
            <a:picLocks noRot="1" noChangeAspect="1"/>
          </p:cNvPicPr>
          <p:nvPr>
            <a:videoFile r:link="rId1"/>
          </p:nvPr>
        </p:nvPicPr>
        <p:blipFill>
          <a:blip r:embed="rId4"/>
          <a:stretch>
            <a:fillRect/>
          </a:stretch>
        </p:blipFill>
        <p:spPr>
          <a:xfrm>
            <a:off x="2279442" y="2034958"/>
            <a:ext cx="7508260" cy="4181175"/>
          </a:xfrm>
          <a:prstGeom prst="rect">
            <a:avLst/>
          </a:prstGeom>
        </p:spPr>
      </p:pic>
    </p:spTree>
    <p:extLst>
      <p:ext uri="{BB962C8B-B14F-4D97-AF65-F5344CB8AC3E}">
        <p14:creationId xmlns:p14="http://schemas.microsoft.com/office/powerpoint/2010/main" val="25093571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fr"/>
              <a:t>Module 6 – Activité</a:t>
            </a:r>
            <a:br>
              <a:rPr lang="en-GB"/>
            </a:br>
            <a:r>
              <a:rPr lang="fr">
                <a:solidFill>
                  <a:schemeClr val="accent1"/>
                </a:solidFill>
              </a:rPr>
              <a:t>Compétences d’écoute et d’apprentissage</a:t>
            </a:r>
            <a:endParaRPr lang="x-none">
              <a:solidFill>
                <a:schemeClr val="accent1"/>
              </a:solidFill>
            </a:endParaRPr>
          </a:p>
        </p:txBody>
      </p:sp>
      <p:pic>
        <p:nvPicPr>
          <p:cNvPr id="2" name="Picture 1">
            <a:extLst>
              <a:ext uri="{FF2B5EF4-FFF2-40B4-BE49-F238E27FC236}">
                <a16:creationId xmlns:a16="http://schemas.microsoft.com/office/drawing/2014/main" id="{B57EF66A-63A5-4EAC-6150-7472641C359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338705" y="2225654"/>
            <a:ext cx="5508104" cy="3675132"/>
          </a:xfrm>
          <a:prstGeom prst="rect">
            <a:avLst/>
          </a:prstGeom>
        </p:spPr>
      </p:pic>
    </p:spTree>
    <p:extLst>
      <p:ext uri="{BB962C8B-B14F-4D97-AF65-F5344CB8AC3E}">
        <p14:creationId xmlns:p14="http://schemas.microsoft.com/office/powerpoint/2010/main" val="9911326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fr"/>
              <a:t>Module 6 – Activité</a:t>
            </a:r>
            <a:br>
              <a:rPr lang="en-GB"/>
            </a:br>
            <a:r>
              <a:rPr lang="fr">
                <a:solidFill>
                  <a:schemeClr val="accent1"/>
                </a:solidFill>
              </a:rPr>
              <a:t>Compétences d’écoute et d’apprentissage</a:t>
            </a:r>
            <a:endParaRPr lang="x-none">
              <a:solidFill>
                <a:schemeClr val="accent1"/>
              </a:solidFill>
            </a:endParaRPr>
          </a:p>
        </p:txBody>
      </p:sp>
      <p:pic>
        <p:nvPicPr>
          <p:cNvPr id="3" name="Picture 2">
            <a:extLst>
              <a:ext uri="{FF2B5EF4-FFF2-40B4-BE49-F238E27FC236}">
                <a16:creationId xmlns:a16="http://schemas.microsoft.com/office/drawing/2014/main" id="{26B941EB-C800-8EA3-9EB4-CB9A412A497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266697" y="2177609"/>
            <a:ext cx="5652120" cy="3771223"/>
          </a:xfrm>
          <a:prstGeom prst="rect">
            <a:avLst/>
          </a:prstGeom>
        </p:spPr>
      </p:pic>
    </p:spTree>
    <p:extLst>
      <p:ext uri="{BB962C8B-B14F-4D97-AF65-F5344CB8AC3E}">
        <p14:creationId xmlns:p14="http://schemas.microsoft.com/office/powerpoint/2010/main" val="4544870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fr-FR"/>
              <a:t>Kit de </a:t>
            </a:r>
            <a:r>
              <a:rPr lang="fr"/>
              <a:t>soutien</a:t>
            </a:r>
            <a:br>
              <a:rPr lang="en-GB"/>
            </a:br>
            <a:r>
              <a:rPr lang="fr">
                <a:solidFill>
                  <a:schemeClr val="accent1"/>
                </a:solidFill>
              </a:rPr>
              <a:t>Guide de conseil en 3 étapes</a:t>
            </a:r>
            <a:endParaRPr lang="x-none">
              <a:solidFill>
                <a:schemeClr val="accent1"/>
              </a:solidFill>
            </a:endParaRPr>
          </a:p>
        </p:txBody>
      </p:sp>
      <p:sp>
        <p:nvSpPr>
          <p:cNvPr id="7" name="Content Placeholder 2">
            <a:extLst>
              <a:ext uri="{FF2B5EF4-FFF2-40B4-BE49-F238E27FC236}">
                <a16:creationId xmlns:a16="http://schemas.microsoft.com/office/drawing/2014/main" id="{529D39CA-21E7-B9F4-4B62-81BD4A942A54}"/>
              </a:ext>
            </a:extLst>
          </p:cNvPr>
          <p:cNvSpPr>
            <a:spLocks noGrp="1"/>
          </p:cNvSpPr>
          <p:nvPr>
            <p:ph idx="1"/>
          </p:nvPr>
        </p:nvSpPr>
        <p:spPr>
          <a:xfrm>
            <a:off x="948408" y="1907931"/>
            <a:ext cx="5311715" cy="4811569"/>
          </a:xfrm>
        </p:spPr>
        <p:txBody>
          <a:bodyPr rtlCol="0">
            <a:normAutofit fontScale="70000" lnSpcReduction="20000"/>
          </a:bodyPr>
          <a:lstStyle/>
          <a:p>
            <a:pPr marL="342900" indent="-342900" rtl="0">
              <a:buAutoNum type="arabicPeriod"/>
            </a:pPr>
            <a:r>
              <a:rPr lang="fr">
                <a:solidFill>
                  <a:schemeClr val="tx1"/>
                </a:solidFill>
                <a:ea typeface="宋体" pitchFamily="2" charset="-122"/>
              </a:rPr>
              <a:t>Évaluer</a:t>
            </a:r>
            <a:r>
              <a:rPr lang="fr" b="0">
                <a:solidFill>
                  <a:schemeClr val="tx1"/>
                </a:solidFill>
                <a:ea typeface="宋体" pitchFamily="2" charset="-122"/>
              </a:rPr>
              <a:t> l’alimentation et l’état de santé de la mère/du père/de la personne qui s’occupe de l’enfant et de l’enfant en fonction de leur âge en leur posant des questions, en les écoutant et en les observant. Rassemblez TOUTES LES INFORMATIONS dont vous avez besoin.</a:t>
            </a:r>
          </a:p>
          <a:p>
            <a:pPr marL="342900" indent="-342900" rtl="0">
              <a:buAutoNum type="arabicPeriod"/>
            </a:pPr>
            <a:r>
              <a:rPr lang="fr-CH">
                <a:solidFill>
                  <a:schemeClr val="tx1"/>
                </a:solidFill>
                <a:ea typeface="宋体" pitchFamily="2" charset="-122"/>
              </a:rPr>
              <a:t>Comparez </a:t>
            </a:r>
            <a:r>
              <a:rPr lang="fr" b="0">
                <a:solidFill>
                  <a:schemeClr val="tx1"/>
                </a:solidFill>
                <a:ea typeface="宋体" pitchFamily="2" charset="-122"/>
              </a:rPr>
              <a:t>(MENTALEMENT) les acquis avec les recommandations émises pour l’âge de l’enfant. Répertoriez les problèmes et classez-les par ordre de priorité s’il y en a plusieurs.</a:t>
            </a:r>
          </a:p>
          <a:p>
            <a:pPr marL="342900" indent="-342900" rtl="0">
              <a:buAutoNum type="arabicPeriod"/>
            </a:pPr>
            <a:r>
              <a:rPr lang="fr-CH">
                <a:ea typeface="宋体" pitchFamily="2" charset="-122"/>
              </a:rPr>
              <a:t>D</a:t>
            </a:r>
            <a:r>
              <a:rPr lang="fr" b="0">
                <a:solidFill>
                  <a:schemeClr val="tx1"/>
                </a:solidFill>
                <a:ea typeface="宋体" pitchFamily="2" charset="-122"/>
              </a:rPr>
              <a:t>iscutez et fournissez quelques informations pertinentes, définissez ensemble une mesure réalisable et limitée dans le temps que la mère/le père/la personne qui s’occupe de l’enfant peuvent mettre en œuvre.  </a:t>
            </a:r>
            <a:endParaRPr lang="en-US" altLang="en-US" b="0">
              <a:solidFill>
                <a:schemeClr val="tx1"/>
              </a:solidFill>
              <a:ea typeface="宋体" pitchFamily="2" charset="-122"/>
            </a:endParaRPr>
          </a:p>
          <a:p>
            <a:pPr rtl="0"/>
            <a:endParaRPr lang="en-GB" sz="2800" b="0">
              <a:solidFill>
                <a:schemeClr val="tx1"/>
              </a:solidFill>
            </a:endParaRPr>
          </a:p>
        </p:txBody>
      </p:sp>
      <p:pic>
        <p:nvPicPr>
          <p:cNvPr id="3" name="Online Media 2" title="Helping a Breastfeeding Mother (French) - Breastfeeding Series">
            <a:hlinkClick r:id="" action="ppaction://media"/>
            <a:extLst>
              <a:ext uri="{FF2B5EF4-FFF2-40B4-BE49-F238E27FC236}">
                <a16:creationId xmlns:a16="http://schemas.microsoft.com/office/drawing/2014/main" id="{F474E3E6-0BBC-854A-15E4-49997C061B06}"/>
              </a:ext>
            </a:extLst>
          </p:cNvPr>
          <p:cNvPicPr>
            <a:picLocks noRot="1" noChangeAspect="1"/>
          </p:cNvPicPr>
          <p:nvPr>
            <a:videoFile r:link="rId1"/>
          </p:nvPr>
        </p:nvPicPr>
        <p:blipFill>
          <a:blip r:embed="rId4"/>
          <a:stretch>
            <a:fillRect/>
          </a:stretch>
        </p:blipFill>
        <p:spPr>
          <a:xfrm>
            <a:off x="6407509" y="1906318"/>
            <a:ext cx="5588000" cy="3361666"/>
          </a:xfrm>
          <a:prstGeom prst="rect">
            <a:avLst/>
          </a:prstGeom>
        </p:spPr>
      </p:pic>
    </p:spTree>
    <p:extLst>
      <p:ext uri="{BB962C8B-B14F-4D97-AF65-F5344CB8AC3E}">
        <p14:creationId xmlns:p14="http://schemas.microsoft.com/office/powerpoint/2010/main" val="25985989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fr"/>
              <a:t>Module 6 – Activité</a:t>
            </a:r>
            <a:br>
              <a:rPr lang="en-GB"/>
            </a:br>
            <a:r>
              <a:rPr lang="fr" sz="4400">
                <a:solidFill>
                  <a:schemeClr val="accent1"/>
                </a:solidFill>
              </a:rPr>
              <a:t>Les étapes du changement de comportement</a:t>
            </a:r>
            <a:endParaRPr lang="x-none">
              <a:solidFill>
                <a:schemeClr val="accent1"/>
              </a:solidFill>
            </a:endParaRPr>
          </a:p>
        </p:txBody>
      </p:sp>
      <p:sp>
        <p:nvSpPr>
          <p:cNvPr id="2" name="Rounded Rectangle 6">
            <a:extLst>
              <a:ext uri="{FF2B5EF4-FFF2-40B4-BE49-F238E27FC236}">
                <a16:creationId xmlns:a16="http://schemas.microsoft.com/office/drawing/2014/main" id="{3B57BAE0-C943-BFDC-241D-0F7A5BC98271}"/>
              </a:ext>
            </a:extLst>
          </p:cNvPr>
          <p:cNvSpPr/>
          <p:nvPr/>
        </p:nvSpPr>
        <p:spPr>
          <a:xfrm>
            <a:off x="2705100" y="2505869"/>
            <a:ext cx="6762749" cy="2282031"/>
          </a:xfrm>
          <a:prstGeom prst="roundRect">
            <a:avLst>
              <a:gd name="adj" fmla="val 501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 sz="3600">
                <a:latin typeface="Oswald" pitchFamily="2" charset="77"/>
              </a:rPr>
              <a:t>De quoi avons-nous besoin pour provoquer un changement de comportement positif et durable</a:t>
            </a:r>
            <a:r>
              <a:rPr lang="fr-CH" sz="3600">
                <a:latin typeface="Oswald" pitchFamily="2" charset="77"/>
              </a:rPr>
              <a:t> </a:t>
            </a:r>
            <a:r>
              <a:rPr lang="fr" sz="3600">
                <a:latin typeface="Oswald" pitchFamily="2" charset="77"/>
              </a:rPr>
              <a:t>?</a:t>
            </a:r>
          </a:p>
        </p:txBody>
      </p:sp>
    </p:spTree>
    <p:extLst>
      <p:ext uri="{BB962C8B-B14F-4D97-AF65-F5344CB8AC3E}">
        <p14:creationId xmlns:p14="http://schemas.microsoft.com/office/powerpoint/2010/main" val="25036911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3524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fr-FR"/>
              <a:t>Kit de </a:t>
            </a:r>
            <a:r>
              <a:rPr lang="fr"/>
              <a:t>soutien</a:t>
            </a:r>
            <a:br>
              <a:rPr lang="en-GB"/>
            </a:br>
            <a:r>
              <a:rPr lang="fr">
                <a:solidFill>
                  <a:schemeClr val="accent1"/>
                </a:solidFill>
              </a:rPr>
              <a:t>Conseils relatifs aux points clés</a:t>
            </a:r>
            <a:endParaRPr lang="x-none">
              <a:solidFill>
                <a:schemeClr val="accent1"/>
              </a:solidFill>
            </a:endParaRPr>
          </a:p>
        </p:txBody>
      </p:sp>
      <p:grpSp>
        <p:nvGrpSpPr>
          <p:cNvPr id="3" name="Group 2">
            <a:extLst>
              <a:ext uri="{FF2B5EF4-FFF2-40B4-BE49-F238E27FC236}">
                <a16:creationId xmlns:a16="http://schemas.microsoft.com/office/drawing/2014/main" id="{50B00E4B-2310-9E03-3C51-74A4430DEBB3}"/>
              </a:ext>
            </a:extLst>
          </p:cNvPr>
          <p:cNvGrpSpPr/>
          <p:nvPr/>
        </p:nvGrpSpPr>
        <p:grpSpPr>
          <a:xfrm>
            <a:off x="5867022" y="2389442"/>
            <a:ext cx="4464498" cy="3721278"/>
            <a:chOff x="3362293" y="2431122"/>
            <a:chExt cx="4464498" cy="3721278"/>
          </a:xfrm>
          <a:solidFill>
            <a:schemeClr val="accent1">
              <a:lumMod val="20000"/>
              <a:lumOff val="80000"/>
            </a:schemeClr>
          </a:solidFill>
        </p:grpSpPr>
        <p:sp>
          <p:nvSpPr>
            <p:cNvPr id="19" name="Rectangle 18">
              <a:extLst>
                <a:ext uri="{FF2B5EF4-FFF2-40B4-BE49-F238E27FC236}">
                  <a16:creationId xmlns:a16="http://schemas.microsoft.com/office/drawing/2014/main" id="{DCD4E946-0DBB-0377-BCEF-6DA16391560D}"/>
                </a:ext>
              </a:extLst>
            </p:cNvPr>
            <p:cNvSpPr/>
            <p:nvPr/>
          </p:nvSpPr>
          <p:spPr>
            <a:xfrm>
              <a:off x="3362293" y="5533633"/>
              <a:ext cx="4464498" cy="618767"/>
            </a:xfrm>
            <a:prstGeom prst="rect">
              <a:avLst/>
            </a:prstGeom>
            <a:grpFill/>
            <a:ln>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rtl="0"/>
              <a:r>
                <a:rPr lang="fr">
                  <a:solidFill>
                    <a:schemeClr val="tx1"/>
                  </a:solidFill>
                  <a:cs typeface="Gill Sans Infant Std"/>
                </a:rPr>
                <a:t>Ne le sait pas</a:t>
              </a:r>
              <a:endParaRPr lang="en-GB">
                <a:solidFill>
                  <a:schemeClr val="tx1"/>
                </a:solidFill>
                <a:cs typeface="Gill Sans Infant Std"/>
              </a:endParaRPr>
            </a:p>
          </p:txBody>
        </p:sp>
        <p:sp>
          <p:nvSpPr>
            <p:cNvPr id="20" name="Rectangle 19">
              <a:extLst>
                <a:ext uri="{FF2B5EF4-FFF2-40B4-BE49-F238E27FC236}">
                  <a16:creationId xmlns:a16="http://schemas.microsoft.com/office/drawing/2014/main" id="{15BAB3A4-0D37-AE25-9B54-9C126303E3E3}"/>
                </a:ext>
              </a:extLst>
            </p:cNvPr>
            <p:cNvSpPr/>
            <p:nvPr/>
          </p:nvSpPr>
          <p:spPr>
            <a:xfrm>
              <a:off x="3851920" y="4910528"/>
              <a:ext cx="3974871" cy="618767"/>
            </a:xfrm>
            <a:prstGeom prst="rect">
              <a:avLst/>
            </a:prstGeom>
            <a:grpFill/>
            <a:ln>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rtl="0"/>
              <a:r>
                <a:rPr lang="fr">
                  <a:solidFill>
                    <a:schemeClr val="tx1"/>
                  </a:solidFill>
                  <a:cs typeface="Gill Sans Infant Std"/>
                </a:rPr>
                <a:t>Le sait déjà</a:t>
              </a:r>
              <a:endParaRPr lang="en-GB">
                <a:solidFill>
                  <a:schemeClr val="tx1"/>
                </a:solidFill>
                <a:cs typeface="Gill Sans Infant Std"/>
              </a:endParaRPr>
            </a:p>
          </p:txBody>
        </p:sp>
        <p:sp>
          <p:nvSpPr>
            <p:cNvPr id="21" name="Rectangle 20">
              <a:extLst>
                <a:ext uri="{FF2B5EF4-FFF2-40B4-BE49-F238E27FC236}">
                  <a16:creationId xmlns:a16="http://schemas.microsoft.com/office/drawing/2014/main" id="{55DF8AF1-000E-41F3-658A-5005BA0B3AFB}"/>
                </a:ext>
              </a:extLst>
            </p:cNvPr>
            <p:cNvSpPr/>
            <p:nvPr/>
          </p:nvSpPr>
          <p:spPr>
            <a:xfrm>
              <a:off x="4211960" y="4291761"/>
              <a:ext cx="3600400" cy="618767"/>
            </a:xfrm>
            <a:prstGeom prst="rect">
              <a:avLst/>
            </a:prstGeom>
            <a:grpFill/>
            <a:ln>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rtl="0"/>
              <a:r>
                <a:rPr lang="fr">
                  <a:solidFill>
                    <a:schemeClr val="tx1"/>
                  </a:solidFill>
                  <a:cs typeface="Gill Sans Infant Std"/>
                </a:rPr>
                <a:t>A l’intention d’essayer</a:t>
              </a:r>
              <a:endParaRPr lang="en-GB">
                <a:solidFill>
                  <a:schemeClr val="tx1"/>
                </a:solidFill>
                <a:cs typeface="Gill Sans Infant Std"/>
              </a:endParaRPr>
            </a:p>
          </p:txBody>
        </p:sp>
        <p:sp>
          <p:nvSpPr>
            <p:cNvPr id="22" name="Rectangle 21">
              <a:extLst>
                <a:ext uri="{FF2B5EF4-FFF2-40B4-BE49-F238E27FC236}">
                  <a16:creationId xmlns:a16="http://schemas.microsoft.com/office/drawing/2014/main" id="{2CE51FEB-D0A2-7856-DC49-E5314C351ACB}"/>
                </a:ext>
              </a:extLst>
            </p:cNvPr>
            <p:cNvSpPr/>
            <p:nvPr/>
          </p:nvSpPr>
          <p:spPr>
            <a:xfrm>
              <a:off x="4589250" y="3670102"/>
              <a:ext cx="3223110" cy="618767"/>
            </a:xfrm>
            <a:prstGeom prst="rect">
              <a:avLst/>
            </a:prstGeom>
            <a:grpFill/>
            <a:ln>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rtl="0"/>
              <a:r>
                <a:rPr lang="fr">
                  <a:solidFill>
                    <a:schemeClr val="tx1"/>
                  </a:solidFill>
                  <a:cs typeface="Gill Sans Infant Std"/>
                </a:rPr>
                <a:t>Essaie</a:t>
              </a:r>
              <a:endParaRPr lang="en-GB">
                <a:solidFill>
                  <a:schemeClr val="tx1"/>
                </a:solidFill>
                <a:cs typeface="Gill Sans Infant Std"/>
              </a:endParaRPr>
            </a:p>
          </p:txBody>
        </p:sp>
        <p:sp>
          <p:nvSpPr>
            <p:cNvPr id="23" name="Rectangle 22">
              <a:extLst>
                <a:ext uri="{FF2B5EF4-FFF2-40B4-BE49-F238E27FC236}">
                  <a16:creationId xmlns:a16="http://schemas.microsoft.com/office/drawing/2014/main" id="{4FE3FF0E-92BE-A77A-28C5-FCDD865B47AD}"/>
                </a:ext>
              </a:extLst>
            </p:cNvPr>
            <p:cNvSpPr/>
            <p:nvPr/>
          </p:nvSpPr>
          <p:spPr>
            <a:xfrm>
              <a:off x="4845601" y="3046997"/>
              <a:ext cx="2966759" cy="618767"/>
            </a:xfrm>
            <a:prstGeom prst="rect">
              <a:avLst/>
            </a:prstGeom>
            <a:grpFill/>
            <a:ln>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rtl="0"/>
              <a:r>
                <a:rPr lang="fr">
                  <a:solidFill>
                    <a:schemeClr val="tx1"/>
                  </a:solidFill>
                  <a:cs typeface="Gill Sans Infant Std"/>
                </a:rPr>
                <a:t>Continue ainsi</a:t>
              </a:r>
              <a:endParaRPr lang="en-GB">
                <a:solidFill>
                  <a:schemeClr val="tx1"/>
                </a:solidFill>
                <a:cs typeface="Gill Sans Infant Std"/>
              </a:endParaRPr>
            </a:p>
          </p:txBody>
        </p:sp>
        <p:sp>
          <p:nvSpPr>
            <p:cNvPr id="24" name="Rectangle 23">
              <a:extLst>
                <a:ext uri="{FF2B5EF4-FFF2-40B4-BE49-F238E27FC236}">
                  <a16:creationId xmlns:a16="http://schemas.microsoft.com/office/drawing/2014/main" id="{6444F535-742B-1A83-7F6A-5AA9C70DABCB}"/>
                </a:ext>
              </a:extLst>
            </p:cNvPr>
            <p:cNvSpPr/>
            <p:nvPr/>
          </p:nvSpPr>
          <p:spPr>
            <a:xfrm>
              <a:off x="5220072" y="2431122"/>
              <a:ext cx="2592288" cy="618767"/>
            </a:xfrm>
            <a:prstGeom prst="rect">
              <a:avLst/>
            </a:prstGeom>
            <a:grpFill/>
            <a:ln>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rtl="0"/>
              <a:r>
                <a:rPr lang="fr">
                  <a:solidFill>
                    <a:schemeClr val="tx1"/>
                  </a:solidFill>
                  <a:cs typeface="Gill Sans Infant Std"/>
                </a:rPr>
                <a:t>En parle autour de lui/d’elle</a:t>
              </a:r>
              <a:endParaRPr lang="en-GB">
                <a:solidFill>
                  <a:schemeClr val="tx1"/>
                </a:solidFill>
                <a:cs typeface="Gill Sans Infant Std"/>
              </a:endParaRPr>
            </a:p>
          </p:txBody>
        </p:sp>
      </p:grpSp>
      <p:sp>
        <p:nvSpPr>
          <p:cNvPr id="4" name="Text Placeholder 20">
            <a:extLst>
              <a:ext uri="{FF2B5EF4-FFF2-40B4-BE49-F238E27FC236}">
                <a16:creationId xmlns:a16="http://schemas.microsoft.com/office/drawing/2014/main" id="{7B189705-DB29-DA30-2605-2B6597A90BA8}"/>
              </a:ext>
            </a:extLst>
          </p:cNvPr>
          <p:cNvSpPr>
            <a:spLocks noGrp="1"/>
          </p:cNvSpPr>
          <p:nvPr/>
        </p:nvSpPr>
        <p:spPr>
          <a:xfrm>
            <a:off x="2084832" y="1920108"/>
            <a:ext cx="8275320" cy="471680"/>
          </a:xfrm>
          <a:prstGeom prst="rect">
            <a:avLst/>
          </a:prstGeom>
        </p:spPr>
        <p:style>
          <a:lnRef idx="0">
            <a:scrgbClr r="0" g="0" b="0"/>
          </a:lnRef>
          <a:fillRef idx="0">
            <a:scrgbClr r="0" g="0" b="0"/>
          </a:fillRef>
          <a:effectRef idx="0">
            <a:scrgbClr r="0" g="0" b="0"/>
          </a:effectRef>
          <a:fontRef idx="major"/>
        </p:style>
        <p:txBody>
          <a:bodyPr vert="horz" lIns="0" tIns="0" rIns="0" bIns="0" rtlCol="0">
            <a:noAutofit/>
          </a:bodyPr>
          <a:lstStyle>
            <a:lvl1pPr marL="0" indent="0" algn="l" defTabSz="457200" rtl="0" eaLnBrk="1" latinLnBrk="0" hangingPunct="1">
              <a:spcBef>
                <a:spcPts val="0"/>
              </a:spcBef>
              <a:spcAft>
                <a:spcPts val="600"/>
              </a:spcAft>
              <a:buFont typeface="Arial"/>
              <a:buNone/>
              <a:defRPr sz="1800" b="1" i="0" kern="1200">
                <a:solidFill>
                  <a:schemeClr val="tx2"/>
                </a:solidFill>
                <a:latin typeface="+mj-lt"/>
                <a:ea typeface="+mj-ea"/>
                <a:cs typeface="+mj-cs"/>
              </a:defRPr>
            </a:lvl1pPr>
            <a:lvl2pPr marL="0" indent="0" algn="l" defTabSz="457200" rtl="0" eaLnBrk="1" latinLnBrk="0" hangingPunct="1">
              <a:spcBef>
                <a:spcPts val="0"/>
              </a:spcBef>
              <a:spcAft>
                <a:spcPts val="600"/>
              </a:spcAft>
              <a:buFont typeface="Arial"/>
              <a:buNone/>
              <a:defRPr sz="1500" b="0" i="0" kern="1200">
                <a:solidFill>
                  <a:schemeClr val="tx1"/>
                </a:solidFill>
                <a:latin typeface="+mj-lt"/>
                <a:ea typeface="+mj-ea"/>
                <a:cs typeface="+mj-cs"/>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mj-lt"/>
                <a:ea typeface="+mj-ea"/>
                <a:cs typeface="+mj-cs"/>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mj-lt"/>
                <a:ea typeface="+mj-ea"/>
                <a:cs typeface="+mj-cs"/>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pPr algn="ctr" rtl="0"/>
            <a:r>
              <a:rPr lang="fr">
                <a:solidFill>
                  <a:schemeClr val="accent1"/>
                </a:solidFill>
              </a:rPr>
              <a:t>MODÈLE DES ÉTAPES DU CHANGEMENT</a:t>
            </a:r>
            <a:endParaRPr lang="en-GB">
              <a:solidFill>
                <a:schemeClr val="accent1"/>
              </a:solidFill>
            </a:endParaRPr>
          </a:p>
        </p:txBody>
      </p:sp>
      <p:grpSp>
        <p:nvGrpSpPr>
          <p:cNvPr id="7" name="Group 6">
            <a:extLst>
              <a:ext uri="{FF2B5EF4-FFF2-40B4-BE49-F238E27FC236}">
                <a16:creationId xmlns:a16="http://schemas.microsoft.com/office/drawing/2014/main" id="{85F772DB-A60E-6068-6D27-FC7C5E3A44B6}"/>
              </a:ext>
            </a:extLst>
          </p:cNvPr>
          <p:cNvGrpSpPr/>
          <p:nvPr/>
        </p:nvGrpSpPr>
        <p:grpSpPr>
          <a:xfrm>
            <a:off x="2209048" y="2611500"/>
            <a:ext cx="2505848" cy="2805075"/>
            <a:chOff x="1256369" y="2755139"/>
            <a:chExt cx="2235511" cy="2805075"/>
          </a:xfrm>
        </p:grpSpPr>
        <p:sp>
          <p:nvSpPr>
            <p:cNvPr id="14" name="TextBox 10">
              <a:extLst>
                <a:ext uri="{FF2B5EF4-FFF2-40B4-BE49-F238E27FC236}">
                  <a16:creationId xmlns:a16="http://schemas.microsoft.com/office/drawing/2014/main" id="{5A3E24D0-7A71-27E1-28D9-326B01E59BCE}"/>
                </a:ext>
              </a:extLst>
            </p:cNvPr>
            <p:cNvSpPr txBox="1"/>
            <p:nvPr/>
          </p:nvSpPr>
          <p:spPr>
            <a:xfrm>
              <a:off x="1259632" y="2755139"/>
              <a:ext cx="2228984" cy="246221"/>
            </a:xfrm>
            <a:prstGeom prst="rect">
              <a:avLst/>
            </a:prstGeom>
            <a:noFill/>
          </p:spPr>
          <p:txBody>
            <a:bodyPr wrap="square" lIns="0" tIns="0" rIns="0" bIns="0" rtlCol="0">
              <a:spAutoFit/>
            </a:bodyPr>
            <a:lstStyle/>
            <a:p>
              <a:pPr rtl="0"/>
              <a:r>
                <a:rPr lang="fr" sz="1600">
                  <a:cs typeface="Gill Sans Infant Std"/>
                </a:rPr>
                <a:t>Apporte un soutien continu</a:t>
              </a:r>
              <a:endParaRPr lang="en-GB" sz="1600">
                <a:cs typeface="Gill Sans Infant Std"/>
              </a:endParaRPr>
            </a:p>
          </p:txBody>
        </p:sp>
        <p:sp>
          <p:nvSpPr>
            <p:cNvPr id="15" name="TextBox 11">
              <a:extLst>
                <a:ext uri="{FF2B5EF4-FFF2-40B4-BE49-F238E27FC236}">
                  <a16:creationId xmlns:a16="http://schemas.microsoft.com/office/drawing/2014/main" id="{D109C183-D59F-63AF-FFF6-BA421B99ECD1}"/>
                </a:ext>
              </a:extLst>
            </p:cNvPr>
            <p:cNvSpPr txBox="1"/>
            <p:nvPr/>
          </p:nvSpPr>
          <p:spPr>
            <a:xfrm>
              <a:off x="1259632" y="3393440"/>
              <a:ext cx="2228984" cy="246221"/>
            </a:xfrm>
            <a:prstGeom prst="rect">
              <a:avLst/>
            </a:prstGeom>
            <a:noFill/>
          </p:spPr>
          <p:txBody>
            <a:bodyPr wrap="square" lIns="0" tIns="0" rIns="0" bIns="0" rtlCol="0">
              <a:spAutoFit/>
            </a:bodyPr>
            <a:lstStyle/>
            <a:p>
              <a:pPr rtl="0"/>
              <a:r>
                <a:rPr lang="fr" sz="1600">
                  <a:cs typeface="Gill Sans Infant Std"/>
                </a:rPr>
                <a:t>En vante les mérites</a:t>
              </a:r>
              <a:endParaRPr lang="en-GB" sz="1600">
                <a:cs typeface="Gill Sans Infant Std"/>
              </a:endParaRPr>
            </a:p>
          </p:txBody>
        </p:sp>
        <p:sp>
          <p:nvSpPr>
            <p:cNvPr id="16" name="TextBox 12">
              <a:extLst>
                <a:ext uri="{FF2B5EF4-FFF2-40B4-BE49-F238E27FC236}">
                  <a16:creationId xmlns:a16="http://schemas.microsoft.com/office/drawing/2014/main" id="{C8B5AEFC-9278-5425-FD1A-96D09E805450}"/>
                </a:ext>
              </a:extLst>
            </p:cNvPr>
            <p:cNvSpPr txBox="1"/>
            <p:nvPr/>
          </p:nvSpPr>
          <p:spPr>
            <a:xfrm>
              <a:off x="1259632" y="3979485"/>
              <a:ext cx="2232248" cy="246221"/>
            </a:xfrm>
            <a:prstGeom prst="rect">
              <a:avLst/>
            </a:prstGeom>
            <a:noFill/>
          </p:spPr>
          <p:txBody>
            <a:bodyPr wrap="square" lIns="0" tIns="0" rIns="0" bIns="0" rtlCol="0">
              <a:spAutoFit/>
            </a:bodyPr>
            <a:lstStyle/>
            <a:p>
              <a:pPr rtl="0"/>
              <a:r>
                <a:rPr lang="fr" sz="1600">
                  <a:cs typeface="Gill Sans Infant Std"/>
                </a:rPr>
                <a:t>Parvient à un accord</a:t>
              </a:r>
              <a:endParaRPr lang="en-GB" sz="1600">
                <a:cs typeface="Gill Sans Infant Std"/>
              </a:endParaRPr>
            </a:p>
          </p:txBody>
        </p:sp>
        <p:sp>
          <p:nvSpPr>
            <p:cNvPr id="17" name="TextBox 13">
              <a:extLst>
                <a:ext uri="{FF2B5EF4-FFF2-40B4-BE49-F238E27FC236}">
                  <a16:creationId xmlns:a16="http://schemas.microsoft.com/office/drawing/2014/main" id="{A79E24CF-D8E2-1FBF-8512-B30F8B148CB6}"/>
                </a:ext>
              </a:extLst>
            </p:cNvPr>
            <p:cNvSpPr txBox="1"/>
            <p:nvPr/>
          </p:nvSpPr>
          <p:spPr>
            <a:xfrm>
              <a:off x="1259632" y="4704220"/>
              <a:ext cx="2232248" cy="246221"/>
            </a:xfrm>
            <a:prstGeom prst="rect">
              <a:avLst/>
            </a:prstGeom>
            <a:noFill/>
          </p:spPr>
          <p:txBody>
            <a:bodyPr wrap="square" lIns="0" tIns="0" rIns="0" bIns="0" rtlCol="0">
              <a:spAutoFit/>
            </a:bodyPr>
            <a:lstStyle/>
            <a:p>
              <a:pPr rtl="0"/>
              <a:r>
                <a:rPr lang="fr" sz="1600">
                  <a:cs typeface="Gill Sans Infant Std"/>
                </a:rPr>
                <a:t>Encourage</a:t>
              </a:r>
              <a:endParaRPr lang="en-GB" sz="1600">
                <a:cs typeface="Gill Sans Infant Std"/>
              </a:endParaRPr>
            </a:p>
          </p:txBody>
        </p:sp>
        <p:sp>
          <p:nvSpPr>
            <p:cNvPr id="18" name="TextBox 14">
              <a:extLst>
                <a:ext uri="{FF2B5EF4-FFF2-40B4-BE49-F238E27FC236}">
                  <a16:creationId xmlns:a16="http://schemas.microsoft.com/office/drawing/2014/main" id="{63A7D7E8-69B8-FE8D-7EA6-7C801F86E8E4}"/>
                </a:ext>
              </a:extLst>
            </p:cNvPr>
            <p:cNvSpPr txBox="1"/>
            <p:nvPr/>
          </p:nvSpPr>
          <p:spPr>
            <a:xfrm>
              <a:off x="1256369" y="5313993"/>
              <a:ext cx="2232248" cy="246221"/>
            </a:xfrm>
            <a:prstGeom prst="rect">
              <a:avLst/>
            </a:prstGeom>
            <a:noFill/>
          </p:spPr>
          <p:txBody>
            <a:bodyPr wrap="square" lIns="0" tIns="0" rIns="0" bIns="0" rtlCol="0">
              <a:spAutoFit/>
            </a:bodyPr>
            <a:lstStyle/>
            <a:p>
              <a:pPr rtl="0"/>
              <a:r>
                <a:rPr lang="fr" sz="1600">
                  <a:cs typeface="Gill Sans Infant Std"/>
                </a:rPr>
                <a:t>Fournit des informations</a:t>
              </a:r>
              <a:endParaRPr lang="en-GB" sz="1600">
                <a:cs typeface="Gill Sans Infant Std"/>
              </a:endParaRPr>
            </a:p>
          </p:txBody>
        </p:sp>
      </p:grpSp>
      <p:grpSp>
        <p:nvGrpSpPr>
          <p:cNvPr id="8" name="Group 7">
            <a:extLst>
              <a:ext uri="{FF2B5EF4-FFF2-40B4-BE49-F238E27FC236}">
                <a16:creationId xmlns:a16="http://schemas.microsoft.com/office/drawing/2014/main" id="{DD50A436-7471-9550-60F1-057E6B9BA2C7}"/>
              </a:ext>
            </a:extLst>
          </p:cNvPr>
          <p:cNvGrpSpPr/>
          <p:nvPr/>
        </p:nvGrpSpPr>
        <p:grpSpPr>
          <a:xfrm>
            <a:off x="4354856" y="2726629"/>
            <a:ext cx="2814395" cy="2592288"/>
            <a:chOff x="2699792" y="2852936"/>
            <a:chExt cx="2814395" cy="2592288"/>
          </a:xfrm>
        </p:grpSpPr>
        <p:cxnSp>
          <p:nvCxnSpPr>
            <p:cNvPr id="9" name="Straight Arrow Connector 8">
              <a:extLst>
                <a:ext uri="{FF2B5EF4-FFF2-40B4-BE49-F238E27FC236}">
                  <a16:creationId xmlns:a16="http://schemas.microsoft.com/office/drawing/2014/main" id="{3919A81E-1908-5FD4-516F-407B3F5511C6}"/>
                </a:ext>
              </a:extLst>
            </p:cNvPr>
            <p:cNvCxnSpPr>
              <a:cxnSpLocks/>
            </p:cNvCxnSpPr>
            <p:nvPr/>
          </p:nvCxnSpPr>
          <p:spPr>
            <a:xfrm>
              <a:off x="3563888" y="2852936"/>
              <a:ext cx="195029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B66BCA55-6458-F133-EE5E-65A8C7C2CA6F}"/>
                </a:ext>
              </a:extLst>
            </p:cNvPr>
            <p:cNvCxnSpPr/>
            <p:nvPr/>
          </p:nvCxnSpPr>
          <p:spPr>
            <a:xfrm>
              <a:off x="3275856" y="3501008"/>
              <a:ext cx="195029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738F93B9-F213-CBDB-2DFA-D3D430B0554B}"/>
                </a:ext>
              </a:extLst>
            </p:cNvPr>
            <p:cNvCxnSpPr/>
            <p:nvPr/>
          </p:nvCxnSpPr>
          <p:spPr>
            <a:xfrm>
              <a:off x="3059832" y="4149080"/>
              <a:ext cx="195029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B966A87B-54E0-96E9-51EC-C90AB6A15EE3}"/>
                </a:ext>
              </a:extLst>
            </p:cNvPr>
            <p:cNvCxnSpPr/>
            <p:nvPr/>
          </p:nvCxnSpPr>
          <p:spPr>
            <a:xfrm>
              <a:off x="2909733" y="4797152"/>
              <a:ext cx="195029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D284315A-4633-6C87-DC7C-7FD975617070}"/>
                </a:ext>
              </a:extLst>
            </p:cNvPr>
            <p:cNvCxnSpPr/>
            <p:nvPr/>
          </p:nvCxnSpPr>
          <p:spPr>
            <a:xfrm>
              <a:off x="2699792" y="5445224"/>
              <a:ext cx="195029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618134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pPr rtl="0"/>
            <a:r>
              <a:rPr lang="fr-FR"/>
              <a:t>Kit d</a:t>
            </a:r>
            <a:r>
              <a:rPr lang="fr"/>
              <a:t>e soutien</a:t>
            </a:r>
            <a:br>
              <a:rPr lang="en-GB"/>
            </a:br>
            <a:r>
              <a:rPr lang="fr" sz="4400">
                <a:solidFill>
                  <a:schemeClr val="accent1"/>
                </a:solidFill>
              </a:rPr>
              <a:t>3. Orientation des couples mère/nourrisson vers d’autres services pertinents, le cas échéant</a:t>
            </a:r>
            <a:br>
              <a:rPr lang="en-US" sz="4400">
                <a:solidFill>
                  <a:schemeClr val="accent1"/>
                </a:solidFill>
              </a:rPr>
            </a:br>
            <a:endParaRPr lang="x-none">
              <a:solidFill>
                <a:schemeClr val="accent1"/>
              </a:solidFill>
            </a:endParaRPr>
          </a:p>
        </p:txBody>
      </p:sp>
      <p:sp>
        <p:nvSpPr>
          <p:cNvPr id="2" name="Rounded Rectangle 6">
            <a:extLst>
              <a:ext uri="{FF2B5EF4-FFF2-40B4-BE49-F238E27FC236}">
                <a16:creationId xmlns:a16="http://schemas.microsoft.com/office/drawing/2014/main" id="{3B57BAE0-C943-BFDC-241D-0F7A5BC98271}"/>
              </a:ext>
            </a:extLst>
          </p:cNvPr>
          <p:cNvSpPr/>
          <p:nvPr/>
        </p:nvSpPr>
        <p:spPr>
          <a:xfrm>
            <a:off x="3353643" y="3130122"/>
            <a:ext cx="5478227" cy="1846261"/>
          </a:xfrm>
          <a:prstGeom prst="roundRect">
            <a:avLst>
              <a:gd name="adj" fmla="val 501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 sz="3600">
                <a:latin typeface="Oswald" pitchFamily="2" charset="77"/>
                <a:cs typeface="Gill Sans Infant Std"/>
              </a:rPr>
              <a:t>Comment tirer le meilleur parti des autres services ?</a:t>
            </a:r>
          </a:p>
        </p:txBody>
      </p:sp>
    </p:spTree>
    <p:extLst>
      <p:ext uri="{BB962C8B-B14F-4D97-AF65-F5344CB8AC3E}">
        <p14:creationId xmlns:p14="http://schemas.microsoft.com/office/powerpoint/2010/main" val="3106962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67409-66D9-EE41-8A74-1738F26A27F2}"/>
              </a:ext>
            </a:extLst>
          </p:cNvPr>
          <p:cNvSpPr txBox="1">
            <a:spLocks/>
          </p:cNvSpPr>
          <p:nvPr/>
        </p:nvSpPr>
        <p:spPr>
          <a:xfrm>
            <a:off x="3977832" y="2977356"/>
            <a:ext cx="4236335" cy="903288"/>
          </a:xfrm>
          <a:prstGeom prst="rect">
            <a:avLst/>
          </a:prstGeom>
          <a:noFill/>
        </p:spPr>
        <p:txBody>
          <a:bodyPr tIns="72000" bIns="0" rtlCol="0" anchor="ctr"/>
          <a:lstStyle>
            <a:lvl1pPr algn="l" defTabSz="914400" rtl="0" eaLnBrk="1" latinLnBrk="0" hangingPunct="1">
              <a:lnSpc>
                <a:spcPct val="90000"/>
              </a:lnSpc>
              <a:spcBef>
                <a:spcPct val="0"/>
              </a:spcBef>
              <a:buNone/>
              <a:defRPr sz="4400" kern="1200">
                <a:solidFill>
                  <a:schemeClr val="tx1"/>
                </a:solidFill>
                <a:latin typeface="Oswald Medium" pitchFamily="2" charset="77"/>
                <a:ea typeface="+mj-ea"/>
                <a:cs typeface="+mj-cs"/>
              </a:defRPr>
            </a:lvl1pPr>
          </a:lstStyle>
          <a:p>
            <a:pPr algn="ctr" rtl="0"/>
            <a:r>
              <a:rPr lang="fr">
                <a:solidFill>
                  <a:schemeClr val="bg1"/>
                </a:solidFill>
              </a:rPr>
              <a:t>PROGRAMME – JOUR 3</a:t>
            </a:r>
            <a:endParaRPr lang="x-none">
              <a:solidFill>
                <a:schemeClr val="bg1"/>
              </a:solidFill>
            </a:endParaRPr>
          </a:p>
        </p:txBody>
      </p:sp>
    </p:spTree>
    <p:extLst>
      <p:ext uri="{BB962C8B-B14F-4D97-AF65-F5344CB8AC3E}">
        <p14:creationId xmlns:p14="http://schemas.microsoft.com/office/powerpoint/2010/main" val="6779378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774759" y="982107"/>
            <a:ext cx="10635996" cy="905256"/>
          </a:xfrm>
        </p:spPr>
        <p:txBody>
          <a:bodyPr rtlCol="0">
            <a:normAutofit fontScale="90000"/>
          </a:bodyPr>
          <a:lstStyle/>
          <a:p>
            <a:pPr rtl="0"/>
            <a:r>
              <a:rPr lang="fr-FR"/>
              <a:t>Kit de </a:t>
            </a:r>
            <a:r>
              <a:rPr lang="fr"/>
              <a:t>soutien</a:t>
            </a:r>
            <a:br>
              <a:rPr lang="en-GB"/>
            </a:br>
            <a:r>
              <a:rPr lang="fr" sz="4400">
                <a:solidFill>
                  <a:schemeClr val="accent1"/>
                </a:solidFill>
                <a:latin typeface="Oswald"/>
              </a:rPr>
              <a:t>4. Suivi continu </a:t>
            </a:r>
            <a:r>
              <a:rPr lang="fr" sz="4400">
                <a:solidFill>
                  <a:schemeClr val="accent1"/>
                </a:solidFill>
                <a:latin typeface="Oswald"/>
                <a:ea typeface="Calibri" panose="020F0502020204030204" pitchFamily="34" charset="0"/>
                <a:cs typeface="Times New Roman"/>
              </a:rPr>
              <a:t>des progrès et du bien-être du couple mère/nourrisson à chaque visite </a:t>
            </a:r>
            <a:br>
              <a:rPr lang="en-US" sz="4400">
                <a:solidFill>
                  <a:schemeClr val="accent1"/>
                </a:solidFill>
              </a:rPr>
            </a:br>
            <a:endParaRPr lang="x-none">
              <a:solidFill>
                <a:schemeClr val="accent1"/>
              </a:solidFill>
            </a:endParaRPr>
          </a:p>
        </p:txBody>
      </p:sp>
      <p:pic>
        <p:nvPicPr>
          <p:cNvPr id="3" name="Picture 2">
            <a:extLst>
              <a:ext uri="{FF2B5EF4-FFF2-40B4-BE49-F238E27FC236}">
                <a16:creationId xmlns:a16="http://schemas.microsoft.com/office/drawing/2014/main" id="{AB4872D6-5DB6-5145-C4E8-1B056E0C302C}"/>
              </a:ext>
            </a:extLst>
          </p:cNvPr>
          <p:cNvPicPr>
            <a:picLocks noChangeAspect="1"/>
          </p:cNvPicPr>
          <p:nvPr/>
        </p:nvPicPr>
        <p:blipFill>
          <a:blip r:embed="rId3"/>
          <a:stretch>
            <a:fillRect/>
          </a:stretch>
        </p:blipFill>
        <p:spPr>
          <a:xfrm>
            <a:off x="2294626" y="2185187"/>
            <a:ext cx="6495690" cy="4529212"/>
          </a:xfrm>
          <a:prstGeom prst="rect">
            <a:avLst/>
          </a:prstGeom>
        </p:spPr>
      </p:pic>
    </p:spTree>
    <p:extLst>
      <p:ext uri="{BB962C8B-B14F-4D97-AF65-F5344CB8AC3E}">
        <p14:creationId xmlns:p14="http://schemas.microsoft.com/office/powerpoint/2010/main" val="10051254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pPr rtl="0"/>
            <a:r>
              <a:rPr lang="fr-FR"/>
              <a:t>Kit de </a:t>
            </a:r>
            <a:r>
              <a:rPr lang="fr"/>
              <a:t>soutien</a:t>
            </a:r>
            <a:br>
              <a:rPr lang="en-GB"/>
            </a:br>
            <a:r>
              <a:rPr lang="fr">
                <a:solidFill>
                  <a:schemeClr val="accent1"/>
                </a:solidFill>
              </a:rPr>
              <a:t>Suivi : diminution progressive du niveau des soins prodigués</a:t>
            </a:r>
            <a:br>
              <a:rPr lang="en-US" sz="4400">
                <a:solidFill>
                  <a:schemeClr val="accent1"/>
                </a:solidFill>
              </a:rPr>
            </a:br>
            <a:endParaRPr lang="x-none">
              <a:solidFill>
                <a:schemeClr val="accent1"/>
              </a:solidFill>
            </a:endParaRPr>
          </a:p>
        </p:txBody>
      </p:sp>
      <p:pic>
        <p:nvPicPr>
          <p:cNvPr id="2" name="Picture 1">
            <a:extLst>
              <a:ext uri="{FF2B5EF4-FFF2-40B4-BE49-F238E27FC236}">
                <a16:creationId xmlns:a16="http://schemas.microsoft.com/office/drawing/2014/main" id="{BDD3F26C-F772-6125-C9BE-2A249C46D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4277" y="2178124"/>
            <a:ext cx="8749123" cy="4015801"/>
          </a:xfrm>
          <a:prstGeom prst="rect">
            <a:avLst/>
          </a:prstGeom>
        </p:spPr>
      </p:pic>
    </p:spTree>
    <p:extLst>
      <p:ext uri="{BB962C8B-B14F-4D97-AF65-F5344CB8AC3E}">
        <p14:creationId xmlns:p14="http://schemas.microsoft.com/office/powerpoint/2010/main" val="5780571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pPr rtl="0"/>
            <a:r>
              <a:rPr lang="fr-FR"/>
              <a:t>Kit de </a:t>
            </a:r>
            <a:r>
              <a:rPr lang="fr"/>
              <a:t>soutien</a:t>
            </a:r>
            <a:br>
              <a:rPr lang="en-GB"/>
            </a:br>
            <a:r>
              <a:rPr lang="fr">
                <a:solidFill>
                  <a:schemeClr val="accent1"/>
                </a:solidFill>
              </a:rPr>
              <a:t>Examen des résultats à 6 mois</a:t>
            </a:r>
            <a:br>
              <a:rPr lang="en-US" sz="4400">
                <a:solidFill>
                  <a:schemeClr val="accent1"/>
                </a:solidFill>
              </a:rPr>
            </a:br>
            <a:endParaRPr lang="x-none">
              <a:solidFill>
                <a:schemeClr val="accent1"/>
              </a:solidFill>
            </a:endParaRPr>
          </a:p>
        </p:txBody>
      </p:sp>
      <p:pic>
        <p:nvPicPr>
          <p:cNvPr id="3" name="Picture 2">
            <a:extLst>
              <a:ext uri="{FF2B5EF4-FFF2-40B4-BE49-F238E27FC236}">
                <a16:creationId xmlns:a16="http://schemas.microsoft.com/office/drawing/2014/main" id="{BDF4E5AF-AE3B-0F55-C5BF-BDF8F687BD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4882" y="1873493"/>
            <a:ext cx="8028618" cy="4598402"/>
          </a:xfrm>
          <a:prstGeom prst="rect">
            <a:avLst/>
          </a:prstGeom>
        </p:spPr>
      </p:pic>
    </p:spTree>
    <p:extLst>
      <p:ext uri="{BB962C8B-B14F-4D97-AF65-F5344CB8AC3E}">
        <p14:creationId xmlns:p14="http://schemas.microsoft.com/office/powerpoint/2010/main" val="23839628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724B0459-A2E0-B7BD-4BF7-BB0E0DD2639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5776" r="5776" b="7658"/>
          <a:stretch/>
        </p:blipFill>
        <p:spPr>
          <a:xfrm>
            <a:off x="0" y="0"/>
            <a:ext cx="6238242" cy="6858000"/>
          </a:xfrm>
          <a:prstGeom prst="rect">
            <a:avLst/>
          </a:prstGeom>
        </p:spPr>
      </p:pic>
      <p:sp>
        <p:nvSpPr>
          <p:cNvPr id="7" name="Rounded Rectangle 6">
            <a:extLst>
              <a:ext uri="{FF2B5EF4-FFF2-40B4-BE49-F238E27FC236}">
                <a16:creationId xmlns:a16="http://schemas.microsoft.com/office/drawing/2014/main" id="{CC0B20DB-0C57-4D13-AC1C-B08287C89388}"/>
              </a:ext>
            </a:extLst>
          </p:cNvPr>
          <p:cNvSpPr/>
          <p:nvPr/>
        </p:nvSpPr>
        <p:spPr>
          <a:xfrm>
            <a:off x="7324388" y="1062790"/>
            <a:ext cx="4155133" cy="4732420"/>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rtl="0">
              <a:spcBef>
                <a:spcPts val="2400"/>
              </a:spcBef>
            </a:pPr>
            <a:r>
              <a:rPr lang="fr-FR" sz="5000">
                <a:solidFill>
                  <a:schemeClr val="accent1"/>
                </a:solidFill>
                <a:latin typeface="+mj-lt"/>
              </a:rPr>
              <a:t>KIT DE</a:t>
            </a:r>
            <a:r>
              <a:rPr lang="fr" sz="5000">
                <a:solidFill>
                  <a:schemeClr val="accent1"/>
                </a:solidFill>
                <a:latin typeface="+mj-lt"/>
              </a:rPr>
              <a:t> SOUTIEN</a:t>
            </a:r>
          </a:p>
          <a:p>
            <a:pPr algn="ctr" rtl="0">
              <a:spcBef>
                <a:spcPts val="2400"/>
              </a:spcBef>
            </a:pPr>
            <a:endParaRPr lang="en-GB" sz="5000">
              <a:solidFill>
                <a:schemeClr val="tx1"/>
              </a:solidFill>
              <a:latin typeface="+mj-lt"/>
            </a:endParaRPr>
          </a:p>
          <a:p>
            <a:pPr algn="ctr" rtl="0"/>
            <a:r>
              <a:rPr lang="fr" sz="5400">
                <a:solidFill>
                  <a:schemeClr val="tx1"/>
                </a:solidFill>
                <a:latin typeface="+mj-lt"/>
              </a:rPr>
              <a:t>SUJETS CLÉS</a:t>
            </a:r>
          </a:p>
        </p:txBody>
      </p:sp>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12479" y="-802171"/>
            <a:ext cx="6238242" cy="6359868"/>
          </a:xfrm>
          <a:prstGeom prst="rect">
            <a:avLst/>
          </a:prstGeom>
        </p:spPr>
      </p:pic>
      <p:sp>
        <p:nvSpPr>
          <p:cNvPr id="9" name="TextBox 8">
            <a:extLst>
              <a:ext uri="{FF2B5EF4-FFF2-40B4-BE49-F238E27FC236}">
                <a16:creationId xmlns:a16="http://schemas.microsoft.com/office/drawing/2014/main" id="{983D9214-A401-A7DD-9580-929C1E1F29E0}"/>
              </a:ext>
            </a:extLst>
          </p:cNvPr>
          <p:cNvSpPr txBox="1"/>
          <p:nvPr/>
        </p:nvSpPr>
        <p:spPr>
          <a:xfrm>
            <a:off x="-875577" y="6394111"/>
            <a:ext cx="3944429" cy="398294"/>
          </a:xfrm>
          <a:prstGeom prst="rect">
            <a:avLst/>
          </a:prstGeom>
          <a:noFill/>
        </p:spPr>
        <p:txBody>
          <a:bodyPr wrap="square" lIns="0" tIns="0" rIns="0" bIns="0" rtlCol="0">
            <a:spAutoFit/>
          </a:bodyPr>
          <a:lstStyle/>
          <a:p>
            <a:pPr rtl="0"/>
            <a:r>
              <a:rPr lang="fr" sz="1500" i="1">
                <a:solidFill>
                  <a:schemeClr val="bg1"/>
                </a:solidFill>
                <a:cs typeface="Gill Sans Infant Std"/>
              </a:rPr>
              <a:t>Save the Children, </a:t>
            </a:r>
          </a:p>
        </p:txBody>
      </p:sp>
    </p:spTree>
    <p:extLst>
      <p:ext uri="{BB962C8B-B14F-4D97-AF65-F5344CB8AC3E}">
        <p14:creationId xmlns:p14="http://schemas.microsoft.com/office/powerpoint/2010/main" val="12634967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pPr rtl="0"/>
            <a:r>
              <a:rPr lang="fr-FR"/>
              <a:t>Kit de </a:t>
            </a:r>
            <a:r>
              <a:rPr lang="fr"/>
              <a:t>soutien</a:t>
            </a:r>
            <a:br>
              <a:rPr lang="en-GB"/>
            </a:br>
            <a:r>
              <a:rPr lang="fr">
                <a:solidFill>
                  <a:schemeClr val="accent1"/>
                </a:solidFill>
              </a:rPr>
              <a:t>Sujets clés</a:t>
            </a:r>
            <a:br>
              <a:rPr lang="en-US" sz="4400">
                <a:solidFill>
                  <a:schemeClr val="accent1"/>
                </a:solidFill>
              </a:rPr>
            </a:br>
            <a:endParaRPr lang="x-none">
              <a:solidFill>
                <a:schemeClr val="accent1"/>
              </a:solidFill>
            </a:endParaRPr>
          </a:p>
        </p:txBody>
      </p:sp>
      <p:sp>
        <p:nvSpPr>
          <p:cNvPr id="2" name="Content Placeholder 2">
            <a:extLst>
              <a:ext uri="{FF2B5EF4-FFF2-40B4-BE49-F238E27FC236}">
                <a16:creationId xmlns:a16="http://schemas.microsoft.com/office/drawing/2014/main" id="{6016E6A7-7B4B-48BF-6B2B-5FCD3464D9EC}"/>
              </a:ext>
            </a:extLst>
          </p:cNvPr>
          <p:cNvSpPr>
            <a:spLocks noGrp="1"/>
          </p:cNvSpPr>
          <p:nvPr>
            <p:ph idx="1"/>
          </p:nvPr>
        </p:nvSpPr>
        <p:spPr>
          <a:xfrm>
            <a:off x="1954693" y="1802423"/>
            <a:ext cx="8276127" cy="4706938"/>
          </a:xfrm>
        </p:spPr>
        <p:txBody>
          <a:bodyPr rtlCol="0"/>
          <a:lstStyle/>
          <a:p>
            <a:pPr algn="ctr" rtl="0"/>
            <a:r>
              <a:rPr lang="fr" sz="2701" b="1">
                <a:solidFill>
                  <a:schemeClr val="accent1"/>
                </a:solidFill>
              </a:rPr>
              <a:t>RELAXATION</a:t>
            </a:r>
          </a:p>
          <a:p>
            <a:pPr algn="ctr" rtl="0"/>
            <a:endParaRPr lang="en-US" sz="2701"/>
          </a:p>
        </p:txBody>
      </p:sp>
      <p:pic>
        <p:nvPicPr>
          <p:cNvPr id="4" name="Picture 2" descr="Fat cat is lying down and relax. Funny cartoon animal. Isolated vector  illustration, Stock Vector, Vector And Low Budget Royalty Free Image. Pic.  ESY-045576208 | agefotostock">
            <a:extLst>
              <a:ext uri="{FF2B5EF4-FFF2-40B4-BE49-F238E27FC236}">
                <a16:creationId xmlns:a16="http://schemas.microsoft.com/office/drawing/2014/main" id="{4F0E0E00-37A8-1873-3D53-8BF67B361C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4981" y="3052938"/>
            <a:ext cx="2495550" cy="1828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03648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pPr rtl="0"/>
            <a:r>
              <a:rPr lang="fr-FR"/>
              <a:t>Kit de </a:t>
            </a:r>
            <a:r>
              <a:rPr lang="fr"/>
              <a:t>soutien – sujets clés</a:t>
            </a:r>
            <a:br>
              <a:rPr lang="en-GB"/>
            </a:br>
            <a:r>
              <a:rPr lang="fr">
                <a:solidFill>
                  <a:schemeClr val="accent1"/>
                </a:solidFill>
              </a:rPr>
              <a:t>Techniques de relaxation : scénario</a:t>
            </a:r>
            <a:br>
              <a:rPr lang="en-US" sz="4400">
                <a:solidFill>
                  <a:schemeClr val="accent1"/>
                </a:solidFill>
              </a:rPr>
            </a:br>
            <a:endParaRPr lang="x-none">
              <a:solidFill>
                <a:schemeClr val="accent1"/>
              </a:solidFill>
            </a:endParaRPr>
          </a:p>
        </p:txBody>
      </p:sp>
      <p:sp>
        <p:nvSpPr>
          <p:cNvPr id="10" name="Content Placeholder 2">
            <a:extLst>
              <a:ext uri="{FF2B5EF4-FFF2-40B4-BE49-F238E27FC236}">
                <a16:creationId xmlns:a16="http://schemas.microsoft.com/office/drawing/2014/main" id="{1848FBEC-F92E-B824-9644-00C57BF393F1}"/>
              </a:ext>
            </a:extLst>
          </p:cNvPr>
          <p:cNvSpPr>
            <a:spLocks noGrp="1"/>
          </p:cNvSpPr>
          <p:nvPr>
            <p:ph idx="1"/>
          </p:nvPr>
        </p:nvSpPr>
        <p:spPr>
          <a:xfrm>
            <a:off x="858573" y="2321169"/>
            <a:ext cx="5887987" cy="3789485"/>
          </a:xfrm>
        </p:spPr>
        <p:txBody>
          <a:bodyPr rtlCol="0">
            <a:normAutofit fontScale="92500" lnSpcReduction="10000"/>
          </a:bodyPr>
          <a:lstStyle/>
          <a:p>
            <a:pPr rtl="0"/>
            <a:r>
              <a:rPr lang="fr"/>
              <a:t>Mariam a donné naissance à des jumeaux il y a un mois. </a:t>
            </a:r>
          </a:p>
          <a:p>
            <a:pPr rtl="0"/>
            <a:endParaRPr lang="en-GB"/>
          </a:p>
          <a:p>
            <a:pPr rtl="0"/>
            <a:r>
              <a:rPr lang="fr"/>
              <a:t>Il y a 2 semaines, leur père a perdu son emploi et a dû quitter le foyer pour trouver du travail. [Nom] nourrit des inquiétudes vis-à-vis de l’avenir et se sent de plus en plus stressée. L’un des jumeaux est enrhumé depuis une semaine et pleure presque tous les soirs. Mariam se sent épuisée. </a:t>
            </a:r>
          </a:p>
        </p:txBody>
      </p:sp>
      <p:pic>
        <p:nvPicPr>
          <p:cNvPr id="2" name="Picture 1" descr="A screenshot of a computer&#10;&#10;Description automatically generated">
            <a:extLst>
              <a:ext uri="{FF2B5EF4-FFF2-40B4-BE49-F238E27FC236}">
                <a16:creationId xmlns:a16="http://schemas.microsoft.com/office/drawing/2014/main" id="{5ADD3249-077E-4078-47BF-44AC2362AEC9}"/>
              </a:ext>
            </a:extLst>
          </p:cNvPr>
          <p:cNvPicPr>
            <a:picLocks noChangeAspect="1"/>
          </p:cNvPicPr>
          <p:nvPr/>
        </p:nvPicPr>
        <p:blipFill>
          <a:blip r:embed="rId3"/>
          <a:stretch>
            <a:fillRect/>
          </a:stretch>
        </p:blipFill>
        <p:spPr>
          <a:xfrm>
            <a:off x="6756400" y="1812745"/>
            <a:ext cx="5029200" cy="2216508"/>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98262ACD-6914-6A1A-D814-14EE9D7E4F4C}"/>
              </a:ext>
            </a:extLst>
          </p:cNvPr>
          <p:cNvPicPr>
            <a:picLocks noChangeAspect="1"/>
          </p:cNvPicPr>
          <p:nvPr/>
        </p:nvPicPr>
        <p:blipFill>
          <a:blip r:embed="rId4"/>
          <a:stretch>
            <a:fillRect/>
          </a:stretch>
        </p:blipFill>
        <p:spPr>
          <a:xfrm>
            <a:off x="6756400" y="3928727"/>
            <a:ext cx="5029200" cy="2476336"/>
          </a:xfrm>
          <a:prstGeom prst="rect">
            <a:avLst/>
          </a:prstGeom>
        </p:spPr>
      </p:pic>
    </p:spTree>
    <p:extLst>
      <p:ext uri="{BB962C8B-B14F-4D97-AF65-F5344CB8AC3E}">
        <p14:creationId xmlns:p14="http://schemas.microsoft.com/office/powerpoint/2010/main" val="42187959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lIns="91440" tIns="45720" rIns="91440" bIns="45720" rtlCol="0" anchor="t">
            <a:spAutoFit/>
          </a:bodyPr>
          <a:lstStyle/>
          <a:p>
            <a:pPr rtl="0"/>
            <a:r>
              <a:rPr lang="fr" sz="1200">
                <a:solidFill>
                  <a:schemeClr val="bg1"/>
                </a:solidFill>
                <a:latin typeface="Lato"/>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pPr rtl="0"/>
            <a:r>
              <a:rPr lang="fr-FR"/>
              <a:t>Kit d</a:t>
            </a:r>
            <a:r>
              <a:rPr lang="fr"/>
              <a:t>e soutien</a:t>
            </a:r>
            <a:br>
              <a:rPr lang="en-GB"/>
            </a:br>
            <a:r>
              <a:rPr lang="fr">
                <a:solidFill>
                  <a:schemeClr val="accent1"/>
                </a:solidFill>
              </a:rPr>
              <a:t>Sujets clés</a:t>
            </a:r>
            <a:br>
              <a:rPr lang="en-US" sz="4400">
                <a:solidFill>
                  <a:schemeClr val="accent1"/>
                </a:solidFill>
              </a:rPr>
            </a:br>
            <a:endParaRPr lang="x-none">
              <a:solidFill>
                <a:schemeClr val="accent1"/>
              </a:solidFill>
            </a:endParaRPr>
          </a:p>
        </p:txBody>
      </p:sp>
      <p:sp>
        <p:nvSpPr>
          <p:cNvPr id="2" name="Content Placeholder 2">
            <a:extLst>
              <a:ext uri="{FF2B5EF4-FFF2-40B4-BE49-F238E27FC236}">
                <a16:creationId xmlns:a16="http://schemas.microsoft.com/office/drawing/2014/main" id="{6016E6A7-7B4B-48BF-6B2B-5FCD3464D9EC}"/>
              </a:ext>
            </a:extLst>
          </p:cNvPr>
          <p:cNvSpPr>
            <a:spLocks noGrp="1"/>
          </p:cNvSpPr>
          <p:nvPr>
            <p:ph idx="1"/>
          </p:nvPr>
        </p:nvSpPr>
        <p:spPr>
          <a:xfrm>
            <a:off x="1954693" y="2151062"/>
            <a:ext cx="8276127" cy="3871669"/>
          </a:xfrm>
        </p:spPr>
        <p:txBody>
          <a:bodyPr vert="horz" lIns="91440" tIns="45720" rIns="91440" bIns="45720" rtlCol="0" anchor="t">
            <a:normAutofit/>
          </a:bodyPr>
          <a:lstStyle/>
          <a:p>
            <a:pPr algn="ctr" rtl="0"/>
            <a:r>
              <a:rPr lang="fr" sz="2700" b="1">
                <a:solidFill>
                  <a:schemeClr val="accent1"/>
                </a:solidFill>
              </a:rPr>
              <a:t>PLEURS ET SOMMEIL</a:t>
            </a:r>
          </a:p>
          <a:p>
            <a:pPr algn="ctr" rtl="0"/>
            <a:endParaRPr lang="en-US" sz="2700"/>
          </a:p>
        </p:txBody>
      </p:sp>
      <p:pic>
        <p:nvPicPr>
          <p:cNvPr id="3" name="Picture 2" descr="Crying Baby Comments - Crying Baby Icon Png, Transparent Png , Transparent  Png Image - PNGitem">
            <a:extLst>
              <a:ext uri="{FF2B5EF4-FFF2-40B4-BE49-F238E27FC236}">
                <a16:creationId xmlns:a16="http://schemas.microsoft.com/office/drawing/2014/main" id="{DECFCF81-22B5-2077-2324-6FC9A94478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1915" y="3270459"/>
            <a:ext cx="2314575" cy="1971676"/>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descr="Baby boy sleep thin line icon child Royalty Free Vector">
            <a:extLst>
              <a:ext uri="{FF2B5EF4-FFF2-40B4-BE49-F238E27FC236}">
                <a16:creationId xmlns:a16="http://schemas.microsoft.com/office/drawing/2014/main" id="{668E9BBE-016A-EE6D-90F7-A34C9FDB7CB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1994"/>
          <a:stretch/>
        </p:blipFill>
        <p:spPr bwMode="auto">
          <a:xfrm>
            <a:off x="6579579" y="3155564"/>
            <a:ext cx="2057400" cy="195314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5652908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lIns="91440" tIns="45720" rIns="91440" bIns="45720" rtlCol="0" anchor="t">
            <a:spAutoFit/>
          </a:bodyPr>
          <a:lstStyle/>
          <a:p>
            <a:pPr rtl="0"/>
            <a:r>
              <a:rPr lang="fr" sz="1200">
                <a:solidFill>
                  <a:schemeClr val="bg1"/>
                </a:solidFill>
                <a:latin typeface="Lato"/>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pPr rtl="0"/>
            <a:r>
              <a:rPr lang="fr-FR"/>
              <a:t>Kit d</a:t>
            </a:r>
            <a:r>
              <a:rPr lang="fr"/>
              <a:t>e soutien – sujets clés</a:t>
            </a:r>
            <a:br>
              <a:rPr lang="en-GB"/>
            </a:br>
            <a:r>
              <a:rPr lang="fr">
                <a:solidFill>
                  <a:schemeClr val="accent1"/>
                </a:solidFill>
              </a:rPr>
              <a:t>Pleurs et sommeil : scénario</a:t>
            </a:r>
            <a:br>
              <a:rPr lang="en-US" sz="4400">
                <a:solidFill>
                  <a:schemeClr val="accent1"/>
                </a:solidFill>
              </a:rPr>
            </a:br>
            <a:endParaRPr lang="x-none">
              <a:solidFill>
                <a:schemeClr val="accent1"/>
              </a:solidFill>
            </a:endParaRPr>
          </a:p>
        </p:txBody>
      </p:sp>
      <p:sp>
        <p:nvSpPr>
          <p:cNvPr id="10" name="Content Placeholder 2">
            <a:extLst>
              <a:ext uri="{FF2B5EF4-FFF2-40B4-BE49-F238E27FC236}">
                <a16:creationId xmlns:a16="http://schemas.microsoft.com/office/drawing/2014/main" id="{1848FBEC-F92E-B824-9644-00C57BF393F1}"/>
              </a:ext>
            </a:extLst>
          </p:cNvPr>
          <p:cNvSpPr>
            <a:spLocks noGrp="1"/>
          </p:cNvSpPr>
          <p:nvPr>
            <p:ph idx="1"/>
          </p:nvPr>
        </p:nvSpPr>
        <p:spPr>
          <a:xfrm>
            <a:off x="858573" y="2321169"/>
            <a:ext cx="5887987" cy="3789485"/>
          </a:xfrm>
        </p:spPr>
        <p:txBody>
          <a:bodyPr vert="horz" lIns="91440" tIns="45720" rIns="91440" bIns="45720" rtlCol="0" anchor="t">
            <a:normAutofit fontScale="70000" lnSpcReduction="20000"/>
          </a:bodyPr>
          <a:lstStyle/>
          <a:p>
            <a:r>
              <a:rPr lang="fr" b="0"/>
              <a:t>Pierre présentait une insuffisance pondérale à la naissance et a contracté un rhume à l’âge de 5 semaines. Depuis, il pleure assez régulièrement, parfois pendant de longues heures, et ne dort plus aussi bien qu’avant. Ses parents se sont rendus au centre de santé, où le médecin leur a annoncé que </a:t>
            </a:r>
            <a:r>
              <a:rPr lang="fr-CH" b="0"/>
              <a:t>Pierre </a:t>
            </a:r>
            <a:r>
              <a:rPr lang="fr" b="0"/>
              <a:t>était en bonne santé, mais qu’il était petit pour son âge.</a:t>
            </a:r>
            <a:r>
              <a:rPr lang="fr"/>
              <a:t> </a:t>
            </a:r>
            <a:endParaRPr lang="fr" b="0"/>
          </a:p>
          <a:p>
            <a:pPr rtl="0"/>
            <a:endParaRPr lang="en-GB" b="0"/>
          </a:p>
          <a:p>
            <a:pPr rtl="0"/>
            <a:r>
              <a:rPr lang="fr" b="0"/>
              <a:t>Sa mère Eliz et son père Lawrence sont épuisés et ont l’impression d’avoir tout essayé. Gênés par ces pleurs incessants, les autres membres de la famille les implorent en outre d’y remédier.</a:t>
            </a:r>
          </a:p>
          <a:p>
            <a:pPr rtl="0"/>
            <a:endParaRPr lang="en-GB"/>
          </a:p>
        </p:txBody>
      </p:sp>
      <p:pic>
        <p:nvPicPr>
          <p:cNvPr id="3" name="Picture 2" descr="A screenshot of a medical information&#10;&#10;Description automatically generated">
            <a:extLst>
              <a:ext uri="{FF2B5EF4-FFF2-40B4-BE49-F238E27FC236}">
                <a16:creationId xmlns:a16="http://schemas.microsoft.com/office/drawing/2014/main" id="{74D002E8-9690-D733-74FD-BCF78371294D}"/>
              </a:ext>
            </a:extLst>
          </p:cNvPr>
          <p:cNvPicPr>
            <a:picLocks noChangeAspect="1"/>
          </p:cNvPicPr>
          <p:nvPr/>
        </p:nvPicPr>
        <p:blipFill>
          <a:blip r:embed="rId3"/>
          <a:stretch>
            <a:fillRect/>
          </a:stretch>
        </p:blipFill>
        <p:spPr>
          <a:xfrm>
            <a:off x="6956926" y="2320610"/>
            <a:ext cx="5229726" cy="3045622"/>
          </a:xfrm>
          <a:prstGeom prst="rect">
            <a:avLst/>
          </a:prstGeom>
        </p:spPr>
      </p:pic>
    </p:spTree>
    <p:extLst>
      <p:ext uri="{BB962C8B-B14F-4D97-AF65-F5344CB8AC3E}">
        <p14:creationId xmlns:p14="http://schemas.microsoft.com/office/powerpoint/2010/main" val="12390467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760593"/>
            <a:ext cx="9528048" cy="905256"/>
          </a:xfrm>
        </p:spPr>
        <p:txBody>
          <a:bodyPr rtlCol="0">
            <a:normAutofit fontScale="90000"/>
          </a:bodyPr>
          <a:lstStyle/>
          <a:p>
            <a:pPr rtl="0"/>
            <a:r>
              <a:rPr lang="fr"/>
              <a:t>Conseils sur le sommeil</a:t>
            </a:r>
            <a:br>
              <a:rPr lang="en-US" sz="4400">
                <a:solidFill>
                  <a:schemeClr val="accent1"/>
                </a:solidFill>
              </a:rPr>
            </a:br>
            <a:endParaRPr lang="x-none">
              <a:solidFill>
                <a:schemeClr val="accent1"/>
              </a:solidFill>
            </a:endParaRPr>
          </a:p>
        </p:txBody>
      </p:sp>
      <p:sp>
        <p:nvSpPr>
          <p:cNvPr id="10" name="Content Placeholder 2">
            <a:extLst>
              <a:ext uri="{FF2B5EF4-FFF2-40B4-BE49-F238E27FC236}">
                <a16:creationId xmlns:a16="http://schemas.microsoft.com/office/drawing/2014/main" id="{1848FBEC-F92E-B824-9644-00C57BF393F1}"/>
              </a:ext>
            </a:extLst>
          </p:cNvPr>
          <p:cNvSpPr>
            <a:spLocks noGrp="1"/>
          </p:cNvSpPr>
          <p:nvPr>
            <p:ph idx="1"/>
          </p:nvPr>
        </p:nvSpPr>
        <p:spPr>
          <a:xfrm>
            <a:off x="3148763" y="1841930"/>
            <a:ext cx="5887987" cy="3789485"/>
          </a:xfrm>
        </p:spPr>
        <p:txBody>
          <a:bodyPr rtlCol="0">
            <a:normAutofit fontScale="85000" lnSpcReduction="10000"/>
          </a:bodyPr>
          <a:lstStyle/>
          <a:p>
            <a:pPr algn="ctr" rtl="0"/>
            <a:r>
              <a:rPr lang="fr" sz="2000" b="1">
                <a:solidFill>
                  <a:schemeClr val="accent1"/>
                </a:solidFill>
              </a:rPr>
              <a:t>LE GUIDE DU SOMMEIL DE QUALITÉ EN 7 POINTS</a:t>
            </a:r>
          </a:p>
          <a:p>
            <a:pPr marL="457200" indent="-457200" algn="ctr" rtl="0">
              <a:buClr>
                <a:schemeClr val="tx2"/>
              </a:buClr>
              <a:buFont typeface="+mj-lt"/>
              <a:buAutoNum type="arabicPeriod"/>
            </a:pPr>
            <a:endParaRPr lang="en-US" sz="2000" b="1">
              <a:solidFill>
                <a:schemeClr val="tx1"/>
              </a:solidFill>
            </a:endParaRPr>
          </a:p>
          <a:p>
            <a:pPr marL="685892" lvl="1" indent="-342900" rtl="0">
              <a:buFont typeface="+mj-lt"/>
              <a:buAutoNum type="arabicPeriod"/>
            </a:pPr>
            <a:r>
              <a:rPr lang="fr" sz="1600"/>
              <a:t>Le bébé est tenu à l’écart de la fumée de jour comme de nuit</a:t>
            </a:r>
          </a:p>
          <a:p>
            <a:pPr marL="685892" lvl="1" indent="-342900" rtl="0">
              <a:buFont typeface="+mj-lt"/>
              <a:buAutoNum type="arabicPeriod"/>
            </a:pPr>
            <a:r>
              <a:rPr lang="fr" sz="1600"/>
              <a:t>La mère est sobre et ses facultés sont intactes</a:t>
            </a:r>
          </a:p>
          <a:p>
            <a:pPr marL="685892" lvl="1" indent="-342900" rtl="0">
              <a:buFont typeface="+mj-lt"/>
              <a:buAutoNum type="arabicPeriod"/>
            </a:pPr>
            <a:r>
              <a:rPr lang="fr" sz="1600"/>
              <a:t>Le bébé est allaité jour et nuit</a:t>
            </a:r>
          </a:p>
          <a:p>
            <a:pPr marL="685892" lvl="1" indent="-342900" rtl="0">
              <a:buFont typeface="+mj-lt"/>
              <a:buAutoNum type="arabicPeriod"/>
            </a:pPr>
            <a:r>
              <a:rPr lang="fr" sz="1600"/>
              <a:t>Le bébé est en bonne santé et né à terme</a:t>
            </a:r>
          </a:p>
          <a:p>
            <a:pPr marL="685892" lvl="1" indent="-342900" rtl="0">
              <a:buFont typeface="+mj-lt"/>
              <a:buAutoNum type="arabicPeriod"/>
            </a:pPr>
            <a:r>
              <a:rPr lang="fr" sz="1600"/>
              <a:t>Le bébé dort sur le dos</a:t>
            </a:r>
          </a:p>
          <a:p>
            <a:pPr marL="685892" lvl="1" indent="-342900" rtl="0">
              <a:buFont typeface="+mj-lt"/>
              <a:buAutoNum type="arabicPeriod"/>
            </a:pPr>
            <a:r>
              <a:rPr lang="fr" sz="1600"/>
              <a:t>Le bébé est légèrement vêtu et recouvert jusqu’au cou</a:t>
            </a:r>
          </a:p>
          <a:p>
            <a:pPr marL="685892" lvl="1" indent="-342900" rtl="0">
              <a:buFont typeface="+mj-lt"/>
              <a:buAutoNum type="arabicPeriod"/>
            </a:pPr>
            <a:r>
              <a:rPr lang="fr" sz="1600"/>
              <a:t>Le bébé dort sur une surface ferme dans un espace de sommeil sécurisé</a:t>
            </a:r>
          </a:p>
        </p:txBody>
      </p:sp>
    </p:spTree>
    <p:extLst>
      <p:ext uri="{BB962C8B-B14F-4D97-AF65-F5344CB8AC3E}">
        <p14:creationId xmlns:p14="http://schemas.microsoft.com/office/powerpoint/2010/main" val="41343341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lIns="91440" tIns="45720" rIns="91440" bIns="45720" rtlCol="0" anchor="t">
            <a:spAutoFit/>
          </a:bodyPr>
          <a:lstStyle/>
          <a:p>
            <a:pPr rtl="0"/>
            <a:r>
              <a:rPr lang="fr" sz="1200">
                <a:solidFill>
                  <a:schemeClr val="bg1"/>
                </a:solidFill>
                <a:latin typeface="Lato"/>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pPr rtl="0"/>
            <a:r>
              <a:rPr lang="fr-FR"/>
              <a:t>Kit de </a:t>
            </a:r>
            <a:r>
              <a:rPr lang="fr"/>
              <a:t>soutien</a:t>
            </a:r>
            <a:br>
              <a:rPr lang="en-GB"/>
            </a:br>
            <a:r>
              <a:rPr lang="fr">
                <a:solidFill>
                  <a:schemeClr val="accent1"/>
                </a:solidFill>
              </a:rPr>
              <a:t>Sujets clés</a:t>
            </a:r>
            <a:br>
              <a:rPr lang="en-US" sz="4400">
                <a:solidFill>
                  <a:schemeClr val="accent1"/>
                </a:solidFill>
              </a:rPr>
            </a:br>
            <a:endParaRPr lang="x-none">
              <a:solidFill>
                <a:schemeClr val="accent1"/>
              </a:solidFill>
            </a:endParaRPr>
          </a:p>
        </p:txBody>
      </p:sp>
      <p:sp>
        <p:nvSpPr>
          <p:cNvPr id="2" name="Content Placeholder 2">
            <a:extLst>
              <a:ext uri="{FF2B5EF4-FFF2-40B4-BE49-F238E27FC236}">
                <a16:creationId xmlns:a16="http://schemas.microsoft.com/office/drawing/2014/main" id="{6016E6A7-7B4B-48BF-6B2B-5FCD3464D9EC}"/>
              </a:ext>
            </a:extLst>
          </p:cNvPr>
          <p:cNvSpPr>
            <a:spLocks noGrp="1"/>
          </p:cNvSpPr>
          <p:nvPr>
            <p:ph idx="1"/>
          </p:nvPr>
        </p:nvSpPr>
        <p:spPr>
          <a:xfrm>
            <a:off x="1954692" y="1790577"/>
            <a:ext cx="8276127" cy="3871669"/>
          </a:xfrm>
        </p:spPr>
        <p:txBody>
          <a:bodyPr vert="horz" lIns="91440" tIns="45720" rIns="91440" bIns="45720" rtlCol="0" anchor="t">
            <a:normAutofit/>
          </a:bodyPr>
          <a:lstStyle/>
          <a:p>
            <a:pPr algn="ctr" rtl="0"/>
            <a:r>
              <a:rPr lang="fr" sz="2700" b="1">
                <a:solidFill>
                  <a:schemeClr val="accent1"/>
                </a:solidFill>
              </a:rPr>
              <a:t>SOINS NUTRITIFS</a:t>
            </a:r>
          </a:p>
          <a:p>
            <a:pPr algn="ctr" rtl="0"/>
            <a:endParaRPr lang="en-US" sz="2700"/>
          </a:p>
        </p:txBody>
      </p:sp>
      <p:pic>
        <p:nvPicPr>
          <p:cNvPr id="3" name="Picture 2" descr="A colorful circle with icons and text&#10;&#10;Description automatically generated">
            <a:extLst>
              <a:ext uri="{FF2B5EF4-FFF2-40B4-BE49-F238E27FC236}">
                <a16:creationId xmlns:a16="http://schemas.microsoft.com/office/drawing/2014/main" id="{3A8DB09F-2DBE-A968-756D-E76C309786B2}"/>
              </a:ext>
            </a:extLst>
          </p:cNvPr>
          <p:cNvPicPr>
            <a:picLocks noChangeAspect="1"/>
          </p:cNvPicPr>
          <p:nvPr/>
        </p:nvPicPr>
        <p:blipFill>
          <a:blip r:embed="rId3"/>
          <a:stretch>
            <a:fillRect/>
          </a:stretch>
        </p:blipFill>
        <p:spPr>
          <a:xfrm>
            <a:off x="3842085" y="2435685"/>
            <a:ext cx="4588042" cy="4285997"/>
          </a:xfrm>
          <a:prstGeom prst="rect">
            <a:avLst/>
          </a:prstGeom>
        </p:spPr>
      </p:pic>
    </p:spTree>
    <p:extLst>
      <p:ext uri="{BB962C8B-B14F-4D97-AF65-F5344CB8AC3E}">
        <p14:creationId xmlns:p14="http://schemas.microsoft.com/office/powerpoint/2010/main" val="2297536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2" name="Table 1">
            <a:extLst>
              <a:ext uri="{FF2B5EF4-FFF2-40B4-BE49-F238E27FC236}">
                <a16:creationId xmlns:a16="http://schemas.microsoft.com/office/drawing/2014/main" id="{2310E9DB-075B-CA3E-617A-49C104801148}"/>
              </a:ext>
            </a:extLst>
          </p:cNvPr>
          <p:cNvGraphicFramePr>
            <a:graphicFrameLocks noGrp="1"/>
          </p:cNvGraphicFramePr>
          <p:nvPr>
            <p:extLst>
              <p:ext uri="{D42A27DB-BD31-4B8C-83A1-F6EECF244321}">
                <p14:modId xmlns:p14="http://schemas.microsoft.com/office/powerpoint/2010/main" val="4185740278"/>
              </p:ext>
            </p:extLst>
          </p:nvPr>
        </p:nvGraphicFramePr>
        <p:xfrm>
          <a:off x="2835887" y="1183769"/>
          <a:ext cx="6513739" cy="4490461"/>
        </p:xfrm>
        <a:graphic>
          <a:graphicData uri="http://schemas.openxmlformats.org/drawingml/2006/table">
            <a:tbl>
              <a:tblPr firstRow="1" firstCol="1" bandRow="1">
                <a:tableStyleId>{5202B0CA-FC54-4496-8BCA-5EF66A818D29}</a:tableStyleId>
              </a:tblPr>
              <a:tblGrid>
                <a:gridCol w="1895550">
                  <a:extLst>
                    <a:ext uri="{9D8B030D-6E8A-4147-A177-3AD203B41FA5}">
                      <a16:colId xmlns:a16="http://schemas.microsoft.com/office/drawing/2014/main" val="3433200156"/>
                    </a:ext>
                  </a:extLst>
                </a:gridCol>
                <a:gridCol w="4618189">
                  <a:extLst>
                    <a:ext uri="{9D8B030D-6E8A-4147-A177-3AD203B41FA5}">
                      <a16:colId xmlns:a16="http://schemas.microsoft.com/office/drawing/2014/main" val="668890169"/>
                    </a:ext>
                  </a:extLst>
                </a:gridCol>
              </a:tblGrid>
              <a:tr h="545851">
                <a:tc>
                  <a:txBody>
                    <a:bodyPr/>
                    <a:lstStyle/>
                    <a:p>
                      <a:pPr marL="0" marR="0" algn="ctr" rtl="0">
                        <a:lnSpc>
                          <a:spcPct val="150000"/>
                        </a:lnSpc>
                        <a:spcBef>
                          <a:spcPts val="0"/>
                        </a:spcBef>
                        <a:spcAft>
                          <a:spcPts val="0"/>
                        </a:spcAft>
                      </a:pPr>
                      <a:r>
                        <a:rPr lang="fr" sz="1600">
                          <a:effectLst/>
                          <a:latin typeface="+mn-lt"/>
                        </a:rPr>
                        <a:t>Heure</a:t>
                      </a:r>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0" marR="0" rtl="0">
                        <a:lnSpc>
                          <a:spcPct val="150000"/>
                        </a:lnSpc>
                        <a:spcBef>
                          <a:spcPts val="0"/>
                        </a:spcBef>
                        <a:spcAft>
                          <a:spcPts val="0"/>
                        </a:spcAft>
                      </a:pPr>
                      <a:r>
                        <a:rPr lang="fr" sz="1600">
                          <a:effectLst/>
                          <a:latin typeface="+mn-lt"/>
                        </a:rPr>
                        <a:t>Session</a:t>
                      </a:r>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1"/>
                    </a:solidFill>
                  </a:tcPr>
                </a:tc>
                <a:extLst>
                  <a:ext uri="{0D108BD9-81ED-4DB2-BD59-A6C34878D82A}">
                    <a16:rowId xmlns:a16="http://schemas.microsoft.com/office/drawing/2014/main" val="570380207"/>
                  </a:ext>
                </a:extLst>
              </a:tr>
              <a:tr h="436852">
                <a:tc>
                  <a:txBody>
                    <a:bodyPr/>
                    <a:lstStyle/>
                    <a:p>
                      <a:pPr marL="0" marR="0" algn="ctr" rtl="0">
                        <a:lnSpc>
                          <a:spcPct val="150000"/>
                        </a:lnSpc>
                        <a:spcBef>
                          <a:spcPts val="0"/>
                        </a:spcBef>
                        <a:spcAft>
                          <a:spcPts val="0"/>
                        </a:spcAft>
                      </a:pPr>
                      <a:r>
                        <a:rPr lang="fr" sz="1600">
                          <a:effectLst/>
                          <a:latin typeface="+mn-lt"/>
                          <a:ea typeface="Calibri" panose="020F0502020204030204" pitchFamily="34" charset="0"/>
                          <a:cs typeface="Times New Roman" panose="02020603050405020304" pitchFamily="18" charset="0"/>
                        </a:rPr>
                        <a:t>8 h 30</a:t>
                      </a:r>
                    </a:p>
                  </a:txBody>
                  <a:tcPr marL="68580" marR="68580" marT="0" marB="0" anchor="ctr"/>
                </a:tc>
                <a:tc>
                  <a:txBody>
                    <a:bodyPr/>
                    <a:lstStyle/>
                    <a:p>
                      <a:pPr marL="0" marR="0" rtl="0">
                        <a:lnSpc>
                          <a:spcPct val="150000"/>
                        </a:lnSpc>
                        <a:spcBef>
                          <a:spcPts val="0"/>
                        </a:spcBef>
                        <a:spcAft>
                          <a:spcPts val="0"/>
                        </a:spcAft>
                      </a:pPr>
                      <a:r>
                        <a:rPr lang="fr" sz="1600">
                          <a:effectLst/>
                          <a:latin typeface="+mn-lt"/>
                          <a:ea typeface="Calibri" panose="020F0502020204030204" pitchFamily="34" charset="0"/>
                          <a:cs typeface="Times New Roman" panose="02020603050405020304" pitchFamily="18" charset="0"/>
                        </a:rPr>
                        <a:t>Résumé de la deuxième journée</a:t>
                      </a:r>
                    </a:p>
                  </a:txBody>
                  <a:tcPr marL="68580" marR="68580" marT="0" marB="0"/>
                </a:tc>
                <a:extLst>
                  <a:ext uri="{0D108BD9-81ED-4DB2-BD59-A6C34878D82A}">
                    <a16:rowId xmlns:a16="http://schemas.microsoft.com/office/drawing/2014/main" val="1196112032"/>
                  </a:ext>
                </a:extLst>
              </a:tr>
              <a:tr h="455959">
                <a:tc>
                  <a:txBody>
                    <a:bodyPr/>
                    <a:lstStyle/>
                    <a:p>
                      <a:pPr marL="0" marR="0" algn="ctr" rtl="0">
                        <a:lnSpc>
                          <a:spcPct val="150000"/>
                        </a:lnSpc>
                        <a:spcBef>
                          <a:spcPts val="0"/>
                        </a:spcBef>
                        <a:spcAft>
                          <a:spcPts val="0"/>
                        </a:spcAft>
                      </a:pPr>
                      <a:r>
                        <a:rPr lang="fr" sz="1600">
                          <a:solidFill>
                            <a:schemeClr val="tx1"/>
                          </a:solidFill>
                          <a:effectLst/>
                          <a:latin typeface="+mn-lt"/>
                          <a:ea typeface="Calibri" panose="020F0502020204030204" pitchFamily="34" charset="0"/>
                          <a:cs typeface="Times New Roman" panose="02020603050405020304" pitchFamily="18" charset="0"/>
                        </a:rPr>
                        <a:t>9 h</a:t>
                      </a:r>
                    </a:p>
                  </a:txBody>
                  <a:tcPr marL="68580" marR="68580" marT="0" marB="0" anchor="ctr"/>
                </a:tc>
                <a:tc>
                  <a:txBody>
                    <a:bodyPr/>
                    <a:lstStyle/>
                    <a:p>
                      <a:pPr marL="0" marR="0" rtl="0">
                        <a:lnSpc>
                          <a:spcPct val="150000"/>
                        </a:lnSpc>
                        <a:spcBef>
                          <a:spcPts val="0"/>
                        </a:spcBef>
                        <a:spcAft>
                          <a:spcPts val="0"/>
                        </a:spcAft>
                      </a:pPr>
                      <a:r>
                        <a:rPr lang="fr" sz="1600">
                          <a:solidFill>
                            <a:schemeClr val="tx1"/>
                          </a:solidFill>
                          <a:effectLst/>
                          <a:latin typeface="+mn-lt"/>
                          <a:ea typeface="Calibri" panose="020F0502020204030204" pitchFamily="34" charset="0"/>
                          <a:cs typeface="Times New Roman" panose="02020603050405020304" pitchFamily="18" charset="0"/>
                        </a:rPr>
                        <a:t>Genre et violence basée sur le genre</a:t>
                      </a:r>
                      <a:endParaRPr lang="en-US" sz="16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81412828"/>
                  </a:ext>
                </a:extLst>
              </a:tr>
              <a:tr h="455959">
                <a:tc>
                  <a:txBody>
                    <a:bodyPr/>
                    <a:lstStyle/>
                    <a:p>
                      <a:pPr marL="0" marR="0" algn="ctr" rtl="0">
                        <a:lnSpc>
                          <a:spcPct val="150000"/>
                        </a:lnSpc>
                        <a:spcBef>
                          <a:spcPts val="0"/>
                        </a:spcBef>
                        <a:spcAft>
                          <a:spcPts val="0"/>
                        </a:spcAft>
                      </a:pPr>
                      <a:r>
                        <a:rPr lang="fr" sz="1600" i="1">
                          <a:effectLst/>
                          <a:latin typeface="+mn-lt"/>
                          <a:ea typeface="Calibri" panose="020F0502020204030204" pitchFamily="34" charset="0"/>
                          <a:cs typeface="Times New Roman" panose="02020603050405020304" pitchFamily="18" charset="0"/>
                        </a:rPr>
                        <a:t>10 h</a:t>
                      </a:r>
                    </a:p>
                  </a:txBody>
                  <a:tcPr marL="68580" marR="68580" marT="0" marB="0" anchor="ctr"/>
                </a:tc>
                <a:tc>
                  <a:txBody>
                    <a:bodyPr/>
                    <a:lstStyle/>
                    <a:p>
                      <a:pPr marL="0" marR="0" rtl="0">
                        <a:lnSpc>
                          <a:spcPct val="150000"/>
                        </a:lnSpc>
                        <a:spcBef>
                          <a:spcPts val="0"/>
                        </a:spcBef>
                        <a:spcAft>
                          <a:spcPts val="0"/>
                        </a:spcAft>
                      </a:pPr>
                      <a:r>
                        <a:rPr lang="fr" sz="1600" i="1">
                          <a:effectLst/>
                          <a:latin typeface="+mn-lt"/>
                          <a:ea typeface="Calibri" panose="020F0502020204030204" pitchFamily="34" charset="0"/>
                          <a:cs typeface="Times New Roman" panose="02020603050405020304" pitchFamily="18" charset="0"/>
                        </a:rPr>
                        <a:t>Pause</a:t>
                      </a:r>
                    </a:p>
                  </a:txBody>
                  <a:tcPr marL="68580" marR="68580" marT="0" marB="0"/>
                </a:tc>
                <a:extLst>
                  <a:ext uri="{0D108BD9-81ED-4DB2-BD59-A6C34878D82A}">
                    <a16:rowId xmlns:a16="http://schemas.microsoft.com/office/drawing/2014/main" val="1193684473"/>
                  </a:ext>
                </a:extLst>
              </a:tr>
              <a:tr h="455959">
                <a:tc>
                  <a:txBody>
                    <a:bodyPr/>
                    <a:lstStyle/>
                    <a:p>
                      <a:pPr marL="0" marR="0" algn="ctr" rtl="0">
                        <a:lnSpc>
                          <a:spcPct val="150000"/>
                        </a:lnSpc>
                        <a:spcBef>
                          <a:spcPts val="0"/>
                        </a:spcBef>
                        <a:spcAft>
                          <a:spcPts val="0"/>
                        </a:spcAft>
                      </a:pPr>
                      <a:r>
                        <a:rPr lang="fr" sz="1600">
                          <a:effectLst/>
                          <a:latin typeface="+mn-lt"/>
                          <a:ea typeface="Calibri" panose="020F0502020204030204" pitchFamily="34" charset="0"/>
                          <a:cs typeface="Times New Roman" panose="02020603050405020304" pitchFamily="18" charset="0"/>
                        </a:rPr>
                        <a:t>10 h 30</a:t>
                      </a:r>
                    </a:p>
                  </a:txBody>
                  <a:tcPr marL="68580" marR="68580" marT="0" marB="0" anchor="ctr"/>
                </a:tc>
                <a:tc>
                  <a:txBody>
                    <a:bodyPr/>
                    <a:lstStyle/>
                    <a:p>
                      <a:pPr marL="0" marR="0" rtl="0">
                        <a:lnSpc>
                          <a:spcPct val="150000"/>
                        </a:lnSpc>
                        <a:spcBef>
                          <a:spcPts val="0"/>
                        </a:spcBef>
                        <a:spcAft>
                          <a:spcPts val="0"/>
                        </a:spcAft>
                      </a:pPr>
                      <a:r>
                        <a:rPr lang="fr" sz="1600">
                          <a:effectLst/>
                          <a:latin typeface="+mn-lt"/>
                          <a:ea typeface="Calibri" panose="020F0502020204030204" pitchFamily="34" charset="0"/>
                          <a:cs typeface="Times New Roman" panose="02020603050405020304" pitchFamily="18" charset="0"/>
                        </a:rPr>
                        <a:t>Travail de groupe : scénarios MAMI</a:t>
                      </a:r>
                    </a:p>
                  </a:txBody>
                  <a:tcPr marL="68580" marR="68580" marT="0" marB="0"/>
                </a:tc>
                <a:extLst>
                  <a:ext uri="{0D108BD9-81ED-4DB2-BD59-A6C34878D82A}">
                    <a16:rowId xmlns:a16="http://schemas.microsoft.com/office/drawing/2014/main" val="3064925858"/>
                  </a:ext>
                </a:extLst>
              </a:tr>
              <a:tr h="455959">
                <a:tc>
                  <a:txBody>
                    <a:bodyPr/>
                    <a:lstStyle/>
                    <a:p>
                      <a:pPr marL="0" marR="0" algn="ctr" rtl="0">
                        <a:lnSpc>
                          <a:spcPct val="150000"/>
                        </a:lnSpc>
                        <a:spcBef>
                          <a:spcPts val="0"/>
                        </a:spcBef>
                        <a:spcAft>
                          <a:spcPts val="0"/>
                        </a:spcAft>
                      </a:pPr>
                      <a:r>
                        <a:rPr lang="fr" sz="1600" i="1">
                          <a:effectLst/>
                          <a:latin typeface="+mn-lt"/>
                          <a:ea typeface="Calibri" panose="020F0502020204030204" pitchFamily="34" charset="0"/>
                          <a:cs typeface="Times New Roman" panose="02020603050405020304" pitchFamily="18" charset="0"/>
                        </a:rPr>
                        <a:t>13 h</a:t>
                      </a:r>
                    </a:p>
                  </a:txBody>
                  <a:tcPr marL="68580" marR="68580" marT="0" marB="0" anchor="ctr"/>
                </a:tc>
                <a:tc>
                  <a:txBody>
                    <a:bodyPr/>
                    <a:lstStyle/>
                    <a:p>
                      <a:pPr marL="0" marR="0" rtl="0">
                        <a:lnSpc>
                          <a:spcPct val="150000"/>
                        </a:lnSpc>
                        <a:spcBef>
                          <a:spcPts val="0"/>
                        </a:spcBef>
                        <a:spcAft>
                          <a:spcPts val="0"/>
                        </a:spcAft>
                      </a:pPr>
                      <a:r>
                        <a:rPr lang="fr" sz="1600" i="1">
                          <a:effectLst/>
                          <a:latin typeface="+mn-lt"/>
                          <a:ea typeface="Calibri" panose="020F0502020204030204" pitchFamily="34" charset="0"/>
                          <a:cs typeface="Times New Roman" panose="02020603050405020304" pitchFamily="18" charset="0"/>
                        </a:rPr>
                        <a:t>Pause repas</a:t>
                      </a:r>
                      <a:endParaRPr lang="en-US" sz="160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45789526"/>
                  </a:ext>
                </a:extLst>
              </a:tr>
              <a:tr h="455959">
                <a:tc>
                  <a:txBody>
                    <a:bodyPr/>
                    <a:lstStyle/>
                    <a:p>
                      <a:pPr marL="0" marR="0" algn="ctr" rtl="0">
                        <a:lnSpc>
                          <a:spcPct val="150000"/>
                        </a:lnSpc>
                        <a:spcBef>
                          <a:spcPts val="0"/>
                        </a:spcBef>
                        <a:spcAft>
                          <a:spcPts val="0"/>
                        </a:spcAft>
                      </a:pPr>
                      <a:r>
                        <a:rPr lang="fr" sz="1600" i="0">
                          <a:solidFill>
                            <a:schemeClr val="tx1"/>
                          </a:solidFill>
                          <a:effectLst/>
                          <a:latin typeface="+mn-lt"/>
                          <a:ea typeface="Calibri" panose="020F0502020204030204" pitchFamily="34" charset="0"/>
                          <a:cs typeface="Times New Roman" panose="02020603050405020304" pitchFamily="18" charset="0"/>
                        </a:rPr>
                        <a:t>14 h</a:t>
                      </a:r>
                    </a:p>
                  </a:txBody>
                  <a:tcPr marL="68580" marR="68580" marT="0" marB="0" anchor="ct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fr" sz="1600" kern="1200">
                          <a:solidFill>
                            <a:schemeClr val="dk1"/>
                          </a:solidFill>
                          <a:effectLst/>
                          <a:latin typeface="+mn-lt"/>
                          <a:ea typeface="Calibri" panose="020F0502020204030204" pitchFamily="34" charset="0"/>
                          <a:cs typeface="Times New Roman" panose="02020603050405020304" pitchFamily="18" charset="0"/>
                        </a:rPr>
                        <a:t>S&amp;E pour la mise en œuvre des soins MAMI </a:t>
                      </a:r>
                    </a:p>
                  </a:txBody>
                  <a:tcPr marL="68580" marR="68580" marT="0" marB="0"/>
                </a:tc>
                <a:extLst>
                  <a:ext uri="{0D108BD9-81ED-4DB2-BD59-A6C34878D82A}">
                    <a16:rowId xmlns:a16="http://schemas.microsoft.com/office/drawing/2014/main" val="514112349"/>
                  </a:ext>
                </a:extLst>
              </a:tr>
              <a:tr h="455959">
                <a:tc>
                  <a:txBody>
                    <a:bodyPr/>
                    <a:lstStyle/>
                    <a:p>
                      <a:pPr marL="0" marR="0" algn="ctr" rtl="0">
                        <a:lnSpc>
                          <a:spcPct val="150000"/>
                        </a:lnSpc>
                        <a:spcBef>
                          <a:spcPts val="0"/>
                        </a:spcBef>
                        <a:spcAft>
                          <a:spcPts val="0"/>
                        </a:spcAft>
                      </a:pPr>
                      <a:r>
                        <a:rPr lang="fr" sz="1600" i="0">
                          <a:solidFill>
                            <a:schemeClr val="tx1"/>
                          </a:solidFill>
                          <a:effectLst/>
                          <a:latin typeface="+mn-lt"/>
                          <a:ea typeface="Calibri" panose="020F0502020204030204" pitchFamily="34" charset="0"/>
                          <a:cs typeface="Times New Roman" panose="02020603050405020304" pitchFamily="18" charset="0"/>
                        </a:rPr>
                        <a:t>15 h</a:t>
                      </a:r>
                    </a:p>
                  </a:txBody>
                  <a:tcPr marL="68580" marR="68580" marT="0" marB="0" anchor="ct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fr" sz="1600" i="0" kern="1200">
                          <a:solidFill>
                            <a:schemeClr val="tx1"/>
                          </a:solidFill>
                          <a:effectLst/>
                          <a:latin typeface="+mn-lt"/>
                          <a:ea typeface="Calibri" panose="020F0502020204030204" pitchFamily="34" charset="0"/>
                          <a:cs typeface="Times New Roman" panose="02020603050405020304" pitchFamily="18" charset="0"/>
                        </a:rPr>
                        <a:t>Planification des mesures</a:t>
                      </a:r>
                    </a:p>
                  </a:txBody>
                  <a:tcPr marL="68580" marR="68580" marT="0" marB="0"/>
                </a:tc>
                <a:extLst>
                  <a:ext uri="{0D108BD9-81ED-4DB2-BD59-A6C34878D82A}">
                    <a16:rowId xmlns:a16="http://schemas.microsoft.com/office/drawing/2014/main" val="3826829189"/>
                  </a:ext>
                </a:extLst>
              </a:tr>
              <a:tr h="386002">
                <a:tc>
                  <a:txBody>
                    <a:bodyPr/>
                    <a:lstStyle/>
                    <a:p>
                      <a:pPr marL="0" marR="0" algn="ctr" rtl="0">
                        <a:lnSpc>
                          <a:spcPct val="150000"/>
                        </a:lnSpc>
                        <a:spcBef>
                          <a:spcPts val="0"/>
                        </a:spcBef>
                        <a:spcAft>
                          <a:spcPts val="0"/>
                        </a:spcAft>
                      </a:pPr>
                      <a:r>
                        <a:rPr lang="fr" sz="1600">
                          <a:effectLst/>
                          <a:latin typeface="+mn-lt"/>
                          <a:ea typeface="Calibri" panose="020F0502020204030204" pitchFamily="34" charset="0"/>
                          <a:cs typeface="Times New Roman" panose="02020603050405020304" pitchFamily="18" charset="0"/>
                        </a:rPr>
                        <a:t>16 h</a:t>
                      </a:r>
                    </a:p>
                  </a:txBody>
                  <a:tcPr marL="68580" marR="68580" marT="0" marB="0" anchor="ctr"/>
                </a:tc>
                <a:tc>
                  <a:txBody>
                    <a:bodyPr/>
                    <a:lstStyle/>
                    <a:p>
                      <a:pPr marL="0" marR="0" rtl="0">
                        <a:lnSpc>
                          <a:spcPct val="150000"/>
                        </a:lnSpc>
                        <a:spcBef>
                          <a:spcPts val="0"/>
                        </a:spcBef>
                        <a:spcAft>
                          <a:spcPts val="0"/>
                        </a:spcAft>
                      </a:pPr>
                      <a:r>
                        <a:rPr lang="fr" sz="1600">
                          <a:effectLst/>
                          <a:latin typeface="+mn-lt"/>
                          <a:ea typeface="Calibri" panose="020F0502020204030204" pitchFamily="34" charset="0"/>
                          <a:cs typeface="Times New Roman" panose="02020603050405020304" pitchFamily="18" charset="0"/>
                        </a:rPr>
                        <a:t>Test post-formation et évaluation</a:t>
                      </a:r>
                      <a:endParaRPr lang="en-US" sz="160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44503860"/>
                  </a:ext>
                </a:extLst>
              </a:tr>
              <a:tr h="386002">
                <a:tc>
                  <a:txBody>
                    <a:bodyPr/>
                    <a:lstStyle/>
                    <a:p>
                      <a:pPr marL="0" marR="0" algn="ctr" rtl="0">
                        <a:lnSpc>
                          <a:spcPct val="150000"/>
                        </a:lnSpc>
                        <a:spcBef>
                          <a:spcPts val="0"/>
                        </a:spcBef>
                        <a:spcAft>
                          <a:spcPts val="0"/>
                        </a:spcAft>
                      </a:pPr>
                      <a:r>
                        <a:rPr lang="fr" sz="1600">
                          <a:effectLst/>
                          <a:latin typeface="+mn-lt"/>
                          <a:ea typeface="Calibri" panose="020F0502020204030204" pitchFamily="34" charset="0"/>
                          <a:cs typeface="Times New Roman" panose="02020603050405020304" pitchFamily="18" charset="0"/>
                        </a:rPr>
                        <a:t>16 h 30</a:t>
                      </a:r>
                    </a:p>
                  </a:txBody>
                  <a:tcPr marL="68580" marR="68580" marT="0" marB="0" anchor="ctr"/>
                </a:tc>
                <a:tc>
                  <a:txBody>
                    <a:bodyPr/>
                    <a:lstStyle/>
                    <a:p>
                      <a:pPr marL="0" marR="0" rtl="0">
                        <a:lnSpc>
                          <a:spcPct val="150000"/>
                        </a:lnSpc>
                        <a:spcBef>
                          <a:spcPts val="0"/>
                        </a:spcBef>
                        <a:spcAft>
                          <a:spcPts val="0"/>
                        </a:spcAft>
                      </a:pPr>
                      <a:r>
                        <a:rPr lang="fr" sz="1600">
                          <a:effectLst/>
                          <a:latin typeface="+mn-lt"/>
                          <a:ea typeface="Calibri" panose="020F0502020204030204" pitchFamily="34" charset="0"/>
                          <a:cs typeface="Times New Roman" panose="02020603050405020304" pitchFamily="18" charset="0"/>
                        </a:rPr>
                        <a:t>Conclusion de la formation</a:t>
                      </a:r>
                    </a:p>
                  </a:txBody>
                  <a:tcPr marL="68580" marR="68580" marT="0" marB="0"/>
                </a:tc>
                <a:extLst>
                  <a:ext uri="{0D108BD9-81ED-4DB2-BD59-A6C34878D82A}">
                    <a16:rowId xmlns:a16="http://schemas.microsoft.com/office/drawing/2014/main" val="1057925916"/>
                  </a:ext>
                </a:extLst>
              </a:tr>
            </a:tbl>
          </a:graphicData>
        </a:graphic>
      </p:graphicFrame>
    </p:spTree>
    <p:extLst>
      <p:ext uri="{BB962C8B-B14F-4D97-AF65-F5344CB8AC3E}">
        <p14:creationId xmlns:p14="http://schemas.microsoft.com/office/powerpoint/2010/main" val="94033255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pPr rtl="0"/>
            <a:r>
              <a:rPr lang="fr-FR"/>
              <a:t>Kit de </a:t>
            </a:r>
            <a:r>
              <a:rPr lang="fr"/>
              <a:t>soutien – sujets clés</a:t>
            </a:r>
            <a:br>
              <a:rPr lang="en-GB"/>
            </a:br>
            <a:r>
              <a:rPr lang="fr">
                <a:solidFill>
                  <a:schemeClr val="accent1"/>
                </a:solidFill>
              </a:rPr>
              <a:t>Soins nutritifs : la prestation de soins attentionnés</a:t>
            </a:r>
            <a:br>
              <a:rPr lang="en-US" sz="4400">
                <a:solidFill>
                  <a:schemeClr val="accent1"/>
                </a:solidFill>
              </a:rPr>
            </a:br>
            <a:endParaRPr lang="x-none">
              <a:solidFill>
                <a:schemeClr val="accent1"/>
              </a:solidFill>
            </a:endParaRPr>
          </a:p>
        </p:txBody>
      </p:sp>
      <p:sp>
        <p:nvSpPr>
          <p:cNvPr id="10" name="Content Placeholder 2">
            <a:extLst>
              <a:ext uri="{FF2B5EF4-FFF2-40B4-BE49-F238E27FC236}">
                <a16:creationId xmlns:a16="http://schemas.microsoft.com/office/drawing/2014/main" id="{1848FBEC-F92E-B824-9644-00C57BF393F1}"/>
              </a:ext>
            </a:extLst>
          </p:cNvPr>
          <p:cNvSpPr>
            <a:spLocks noGrp="1"/>
          </p:cNvSpPr>
          <p:nvPr>
            <p:ph idx="1"/>
          </p:nvPr>
        </p:nvSpPr>
        <p:spPr>
          <a:xfrm>
            <a:off x="858573" y="2321169"/>
            <a:ext cx="5887987" cy="3789485"/>
          </a:xfrm>
        </p:spPr>
        <p:txBody>
          <a:bodyPr rtlCol="0">
            <a:normAutofit fontScale="92500" lnSpcReduction="10000"/>
          </a:bodyPr>
          <a:lstStyle/>
          <a:p>
            <a:pPr rtl="0"/>
            <a:r>
              <a:rPr lang="fr" sz="2400" b="0">
                <a:solidFill>
                  <a:schemeClr val="tx1"/>
                </a:solidFill>
              </a:rPr>
              <a:t>Il s’agit de la capacité de la personne qui s’occupe de l’enfant à détecter et à correctement interpréter les signaux du nourrisson ainsi qu’à agir de manière opportune et appropriée.</a:t>
            </a:r>
          </a:p>
          <a:p>
            <a:pPr rtl="0"/>
            <a:endParaRPr lang="en-US" sz="2400" b="0">
              <a:solidFill>
                <a:schemeClr val="tx1"/>
              </a:solidFill>
            </a:endParaRPr>
          </a:p>
          <a:p>
            <a:pPr rtl="0"/>
            <a:r>
              <a:rPr lang="fr" sz="2400" b="0">
                <a:solidFill>
                  <a:schemeClr val="tx1"/>
                </a:solidFill>
              </a:rPr>
              <a:t>Cette composante est fondamentale en ce que les personnes qui dispensent des soins attentionnés sont plus à même de tenir compte des quatre autres composantes.</a:t>
            </a:r>
          </a:p>
          <a:p>
            <a:pPr rtl="0"/>
            <a:endParaRPr lang="en-US"/>
          </a:p>
          <a:p>
            <a:pPr rtl="0"/>
            <a:endParaRPr lang="en-US"/>
          </a:p>
        </p:txBody>
      </p:sp>
      <p:pic>
        <p:nvPicPr>
          <p:cNvPr id="3" name="Picture Placeholder 7">
            <a:extLst>
              <a:ext uri="{FF2B5EF4-FFF2-40B4-BE49-F238E27FC236}">
                <a16:creationId xmlns:a16="http://schemas.microsoft.com/office/drawing/2014/main" id="{F3468601-9457-971A-C66E-B85A2C389E1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8087755" y="1976263"/>
            <a:ext cx="3401252" cy="4008341"/>
          </a:xfrm>
          <a:prstGeom prst="rect">
            <a:avLst/>
          </a:prstGeom>
        </p:spPr>
      </p:pic>
    </p:spTree>
    <p:extLst>
      <p:ext uri="{BB962C8B-B14F-4D97-AF65-F5344CB8AC3E}">
        <p14:creationId xmlns:p14="http://schemas.microsoft.com/office/powerpoint/2010/main" val="23071556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7E08B1-9821-D527-0BC6-37F745C0E3A8}"/>
              </a:ext>
            </a:extLst>
          </p:cNvPr>
          <p:cNvPicPr>
            <a:picLocks noChangeAspect="1"/>
          </p:cNvPicPr>
          <p:nvPr/>
        </p:nvPicPr>
        <p:blipFill>
          <a:blip r:embed="rId3"/>
          <a:stretch>
            <a:fillRect/>
          </a:stretch>
        </p:blipFill>
        <p:spPr>
          <a:xfrm>
            <a:off x="2317449" y="1815958"/>
            <a:ext cx="7862668" cy="5044827"/>
          </a:xfrm>
          <a:prstGeom prst="rect">
            <a:avLst/>
          </a:prstGeom>
        </p:spPr>
      </p:pic>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lIns="91440" tIns="45720" rIns="91440" bIns="45720" rtlCol="0" anchor="t">
            <a:spAutoFit/>
          </a:bodyPr>
          <a:lstStyle/>
          <a:p>
            <a:pPr rtl="0"/>
            <a:r>
              <a:rPr lang="fr" sz="1200">
                <a:solidFill>
                  <a:schemeClr val="bg1"/>
                </a:solidFill>
                <a:latin typeface="Lato"/>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pPr rtl="0"/>
            <a:r>
              <a:rPr lang="fr-FR"/>
              <a:t>Kit de </a:t>
            </a:r>
            <a:r>
              <a:rPr lang="fr"/>
              <a:t>soutien – sujets clés</a:t>
            </a:r>
            <a:br>
              <a:rPr lang="en-GB"/>
            </a:br>
            <a:r>
              <a:rPr lang="fr">
                <a:solidFill>
                  <a:schemeClr val="accent1"/>
                </a:solidFill>
              </a:rPr>
              <a:t>Soins nutritifs : activités</a:t>
            </a:r>
            <a:br>
              <a:rPr lang="en-US" sz="4400">
                <a:solidFill>
                  <a:schemeClr val="accent1"/>
                </a:solidFill>
              </a:rPr>
            </a:br>
            <a:endParaRPr lang="x-none">
              <a:solidFill>
                <a:schemeClr val="accent1"/>
              </a:solidFill>
            </a:endParaRPr>
          </a:p>
        </p:txBody>
      </p:sp>
    </p:spTree>
    <p:extLst>
      <p:ext uri="{BB962C8B-B14F-4D97-AF65-F5344CB8AC3E}">
        <p14:creationId xmlns:p14="http://schemas.microsoft.com/office/powerpoint/2010/main" val="6441284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pPr rtl="0"/>
            <a:r>
              <a:rPr lang="fr-FR"/>
              <a:t>Kit d</a:t>
            </a:r>
            <a:r>
              <a:rPr lang="fr"/>
              <a:t>e soutien – sujets clés</a:t>
            </a:r>
            <a:br>
              <a:rPr lang="en-GB"/>
            </a:br>
            <a:r>
              <a:rPr lang="fr">
                <a:solidFill>
                  <a:schemeClr val="accent1"/>
                </a:solidFill>
              </a:rPr>
              <a:t>Soins nutritifs : scénario</a:t>
            </a:r>
            <a:br>
              <a:rPr lang="en-US" sz="4400">
                <a:solidFill>
                  <a:schemeClr val="accent1"/>
                </a:solidFill>
              </a:rPr>
            </a:br>
            <a:endParaRPr lang="x-none">
              <a:solidFill>
                <a:schemeClr val="accent1"/>
              </a:solidFill>
            </a:endParaRPr>
          </a:p>
        </p:txBody>
      </p:sp>
      <p:sp>
        <p:nvSpPr>
          <p:cNvPr id="2" name="Content Placeholder 2">
            <a:extLst>
              <a:ext uri="{FF2B5EF4-FFF2-40B4-BE49-F238E27FC236}">
                <a16:creationId xmlns:a16="http://schemas.microsoft.com/office/drawing/2014/main" id="{8A1772E4-973D-FA0E-0B9B-1B6BD29B3C24}"/>
              </a:ext>
            </a:extLst>
          </p:cNvPr>
          <p:cNvSpPr>
            <a:spLocks noGrp="1"/>
          </p:cNvSpPr>
          <p:nvPr>
            <p:ph idx="1"/>
          </p:nvPr>
        </p:nvSpPr>
        <p:spPr>
          <a:xfrm>
            <a:off x="858573" y="2321170"/>
            <a:ext cx="10764858" cy="967154"/>
          </a:xfrm>
        </p:spPr>
        <p:txBody>
          <a:bodyPr rtlCol="0">
            <a:normAutofit fontScale="70000" lnSpcReduction="20000"/>
          </a:bodyPr>
          <a:lstStyle/>
          <a:p>
            <a:pPr rtl="0"/>
            <a:r>
              <a:rPr lang="fr" sz="2400">
                <a:solidFill>
                  <a:schemeClr val="tx1"/>
                </a:solidFill>
              </a:rPr>
              <a:t>Mariam est inscrite au </a:t>
            </a:r>
            <a:r>
              <a:rPr lang="fr-FR" sz="2400">
                <a:solidFill>
                  <a:schemeClr val="tx1"/>
                </a:solidFill>
              </a:rPr>
              <a:t>programme de soins</a:t>
            </a:r>
            <a:r>
              <a:rPr lang="fr" sz="2400">
                <a:solidFill>
                  <a:schemeClr val="tx1"/>
                </a:solidFill>
              </a:rPr>
              <a:t> MAMI avec son bébé Fauzah, âgé de 6 semaines. Vous remarquez qu’elle et son bébé n’échangent pas beaucoup d’interactions stimulantes. Elle le nourrit et le soigne correctement, veille sur lui, mais semble ne pas témoigner d’intérêt pour son développement.</a:t>
            </a:r>
          </a:p>
        </p:txBody>
      </p:sp>
      <p:pic>
        <p:nvPicPr>
          <p:cNvPr id="8" name="Picture 7" descr="A blue and white page with text and images&#10;&#10;Description automatically generated">
            <a:extLst>
              <a:ext uri="{FF2B5EF4-FFF2-40B4-BE49-F238E27FC236}">
                <a16:creationId xmlns:a16="http://schemas.microsoft.com/office/drawing/2014/main" id="{01D3A54B-5285-593F-D634-D418E9DF452D}"/>
              </a:ext>
            </a:extLst>
          </p:cNvPr>
          <p:cNvPicPr>
            <a:picLocks noChangeAspect="1"/>
          </p:cNvPicPr>
          <p:nvPr/>
        </p:nvPicPr>
        <p:blipFill>
          <a:blip r:embed="rId3"/>
          <a:stretch>
            <a:fillRect/>
          </a:stretch>
        </p:blipFill>
        <p:spPr>
          <a:xfrm>
            <a:off x="6502401" y="3173941"/>
            <a:ext cx="4980818" cy="3485544"/>
          </a:xfrm>
          <a:prstGeom prst="rect">
            <a:avLst/>
          </a:prstGeom>
        </p:spPr>
      </p:pic>
      <p:pic>
        <p:nvPicPr>
          <p:cNvPr id="3" name="Picture 2" descr="A page of a child&amp;#39;s instruction&#10;&#10;Description automatically generated">
            <a:extLst>
              <a:ext uri="{FF2B5EF4-FFF2-40B4-BE49-F238E27FC236}">
                <a16:creationId xmlns:a16="http://schemas.microsoft.com/office/drawing/2014/main" id="{0DD7A120-9809-6CD8-4E3A-2F0A23B7C9E4}"/>
              </a:ext>
            </a:extLst>
          </p:cNvPr>
          <p:cNvPicPr>
            <a:picLocks noChangeAspect="1"/>
          </p:cNvPicPr>
          <p:nvPr/>
        </p:nvPicPr>
        <p:blipFill>
          <a:blip r:embed="rId4"/>
          <a:stretch>
            <a:fillRect/>
          </a:stretch>
        </p:blipFill>
        <p:spPr>
          <a:xfrm>
            <a:off x="762000" y="3577889"/>
            <a:ext cx="5740400" cy="2293022"/>
          </a:xfrm>
          <a:prstGeom prst="rect">
            <a:avLst/>
          </a:prstGeom>
        </p:spPr>
      </p:pic>
    </p:spTree>
    <p:extLst>
      <p:ext uri="{BB962C8B-B14F-4D97-AF65-F5344CB8AC3E}">
        <p14:creationId xmlns:p14="http://schemas.microsoft.com/office/powerpoint/2010/main" val="5077484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1071590" y="858846"/>
            <a:ext cx="9528048" cy="905256"/>
          </a:xfrm>
        </p:spPr>
        <p:txBody>
          <a:bodyPr rtlCol="0">
            <a:normAutofit fontScale="90000"/>
          </a:bodyPr>
          <a:lstStyle/>
          <a:p>
            <a:pPr rtl="0"/>
            <a:r>
              <a:rPr lang="fr-FR"/>
              <a:t>Kit</a:t>
            </a:r>
            <a:r>
              <a:rPr lang="fr"/>
              <a:t> </a:t>
            </a:r>
            <a:r>
              <a:rPr lang="fr-FR"/>
              <a:t>de</a:t>
            </a:r>
            <a:r>
              <a:rPr lang="fr"/>
              <a:t> soutien</a:t>
            </a:r>
            <a:br>
              <a:rPr lang="en-GB"/>
            </a:br>
            <a:r>
              <a:rPr lang="fr">
                <a:solidFill>
                  <a:schemeClr val="accent1"/>
                </a:solidFill>
              </a:rPr>
              <a:t>Sujets clés</a:t>
            </a:r>
            <a:br>
              <a:rPr lang="en-US" sz="4400">
                <a:solidFill>
                  <a:schemeClr val="accent1"/>
                </a:solidFill>
              </a:rPr>
            </a:br>
            <a:endParaRPr lang="x-none">
              <a:solidFill>
                <a:schemeClr val="accent1"/>
              </a:solidFill>
            </a:endParaRPr>
          </a:p>
        </p:txBody>
      </p:sp>
      <p:sp>
        <p:nvSpPr>
          <p:cNvPr id="2" name="Content Placeholder 2">
            <a:extLst>
              <a:ext uri="{FF2B5EF4-FFF2-40B4-BE49-F238E27FC236}">
                <a16:creationId xmlns:a16="http://schemas.microsoft.com/office/drawing/2014/main" id="{6016E6A7-7B4B-48BF-6B2B-5FCD3464D9EC}"/>
              </a:ext>
            </a:extLst>
          </p:cNvPr>
          <p:cNvSpPr>
            <a:spLocks noGrp="1"/>
          </p:cNvSpPr>
          <p:nvPr>
            <p:ph idx="1"/>
          </p:nvPr>
        </p:nvSpPr>
        <p:spPr>
          <a:xfrm>
            <a:off x="1954693" y="2156364"/>
            <a:ext cx="8276127" cy="3871669"/>
          </a:xfrm>
        </p:spPr>
        <p:txBody>
          <a:bodyPr rtlCol="0"/>
          <a:lstStyle/>
          <a:p>
            <a:pPr algn="ctr" rtl="0"/>
            <a:r>
              <a:rPr lang="fr" sz="2701" b="1">
                <a:solidFill>
                  <a:schemeClr val="accent1"/>
                </a:solidFill>
              </a:rPr>
              <a:t>SOUTIEN DE LA FAMILLE/DU PÈRE</a:t>
            </a:r>
          </a:p>
          <a:p>
            <a:pPr algn="ctr" rtl="0"/>
            <a:endParaRPr lang="en-US" sz="2701"/>
          </a:p>
        </p:txBody>
      </p:sp>
      <p:pic>
        <p:nvPicPr>
          <p:cNvPr id="3" name="Picture 2">
            <a:extLst>
              <a:ext uri="{FF2B5EF4-FFF2-40B4-BE49-F238E27FC236}">
                <a16:creationId xmlns:a16="http://schemas.microsoft.com/office/drawing/2014/main" id="{E8FAA515-E86F-D573-4EEE-448A37463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1777" y="3206746"/>
            <a:ext cx="2239117" cy="2821287"/>
          </a:xfrm>
          <a:prstGeom prst="rect">
            <a:avLst/>
          </a:prstGeom>
        </p:spPr>
      </p:pic>
      <p:pic>
        <p:nvPicPr>
          <p:cNvPr id="7" name="Picture 6">
            <a:extLst>
              <a:ext uri="{FF2B5EF4-FFF2-40B4-BE49-F238E27FC236}">
                <a16:creationId xmlns:a16="http://schemas.microsoft.com/office/drawing/2014/main" id="{EC1ECEDF-1FC3-120F-448B-7E2CE4A5116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266311" y="3004250"/>
            <a:ext cx="3819644" cy="3058952"/>
          </a:xfrm>
          <a:prstGeom prst="rect">
            <a:avLst/>
          </a:prstGeom>
        </p:spPr>
      </p:pic>
    </p:spTree>
    <p:extLst>
      <p:ext uri="{BB962C8B-B14F-4D97-AF65-F5344CB8AC3E}">
        <p14:creationId xmlns:p14="http://schemas.microsoft.com/office/powerpoint/2010/main" val="28394412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r>
              <a:rPr lang="fr-FR"/>
              <a:t>Kit de</a:t>
            </a:r>
            <a:r>
              <a:rPr lang="fr"/>
              <a:t> soutien – sujets clés</a:t>
            </a:r>
            <a:br>
              <a:rPr lang="en-GB"/>
            </a:br>
            <a:r>
              <a:rPr lang="fr">
                <a:solidFill>
                  <a:schemeClr val="accent1"/>
                </a:solidFill>
              </a:rPr>
              <a:t>Soutien de la famille/du père : scénario</a:t>
            </a:r>
            <a:br>
              <a:rPr lang="en-US" sz="4400">
                <a:solidFill>
                  <a:schemeClr val="accent1"/>
                </a:solidFill>
              </a:rPr>
            </a:br>
            <a:endParaRPr lang="x-none">
              <a:solidFill>
                <a:schemeClr val="accent1"/>
              </a:solidFill>
            </a:endParaRPr>
          </a:p>
        </p:txBody>
      </p:sp>
      <p:sp>
        <p:nvSpPr>
          <p:cNvPr id="2" name="Content Placeholder 2">
            <a:extLst>
              <a:ext uri="{FF2B5EF4-FFF2-40B4-BE49-F238E27FC236}">
                <a16:creationId xmlns:a16="http://schemas.microsoft.com/office/drawing/2014/main" id="{8A1772E4-973D-FA0E-0B9B-1B6BD29B3C24}"/>
              </a:ext>
            </a:extLst>
          </p:cNvPr>
          <p:cNvSpPr>
            <a:spLocks noGrp="1"/>
          </p:cNvSpPr>
          <p:nvPr>
            <p:ph idx="1"/>
          </p:nvPr>
        </p:nvSpPr>
        <p:spPr>
          <a:xfrm>
            <a:off x="858573" y="1976263"/>
            <a:ext cx="10764858" cy="1540660"/>
          </a:xfrm>
        </p:spPr>
        <p:txBody>
          <a:bodyPr vert="horz" lIns="91440" tIns="45720" rIns="91440" bIns="45720" rtlCol="0" anchor="t">
            <a:normAutofit fontScale="70000" lnSpcReduction="20000"/>
          </a:bodyPr>
          <a:lstStyle/>
          <a:p>
            <a:pPr rtl="0"/>
            <a:r>
              <a:rPr lang="fr" b="0">
                <a:solidFill>
                  <a:schemeClr val="tx1"/>
                </a:solidFill>
              </a:rPr>
              <a:t>Il y a une semaine, Eunice a donné naissance à un fils, Mark. Eunice peine à s’acquitter des tâches ménagères tout en s’occupant de son nouveau-né ; ce nouveau rôle de mère la dépasse. </a:t>
            </a:r>
          </a:p>
          <a:p>
            <a:pPr rtl="0"/>
            <a:endParaRPr lang="en-GB" b="0">
              <a:solidFill>
                <a:schemeClr val="tx1"/>
              </a:solidFill>
            </a:endParaRPr>
          </a:p>
          <a:p>
            <a:r>
              <a:rPr lang="fr" b="0"/>
              <a:t>Elle rencontre également des difficultés avec </a:t>
            </a:r>
            <a:r>
              <a:rPr lang="fr" b="0">
                <a:solidFill>
                  <a:srgbClr val="000000"/>
                </a:solidFill>
              </a:rPr>
              <a:t>l’allaitement : </a:t>
            </a:r>
            <a:r>
              <a:rPr lang="fr-CH" b="0">
                <a:solidFill>
                  <a:srgbClr val="000000"/>
                </a:solidFill>
              </a:rPr>
              <a:t>Mark </a:t>
            </a:r>
            <a:r>
              <a:rPr lang="fr" b="0">
                <a:solidFill>
                  <a:srgbClr val="000000"/>
                </a:solidFill>
              </a:rPr>
              <a:t>ne tète pas </a:t>
            </a:r>
            <a:r>
              <a:rPr lang="fr" b="0"/>
              <a:t>longtemps et se détache du sein sans témoigner de satisfaction. Elle se demande si sa production de lait n’est pas insuffisante.</a:t>
            </a:r>
            <a:r>
              <a:rPr lang="fr"/>
              <a:t> </a:t>
            </a:r>
            <a:endParaRPr lang="fr" b="0"/>
          </a:p>
          <a:p>
            <a:pPr rtl="0"/>
            <a:endParaRPr lang="en-GB"/>
          </a:p>
        </p:txBody>
      </p:sp>
      <p:pic>
        <p:nvPicPr>
          <p:cNvPr id="3" name="Picture 2">
            <a:extLst>
              <a:ext uri="{FF2B5EF4-FFF2-40B4-BE49-F238E27FC236}">
                <a16:creationId xmlns:a16="http://schemas.microsoft.com/office/drawing/2014/main" id="{6D8CE95F-73D0-9361-863D-06D8B155A4F5}"/>
              </a:ext>
            </a:extLst>
          </p:cNvPr>
          <p:cNvPicPr>
            <a:picLocks noChangeAspect="1"/>
          </p:cNvPicPr>
          <p:nvPr/>
        </p:nvPicPr>
        <p:blipFill>
          <a:blip r:embed="rId3"/>
          <a:stretch>
            <a:fillRect/>
          </a:stretch>
        </p:blipFill>
        <p:spPr>
          <a:xfrm>
            <a:off x="2959768" y="3425598"/>
            <a:ext cx="5764463" cy="3215225"/>
          </a:xfrm>
          <a:prstGeom prst="rect">
            <a:avLst/>
          </a:prstGeom>
        </p:spPr>
      </p:pic>
    </p:spTree>
    <p:extLst>
      <p:ext uri="{BB962C8B-B14F-4D97-AF65-F5344CB8AC3E}">
        <p14:creationId xmlns:p14="http://schemas.microsoft.com/office/powerpoint/2010/main" val="7043592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lIns="91440" tIns="45720" rIns="91440" bIns="45720" rtlCol="0" anchor="t">
            <a:spAutoFit/>
          </a:bodyPr>
          <a:lstStyle/>
          <a:p>
            <a:pPr rtl="0"/>
            <a:r>
              <a:rPr lang="fr" sz="1200">
                <a:solidFill>
                  <a:schemeClr val="bg1"/>
                </a:solidFill>
                <a:latin typeface="Lato"/>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r>
              <a:rPr lang="fr-FR"/>
              <a:t>Kit de</a:t>
            </a:r>
            <a:r>
              <a:rPr lang="fr"/>
              <a:t> soutien</a:t>
            </a:r>
            <a:br>
              <a:rPr lang="en-GB"/>
            </a:br>
            <a:r>
              <a:rPr lang="fr">
                <a:solidFill>
                  <a:schemeClr val="accent1"/>
                </a:solidFill>
              </a:rPr>
              <a:t>Sujets clés</a:t>
            </a:r>
            <a:br>
              <a:rPr lang="en-US" sz="4400">
                <a:solidFill>
                  <a:schemeClr val="accent1"/>
                </a:solidFill>
              </a:rPr>
            </a:br>
            <a:endParaRPr lang="x-none">
              <a:solidFill>
                <a:schemeClr val="accent1"/>
              </a:solidFill>
            </a:endParaRPr>
          </a:p>
        </p:txBody>
      </p:sp>
      <p:sp>
        <p:nvSpPr>
          <p:cNvPr id="2" name="Content Placeholder 2">
            <a:extLst>
              <a:ext uri="{FF2B5EF4-FFF2-40B4-BE49-F238E27FC236}">
                <a16:creationId xmlns:a16="http://schemas.microsoft.com/office/drawing/2014/main" id="{6016E6A7-7B4B-48BF-6B2B-5FCD3464D9EC}"/>
              </a:ext>
            </a:extLst>
          </p:cNvPr>
          <p:cNvSpPr>
            <a:spLocks noGrp="1"/>
          </p:cNvSpPr>
          <p:nvPr>
            <p:ph idx="1"/>
          </p:nvPr>
        </p:nvSpPr>
        <p:spPr>
          <a:xfrm>
            <a:off x="1954692" y="1790577"/>
            <a:ext cx="8276127" cy="3871669"/>
          </a:xfrm>
        </p:spPr>
        <p:txBody>
          <a:bodyPr vert="horz" lIns="91440" tIns="45720" rIns="91440" bIns="45720" rtlCol="0" anchor="t">
            <a:normAutofit/>
          </a:bodyPr>
          <a:lstStyle/>
          <a:p>
            <a:pPr algn="ctr" rtl="0"/>
            <a:r>
              <a:rPr lang="fr" sz="2700" b="1">
                <a:solidFill>
                  <a:schemeClr val="accent1"/>
                </a:solidFill>
              </a:rPr>
              <a:t>PLANIFICATION FAMILIALE</a:t>
            </a:r>
          </a:p>
        </p:txBody>
      </p:sp>
      <p:pic>
        <p:nvPicPr>
          <p:cNvPr id="4" name="Picture 4" descr="12,187 Family Planning Illustrations &amp; Clip Art - iStock">
            <a:extLst>
              <a:ext uri="{FF2B5EF4-FFF2-40B4-BE49-F238E27FC236}">
                <a16:creationId xmlns:a16="http://schemas.microsoft.com/office/drawing/2014/main" id="{1BAE3993-8E59-5B46-1C9C-DD59E8A01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457" y="2765458"/>
            <a:ext cx="4092595" cy="271502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5963320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r>
              <a:rPr lang="fr-FR"/>
              <a:t>Kit de soutien </a:t>
            </a:r>
            <a:r>
              <a:rPr lang="fr"/>
              <a:t> – sujets clés</a:t>
            </a:r>
            <a:br>
              <a:rPr lang="en-GB"/>
            </a:br>
            <a:r>
              <a:rPr lang="fr">
                <a:solidFill>
                  <a:schemeClr val="accent1"/>
                </a:solidFill>
              </a:rPr>
              <a:t>Planification familiale : scénario</a:t>
            </a:r>
            <a:br>
              <a:rPr lang="en-US" sz="4400">
                <a:solidFill>
                  <a:schemeClr val="accent1"/>
                </a:solidFill>
              </a:rPr>
            </a:br>
            <a:endParaRPr lang="x-none">
              <a:solidFill>
                <a:schemeClr val="accent1"/>
              </a:solidFill>
            </a:endParaRPr>
          </a:p>
        </p:txBody>
      </p:sp>
      <p:sp>
        <p:nvSpPr>
          <p:cNvPr id="2" name="Content Placeholder 2">
            <a:extLst>
              <a:ext uri="{FF2B5EF4-FFF2-40B4-BE49-F238E27FC236}">
                <a16:creationId xmlns:a16="http://schemas.microsoft.com/office/drawing/2014/main" id="{8A1772E4-973D-FA0E-0B9B-1B6BD29B3C24}"/>
              </a:ext>
            </a:extLst>
          </p:cNvPr>
          <p:cNvSpPr>
            <a:spLocks noGrp="1"/>
          </p:cNvSpPr>
          <p:nvPr>
            <p:ph idx="1"/>
          </p:nvPr>
        </p:nvSpPr>
        <p:spPr>
          <a:xfrm>
            <a:off x="858573" y="1976263"/>
            <a:ext cx="10764858" cy="1540660"/>
          </a:xfrm>
        </p:spPr>
        <p:txBody>
          <a:bodyPr rtlCol="0">
            <a:normAutofit fontScale="85000" lnSpcReduction="10000"/>
          </a:bodyPr>
          <a:lstStyle/>
          <a:p>
            <a:pPr rtl="0"/>
            <a:r>
              <a:rPr lang="fr" sz="2400">
                <a:solidFill>
                  <a:schemeClr val="tx1"/>
                </a:solidFill>
              </a:rPr>
              <a:t>Obbo a deux enfants : une fille, Fausta, âgée de 3 mois et un fils âgé de 16 mois.  </a:t>
            </a:r>
          </a:p>
          <a:p>
            <a:pPr rtl="0"/>
            <a:endParaRPr lang="en-GB" sz="2400">
              <a:solidFill>
                <a:schemeClr val="tx1"/>
              </a:solidFill>
            </a:endParaRPr>
          </a:p>
          <a:p>
            <a:pPr rtl="0"/>
            <a:r>
              <a:rPr lang="fr" sz="2400">
                <a:solidFill>
                  <a:schemeClr val="tx1"/>
                </a:solidFill>
              </a:rPr>
              <a:t>Obbo et Fausta sont inscrites au programme MAMI. Lors de l’évaluation de l’alimentation, il a été constaté qu’Obbo, en plus de l’allaitement, donnait d’autres aliments à Fausta.</a:t>
            </a:r>
          </a:p>
        </p:txBody>
      </p:sp>
      <p:pic>
        <p:nvPicPr>
          <p:cNvPr id="4" name="Picture 3">
            <a:extLst>
              <a:ext uri="{FF2B5EF4-FFF2-40B4-BE49-F238E27FC236}">
                <a16:creationId xmlns:a16="http://schemas.microsoft.com/office/drawing/2014/main" id="{8A261E9A-B098-8D91-F00E-A8F0BE34367B}"/>
              </a:ext>
            </a:extLst>
          </p:cNvPr>
          <p:cNvPicPr>
            <a:picLocks noChangeAspect="1"/>
          </p:cNvPicPr>
          <p:nvPr/>
        </p:nvPicPr>
        <p:blipFill>
          <a:blip r:embed="rId3"/>
          <a:stretch>
            <a:fillRect/>
          </a:stretch>
        </p:blipFill>
        <p:spPr>
          <a:xfrm>
            <a:off x="2652295" y="3392298"/>
            <a:ext cx="6874042" cy="3335299"/>
          </a:xfrm>
          <a:prstGeom prst="rect">
            <a:avLst/>
          </a:prstGeom>
        </p:spPr>
      </p:pic>
    </p:spTree>
    <p:extLst>
      <p:ext uri="{BB962C8B-B14F-4D97-AF65-F5344CB8AC3E}">
        <p14:creationId xmlns:p14="http://schemas.microsoft.com/office/powerpoint/2010/main" val="34440173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lIns="91440" tIns="45720" rIns="91440" bIns="45720" rtlCol="0" anchor="t">
            <a:spAutoFit/>
          </a:bodyPr>
          <a:lstStyle/>
          <a:p>
            <a:pPr rtl="0"/>
            <a:r>
              <a:rPr lang="fr" sz="1200">
                <a:solidFill>
                  <a:schemeClr val="bg1"/>
                </a:solidFill>
                <a:latin typeface="Lato"/>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r>
              <a:rPr lang="fr-FR"/>
              <a:t>Kit de soutien</a:t>
            </a:r>
            <a:br>
              <a:rPr lang="en-GB"/>
            </a:br>
            <a:r>
              <a:rPr lang="fr-FR">
                <a:solidFill>
                  <a:schemeClr val="accent1"/>
                </a:solidFill>
              </a:rPr>
              <a:t>Sujets clé</a:t>
            </a:r>
            <a:br>
              <a:rPr lang="en-US" sz="4400">
                <a:solidFill>
                  <a:schemeClr val="accent1"/>
                </a:solidFill>
              </a:rPr>
            </a:br>
            <a:endParaRPr lang="x-none">
              <a:solidFill>
                <a:schemeClr val="accent1"/>
              </a:solidFill>
            </a:endParaRPr>
          </a:p>
        </p:txBody>
      </p:sp>
      <p:sp>
        <p:nvSpPr>
          <p:cNvPr id="2" name="Content Placeholder 2">
            <a:extLst>
              <a:ext uri="{FF2B5EF4-FFF2-40B4-BE49-F238E27FC236}">
                <a16:creationId xmlns:a16="http://schemas.microsoft.com/office/drawing/2014/main" id="{6016E6A7-7B4B-48BF-6B2B-5FCD3464D9EC}"/>
              </a:ext>
            </a:extLst>
          </p:cNvPr>
          <p:cNvSpPr>
            <a:spLocks noGrp="1"/>
          </p:cNvSpPr>
          <p:nvPr>
            <p:ph idx="1"/>
          </p:nvPr>
        </p:nvSpPr>
        <p:spPr>
          <a:xfrm>
            <a:off x="1954692" y="1790577"/>
            <a:ext cx="8276127" cy="3871669"/>
          </a:xfrm>
        </p:spPr>
        <p:txBody>
          <a:bodyPr vert="horz" lIns="91440" tIns="45720" rIns="91440" bIns="45720" rtlCol="0" anchor="t">
            <a:normAutofit/>
          </a:bodyPr>
          <a:lstStyle/>
          <a:p>
            <a:pPr algn="ctr" rtl="0"/>
            <a:r>
              <a:rPr lang="fr" sz="2700" b="1">
                <a:solidFill>
                  <a:schemeClr val="accent1"/>
                </a:solidFill>
              </a:rPr>
              <a:t>ALIMENTATION COMPLÉMENTAIRE</a:t>
            </a:r>
          </a:p>
        </p:txBody>
      </p:sp>
      <p:pic>
        <p:nvPicPr>
          <p:cNvPr id="3" name="Picture 2">
            <a:extLst>
              <a:ext uri="{FF2B5EF4-FFF2-40B4-BE49-F238E27FC236}">
                <a16:creationId xmlns:a16="http://schemas.microsoft.com/office/drawing/2014/main" id="{74EAF1FD-C72B-C31D-3BD8-E4EA8456A1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235"/>
          <a:stretch/>
        </p:blipFill>
        <p:spPr>
          <a:xfrm>
            <a:off x="4688599" y="2663172"/>
            <a:ext cx="2808312" cy="3123821"/>
          </a:xfrm>
          <a:prstGeom prst="rect">
            <a:avLst/>
          </a:prstGeom>
        </p:spPr>
      </p:pic>
    </p:spTree>
    <p:extLst>
      <p:ext uri="{BB962C8B-B14F-4D97-AF65-F5344CB8AC3E}">
        <p14:creationId xmlns:p14="http://schemas.microsoft.com/office/powerpoint/2010/main" val="10109403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lIns="91440" tIns="45720" rIns="91440" bIns="45720" rtlCol="0" anchor="t">
            <a:spAutoFit/>
          </a:bodyPr>
          <a:lstStyle/>
          <a:p>
            <a:pPr rtl="0"/>
            <a:r>
              <a:rPr lang="fr" sz="1200">
                <a:solidFill>
                  <a:schemeClr val="bg1"/>
                </a:solidFill>
                <a:latin typeface="Lato"/>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r>
              <a:rPr lang="fr-FR"/>
              <a:t>Kit de soutien </a:t>
            </a:r>
            <a:r>
              <a:rPr lang="fr"/>
              <a:t> – </a:t>
            </a:r>
            <a:r>
              <a:rPr lang="fr-FR"/>
              <a:t>Sujets clé</a:t>
            </a:r>
            <a:br>
              <a:rPr lang="en-GB"/>
            </a:br>
            <a:r>
              <a:rPr lang="fr-FR">
                <a:solidFill>
                  <a:schemeClr val="accent1"/>
                </a:solidFill>
              </a:rPr>
              <a:t>Pourquoi le</a:t>
            </a:r>
            <a:r>
              <a:rPr lang="fr">
                <a:solidFill>
                  <a:schemeClr val="accent1"/>
                </a:solidFill>
              </a:rPr>
              <a:t> co</a:t>
            </a:r>
            <a:r>
              <a:rPr lang="fr-FR">
                <a:solidFill>
                  <a:schemeClr val="accent1"/>
                </a:solidFill>
              </a:rPr>
              <a:t>u</a:t>
            </a:r>
            <a:r>
              <a:rPr lang="fr">
                <a:solidFill>
                  <a:schemeClr val="accent1"/>
                </a:solidFill>
              </a:rPr>
              <a:t>nsel</a:t>
            </a:r>
            <a:r>
              <a:rPr lang="fr-FR" err="1">
                <a:solidFill>
                  <a:schemeClr val="accent1"/>
                </a:solidFill>
              </a:rPr>
              <a:t>ling</a:t>
            </a:r>
            <a:r>
              <a:rPr lang="fr">
                <a:solidFill>
                  <a:schemeClr val="accent1"/>
                </a:solidFill>
              </a:rPr>
              <a:t> en alimentation complémentaire </a:t>
            </a:r>
            <a:r>
              <a:rPr lang="fr-FR">
                <a:solidFill>
                  <a:schemeClr val="accent1"/>
                </a:solidFill>
              </a:rPr>
              <a:t>est-il important</a:t>
            </a:r>
            <a:br>
              <a:rPr lang="en-US" sz="4400">
                <a:solidFill>
                  <a:schemeClr val="accent1"/>
                </a:solidFill>
              </a:rPr>
            </a:br>
            <a:endParaRPr lang="x-none">
              <a:solidFill>
                <a:schemeClr val="accent1"/>
              </a:solidFill>
            </a:endParaRPr>
          </a:p>
        </p:txBody>
      </p:sp>
      <p:pic>
        <p:nvPicPr>
          <p:cNvPr id="3" name="Picture 2" descr="A diagram of a growth chart&#10;&#10;Description automatically generated">
            <a:extLst>
              <a:ext uri="{FF2B5EF4-FFF2-40B4-BE49-F238E27FC236}">
                <a16:creationId xmlns:a16="http://schemas.microsoft.com/office/drawing/2014/main" id="{AD4476EE-E9CF-A779-401C-C4F513CE5135}"/>
              </a:ext>
            </a:extLst>
          </p:cNvPr>
          <p:cNvPicPr>
            <a:picLocks noChangeAspect="1"/>
          </p:cNvPicPr>
          <p:nvPr/>
        </p:nvPicPr>
        <p:blipFill>
          <a:blip r:embed="rId3"/>
          <a:stretch>
            <a:fillRect/>
          </a:stretch>
        </p:blipFill>
        <p:spPr>
          <a:xfrm>
            <a:off x="2344821" y="2085984"/>
            <a:ext cx="7194883" cy="4490767"/>
          </a:xfrm>
          <a:prstGeom prst="rect">
            <a:avLst/>
          </a:prstGeom>
        </p:spPr>
      </p:pic>
    </p:spTree>
    <p:extLst>
      <p:ext uri="{BB962C8B-B14F-4D97-AF65-F5344CB8AC3E}">
        <p14:creationId xmlns:p14="http://schemas.microsoft.com/office/powerpoint/2010/main" val="25209467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fr" sz="1200">
                <a:solidFill>
                  <a:schemeClr val="bg1"/>
                </a:solidFill>
                <a:latin typeface="Lato" panose="020F0502020204030203" pitchFamily="34" charset="0"/>
                <a:ea typeface="Lato" panose="020F0502020204030203" pitchFamily="34" charset="0"/>
                <a:cs typeface="Lato" panose="020F0502020204030203" pitchFamily="34" charset="0"/>
              </a:rPr>
              <a:t>Plateforme de contenu : </a:t>
            </a:r>
            <a:r>
              <a:rPr lang="fr" sz="1200">
                <a:solidFill>
                  <a:schemeClr val="bg1"/>
                </a:solidFill>
              </a:rPr>
              <a:t>CH1304412 </a:t>
            </a:r>
            <a:endParaRPr lang="x-non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r>
              <a:rPr lang="fr-FR"/>
              <a:t>Kit de soutien </a:t>
            </a:r>
            <a:r>
              <a:rPr lang="fr"/>
              <a:t> – </a:t>
            </a:r>
            <a:r>
              <a:rPr lang="fr-FR"/>
              <a:t>Sujets clé</a:t>
            </a:r>
            <a:br>
              <a:rPr lang="en-GB"/>
            </a:br>
            <a:r>
              <a:rPr lang="fr">
                <a:solidFill>
                  <a:schemeClr val="accent1"/>
                </a:solidFill>
              </a:rPr>
              <a:t>Alimentation complémentaire : principales recommandations</a:t>
            </a:r>
            <a:br>
              <a:rPr lang="en-US" sz="4400">
                <a:solidFill>
                  <a:schemeClr val="accent1"/>
                </a:solidFill>
              </a:rPr>
            </a:br>
            <a:endParaRPr lang="x-none">
              <a:solidFill>
                <a:schemeClr val="accent1"/>
              </a:solidFill>
            </a:endParaRPr>
          </a:p>
        </p:txBody>
      </p:sp>
      <p:grpSp>
        <p:nvGrpSpPr>
          <p:cNvPr id="8" name="Group 7">
            <a:extLst>
              <a:ext uri="{FF2B5EF4-FFF2-40B4-BE49-F238E27FC236}">
                <a16:creationId xmlns:a16="http://schemas.microsoft.com/office/drawing/2014/main" id="{DC6BDFFA-F7FB-7037-54A9-4DDE6AB4F15B}"/>
              </a:ext>
            </a:extLst>
          </p:cNvPr>
          <p:cNvGrpSpPr/>
          <p:nvPr/>
        </p:nvGrpSpPr>
        <p:grpSpPr>
          <a:xfrm>
            <a:off x="2286296" y="5688479"/>
            <a:ext cx="6160268" cy="324927"/>
            <a:chOff x="753136" y="9383181"/>
            <a:chExt cx="8211552" cy="433123"/>
          </a:xfrm>
        </p:grpSpPr>
        <p:sp>
          <p:nvSpPr>
            <p:cNvPr id="11" name="TextBox 2">
              <a:extLst>
                <a:ext uri="{FF2B5EF4-FFF2-40B4-BE49-F238E27FC236}">
                  <a16:creationId xmlns:a16="http://schemas.microsoft.com/office/drawing/2014/main" id="{CD2A99E0-0BD1-F7C1-6D03-0F29FE70D014}"/>
                </a:ext>
              </a:extLst>
            </p:cNvPr>
            <p:cNvSpPr txBox="1"/>
            <p:nvPr/>
          </p:nvSpPr>
          <p:spPr>
            <a:xfrm>
              <a:off x="882584" y="9383181"/>
              <a:ext cx="8082104" cy="276926"/>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p>
              <a:pPr algn="ctr" rtl="0"/>
              <a:r>
                <a:rPr lang="fr" sz="1350" b="1">
                  <a:solidFill>
                    <a:srgbClr val="D80021"/>
                  </a:solidFill>
                  <a:latin typeface="Gill Sans MT"/>
                  <a:ea typeface="MS PGothic"/>
                </a:rPr>
                <a:t>En complément du lait maternel jusqu’à l’âge de 2 ans et au-delà</a:t>
              </a:r>
              <a:endParaRPr lang="en-US" sz="1350" b="1">
                <a:solidFill>
                  <a:srgbClr val="D80021"/>
                </a:solidFill>
                <a:latin typeface="Gill Sans MT"/>
              </a:endParaRPr>
            </a:p>
          </p:txBody>
        </p:sp>
        <p:cxnSp>
          <p:nvCxnSpPr>
            <p:cNvPr id="12" name="Straight Arrow Connector 11">
              <a:extLst>
                <a:ext uri="{FF2B5EF4-FFF2-40B4-BE49-F238E27FC236}">
                  <a16:creationId xmlns:a16="http://schemas.microsoft.com/office/drawing/2014/main" id="{65109AB6-DE46-EADB-E755-4CB4CAF0BD6F}"/>
                </a:ext>
              </a:extLst>
            </p:cNvPr>
            <p:cNvCxnSpPr/>
            <p:nvPr/>
          </p:nvCxnSpPr>
          <p:spPr>
            <a:xfrm flipV="1">
              <a:off x="753136" y="9815937"/>
              <a:ext cx="8209613" cy="367"/>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grpSp>
      <p:pic>
        <p:nvPicPr>
          <p:cNvPr id="10" name="Picture 9">
            <a:extLst>
              <a:ext uri="{FF2B5EF4-FFF2-40B4-BE49-F238E27FC236}">
                <a16:creationId xmlns:a16="http://schemas.microsoft.com/office/drawing/2014/main" id="{D9494DCF-204A-60F6-21D1-18E76A3B05C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0105789" y="1374190"/>
            <a:ext cx="941107" cy="12444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descr="A diagram of a baby feeding instruction&#10;&#10;Description automatically generated">
            <a:extLst>
              <a:ext uri="{FF2B5EF4-FFF2-40B4-BE49-F238E27FC236}">
                <a16:creationId xmlns:a16="http://schemas.microsoft.com/office/drawing/2014/main" id="{0A80708D-7CA5-613D-C9F7-618C7E881C02}"/>
              </a:ext>
            </a:extLst>
          </p:cNvPr>
          <p:cNvPicPr>
            <a:picLocks noChangeAspect="1"/>
          </p:cNvPicPr>
          <p:nvPr/>
        </p:nvPicPr>
        <p:blipFill>
          <a:blip r:embed="rId4"/>
          <a:stretch>
            <a:fillRect/>
          </a:stretch>
        </p:blipFill>
        <p:spPr>
          <a:xfrm>
            <a:off x="967874" y="2313564"/>
            <a:ext cx="8972884" cy="3273607"/>
          </a:xfrm>
          <a:prstGeom prst="rect">
            <a:avLst/>
          </a:prstGeom>
        </p:spPr>
      </p:pic>
    </p:spTree>
    <p:extLst>
      <p:ext uri="{BB962C8B-B14F-4D97-AF65-F5344CB8AC3E}">
        <p14:creationId xmlns:p14="http://schemas.microsoft.com/office/powerpoint/2010/main" val="3849318640"/>
      </p:ext>
    </p:extLst>
  </p:cSld>
  <p:clrMapOvr>
    <a:masterClrMapping/>
  </p:clrMapOvr>
</p:sld>
</file>

<file path=ppt/theme/theme1.xml><?xml version="1.0" encoding="utf-8"?>
<a:theme xmlns:a="http://schemas.openxmlformats.org/drawingml/2006/main" name="Save the Children Theme">
  <a:themeElements>
    <a:clrScheme name="STC Colours">
      <a:dk1>
        <a:srgbClr val="000000"/>
      </a:dk1>
      <a:lt1>
        <a:srgbClr val="FFFFFF"/>
      </a:lt1>
      <a:dk2>
        <a:srgbClr val="A51414"/>
      </a:dk2>
      <a:lt2>
        <a:srgbClr val="F3F2EE"/>
      </a:lt2>
      <a:accent1>
        <a:srgbClr val="DA291C"/>
      </a:accent1>
      <a:accent2>
        <a:srgbClr val="D1CCBD"/>
      </a:accent2>
      <a:accent3>
        <a:srgbClr val="9A3324"/>
      </a:accent3>
      <a:accent4>
        <a:srgbClr val="FF6A39"/>
      </a:accent4>
      <a:accent5>
        <a:srgbClr val="F2A900"/>
      </a:accent5>
      <a:accent6>
        <a:srgbClr val="00B2A9"/>
      </a:accent6>
      <a:hlink>
        <a:srgbClr val="E1251B"/>
      </a:hlink>
      <a:folHlink>
        <a:srgbClr val="9A3324"/>
      </a:folHlink>
    </a:clrScheme>
    <a:fontScheme name="Save the Children fonts">
      <a:majorFont>
        <a:latin typeface="Oswald Medium"/>
        <a:ea typeface=""/>
        <a:cs typeface=""/>
      </a:majorFont>
      <a:minorFont>
        <a:latin typeface="Lato"/>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1"/>
        </a:solidFill>
      </a:spPr>
      <a:bodyPr wrap="square" rtlCol="0">
        <a:spAutoFit/>
      </a:bodyPr>
      <a:lstStyle>
        <a:defPPr algn="l">
          <a:defRPr dirty="0" smtClean="0">
            <a:solidFill>
              <a:schemeClr val="bg1"/>
            </a:solidFill>
          </a:defRPr>
        </a:defPPr>
      </a:lstStyle>
    </a:txDef>
  </a:objectDefaults>
  <a:extraClrSchemeLst/>
  <a:custClrLst>
    <a:custClr name="Green">
      <a:srgbClr val="71CC98"/>
    </a:custClr>
    <a:custClr name="Pink">
      <a:srgbClr val="F8B5C4"/>
    </a:custClr>
    <a:custClr name="Purple">
      <a:srgbClr val="A57FB2"/>
    </a:custClr>
    <a:custClr name="Biscuit 25%">
      <a:srgbClr val="F3F2EE"/>
    </a:custClr>
    <a:custClr name="Light Grey">
      <a:srgbClr val="999999"/>
    </a:custClr>
    <a:custClr name="Dark Grey">
      <a:srgbClr val="4A4F53"/>
    </a:custClr>
  </a:custClrLst>
  <a:extLst>
    <a:ext uri="{05A4C25C-085E-4340-85A3-A5531E510DB2}">
      <thm15:themeFamily xmlns:thm15="http://schemas.microsoft.com/office/thememl/2012/main" name="SCUK 4.potx" id="{54C92407-FB20-455C-8653-A464E1A62228}" vid="{EE82997C-2C2B-4978-8C9F-A1B4E8F65C00}"/>
    </a:ext>
  </a:extLst>
</a:theme>
</file>

<file path=ppt/theme/theme2.xml><?xml version="1.0" encoding="utf-8"?>
<a:theme xmlns:a="http://schemas.openxmlformats.org/drawingml/2006/main" name="Save the Children Theme">
  <a:themeElements>
    <a:clrScheme name="STC Colours">
      <a:dk1>
        <a:srgbClr val="000000"/>
      </a:dk1>
      <a:lt1>
        <a:srgbClr val="FFFFFF"/>
      </a:lt1>
      <a:dk2>
        <a:srgbClr val="A51414"/>
      </a:dk2>
      <a:lt2>
        <a:srgbClr val="F3F2EE"/>
      </a:lt2>
      <a:accent1>
        <a:srgbClr val="DA291C"/>
      </a:accent1>
      <a:accent2>
        <a:srgbClr val="D1CCBD"/>
      </a:accent2>
      <a:accent3>
        <a:srgbClr val="9A3324"/>
      </a:accent3>
      <a:accent4>
        <a:srgbClr val="FF6A39"/>
      </a:accent4>
      <a:accent5>
        <a:srgbClr val="F2A900"/>
      </a:accent5>
      <a:accent6>
        <a:srgbClr val="00B2A9"/>
      </a:accent6>
      <a:hlink>
        <a:srgbClr val="E1251B"/>
      </a:hlink>
      <a:folHlink>
        <a:srgbClr val="9A3324"/>
      </a:folHlink>
    </a:clrScheme>
    <a:fontScheme name="Save the Children fonts">
      <a:majorFont>
        <a:latin typeface="Oswald Medium"/>
        <a:ea typeface=""/>
        <a:cs typeface=""/>
      </a:majorFont>
      <a:minorFont>
        <a:latin typeface="Lato"/>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1"/>
        </a:solidFill>
      </a:spPr>
      <a:bodyPr wrap="square" rtlCol="0">
        <a:spAutoFit/>
      </a:bodyPr>
      <a:lstStyle>
        <a:defPPr algn="l">
          <a:defRPr dirty="0" smtClean="0">
            <a:solidFill>
              <a:schemeClr val="bg1"/>
            </a:solidFill>
          </a:defRPr>
        </a:defPPr>
      </a:lstStyle>
    </a:txDef>
  </a:objectDefaults>
  <a:extraClrSchemeLst/>
  <a:custClrLst>
    <a:custClr name="Green">
      <a:srgbClr val="71CC98"/>
    </a:custClr>
    <a:custClr name="Pink">
      <a:srgbClr val="F8B5C4"/>
    </a:custClr>
    <a:custClr name="Purple">
      <a:srgbClr val="A57FB2"/>
    </a:custClr>
    <a:custClr name="Biscuit 25%">
      <a:srgbClr val="F3F2EE"/>
    </a:custClr>
    <a:custClr name="Light Grey">
      <a:srgbClr val="999999"/>
    </a:custClr>
    <a:custClr name="Dark Grey">
      <a:srgbClr val="4A4F53"/>
    </a:custClr>
  </a:custClrLst>
  <a:extLst>
    <a:ext uri="{05A4C25C-085E-4340-85A3-A5531E510DB2}">
      <thm15:themeFamily xmlns:thm15="http://schemas.microsoft.com/office/thememl/2012/main" name="SCUK 4.potx" id="{54C92407-FB20-455C-8653-A464E1A62228}" vid="{EE82997C-2C2B-4978-8C9F-A1B4E8F65C00}"/>
    </a:ext>
  </a:extLst>
</a:theme>
</file>

<file path=ppt/theme/theme3.xml><?xml version="1.0" encoding="utf-8"?>
<a:theme xmlns:a="http://schemas.openxmlformats.org/drawingml/2006/main" name="Save the Children Theme">
  <a:themeElements>
    <a:clrScheme name="STC Colours">
      <a:dk1>
        <a:srgbClr val="000000"/>
      </a:dk1>
      <a:lt1>
        <a:srgbClr val="FFFFFF"/>
      </a:lt1>
      <a:dk2>
        <a:srgbClr val="A51414"/>
      </a:dk2>
      <a:lt2>
        <a:srgbClr val="F3F2EE"/>
      </a:lt2>
      <a:accent1>
        <a:srgbClr val="DA291C"/>
      </a:accent1>
      <a:accent2>
        <a:srgbClr val="D1CCBD"/>
      </a:accent2>
      <a:accent3>
        <a:srgbClr val="9A3324"/>
      </a:accent3>
      <a:accent4>
        <a:srgbClr val="FF6A39"/>
      </a:accent4>
      <a:accent5>
        <a:srgbClr val="F2A900"/>
      </a:accent5>
      <a:accent6>
        <a:srgbClr val="00B2A9"/>
      </a:accent6>
      <a:hlink>
        <a:srgbClr val="E1251B"/>
      </a:hlink>
      <a:folHlink>
        <a:srgbClr val="9A3324"/>
      </a:folHlink>
    </a:clrScheme>
    <a:fontScheme name="Save the Children fonts">
      <a:majorFont>
        <a:latin typeface="Oswald Medium"/>
        <a:ea typeface=""/>
        <a:cs typeface=""/>
      </a:majorFont>
      <a:minorFont>
        <a:latin typeface="Lato"/>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1"/>
        </a:solidFill>
      </a:spPr>
      <a:bodyPr wrap="square" rtlCol="0">
        <a:spAutoFit/>
      </a:bodyPr>
      <a:lstStyle>
        <a:defPPr algn="l">
          <a:defRPr dirty="0" smtClean="0">
            <a:solidFill>
              <a:schemeClr val="bg1"/>
            </a:solidFill>
          </a:defRPr>
        </a:defPPr>
      </a:lstStyle>
    </a:txDef>
  </a:objectDefaults>
  <a:extraClrSchemeLst/>
  <a:custClrLst>
    <a:custClr name="Green">
      <a:srgbClr val="71CC98"/>
    </a:custClr>
    <a:custClr name="Pink">
      <a:srgbClr val="F8B5C4"/>
    </a:custClr>
    <a:custClr name="Purple">
      <a:srgbClr val="A57FB2"/>
    </a:custClr>
    <a:custClr name="Biscuit 25%">
      <a:srgbClr val="F3F2EE"/>
    </a:custClr>
    <a:custClr name="Light Grey">
      <a:srgbClr val="999999"/>
    </a:custClr>
    <a:custClr name="Dark Grey">
      <a:srgbClr val="4A4F53"/>
    </a:custClr>
  </a:custClrLst>
  <a:extLst>
    <a:ext uri="{05A4C25C-085E-4340-85A3-A5531E510DB2}">
      <thm15:themeFamily xmlns:thm15="http://schemas.microsoft.com/office/thememl/2012/main" name="SCUK 4.potx" id="{54C92407-FB20-455C-8653-A464E1A62228}" vid="{EE82997C-2C2B-4978-8C9F-A1B4E8F65C0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4e7ac57-45d0-45a7-a34d-79962337a4ea">
      <Terms xmlns="http://schemas.microsoft.com/office/infopath/2007/PartnerControls"/>
    </lcf76f155ced4ddcb4097134ff3c332f>
    <TaxCatchAll xmlns="b1a25d56-6f3d-4cf9-8f75-af00573b6dbd" xsi:nil="true"/>
    <b37e7eaabd054e9faa7362d2875ea6d5 xmlns="04e7ac57-45d0-45a7-a34d-79962337a4ea">
      <Terms xmlns="http://schemas.microsoft.com/office/infopath/2007/PartnerControls"/>
    </b37e7eaabd054e9faa7362d2875ea6d5>
    <p4e6d9a19dc44179a0e110ed18cd1831 xmlns="04e7ac57-45d0-45a7-a34d-79962337a4ea">
      <Terms xmlns="http://schemas.microsoft.com/office/infopath/2007/PartnerControls"/>
    </p4e6d9a19dc44179a0e110ed18cd1831>
    <p1160065cb944c7c97d36cc98f5b367d xmlns="04e7ac57-45d0-45a7-a34d-79962337a4ea">
      <Terms xmlns="http://schemas.microsoft.com/office/infopath/2007/PartnerControls"/>
    </p1160065cb944c7c97d36cc98f5b367d>
    <hea09e3f5bfe42bc8dc71626fdc715e2 xmlns="04e7ac57-45d0-45a7-a34d-79962337a4ea">
      <Terms xmlns="http://schemas.microsoft.com/office/infopath/2007/PartnerControls"/>
    </hea09e3f5bfe42bc8dc71626fdc715e2>
    <g8801aa713224bef81e4f5919af87300 xmlns="04e7ac57-45d0-45a7-a34d-79962337a4ea">
      <Terms xmlns="http://schemas.microsoft.com/office/infopath/2007/PartnerControls"/>
    </g8801aa713224bef81e4f5919af87300>
    <_Flow_SignoffStatus xmlns="04e7ac57-45d0-45a7-a34d-79962337a4e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992CCE238C7904CA05897297BEE9C3F" ma:contentTypeVersion="33" ma:contentTypeDescription="Create a new document." ma:contentTypeScope="" ma:versionID="b520998cbb60075d5acaabd51cc5027e">
  <xsd:schema xmlns:xsd="http://www.w3.org/2001/XMLSchema" xmlns:xs="http://www.w3.org/2001/XMLSchema" xmlns:p="http://schemas.microsoft.com/office/2006/metadata/properties" xmlns:ns2="04e7ac57-45d0-45a7-a34d-79962337a4ea" xmlns:ns3="c0445bab-2921-4fc9-8412-40f231043fe5" xmlns:ns4="b1a25d56-6f3d-4cf9-8f75-af00573b6dbd" targetNamespace="http://schemas.microsoft.com/office/2006/metadata/properties" ma:root="true" ma:fieldsID="9a36048ffdbf86ffdb9e07e7137f81db" ns2:_="" ns3:_="" ns4:_="">
    <xsd:import namespace="04e7ac57-45d0-45a7-a34d-79962337a4ea"/>
    <xsd:import namespace="c0445bab-2921-4fc9-8412-40f231043fe5"/>
    <xsd:import namespace="b1a25d56-6f3d-4cf9-8f75-af00573b6db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MediaServiceEventHashCode" minOccurs="0"/>
                <xsd:element ref="ns2:MediaServiceGenerationTim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4:TaxCatchAll" minOccurs="0"/>
                <xsd:element ref="ns2:p1160065cb944c7c97d36cc98f5b367d" minOccurs="0"/>
                <xsd:element ref="ns2:hea09e3f5bfe42bc8dc71626fdc715e2" minOccurs="0"/>
                <xsd:element ref="ns2:b37e7eaabd054e9faa7362d2875ea6d5" minOccurs="0"/>
                <xsd:element ref="ns2:p4e6d9a19dc44179a0e110ed18cd1831" minOccurs="0"/>
                <xsd:element ref="ns2:g8801aa713224bef81e4f5919af87300" minOccurs="0"/>
                <xsd:element ref="ns2:MediaServiceObjectDetectorVersions" minOccurs="0"/>
                <xsd:element ref="ns2:MediaServiceSearchProperties"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e7ac57-45d0-45a7-a34d-79962337a4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23ec234-cbf3-4cc2-a0ae-2bfafc310c72" ma:termSetId="09814cd3-568e-fe90-9814-8d621ff8fb84" ma:anchorId="fba54fb3-c3e1-fe81-a776-ca4b69148c4d" ma:open="true" ma:isKeyword="false">
      <xsd:complexType>
        <xsd:sequence>
          <xsd:element ref="pc:Terms" minOccurs="0" maxOccurs="1"/>
        </xsd:sequence>
      </xsd:complexType>
    </xsd:element>
    <xsd:element name="p1160065cb944c7c97d36cc98f5b367d" ma:index="25" nillable="true" ma:taxonomy="true" ma:internalName="p1160065cb944c7c97d36cc98f5b367d" ma:taxonomyFieldName="Tags" ma:displayName="Sector or Function" ma:default="" ma:fieldId="{91160065-cb94-4c7c-97d3-6cc98f5b367d}" ma:taxonomyMulti="true" ma:sspId="b23ec234-cbf3-4cc2-a0ae-2bfafc310c72" ma:termSetId="261d1363-8651-46b2-a812-015c9debc3aa" ma:anchorId="00000000-0000-0000-0000-000000000000" ma:open="false" ma:isKeyword="false">
      <xsd:complexType>
        <xsd:sequence>
          <xsd:element ref="pc:Terms" minOccurs="0" maxOccurs="1"/>
        </xsd:sequence>
      </xsd:complexType>
    </xsd:element>
    <xsd:element name="hea09e3f5bfe42bc8dc71626fdc715e2" ma:index="27" nillable="true" ma:taxonomy="true" ma:internalName="hea09e3f5bfe42bc8dc71626fdc715e2" ma:taxonomyFieldName="Common_x0020_Approach" ma:displayName="Common Approach" ma:default="" ma:fieldId="{1ea09e3f-5bfe-42bc-8dc7-1626fdc715e2}" ma:taxonomyMulti="true" ma:sspId="b23ec234-cbf3-4cc2-a0ae-2bfafc310c72" ma:termSetId="258b9f00-f5b4-49a4-8803-9843f9018d96" ma:anchorId="00000000-0000-0000-0000-000000000000" ma:open="true" ma:isKeyword="false">
      <xsd:complexType>
        <xsd:sequence>
          <xsd:element ref="pc:Terms" minOccurs="0" maxOccurs="1"/>
        </xsd:sequence>
      </xsd:complexType>
    </xsd:element>
    <xsd:element name="b37e7eaabd054e9faa7362d2875ea6d5" ma:index="29" nillable="true" ma:taxonomy="true" ma:internalName="b37e7eaabd054e9faa7362d2875ea6d5" ma:taxonomyFieldName="Tag_x0020_2" ma:displayName="Document Type" ma:default="" ma:fieldId="{b37e7eaa-bd05-4e9f-aa73-62d2875ea6d5}" ma:sspId="b23ec234-cbf3-4cc2-a0ae-2bfafc310c72" ma:termSetId="1ce6e49d-9583-4df1-8175-1b1f4e9647fc" ma:anchorId="00000000-0000-0000-0000-000000000000" ma:open="true" ma:isKeyword="false">
      <xsd:complexType>
        <xsd:sequence>
          <xsd:element ref="pc:Terms" minOccurs="0" maxOccurs="1"/>
        </xsd:sequence>
      </xsd:complexType>
    </xsd:element>
    <xsd:element name="p4e6d9a19dc44179a0e110ed18cd1831" ma:index="31" nillable="true" ma:taxonomy="true" ma:internalName="p4e6d9a19dc44179a0e110ed18cd1831" ma:taxonomyFieldName="Function_x0020__x002f__x0020_Theme" ma:displayName="Function / Theme" ma:default="" ma:fieldId="{94e6d9a1-9dc4-4179-a0e1-10ed18cd1831}" ma:taxonomyMulti="true" ma:sspId="b23ec234-cbf3-4cc2-a0ae-2bfafc310c72" ma:termSetId="06ec633c-2e2f-4063-8888-fcae497f574b" ma:anchorId="00000000-0000-0000-0000-000000000000" ma:open="true" ma:isKeyword="false">
      <xsd:complexType>
        <xsd:sequence>
          <xsd:element ref="pc:Terms" minOccurs="0" maxOccurs="1"/>
        </xsd:sequence>
      </xsd:complexType>
    </xsd:element>
    <xsd:element name="g8801aa713224bef81e4f5919af87300" ma:index="33" nillable="true" ma:taxonomy="true" ma:internalName="g8801aa713224bef81e4f5919af87300" ma:taxonomyFieldName="Type_x0020_of_x0020_Document" ma:displayName="Type of Document" ma:default="" ma:fieldId="{08801aa7-1322-4bef-81e4-f5919af87300}" ma:taxonomyMulti="true" ma:sspId="b23ec234-cbf3-4cc2-a0ae-2bfafc310c72" ma:termSetId="ba8cbdcd-eb40-4311-ad41-b027310d62b1" ma:anchorId="00000000-0000-0000-0000-000000000000" ma:open="true" ma:isKeyword="false">
      <xsd:complexType>
        <xsd:sequence>
          <xsd:element ref="pc:Terms" minOccurs="0" maxOccurs="1"/>
        </xsd:sequence>
      </xsd:complexType>
    </xsd:element>
    <xsd:element name="MediaServiceObjectDetectorVersions" ma:index="3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5" nillable="true" ma:displayName="MediaServiceSearchProperties" ma:hidden="true" ma:internalName="MediaServiceSearchProperties" ma:readOnly="true">
      <xsd:simpleType>
        <xsd:restriction base="dms:Note"/>
      </xsd:simpleType>
    </xsd:element>
    <xsd:element name="_Flow_SignoffStatus" ma:index="36"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0445bab-2921-4fc9-8412-40f231043fe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1a25d56-6f3d-4cf9-8f75-af00573b6dbd"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b0d24f53-3ca1-4280-97de-90a109c9d585}" ma:internalName="TaxCatchAll" ma:showField="CatchAllData" ma:web="c0445bab-2921-4fc9-8412-40f231043f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C4DBA2-646D-41A7-BD8D-17263252E159}">
  <ds:schemaRefs>
    <ds:schemaRef ds:uri="http://schemas.microsoft.com/sharepoint/v3/contenttype/forms"/>
  </ds:schemaRefs>
</ds:datastoreItem>
</file>

<file path=customXml/itemProps2.xml><?xml version="1.0" encoding="utf-8"?>
<ds:datastoreItem xmlns:ds="http://schemas.openxmlformats.org/officeDocument/2006/customXml" ds:itemID="{4A1F60AF-5268-49DC-85D2-783171EEA459}">
  <ds:schemaRefs>
    <ds:schemaRef ds:uri="04e7ac57-45d0-45a7-a34d-79962337a4ea"/>
    <ds:schemaRef ds:uri="b1a25d56-6f3d-4cf9-8f75-af00573b6dbd"/>
    <ds:schemaRef ds:uri="c0445bab-2921-4fc9-8412-40f231043fe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B77EE31-38E0-4318-9714-FAE399F696A1}"/>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121</Slides>
  <Notes>106</Notes>
  <HiddenSlides>0</HiddenSlides>
  <ScaleCrop>false</ScaleCrop>
  <HeadingPairs>
    <vt:vector size="4" baseType="variant">
      <vt:variant>
        <vt:lpstr>Theme</vt:lpstr>
      </vt:variant>
      <vt:variant>
        <vt:i4>1</vt:i4>
      </vt:variant>
      <vt:variant>
        <vt:lpstr>Slide Titles</vt:lpstr>
      </vt:variant>
      <vt:variant>
        <vt:i4>121</vt:i4>
      </vt:variant>
    </vt:vector>
  </HeadingPairs>
  <TitlesOfParts>
    <vt:vector size="122" baseType="lpstr">
      <vt:lpstr>Save the Children Theme</vt:lpstr>
      <vt:lpstr>PowerPoint Presentation</vt:lpstr>
      <vt:lpstr>PowerPoint Presentation</vt:lpstr>
      <vt:lpstr>Objectifs</vt:lpstr>
      <vt:lpstr>PowerPoint Presentation</vt:lpstr>
      <vt:lpstr>PowerPoint Presentation</vt:lpstr>
      <vt:lpstr>PowerPoint Presentation</vt:lpstr>
      <vt:lpstr>PowerPoint Presentation</vt:lpstr>
      <vt:lpstr>PowerPoint Presentation</vt:lpstr>
      <vt:lpstr>PowerPoint Presentation</vt:lpstr>
      <vt:lpstr>Test préliminaire</vt:lpstr>
      <vt:lpstr>PowerPoint Presentation</vt:lpstr>
      <vt:lpstr>Qu’est-ce que le kit de soins MAMI ? Vue d’ensemble</vt:lpstr>
      <vt:lpstr>PowerPoint Presentation</vt:lpstr>
      <vt:lpstr>MAMI, PCIME, PCIMA et ANJE Que signifient ces sigles ?</vt:lpstr>
      <vt:lpstr>MAMI, PCIME, PCIMA et ANJE Que signifient ces sigles ?</vt:lpstr>
      <vt:lpstr>Soutien clinique, MAMI et ANJE</vt:lpstr>
      <vt:lpstr>Directives en vigueur</vt:lpstr>
      <vt:lpstr>PowerPoint Presentation</vt:lpstr>
      <vt:lpstr>PowerPoint Presentation</vt:lpstr>
      <vt:lpstr>Module 2 – Activité Ce que nous entendons par « petits et à risque nutritionnel »</vt:lpstr>
      <vt:lpstr>Risque nutritionnel chez les nourrissons de moins de six mois Évaluation du risque nutritionnel</vt:lpstr>
      <vt:lpstr>Risque nutritionnel chez les nourrissons de moins de six mois Facteurs de risque MAMI</vt:lpstr>
      <vt:lpstr>Risque nutritionnel chez les nourrissons de moins de six mois Bien-être de la mère</vt:lpstr>
      <vt:lpstr>Module 2 – Activité Recenser les facteurs de risque nutritionnel</vt:lpstr>
      <vt:lpstr>PowerPoint Presentation</vt:lpstr>
      <vt:lpstr>LE SCHÉMA DU KIT DE SOINS MAMI</vt:lpstr>
      <vt:lpstr>KIT DE SOINS MAMI</vt:lpstr>
      <vt:lpstr>KIT DE SOINS MAMI</vt:lpstr>
      <vt:lpstr>Exemples issus du kit de soins MAMI </vt:lpstr>
      <vt:lpstr>PowerPoint Presentation</vt:lpstr>
      <vt:lpstr>Le kit de soins MAMI  Une approche contextualisée</vt:lpstr>
      <vt:lpstr>PowerPoint Presentation</vt:lpstr>
      <vt:lpstr>Dépistage et évaluation  Dépistage MAMI</vt:lpstr>
      <vt:lpstr>Dépistage et évaluation  Évaluation MAMI</vt:lpstr>
      <vt:lpstr>L’évaluation MAMI  Étape 1 : Vérifier les signes de danger</vt:lpstr>
      <vt:lpstr>Signes de danger en PCIME  Signes de danger chez les nourrissons</vt:lpstr>
      <vt:lpstr>Signes de danger spécifique à MAMI Œdèmes bilatéraux</vt:lpstr>
      <vt:lpstr>Signes de danger spécifiques à MAMI Maladie mentale grave</vt:lpstr>
      <vt:lpstr>L’évaluation MAMI Étape 2 : Évaluer les signes cliniques et symptômes du nourrisson</vt:lpstr>
      <vt:lpstr>Signes cliniques et symptômes Diarrhée et déshydratation</vt:lpstr>
      <vt:lpstr>Signes cliniques et symptômes Anamnèse et examen clinique de la déshydratation</vt:lpstr>
      <vt:lpstr>Signes cliniques et symptômes Température : « fièvre »</vt:lpstr>
      <vt:lpstr>Signes cliniques et symptômes Toux</vt:lpstr>
      <vt:lpstr>Signes cliniques et symptômes Pâleur/anémie</vt:lpstr>
      <vt:lpstr>Signes cliniques et symptômes Muguet buccal</vt:lpstr>
      <vt:lpstr>Signes cliniques et symptômes Fente labiale et/ou fente palatine</vt:lpstr>
      <vt:lpstr>L’évaluation MAMI Étape 3 : Évaluer la croissance du nourrisson</vt:lpstr>
      <vt:lpstr>Croissance du nourrisson Poids et taille</vt:lpstr>
      <vt:lpstr>Croissance du nourrisson Calcul du Z-score</vt:lpstr>
      <vt:lpstr>Croissance du nourrisson Poids</vt:lpstr>
      <vt:lpstr>Croissance du nourrisson Taille</vt:lpstr>
      <vt:lpstr>Croissance du nourrisson Calcul du Z-score</vt:lpstr>
      <vt:lpstr>Module 4 – Activité Calculer les Z-scores</vt:lpstr>
      <vt:lpstr>Croissance du nourrisson Activité 3 : Calculer les scores Z</vt:lpstr>
      <vt:lpstr>Croissance du nourrisson Comment mesurer le périmètre brachial</vt:lpstr>
      <vt:lpstr>Croissance du nourrisson Périmètre brachial du nourrisson</vt:lpstr>
      <vt:lpstr>Croissance du nourrisson Périmètre brachial du nourrisson : Seuils MAMI</vt:lpstr>
      <vt:lpstr>L’évaluation MAMI Activité 4 : Évaluation MAMI</vt:lpstr>
      <vt:lpstr>L’évaluation MAMI Étape 4 : Évaluer les principaux facteurs de risque MAMI </vt:lpstr>
      <vt:lpstr>L’évaluation MAMI Étape 5 : Dépister tout risque lié à l’alimentation </vt:lpstr>
      <vt:lpstr>Risques liés à l’alimentation Évaluation complète  de l’alimentation</vt:lpstr>
      <vt:lpstr>L’évaluation MAMI Étape 6 : Dépister les problèmes de santé mentale de la mère</vt:lpstr>
      <vt:lpstr>L’évaluation MAMI Évaluer la santé mentale maternelle </vt:lpstr>
      <vt:lpstr>Santé mentale maternelle Évaluation approfondie</vt:lpstr>
      <vt:lpstr>PowerPoint Presentation</vt:lpstr>
      <vt:lpstr>Module 5 – Activité Classifier le risque nutritionnel : Résumé de l’évaluation</vt:lpstr>
      <vt:lpstr>PowerPoint Presentation</vt:lpstr>
      <vt:lpstr>Kit de soutien Composantes des soins MAMI</vt:lpstr>
      <vt:lpstr>Kit de soutien Cartes de counselling et mesures de soutien</vt:lpstr>
      <vt:lpstr>Kit de soutien 1. Conseils sur des sujets clés pour tous les couples mère/nourrisson inscrits.</vt:lpstr>
      <vt:lpstr>Kit de soutien 2. Conseils sur mesure et actions pour traiter les facteurs de risque et les problèmes spécifiques, le cas échéant.</vt:lpstr>
      <vt:lpstr>Kit de soutien Définition du conseil</vt:lpstr>
      <vt:lpstr>Kit de soutien Le processus de conseil</vt:lpstr>
      <vt:lpstr>Module 6 – Activité Compétences d’écoute et d’apprentissage</vt:lpstr>
      <vt:lpstr>Module 6 – Activité Compétences d’écoute et d’apprentissage</vt:lpstr>
      <vt:lpstr>Kit de soutien Guide de conseil en 3 étapes</vt:lpstr>
      <vt:lpstr>Module 6 – Activité Les étapes du changement de comportement</vt:lpstr>
      <vt:lpstr>Kit de soutien Conseils relatifs aux points clés</vt:lpstr>
      <vt:lpstr>Kit de soutien 3. Orientation des couples mère/nourrisson vers d’autres services pertinents, le cas échéant </vt:lpstr>
      <vt:lpstr>Kit de soutien 4. Suivi continu des progrès et du bien-être du couple mère/nourrisson à chaque visite  </vt:lpstr>
      <vt:lpstr>Kit de soutien Suivi : diminution progressive du niveau des soins prodigués </vt:lpstr>
      <vt:lpstr>Kit de soutien Examen des résultats à 6 mois </vt:lpstr>
      <vt:lpstr>PowerPoint Presentation</vt:lpstr>
      <vt:lpstr>Kit de soutien Sujets clés </vt:lpstr>
      <vt:lpstr>Kit de soutien – sujets clés Techniques de relaxation : scénario </vt:lpstr>
      <vt:lpstr>Kit de soutien Sujets clés </vt:lpstr>
      <vt:lpstr>Kit de soutien – sujets clés Pleurs et sommeil : scénario </vt:lpstr>
      <vt:lpstr>Conseils sur le sommeil </vt:lpstr>
      <vt:lpstr>Kit de soutien Sujets clés </vt:lpstr>
      <vt:lpstr>Kit de soutien – sujets clés Soins nutritifs : la prestation de soins attentionnés </vt:lpstr>
      <vt:lpstr>Kit de soutien – sujets clés Soins nutritifs : activités </vt:lpstr>
      <vt:lpstr>Kit de soutien – sujets clés Soins nutritifs : scénario </vt:lpstr>
      <vt:lpstr>Kit de soutien Sujets clés </vt:lpstr>
      <vt:lpstr>Kit de soutien – sujets clés Soutien de la famille/du père : scénario </vt:lpstr>
      <vt:lpstr>Kit de soutien Sujets clés </vt:lpstr>
      <vt:lpstr>Kit de soutien  – sujets clés Planification familiale : scénario </vt:lpstr>
      <vt:lpstr>Kit de soutien Sujets clé </vt:lpstr>
      <vt:lpstr>Kit de soutien  – Sujets clé Pourquoi le counselling en alimentation complémentaire est-il important </vt:lpstr>
      <vt:lpstr>Kit de soutien  – Sujets clé Alimentation complémentaire : principales recommandations </vt:lpstr>
      <vt:lpstr>Kit de soutien – sujets clés Alimentation complémentaire : scénario </vt:lpstr>
      <vt:lpstr>Résumé</vt:lpstr>
      <vt:lpstr>PowerPoint Presentation</vt:lpstr>
      <vt:lpstr>Genre et violence basée sur le genre Définitions et rôles du genre </vt:lpstr>
      <vt:lpstr>Genre et violence basée sur le genre Définition de la violence basée sur le genre </vt:lpstr>
      <vt:lpstr>Genre et Violence Basée sur le Genre Effets de la violence basée sur le genre sur une mère et son bébé </vt:lpstr>
      <vt:lpstr>Genre et violence basée sur le genre Atténuation des violences basées sur le genre </vt:lpstr>
      <vt:lpstr>Genre et violence basée sur le genre Santé mentale et soutien psychosocial  </vt:lpstr>
      <vt:lpstr>Genre et violence basée sur le genre Santé mentale et soutien psychosocial  </vt:lpstr>
      <vt:lpstr>PowerPoint Presentation</vt:lpstr>
      <vt:lpstr>Scénarios Comment utiliser les cartes de counseling </vt:lpstr>
      <vt:lpstr>Scénarios Résumé – les étapes du counselling </vt:lpstr>
      <vt:lpstr>Module 8 – Activité Scénarios : Utiliser les cartes de counselling </vt:lpstr>
      <vt:lpstr>PowerPoint Presentation</vt:lpstr>
      <vt:lpstr>PowerPoint Presentation</vt:lpstr>
      <vt:lpstr>Module 9 – Activité Enregistrement et rapportage MAMI </vt:lpstr>
      <vt:lpstr>Module 8 – Activité Scénarios : Utiliser les cartes de counselling </vt:lpstr>
      <vt:lpstr>PowerPoint Presentation</vt:lpstr>
      <vt:lpstr>Clôture de la formation Post-test et évaluation de la formation </vt:lpstr>
      <vt:lpstr>Clôture de la formation Liste des ressources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Hawkerr</dc:creator>
  <cp:revision>18</cp:revision>
  <dcterms:created xsi:type="dcterms:W3CDTF">2022-01-27T17:42:27Z</dcterms:created>
  <dcterms:modified xsi:type="dcterms:W3CDTF">2023-10-06T15:05:29Z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0x0101005992CCE238C7904CA05897297BEE9C3F</vt:lpwstr>
  </property>
  <property fmtid="{D5CDD505-2E9C-101B-9397-08002B2CF9AE}" pid="3" name="Common Approach">
    <vt:lpwstr/>
  </property>
  <property fmtid="{D5CDD505-2E9C-101B-9397-08002B2CF9AE}" pid="4" name="Tag 2">
    <vt:lpwstr/>
  </property>
  <property fmtid="{D5CDD505-2E9C-101B-9397-08002B2CF9AE}" pid="5" name="Function / Theme">
    <vt:lpwstr/>
  </property>
  <property fmtid="{D5CDD505-2E9C-101B-9397-08002B2CF9AE}" pid="6" name="MediaServiceImageTags">
    <vt:lpwstr/>
  </property>
  <property fmtid="{D5CDD505-2E9C-101B-9397-08002B2CF9AE}" pid="7" name="Tags">
    <vt:lpwstr/>
  </property>
  <property fmtid="{D5CDD505-2E9C-101B-9397-08002B2CF9AE}" pid="8" name="Type of Document">
    <vt:lpwstr/>
  </property>
</Properties>
</file>