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51_D67EFA8D.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6"/>
  </p:notesMasterIdLst>
  <p:handoutMasterIdLst>
    <p:handoutMasterId r:id="rId127"/>
  </p:handoutMasterIdLst>
  <p:sldIdLst>
    <p:sldId id="429" r:id="rId5"/>
    <p:sldId id="281" r:id="rId6"/>
    <p:sldId id="266" r:id="rId7"/>
    <p:sldId id="426" r:id="rId8"/>
    <p:sldId id="309" r:id="rId9"/>
    <p:sldId id="306" r:id="rId10"/>
    <p:sldId id="313" r:id="rId11"/>
    <p:sldId id="307" r:id="rId12"/>
    <p:sldId id="310" r:id="rId13"/>
    <p:sldId id="315" r:id="rId14"/>
    <p:sldId id="303" r:id="rId15"/>
    <p:sldId id="314" r:id="rId16"/>
    <p:sldId id="318" r:id="rId17"/>
    <p:sldId id="319" r:id="rId18"/>
    <p:sldId id="430" r:id="rId19"/>
    <p:sldId id="320" r:id="rId20"/>
    <p:sldId id="321" r:id="rId21"/>
    <p:sldId id="323" r:id="rId22"/>
    <p:sldId id="324" r:id="rId23"/>
    <p:sldId id="325" r:id="rId24"/>
    <p:sldId id="326"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2" r:id="rId59"/>
    <p:sldId id="361"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75" r:id="rId73"/>
    <p:sldId id="376" r:id="rId74"/>
    <p:sldId id="377" r:id="rId75"/>
    <p:sldId id="378" r:id="rId76"/>
    <p:sldId id="379" r:id="rId77"/>
    <p:sldId id="380" r:id="rId78"/>
    <p:sldId id="381" r:id="rId79"/>
    <p:sldId id="382" r:id="rId80"/>
    <p:sldId id="383" r:id="rId81"/>
    <p:sldId id="384" r:id="rId82"/>
    <p:sldId id="385" r:id="rId83"/>
    <p:sldId id="386" r:id="rId84"/>
    <p:sldId id="387" r:id="rId85"/>
    <p:sldId id="388" r:id="rId86"/>
    <p:sldId id="389" r:id="rId87"/>
    <p:sldId id="390" r:id="rId88"/>
    <p:sldId id="391" r:id="rId89"/>
    <p:sldId id="392" r:id="rId90"/>
    <p:sldId id="393" r:id="rId91"/>
    <p:sldId id="394" r:id="rId92"/>
    <p:sldId id="395" r:id="rId93"/>
    <p:sldId id="396" r:id="rId94"/>
    <p:sldId id="397" r:id="rId95"/>
    <p:sldId id="398" r:id="rId96"/>
    <p:sldId id="399" r:id="rId97"/>
    <p:sldId id="400" r:id="rId98"/>
    <p:sldId id="401" r:id="rId99"/>
    <p:sldId id="402" r:id="rId100"/>
    <p:sldId id="403" r:id="rId101"/>
    <p:sldId id="404" r:id="rId102"/>
    <p:sldId id="405" r:id="rId103"/>
    <p:sldId id="406" r:id="rId104"/>
    <p:sldId id="407" r:id="rId105"/>
    <p:sldId id="408" r:id="rId106"/>
    <p:sldId id="409" r:id="rId107"/>
    <p:sldId id="410" r:id="rId108"/>
    <p:sldId id="411" r:id="rId109"/>
    <p:sldId id="412" r:id="rId110"/>
    <p:sldId id="413" r:id="rId111"/>
    <p:sldId id="414" r:id="rId112"/>
    <p:sldId id="415" r:id="rId113"/>
    <p:sldId id="416" r:id="rId114"/>
    <p:sldId id="417" r:id="rId115"/>
    <p:sldId id="418" r:id="rId116"/>
    <p:sldId id="419" r:id="rId117"/>
    <p:sldId id="420" r:id="rId118"/>
    <p:sldId id="421" r:id="rId119"/>
    <p:sldId id="422" r:id="rId120"/>
    <p:sldId id="423" r:id="rId121"/>
    <p:sldId id="424" r:id="rId122"/>
    <p:sldId id="425" r:id="rId123"/>
    <p:sldId id="262" r:id="rId124"/>
    <p:sldId id="263" r:id="rId125"/>
  </p:sldIdLst>
  <p:sldSz cx="12192000" cy="6858000"/>
  <p:notesSz cx="6858000" cy="9144000"/>
  <p:defaultTextStyle>
    <a:defPPr rtl="0">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6FB16E-529A-1CC2-88EB-DA272AE773F2}" name="Burrell, Alice" initials="BA" userId="S::alice.burrell@savethechildren.org::7451a51b-a698-4eed-857d-e2f3aa55f1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E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B5161C-3303-4503-BE6B-B9B2F12A4D96}" v="67" dt="2023-10-06T08:24:45.447"/>
    <p1510:client id="{9DD5F2E4-F8D6-C057-4AE7-0502572EDA8D}" v="292" dt="2023-10-05T14:47:03.766"/>
    <p1510:client id="{FEF14366-CB40-EC23-EDC1-2904D51E3BBE}" v="41" dt="2023-11-16T11:31:44.4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98" autoAdjust="0"/>
    <p:restoredTop sz="86467" autoAdjust="0"/>
  </p:normalViewPr>
  <p:slideViewPr>
    <p:cSldViewPr snapToGrid="0" snapToObjects="1" showGuides="1">
      <p:cViewPr varScale="1">
        <p:scale>
          <a:sx n="54" d="100"/>
          <a:sy n="54" d="100"/>
        </p:scale>
        <p:origin x="764" y="60"/>
      </p:cViewPr>
      <p:guideLst>
        <p:guide orient="horz" pos="2160"/>
        <p:guide pos="3863"/>
      </p:guideLst>
    </p:cSldViewPr>
  </p:slideViewPr>
  <p:outlineViewPr>
    <p:cViewPr>
      <p:scale>
        <a:sx n="33" d="100"/>
        <a:sy n="33" d="100"/>
      </p:scale>
      <p:origin x="0" y="-20256"/>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68" d="100"/>
          <a:sy n="168" d="100"/>
        </p:scale>
        <p:origin x="3880"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6/11/relationships/changesInfo" Target="changesInfos/changesInfo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rell, Alice" userId="S::alice.burrell@savethechildren.org::7451a51b-a698-4eed-857d-e2f3aa55f173" providerId="AD" clId="Web-{529FCFE9-EA0C-D3F6-DACC-D1600C054F73}"/>
    <pc:docChg chg="modSld">
      <pc:chgData name="Burrell, Alice" userId="S::alice.burrell@savethechildren.org::7451a51b-a698-4eed-857d-e2f3aa55f173" providerId="AD" clId="Web-{529FCFE9-EA0C-D3F6-DACC-D1600C054F73}" dt="2023-08-23T13:49:02.578" v="20" actId="14100"/>
      <pc:docMkLst>
        <pc:docMk/>
      </pc:docMkLst>
      <pc:sldChg chg="modSp">
        <pc:chgData name="Burrell, Alice" userId="S::alice.burrell@savethechildren.org::7451a51b-a698-4eed-857d-e2f3aa55f173" providerId="AD" clId="Web-{529FCFE9-EA0C-D3F6-DACC-D1600C054F73}" dt="2023-08-23T13:49:02.578" v="20" actId="14100"/>
        <pc:sldMkLst>
          <pc:docMk/>
          <pc:sldMk cId="555135048" sldId="262"/>
        </pc:sldMkLst>
        <pc:spChg chg="mod">
          <ac:chgData name="Burrell, Alice" userId="S::alice.burrell@savethechildren.org::7451a51b-a698-4eed-857d-e2f3aa55f173" providerId="AD" clId="Web-{529FCFE9-EA0C-D3F6-DACC-D1600C054F73}" dt="2023-08-23T13:49:02.578" v="20" actId="14100"/>
          <ac:spMkLst>
            <pc:docMk/>
            <pc:sldMk cId="555135048" sldId="262"/>
            <ac:spMk id="5" creationId="{F9F3784F-A304-4728-AA25-95A909C7C0C4}"/>
          </ac:spMkLst>
        </pc:spChg>
      </pc:sldChg>
      <pc:sldChg chg="modNotes">
        <pc:chgData name="Burrell, Alice" userId="S::alice.burrell@savethechildren.org::7451a51b-a698-4eed-857d-e2f3aa55f173" providerId="AD" clId="Web-{529FCFE9-EA0C-D3F6-DACC-D1600C054F73}" dt="2023-08-23T13:45:34.663" v="3"/>
        <pc:sldMkLst>
          <pc:docMk/>
          <pc:sldMk cId="3164639553" sldId="325"/>
        </pc:sldMkLst>
      </pc:sldChg>
      <pc:sldChg chg="modSp">
        <pc:chgData name="Burrell, Alice" userId="S::alice.burrell@savethechildren.org::7451a51b-a698-4eed-857d-e2f3aa55f173" providerId="AD" clId="Web-{529FCFE9-EA0C-D3F6-DACC-D1600C054F73}" dt="2023-08-23T13:46:11.633" v="6" actId="14100"/>
        <pc:sldMkLst>
          <pc:docMk/>
          <pc:sldMk cId="2927687605" sldId="333"/>
        </pc:sldMkLst>
        <pc:spChg chg="mod">
          <ac:chgData name="Burrell, Alice" userId="S::alice.burrell@savethechildren.org::7451a51b-a698-4eed-857d-e2f3aa55f173" providerId="AD" clId="Web-{529FCFE9-EA0C-D3F6-DACC-D1600C054F73}" dt="2023-08-23T13:46:11.633" v="6" actId="14100"/>
          <ac:spMkLst>
            <pc:docMk/>
            <pc:sldMk cId="2927687605" sldId="333"/>
            <ac:spMk id="35" creationId="{9E921714-F92B-D911-7089-DAD68ABD065A}"/>
          </ac:spMkLst>
        </pc:spChg>
        <pc:spChg chg="mod">
          <ac:chgData name="Burrell, Alice" userId="S::alice.burrell@savethechildren.org::7451a51b-a698-4eed-857d-e2f3aa55f173" providerId="AD" clId="Web-{529FCFE9-EA0C-D3F6-DACC-D1600C054F73}" dt="2023-08-23T13:46:05.336" v="5" actId="14100"/>
          <ac:spMkLst>
            <pc:docMk/>
            <pc:sldMk cId="2927687605" sldId="333"/>
            <ac:spMk id="36" creationId="{A5983C87-DC08-DB62-E568-8EEB9FB96BA8}"/>
          </ac:spMkLst>
        </pc:spChg>
        <pc:spChg chg="mod">
          <ac:chgData name="Burrell, Alice" userId="S::alice.burrell@savethechildren.org::7451a51b-a698-4eed-857d-e2f3aa55f173" providerId="AD" clId="Web-{529FCFE9-EA0C-D3F6-DACC-D1600C054F73}" dt="2023-08-23T13:46:01.789" v="4" actId="14100"/>
          <ac:spMkLst>
            <pc:docMk/>
            <pc:sldMk cId="2927687605" sldId="333"/>
            <ac:spMk id="37" creationId="{0FD60C6C-BD82-64E0-1E7B-7E6D27170A21}"/>
          </ac:spMkLst>
        </pc:spChg>
      </pc:sldChg>
      <pc:sldChg chg="modSp">
        <pc:chgData name="Burrell, Alice" userId="S::alice.burrell@savethechildren.org::7451a51b-a698-4eed-857d-e2f3aa55f173" providerId="AD" clId="Web-{529FCFE9-EA0C-D3F6-DACC-D1600C054F73}" dt="2023-08-23T13:46:59.464" v="10" actId="1076"/>
        <pc:sldMkLst>
          <pc:docMk/>
          <pc:sldMk cId="2802388289" sldId="347"/>
        </pc:sldMkLst>
        <pc:spChg chg="mod">
          <ac:chgData name="Burrell, Alice" userId="S::alice.burrell@savethechildren.org::7451a51b-a698-4eed-857d-e2f3aa55f173" providerId="AD" clId="Web-{529FCFE9-EA0C-D3F6-DACC-D1600C054F73}" dt="2023-08-23T13:46:51.401" v="9" actId="20577"/>
          <ac:spMkLst>
            <pc:docMk/>
            <pc:sldMk cId="2802388289" sldId="347"/>
            <ac:spMk id="7" creationId="{B3E39850-4709-D325-B2C1-92C3DCEEDA3C}"/>
          </ac:spMkLst>
        </pc:spChg>
        <pc:spChg chg="mod">
          <ac:chgData name="Burrell, Alice" userId="S::alice.burrell@savethechildren.org::7451a51b-a698-4eed-857d-e2f3aa55f173" providerId="AD" clId="Web-{529FCFE9-EA0C-D3F6-DACC-D1600C054F73}" dt="2023-08-23T13:46:59.464" v="10" actId="1076"/>
          <ac:spMkLst>
            <pc:docMk/>
            <pc:sldMk cId="2802388289" sldId="347"/>
            <ac:spMk id="8" creationId="{E24334EE-3A62-208C-340C-16CD52C36454}"/>
          </ac:spMkLst>
        </pc:spChg>
      </pc:sldChg>
      <pc:sldChg chg="modSp">
        <pc:chgData name="Burrell, Alice" userId="S::alice.burrell@savethechildren.org::7451a51b-a698-4eed-857d-e2f3aa55f173" providerId="AD" clId="Web-{529FCFE9-EA0C-D3F6-DACC-D1600C054F73}" dt="2023-08-23T13:48:16.311" v="19" actId="1076"/>
        <pc:sldMkLst>
          <pc:docMk/>
          <pc:sldMk cId="725840831" sldId="374"/>
        </pc:sldMkLst>
        <pc:picChg chg="mod">
          <ac:chgData name="Burrell, Alice" userId="S::alice.burrell@savethechildren.org::7451a51b-a698-4eed-857d-e2f3aa55f173" providerId="AD" clId="Web-{529FCFE9-EA0C-D3F6-DACC-D1600C054F73}" dt="2023-08-23T13:48:16.311" v="19" actId="1076"/>
          <ac:picMkLst>
            <pc:docMk/>
            <pc:sldMk cId="725840831" sldId="374"/>
            <ac:picMk id="2" creationId="{8F2BBA92-ABF4-04CE-88FD-313B8BC14B63}"/>
          </ac:picMkLst>
        </pc:picChg>
        <pc:picChg chg="mod">
          <ac:chgData name="Burrell, Alice" userId="S::alice.burrell@savethechildren.org::7451a51b-a698-4eed-857d-e2f3aa55f173" providerId="AD" clId="Web-{529FCFE9-EA0C-D3F6-DACC-D1600C054F73}" dt="2023-08-23T13:47:59.013" v="16" actId="14100"/>
          <ac:picMkLst>
            <pc:docMk/>
            <pc:sldMk cId="725840831" sldId="374"/>
            <ac:picMk id="7" creationId="{CD02A989-030E-534B-0D24-941048C74BD2}"/>
          </ac:picMkLst>
        </pc:picChg>
      </pc:sldChg>
    </pc:docChg>
  </pc:docChgLst>
  <pc:docChgLst>
    <pc:chgData name="Burrell, Alice" userId="7451a51b-a698-4eed-857d-e2f3aa55f173" providerId="ADAL" clId="{8CB5161C-3303-4503-BE6B-B9B2F12A4D96}"/>
    <pc:docChg chg="undo custSel addSld modSld">
      <pc:chgData name="Burrell, Alice" userId="7451a51b-a698-4eed-857d-e2f3aa55f173" providerId="ADAL" clId="{8CB5161C-3303-4503-BE6B-B9B2F12A4D96}" dt="2023-10-06T08:24:15.841" v="378" actId="1076"/>
      <pc:docMkLst>
        <pc:docMk/>
      </pc:docMkLst>
      <pc:sldChg chg="addSp delSp modSp mod modClrScheme chgLayout">
        <pc:chgData name="Burrell, Alice" userId="7451a51b-a698-4eed-857d-e2f3aa55f173" providerId="ADAL" clId="{8CB5161C-3303-4503-BE6B-B9B2F12A4D96}" dt="2023-10-05T16:08:41.604" v="347" actId="26606"/>
        <pc:sldMkLst>
          <pc:docMk/>
          <pc:sldMk cId="555135048" sldId="262"/>
        </pc:sldMkLst>
        <pc:spChg chg="mod ord">
          <ac:chgData name="Burrell, Alice" userId="7451a51b-a698-4eed-857d-e2f3aa55f173" providerId="ADAL" clId="{8CB5161C-3303-4503-BE6B-B9B2F12A4D96}" dt="2023-10-05T16:08:41.604" v="347" actId="26606"/>
          <ac:spMkLst>
            <pc:docMk/>
            <pc:sldMk cId="555135048" sldId="262"/>
            <ac:spMk id="5" creationId="{F9F3784F-A304-4728-AA25-95A909C7C0C4}"/>
          </ac:spMkLst>
        </pc:spChg>
        <pc:picChg chg="add mod ord">
          <ac:chgData name="Burrell, Alice" userId="7451a51b-a698-4eed-857d-e2f3aa55f173" providerId="ADAL" clId="{8CB5161C-3303-4503-BE6B-B9B2F12A4D96}" dt="2023-10-05T16:08:41.604" v="347" actId="26606"/>
          <ac:picMkLst>
            <pc:docMk/>
            <pc:sldMk cId="555135048" sldId="262"/>
            <ac:picMk id="3" creationId="{C6B00D16-0B33-F411-60BC-3FD21DF3C4E4}"/>
          </ac:picMkLst>
        </pc:picChg>
        <pc:picChg chg="del">
          <ac:chgData name="Burrell, Alice" userId="7451a51b-a698-4eed-857d-e2f3aa55f173" providerId="ADAL" clId="{8CB5161C-3303-4503-BE6B-B9B2F12A4D96}" dt="2023-10-05T16:05:17.218" v="344" actId="478"/>
          <ac:picMkLst>
            <pc:docMk/>
            <pc:sldMk cId="555135048" sldId="262"/>
            <ac:picMk id="4" creationId="{C90676C3-DCBC-44BE-9CA9-95F8C44A11E7}"/>
          </ac:picMkLst>
        </pc:picChg>
      </pc:sldChg>
      <pc:sldChg chg="delSp mod modClrScheme chgLayout">
        <pc:chgData name="Burrell, Alice" userId="7451a51b-a698-4eed-857d-e2f3aa55f173" providerId="ADAL" clId="{8CB5161C-3303-4503-BE6B-B9B2F12A4D96}" dt="2023-10-05T16:09:53.798" v="348" actId="700"/>
        <pc:sldMkLst>
          <pc:docMk/>
          <pc:sldMk cId="3862717346" sldId="263"/>
        </pc:sldMkLst>
        <pc:picChg chg="del">
          <ac:chgData name="Burrell, Alice" userId="7451a51b-a698-4eed-857d-e2f3aa55f173" providerId="ADAL" clId="{8CB5161C-3303-4503-BE6B-B9B2F12A4D96}" dt="2023-10-05T16:04:19.553" v="343" actId="478"/>
          <ac:picMkLst>
            <pc:docMk/>
            <pc:sldMk cId="3862717346" sldId="263"/>
            <ac:picMk id="4" creationId="{75ECF79C-0315-4F41-9628-15A8B1D3C11D}"/>
          </ac:picMkLst>
        </pc:picChg>
      </pc:sldChg>
      <pc:sldChg chg="addSp delSp modSp mod">
        <pc:chgData name="Burrell, Alice" userId="7451a51b-a698-4eed-857d-e2f3aa55f173" providerId="ADAL" clId="{8CB5161C-3303-4503-BE6B-B9B2F12A4D96}" dt="2023-10-05T15:57:45.808" v="295"/>
        <pc:sldMkLst>
          <pc:docMk/>
          <pc:sldMk cId="3493833447" sldId="303"/>
        </pc:sldMkLst>
        <pc:spChg chg="add mod">
          <ac:chgData name="Burrell, Alice" userId="7451a51b-a698-4eed-857d-e2f3aa55f173" providerId="ADAL" clId="{8CB5161C-3303-4503-BE6B-B9B2F12A4D96}" dt="2023-10-05T15:57:45.808" v="295"/>
          <ac:spMkLst>
            <pc:docMk/>
            <pc:sldMk cId="3493833447" sldId="303"/>
            <ac:spMk id="4" creationId="{DE8DDCFE-CE7F-DF59-F754-BB6A0D879677}"/>
          </ac:spMkLst>
        </pc:spChg>
        <pc:picChg chg="add mod modCrop">
          <ac:chgData name="Burrell, Alice" userId="7451a51b-a698-4eed-857d-e2f3aa55f173" providerId="ADAL" clId="{8CB5161C-3303-4503-BE6B-B9B2F12A4D96}" dt="2023-10-05T15:42:52.768" v="100" actId="14100"/>
          <ac:picMkLst>
            <pc:docMk/>
            <pc:sldMk cId="3493833447" sldId="303"/>
            <ac:picMk id="3" creationId="{8AB85402-3482-8A90-B516-83428773A2AB}"/>
          </ac:picMkLst>
        </pc:picChg>
        <pc:picChg chg="del">
          <ac:chgData name="Burrell, Alice" userId="7451a51b-a698-4eed-857d-e2f3aa55f173" providerId="ADAL" clId="{8CB5161C-3303-4503-BE6B-B9B2F12A4D96}" dt="2023-10-05T15:42:28.962" v="94" actId="478"/>
          <ac:picMkLst>
            <pc:docMk/>
            <pc:sldMk cId="3493833447" sldId="303"/>
            <ac:picMk id="5" creationId="{F19F5E1A-5423-B72B-096D-C9C5F4D08CCD}"/>
          </ac:picMkLst>
        </pc:picChg>
        <pc:picChg chg="mod ord">
          <ac:chgData name="Burrell, Alice" userId="7451a51b-a698-4eed-857d-e2f3aa55f173" providerId="ADAL" clId="{8CB5161C-3303-4503-BE6B-B9B2F12A4D96}" dt="2023-10-05T15:43:06.968" v="104" actId="1076"/>
          <ac:picMkLst>
            <pc:docMk/>
            <pc:sldMk cId="3493833447" sldId="303"/>
            <ac:picMk id="6" creationId="{878D5A15-8907-B619-9402-1E62F0389026}"/>
          </ac:picMkLst>
        </pc:picChg>
      </pc:sldChg>
      <pc:sldChg chg="modSp mod">
        <pc:chgData name="Burrell, Alice" userId="7451a51b-a698-4eed-857d-e2f3aa55f173" providerId="ADAL" clId="{8CB5161C-3303-4503-BE6B-B9B2F12A4D96}" dt="2023-10-05T15:26:59.238" v="9" actId="20577"/>
        <pc:sldMkLst>
          <pc:docMk/>
          <pc:sldMk cId="73272042" sldId="319"/>
        </pc:sldMkLst>
        <pc:spChg chg="mod">
          <ac:chgData name="Burrell, Alice" userId="7451a51b-a698-4eed-857d-e2f3aa55f173" providerId="ADAL" clId="{8CB5161C-3303-4503-BE6B-B9B2F12A4D96}" dt="2023-10-05T15:26:59.238" v="9" actId="20577"/>
          <ac:spMkLst>
            <pc:docMk/>
            <pc:sldMk cId="73272042" sldId="319"/>
            <ac:spMk id="8" creationId="{73A20AFF-4F29-36AE-B7FE-ADB46F93AB02}"/>
          </ac:spMkLst>
        </pc:spChg>
      </pc:sldChg>
      <pc:sldChg chg="addSp delSp modSp mod">
        <pc:chgData name="Burrell, Alice" userId="7451a51b-a698-4eed-857d-e2f3aa55f173" providerId="ADAL" clId="{8CB5161C-3303-4503-BE6B-B9B2F12A4D96}" dt="2023-10-05T15:57:40.948" v="294"/>
        <pc:sldMkLst>
          <pc:docMk/>
          <pc:sldMk cId="270713751" sldId="324"/>
        </pc:sldMkLst>
        <pc:spChg chg="add mod">
          <ac:chgData name="Burrell, Alice" userId="7451a51b-a698-4eed-857d-e2f3aa55f173" providerId="ADAL" clId="{8CB5161C-3303-4503-BE6B-B9B2F12A4D96}" dt="2023-10-05T15:57:40.948" v="294"/>
          <ac:spMkLst>
            <pc:docMk/>
            <pc:sldMk cId="270713751" sldId="324"/>
            <ac:spMk id="9" creationId="{09917518-1933-D330-C0A1-5EFAF50C97E3}"/>
          </ac:spMkLst>
        </pc:spChg>
        <pc:grpChg chg="del">
          <ac:chgData name="Burrell, Alice" userId="7451a51b-a698-4eed-857d-e2f3aa55f173" providerId="ADAL" clId="{8CB5161C-3303-4503-BE6B-B9B2F12A4D96}" dt="2023-10-05T15:43:42.863" v="105" actId="478"/>
          <ac:grpSpMkLst>
            <pc:docMk/>
            <pc:sldMk cId="270713751" sldId="324"/>
            <ac:grpSpMk id="2" creationId="{A74561E2-47C7-FCD7-39F4-8F480D4E3507}"/>
          </ac:grpSpMkLst>
        </pc:grpChg>
        <pc:picChg chg="mod">
          <ac:chgData name="Burrell, Alice" userId="7451a51b-a698-4eed-857d-e2f3aa55f173" providerId="ADAL" clId="{8CB5161C-3303-4503-BE6B-B9B2F12A4D96}" dt="2023-10-05T15:44:16.927" v="130" actId="14100"/>
          <ac:picMkLst>
            <pc:docMk/>
            <pc:sldMk cId="270713751" sldId="324"/>
            <ac:picMk id="6" creationId="{878D5A15-8907-B619-9402-1E62F0389026}"/>
          </ac:picMkLst>
        </pc:picChg>
        <pc:picChg chg="add mod ord">
          <ac:chgData name="Burrell, Alice" userId="7451a51b-a698-4eed-857d-e2f3aa55f173" providerId="ADAL" clId="{8CB5161C-3303-4503-BE6B-B9B2F12A4D96}" dt="2023-10-05T15:44:05.839" v="127" actId="14100"/>
          <ac:picMkLst>
            <pc:docMk/>
            <pc:sldMk cId="270713751" sldId="324"/>
            <ac:picMk id="8" creationId="{EEEFB6B9-F31A-363F-629D-63B958957F0A}"/>
          </ac:picMkLst>
        </pc:picChg>
      </pc:sldChg>
      <pc:sldChg chg="modSp mod">
        <pc:chgData name="Burrell, Alice" userId="7451a51b-a698-4eed-857d-e2f3aa55f173" providerId="ADAL" clId="{8CB5161C-3303-4503-BE6B-B9B2F12A4D96}" dt="2023-10-05T15:44:48.326" v="136" actId="1076"/>
        <pc:sldMkLst>
          <pc:docMk/>
          <pc:sldMk cId="2531974774" sldId="331"/>
        </pc:sldMkLst>
        <pc:picChg chg="mod">
          <ac:chgData name="Burrell, Alice" userId="7451a51b-a698-4eed-857d-e2f3aa55f173" providerId="ADAL" clId="{8CB5161C-3303-4503-BE6B-B9B2F12A4D96}" dt="2023-10-05T15:44:45.175" v="135" actId="14100"/>
          <ac:picMkLst>
            <pc:docMk/>
            <pc:sldMk cId="2531974774" sldId="331"/>
            <ac:picMk id="5" creationId="{A1B7D611-33B4-A1DC-7E35-724674C1C100}"/>
          </ac:picMkLst>
        </pc:picChg>
        <pc:picChg chg="mod">
          <ac:chgData name="Burrell, Alice" userId="7451a51b-a698-4eed-857d-e2f3aa55f173" providerId="ADAL" clId="{8CB5161C-3303-4503-BE6B-B9B2F12A4D96}" dt="2023-10-05T15:44:48.326" v="136" actId="1076"/>
          <ac:picMkLst>
            <pc:docMk/>
            <pc:sldMk cId="2531974774" sldId="331"/>
            <ac:picMk id="6" creationId="{878D5A15-8907-B619-9402-1E62F0389026}"/>
          </ac:picMkLst>
        </pc:picChg>
      </pc:sldChg>
      <pc:sldChg chg="delSp modSp mod modAnim modNotesTx">
        <pc:chgData name="Burrell, Alice" userId="7451a51b-a698-4eed-857d-e2f3aa55f173" providerId="ADAL" clId="{8CB5161C-3303-4503-BE6B-B9B2F12A4D96}" dt="2023-10-06T08:24:15.841" v="378" actId="1076"/>
        <pc:sldMkLst>
          <pc:docMk/>
          <pc:sldMk cId="929100779" sldId="332"/>
        </pc:sldMkLst>
        <pc:spChg chg="mod">
          <ac:chgData name="Burrell, Alice" userId="7451a51b-a698-4eed-857d-e2f3aa55f173" providerId="ADAL" clId="{8CB5161C-3303-4503-BE6B-B9B2F12A4D96}" dt="2023-10-05T15:27:38.424" v="12" actId="27636"/>
          <ac:spMkLst>
            <pc:docMk/>
            <pc:sldMk cId="929100779" sldId="332"/>
            <ac:spMk id="6" creationId="{C6AB759F-4765-4933-8E65-2CF201C9280E}"/>
          </ac:spMkLst>
        </pc:spChg>
        <pc:spChg chg="mod">
          <ac:chgData name="Burrell, Alice" userId="7451a51b-a698-4eed-857d-e2f3aa55f173" providerId="ADAL" clId="{8CB5161C-3303-4503-BE6B-B9B2F12A4D96}" dt="2023-10-06T08:18:30.169" v="349" actId="165"/>
          <ac:spMkLst>
            <pc:docMk/>
            <pc:sldMk cId="929100779" sldId="332"/>
            <ac:spMk id="16" creationId="{9A4E1194-5075-71FA-2BD8-8EE778D87E7A}"/>
          </ac:spMkLst>
        </pc:spChg>
        <pc:spChg chg="mod">
          <ac:chgData name="Burrell, Alice" userId="7451a51b-a698-4eed-857d-e2f3aa55f173" providerId="ADAL" clId="{8CB5161C-3303-4503-BE6B-B9B2F12A4D96}" dt="2023-10-06T08:18:30.169" v="349" actId="165"/>
          <ac:spMkLst>
            <pc:docMk/>
            <pc:sldMk cId="929100779" sldId="332"/>
            <ac:spMk id="17" creationId="{93D82E29-DEA0-D794-B78C-DE74B5B4E72D}"/>
          </ac:spMkLst>
        </pc:spChg>
        <pc:spChg chg="mod">
          <ac:chgData name="Burrell, Alice" userId="7451a51b-a698-4eed-857d-e2f3aa55f173" providerId="ADAL" clId="{8CB5161C-3303-4503-BE6B-B9B2F12A4D96}" dt="2023-10-06T08:18:30.169" v="349" actId="165"/>
          <ac:spMkLst>
            <pc:docMk/>
            <pc:sldMk cId="929100779" sldId="332"/>
            <ac:spMk id="18" creationId="{8E02FE0B-2434-B02A-5F85-84C7234AF672}"/>
          </ac:spMkLst>
        </pc:spChg>
        <pc:spChg chg="mod">
          <ac:chgData name="Burrell, Alice" userId="7451a51b-a698-4eed-857d-e2f3aa55f173" providerId="ADAL" clId="{8CB5161C-3303-4503-BE6B-B9B2F12A4D96}" dt="2023-10-06T08:18:30.169" v="349" actId="165"/>
          <ac:spMkLst>
            <pc:docMk/>
            <pc:sldMk cId="929100779" sldId="332"/>
            <ac:spMk id="19" creationId="{11ADF277-6AE1-E294-A6CF-5D15683E1B82}"/>
          </ac:spMkLst>
        </pc:spChg>
        <pc:spChg chg="mod">
          <ac:chgData name="Burrell, Alice" userId="7451a51b-a698-4eed-857d-e2f3aa55f173" providerId="ADAL" clId="{8CB5161C-3303-4503-BE6B-B9B2F12A4D96}" dt="2023-10-06T08:18:30.169" v="349" actId="165"/>
          <ac:spMkLst>
            <pc:docMk/>
            <pc:sldMk cId="929100779" sldId="332"/>
            <ac:spMk id="20" creationId="{AFD1E42D-15E9-BC10-E762-E8E522078391}"/>
          </ac:spMkLst>
        </pc:spChg>
        <pc:spChg chg="mod">
          <ac:chgData name="Burrell, Alice" userId="7451a51b-a698-4eed-857d-e2f3aa55f173" providerId="ADAL" clId="{8CB5161C-3303-4503-BE6B-B9B2F12A4D96}" dt="2023-10-06T08:18:30.169" v="349" actId="165"/>
          <ac:spMkLst>
            <pc:docMk/>
            <pc:sldMk cId="929100779" sldId="332"/>
            <ac:spMk id="21" creationId="{844F43AF-ABBC-94EF-CE43-1F3A33B61BE9}"/>
          </ac:spMkLst>
        </pc:spChg>
        <pc:spChg chg="mod">
          <ac:chgData name="Burrell, Alice" userId="7451a51b-a698-4eed-857d-e2f3aa55f173" providerId="ADAL" clId="{8CB5161C-3303-4503-BE6B-B9B2F12A4D96}" dt="2023-10-06T08:18:30.169" v="349" actId="165"/>
          <ac:spMkLst>
            <pc:docMk/>
            <pc:sldMk cId="929100779" sldId="332"/>
            <ac:spMk id="22" creationId="{2EAA2F56-4A73-6247-49CC-99C54CBEEC5C}"/>
          </ac:spMkLst>
        </pc:spChg>
        <pc:spChg chg="mod">
          <ac:chgData name="Burrell, Alice" userId="7451a51b-a698-4eed-857d-e2f3aa55f173" providerId="ADAL" clId="{8CB5161C-3303-4503-BE6B-B9B2F12A4D96}" dt="2023-10-06T08:18:30.169" v="349" actId="165"/>
          <ac:spMkLst>
            <pc:docMk/>
            <pc:sldMk cId="929100779" sldId="332"/>
            <ac:spMk id="23" creationId="{4ECCAE1D-2603-A715-7B54-A9D6B1519AF7}"/>
          </ac:spMkLst>
        </pc:spChg>
        <pc:spChg chg="mod">
          <ac:chgData name="Burrell, Alice" userId="7451a51b-a698-4eed-857d-e2f3aa55f173" providerId="ADAL" clId="{8CB5161C-3303-4503-BE6B-B9B2F12A4D96}" dt="2023-10-06T08:18:30.169" v="349" actId="165"/>
          <ac:spMkLst>
            <pc:docMk/>
            <pc:sldMk cId="929100779" sldId="332"/>
            <ac:spMk id="24" creationId="{B09F31C7-3387-985E-4784-4A788D15C9C2}"/>
          </ac:spMkLst>
        </pc:spChg>
        <pc:spChg chg="mod">
          <ac:chgData name="Burrell, Alice" userId="7451a51b-a698-4eed-857d-e2f3aa55f173" providerId="ADAL" clId="{8CB5161C-3303-4503-BE6B-B9B2F12A4D96}" dt="2023-10-06T08:18:30.169" v="349" actId="165"/>
          <ac:spMkLst>
            <pc:docMk/>
            <pc:sldMk cId="929100779" sldId="332"/>
            <ac:spMk id="25" creationId="{20B81411-7AD8-B2CD-6E3D-AD0113507413}"/>
          </ac:spMkLst>
        </pc:spChg>
        <pc:spChg chg="mod">
          <ac:chgData name="Burrell, Alice" userId="7451a51b-a698-4eed-857d-e2f3aa55f173" providerId="ADAL" clId="{8CB5161C-3303-4503-BE6B-B9B2F12A4D96}" dt="2023-10-06T08:18:30.169" v="349" actId="165"/>
          <ac:spMkLst>
            <pc:docMk/>
            <pc:sldMk cId="929100779" sldId="332"/>
            <ac:spMk id="26" creationId="{E90351E0-A278-8385-EBEE-AF70AEDD5EC3}"/>
          </ac:spMkLst>
        </pc:spChg>
        <pc:spChg chg="mod">
          <ac:chgData name="Burrell, Alice" userId="7451a51b-a698-4eed-857d-e2f3aa55f173" providerId="ADAL" clId="{8CB5161C-3303-4503-BE6B-B9B2F12A4D96}" dt="2023-10-06T08:18:30.169" v="349" actId="165"/>
          <ac:spMkLst>
            <pc:docMk/>
            <pc:sldMk cId="929100779" sldId="332"/>
            <ac:spMk id="27" creationId="{15FA2026-F239-303F-3147-2F7BDE804D21}"/>
          </ac:spMkLst>
        </pc:spChg>
        <pc:grpChg chg="del mod">
          <ac:chgData name="Burrell, Alice" userId="7451a51b-a698-4eed-857d-e2f3aa55f173" providerId="ADAL" clId="{8CB5161C-3303-4503-BE6B-B9B2F12A4D96}" dt="2023-10-05T15:31:01.539" v="47" actId="478"/>
          <ac:grpSpMkLst>
            <pc:docMk/>
            <pc:sldMk cId="929100779" sldId="332"/>
            <ac:grpSpMk id="7" creationId="{EAF9B959-FE9A-8485-57C6-6982444511EA}"/>
          </ac:grpSpMkLst>
        </pc:grpChg>
        <pc:grpChg chg="del mod topLvl">
          <ac:chgData name="Burrell, Alice" userId="7451a51b-a698-4eed-857d-e2f3aa55f173" providerId="ADAL" clId="{8CB5161C-3303-4503-BE6B-B9B2F12A4D96}" dt="2023-10-06T08:18:30.169" v="349" actId="165"/>
          <ac:grpSpMkLst>
            <pc:docMk/>
            <pc:sldMk cId="929100779" sldId="332"/>
            <ac:grpSpMk id="9" creationId="{D30AFAC4-E6F8-277E-C270-384E33844F95}"/>
          </ac:grpSpMkLst>
        </pc:grpChg>
        <pc:grpChg chg="mod topLvl">
          <ac:chgData name="Burrell, Alice" userId="7451a51b-a698-4eed-857d-e2f3aa55f173" providerId="ADAL" clId="{8CB5161C-3303-4503-BE6B-B9B2F12A4D96}" dt="2023-10-06T08:18:30.169" v="349" actId="165"/>
          <ac:grpSpMkLst>
            <pc:docMk/>
            <pc:sldMk cId="929100779" sldId="332"/>
            <ac:grpSpMk id="10" creationId="{E84BEFEC-1133-D72C-4F91-F5EF92DB81F0}"/>
          </ac:grpSpMkLst>
        </pc:grpChg>
        <pc:grpChg chg="mod topLvl">
          <ac:chgData name="Burrell, Alice" userId="7451a51b-a698-4eed-857d-e2f3aa55f173" providerId="ADAL" clId="{8CB5161C-3303-4503-BE6B-B9B2F12A4D96}" dt="2023-10-06T08:18:30.169" v="349" actId="165"/>
          <ac:grpSpMkLst>
            <pc:docMk/>
            <pc:sldMk cId="929100779" sldId="332"/>
            <ac:grpSpMk id="11" creationId="{B463C388-117E-E348-644A-2B09B6A11497}"/>
          </ac:grpSpMkLst>
        </pc:grpChg>
        <pc:grpChg chg="mod topLvl">
          <ac:chgData name="Burrell, Alice" userId="7451a51b-a698-4eed-857d-e2f3aa55f173" providerId="ADAL" clId="{8CB5161C-3303-4503-BE6B-B9B2F12A4D96}" dt="2023-10-06T08:18:30.169" v="349" actId="165"/>
          <ac:grpSpMkLst>
            <pc:docMk/>
            <pc:sldMk cId="929100779" sldId="332"/>
            <ac:grpSpMk id="12" creationId="{2F086009-9A1F-86B7-367A-9D83C8B06B0D}"/>
          </ac:grpSpMkLst>
        </pc:grpChg>
        <pc:grpChg chg="mod topLvl">
          <ac:chgData name="Burrell, Alice" userId="7451a51b-a698-4eed-857d-e2f3aa55f173" providerId="ADAL" clId="{8CB5161C-3303-4503-BE6B-B9B2F12A4D96}" dt="2023-10-06T08:24:15.841" v="378" actId="1076"/>
          <ac:grpSpMkLst>
            <pc:docMk/>
            <pc:sldMk cId="929100779" sldId="332"/>
            <ac:grpSpMk id="13" creationId="{EAD77B4F-6ACB-8744-7926-604B2ABA550E}"/>
          </ac:grpSpMkLst>
        </pc:grpChg>
        <pc:grpChg chg="mod topLvl">
          <ac:chgData name="Burrell, Alice" userId="7451a51b-a698-4eed-857d-e2f3aa55f173" providerId="ADAL" clId="{8CB5161C-3303-4503-BE6B-B9B2F12A4D96}" dt="2023-10-06T08:24:05.852" v="375" actId="1076"/>
          <ac:grpSpMkLst>
            <pc:docMk/>
            <pc:sldMk cId="929100779" sldId="332"/>
            <ac:grpSpMk id="14" creationId="{6FAE8B93-3B31-2C07-515E-F8937A43F9F5}"/>
          </ac:grpSpMkLst>
        </pc:grpChg>
        <pc:grpChg chg="mod topLvl">
          <ac:chgData name="Burrell, Alice" userId="7451a51b-a698-4eed-857d-e2f3aa55f173" providerId="ADAL" clId="{8CB5161C-3303-4503-BE6B-B9B2F12A4D96}" dt="2023-10-06T08:18:30.169" v="349" actId="165"/>
          <ac:grpSpMkLst>
            <pc:docMk/>
            <pc:sldMk cId="929100779" sldId="332"/>
            <ac:grpSpMk id="15" creationId="{D67D9BAD-D5EB-FD04-6681-435A9C2B9DD9}"/>
          </ac:grpSpMkLst>
        </pc:grpChg>
        <pc:picChg chg="mod ord">
          <ac:chgData name="Burrell, Alice" userId="7451a51b-a698-4eed-857d-e2f3aa55f173" providerId="ADAL" clId="{8CB5161C-3303-4503-BE6B-B9B2F12A4D96}" dt="2023-10-06T08:24:10.727" v="377" actId="1076"/>
          <ac:picMkLst>
            <pc:docMk/>
            <pc:sldMk cId="929100779" sldId="332"/>
            <ac:picMk id="2" creationId="{1950815C-91E9-9E55-E416-9339934A2CAE}"/>
          </ac:picMkLst>
        </pc:picChg>
        <pc:picChg chg="del mod topLvl">
          <ac:chgData name="Burrell, Alice" userId="7451a51b-a698-4eed-857d-e2f3aa55f173" providerId="ADAL" clId="{8CB5161C-3303-4503-BE6B-B9B2F12A4D96}" dt="2023-10-05T15:31:01.539" v="47" actId="478"/>
          <ac:picMkLst>
            <pc:docMk/>
            <pc:sldMk cId="929100779" sldId="332"/>
            <ac:picMk id="8" creationId="{47513443-5454-A3A4-82EB-3191E42B8615}"/>
          </ac:picMkLst>
        </pc:picChg>
      </pc:sldChg>
      <pc:sldChg chg="modSp mod">
        <pc:chgData name="Burrell, Alice" userId="7451a51b-a698-4eed-857d-e2f3aa55f173" providerId="ADAL" clId="{8CB5161C-3303-4503-BE6B-B9B2F12A4D96}" dt="2023-10-05T15:27:38.430" v="13" actId="27636"/>
        <pc:sldMkLst>
          <pc:docMk/>
          <pc:sldMk cId="2927687605" sldId="333"/>
        </pc:sldMkLst>
        <pc:spChg chg="mod">
          <ac:chgData name="Burrell, Alice" userId="7451a51b-a698-4eed-857d-e2f3aa55f173" providerId="ADAL" clId="{8CB5161C-3303-4503-BE6B-B9B2F12A4D96}" dt="2023-10-05T15:27:38.430" v="13" actId="27636"/>
          <ac:spMkLst>
            <pc:docMk/>
            <pc:sldMk cId="2927687605" sldId="333"/>
            <ac:spMk id="6" creationId="{C6AB759F-4765-4933-8E65-2CF201C9280E}"/>
          </ac:spMkLst>
        </pc:spChg>
      </pc:sldChg>
      <pc:sldChg chg="addSp modSp mod modAnim">
        <pc:chgData name="Burrell, Alice" userId="7451a51b-a698-4eed-857d-e2f3aa55f173" providerId="ADAL" clId="{8CB5161C-3303-4503-BE6B-B9B2F12A4D96}" dt="2023-10-05T15:27:40.507" v="14"/>
        <pc:sldMkLst>
          <pc:docMk/>
          <pc:sldMk cId="949058928" sldId="334"/>
        </pc:sldMkLst>
        <pc:spChg chg="mod">
          <ac:chgData name="Burrell, Alice" userId="7451a51b-a698-4eed-857d-e2f3aa55f173" providerId="ADAL" clId="{8CB5161C-3303-4503-BE6B-B9B2F12A4D96}" dt="2023-10-05T15:27:38.401" v="11" actId="27636"/>
          <ac:spMkLst>
            <pc:docMk/>
            <pc:sldMk cId="949058928" sldId="334"/>
            <ac:spMk id="6" creationId="{C6AB759F-4765-4933-8E65-2CF201C9280E}"/>
          </ac:spMkLst>
        </pc:spChg>
        <pc:spChg chg="mod">
          <ac:chgData name="Burrell, Alice" userId="7451a51b-a698-4eed-857d-e2f3aa55f173" providerId="ADAL" clId="{8CB5161C-3303-4503-BE6B-B9B2F12A4D96}" dt="2023-10-05T15:27:38.374" v="10" actId="164"/>
          <ac:spMkLst>
            <pc:docMk/>
            <pc:sldMk cId="949058928" sldId="334"/>
            <ac:spMk id="8" creationId="{E36F867B-6256-4AC1-0C7F-30A1690E7A35}"/>
          </ac:spMkLst>
        </pc:spChg>
        <pc:spChg chg="mod">
          <ac:chgData name="Burrell, Alice" userId="7451a51b-a698-4eed-857d-e2f3aa55f173" providerId="ADAL" clId="{8CB5161C-3303-4503-BE6B-B9B2F12A4D96}" dt="2023-10-05T15:27:38.374" v="10" actId="164"/>
          <ac:spMkLst>
            <pc:docMk/>
            <pc:sldMk cId="949058928" sldId="334"/>
            <ac:spMk id="9" creationId="{1C01BC2C-5B93-C015-B2F7-F4EC7DA722A7}"/>
          </ac:spMkLst>
        </pc:spChg>
        <pc:spChg chg="mod">
          <ac:chgData name="Burrell, Alice" userId="7451a51b-a698-4eed-857d-e2f3aa55f173" providerId="ADAL" clId="{8CB5161C-3303-4503-BE6B-B9B2F12A4D96}" dt="2023-10-05T15:27:38.374" v="10" actId="164"/>
          <ac:spMkLst>
            <pc:docMk/>
            <pc:sldMk cId="949058928" sldId="334"/>
            <ac:spMk id="10" creationId="{A27224D6-1479-C86D-216C-6561C41C1A39}"/>
          </ac:spMkLst>
        </pc:spChg>
        <pc:spChg chg="mod">
          <ac:chgData name="Burrell, Alice" userId="7451a51b-a698-4eed-857d-e2f3aa55f173" providerId="ADAL" clId="{8CB5161C-3303-4503-BE6B-B9B2F12A4D96}" dt="2023-10-05T15:27:38.374" v="10" actId="164"/>
          <ac:spMkLst>
            <pc:docMk/>
            <pc:sldMk cId="949058928" sldId="334"/>
            <ac:spMk id="11" creationId="{BCE05BB7-D6E8-A5FD-1DD3-B06A6A7A489F}"/>
          </ac:spMkLst>
        </pc:spChg>
        <pc:spChg chg="mod">
          <ac:chgData name="Burrell, Alice" userId="7451a51b-a698-4eed-857d-e2f3aa55f173" providerId="ADAL" clId="{8CB5161C-3303-4503-BE6B-B9B2F12A4D96}" dt="2023-10-05T15:27:38.374" v="10" actId="164"/>
          <ac:spMkLst>
            <pc:docMk/>
            <pc:sldMk cId="949058928" sldId="334"/>
            <ac:spMk id="12" creationId="{62A28D7D-D388-0B58-7977-13C85348176A}"/>
          </ac:spMkLst>
        </pc:spChg>
        <pc:grpChg chg="add mod">
          <ac:chgData name="Burrell, Alice" userId="7451a51b-a698-4eed-857d-e2f3aa55f173" providerId="ADAL" clId="{8CB5161C-3303-4503-BE6B-B9B2F12A4D96}" dt="2023-10-05T15:27:38.374" v="10" actId="164"/>
          <ac:grpSpMkLst>
            <pc:docMk/>
            <pc:sldMk cId="949058928" sldId="334"/>
            <ac:grpSpMk id="2" creationId="{F5AB42A5-C1CB-2097-D5AC-FB7345CDA6A6}"/>
          </ac:grpSpMkLst>
        </pc:grpChg>
      </pc:sldChg>
      <pc:sldChg chg="addSp delSp modSp mod">
        <pc:chgData name="Burrell, Alice" userId="7451a51b-a698-4eed-857d-e2f3aa55f173" providerId="ADAL" clId="{8CB5161C-3303-4503-BE6B-B9B2F12A4D96}" dt="2023-10-05T15:57:33.664" v="293"/>
        <pc:sldMkLst>
          <pc:docMk/>
          <pc:sldMk cId="3729198437" sldId="336"/>
        </pc:sldMkLst>
        <pc:spChg chg="add mod">
          <ac:chgData name="Burrell, Alice" userId="7451a51b-a698-4eed-857d-e2f3aa55f173" providerId="ADAL" clId="{8CB5161C-3303-4503-BE6B-B9B2F12A4D96}" dt="2023-10-05T15:57:33.664" v="293"/>
          <ac:spMkLst>
            <pc:docMk/>
            <pc:sldMk cId="3729198437" sldId="336"/>
            <ac:spMk id="5" creationId="{29D7000E-D602-1520-04BF-97571BC5204B}"/>
          </ac:spMkLst>
        </pc:spChg>
        <pc:picChg chg="del">
          <ac:chgData name="Burrell, Alice" userId="7451a51b-a698-4eed-857d-e2f3aa55f173" providerId="ADAL" clId="{8CB5161C-3303-4503-BE6B-B9B2F12A4D96}" dt="2023-10-05T15:45:00.305" v="137" actId="478"/>
          <ac:picMkLst>
            <pc:docMk/>
            <pc:sldMk cId="3729198437" sldId="336"/>
            <ac:picMk id="2" creationId="{C583E0C4-F11D-C9A2-A9FF-4E9ED1104244}"/>
          </ac:picMkLst>
        </pc:picChg>
        <pc:picChg chg="add mod">
          <ac:chgData name="Burrell, Alice" userId="7451a51b-a698-4eed-857d-e2f3aa55f173" providerId="ADAL" clId="{8CB5161C-3303-4503-BE6B-B9B2F12A4D96}" dt="2023-10-05T15:45:18.903" v="141" actId="14100"/>
          <ac:picMkLst>
            <pc:docMk/>
            <pc:sldMk cId="3729198437" sldId="336"/>
            <ac:picMk id="4" creationId="{4828B4E3-999D-6B57-8D02-57E1E4D3D5EB}"/>
          </ac:picMkLst>
        </pc:picChg>
        <pc:picChg chg="mod ord">
          <ac:chgData name="Burrell, Alice" userId="7451a51b-a698-4eed-857d-e2f3aa55f173" providerId="ADAL" clId="{8CB5161C-3303-4503-BE6B-B9B2F12A4D96}" dt="2023-10-05T15:45:35.904" v="150" actId="1038"/>
          <ac:picMkLst>
            <pc:docMk/>
            <pc:sldMk cId="3729198437" sldId="336"/>
            <ac:picMk id="6" creationId="{878D5A15-8907-B619-9402-1E62F0389026}"/>
          </ac:picMkLst>
        </pc:picChg>
      </pc:sldChg>
      <pc:sldChg chg="addSp delSp modSp mod">
        <pc:chgData name="Burrell, Alice" userId="7451a51b-a698-4eed-857d-e2f3aa55f173" providerId="ADAL" clId="{8CB5161C-3303-4503-BE6B-B9B2F12A4D96}" dt="2023-10-05T15:57:30.551" v="292" actId="1076"/>
        <pc:sldMkLst>
          <pc:docMk/>
          <pc:sldMk cId="3384780300" sldId="338"/>
        </pc:sldMkLst>
        <pc:spChg chg="mod ord">
          <ac:chgData name="Burrell, Alice" userId="7451a51b-a698-4eed-857d-e2f3aa55f173" providerId="ADAL" clId="{8CB5161C-3303-4503-BE6B-B9B2F12A4D96}" dt="2023-10-05T15:49:36.039" v="217" actId="1076"/>
          <ac:spMkLst>
            <pc:docMk/>
            <pc:sldMk cId="3384780300" sldId="338"/>
            <ac:spMk id="7" creationId="{CC0B20DB-0C57-4D13-AC1C-B08287C89388}"/>
          </ac:spMkLst>
        </pc:spChg>
        <pc:spChg chg="mod ord">
          <ac:chgData name="Burrell, Alice" userId="7451a51b-a698-4eed-857d-e2f3aa55f173" providerId="ADAL" clId="{8CB5161C-3303-4503-BE6B-B9B2F12A4D96}" dt="2023-10-05T15:57:30.551" v="292" actId="1076"/>
          <ac:spMkLst>
            <pc:docMk/>
            <pc:sldMk cId="3384780300" sldId="338"/>
            <ac:spMk id="9" creationId="{983D9214-A401-A7DD-9580-929C1E1F29E0}"/>
          </ac:spMkLst>
        </pc:spChg>
        <pc:picChg chg="add del">
          <ac:chgData name="Burrell, Alice" userId="7451a51b-a698-4eed-857d-e2f3aa55f173" providerId="ADAL" clId="{8CB5161C-3303-4503-BE6B-B9B2F12A4D96}" dt="2023-10-05T15:47:03.513" v="179" actId="22"/>
          <ac:picMkLst>
            <pc:docMk/>
            <pc:sldMk cId="3384780300" sldId="338"/>
            <ac:picMk id="3" creationId="{59642E3F-FE8B-5860-DF54-1FAAD830C3C7}"/>
          </ac:picMkLst>
        </pc:picChg>
        <pc:picChg chg="add del mod ord modCrop">
          <ac:chgData name="Burrell, Alice" userId="7451a51b-a698-4eed-857d-e2f3aa55f173" providerId="ADAL" clId="{8CB5161C-3303-4503-BE6B-B9B2F12A4D96}" dt="2023-10-05T15:48:52.930" v="205" actId="478"/>
          <ac:picMkLst>
            <pc:docMk/>
            <pc:sldMk cId="3384780300" sldId="338"/>
            <ac:picMk id="5" creationId="{1601ED60-E623-3C92-E39D-5611FA5705B6}"/>
          </ac:picMkLst>
        </pc:picChg>
        <pc:picChg chg="mod">
          <ac:chgData name="Burrell, Alice" userId="7451a51b-a698-4eed-857d-e2f3aa55f173" providerId="ADAL" clId="{8CB5161C-3303-4503-BE6B-B9B2F12A4D96}" dt="2023-10-05T15:49:26.079" v="215" actId="1076"/>
          <ac:picMkLst>
            <pc:docMk/>
            <pc:sldMk cId="3384780300" sldId="338"/>
            <ac:picMk id="6" creationId="{878D5A15-8907-B619-9402-1E62F0389026}"/>
          </ac:picMkLst>
        </pc:picChg>
        <pc:picChg chg="del">
          <ac:chgData name="Burrell, Alice" userId="7451a51b-a698-4eed-857d-e2f3aa55f173" providerId="ADAL" clId="{8CB5161C-3303-4503-BE6B-B9B2F12A4D96}" dt="2023-10-05T15:46:43.873" v="175" actId="478"/>
          <ac:picMkLst>
            <pc:docMk/>
            <pc:sldMk cId="3384780300" sldId="338"/>
            <ac:picMk id="8" creationId="{71FBA4C2-FCB7-E22B-E1B1-1D80C45C1DC3}"/>
          </ac:picMkLst>
        </pc:picChg>
        <pc:picChg chg="add mod ord">
          <ac:chgData name="Burrell, Alice" userId="7451a51b-a698-4eed-857d-e2f3aa55f173" providerId="ADAL" clId="{8CB5161C-3303-4503-BE6B-B9B2F12A4D96}" dt="2023-10-05T15:49:45.042" v="220" actId="1038"/>
          <ac:picMkLst>
            <pc:docMk/>
            <pc:sldMk cId="3384780300" sldId="338"/>
            <ac:picMk id="11" creationId="{F9C3DEC7-6E98-62B0-45DD-C82DBE068C6E}"/>
          </ac:picMkLst>
        </pc:picChg>
      </pc:sldChg>
      <pc:sldChg chg="addSp delSp modSp mod">
        <pc:chgData name="Burrell, Alice" userId="7451a51b-a698-4eed-857d-e2f3aa55f173" providerId="ADAL" clId="{8CB5161C-3303-4503-BE6B-B9B2F12A4D96}" dt="2023-10-05T15:50:05.151" v="225" actId="1076"/>
        <pc:sldMkLst>
          <pc:docMk/>
          <pc:sldMk cId="3076078722" sldId="339"/>
        </pc:sldMkLst>
        <pc:spChg chg="mod">
          <ac:chgData name="Burrell, Alice" userId="7451a51b-a698-4eed-857d-e2f3aa55f173" providerId="ADAL" clId="{8CB5161C-3303-4503-BE6B-B9B2F12A4D96}" dt="2023-10-05T15:48:47.073" v="204" actId="14100"/>
          <ac:spMkLst>
            <pc:docMk/>
            <pc:sldMk cId="3076078722" sldId="339"/>
            <ac:spMk id="7" creationId="{20FA135D-B22A-8A86-52C5-20BA6D78FEA5}"/>
          </ac:spMkLst>
        </pc:spChg>
        <pc:spChg chg="mod">
          <ac:chgData name="Burrell, Alice" userId="7451a51b-a698-4eed-857d-e2f3aa55f173" providerId="ADAL" clId="{8CB5161C-3303-4503-BE6B-B9B2F12A4D96}" dt="2023-10-05T15:50:05.151" v="225" actId="1076"/>
          <ac:spMkLst>
            <pc:docMk/>
            <pc:sldMk cId="3076078722" sldId="339"/>
            <ac:spMk id="10" creationId="{4FB78FC7-9452-14A0-F661-12A3A05662A5}"/>
          </ac:spMkLst>
        </pc:spChg>
        <pc:picChg chg="add mod ord">
          <ac:chgData name="Burrell, Alice" userId="7451a51b-a698-4eed-857d-e2f3aa55f173" providerId="ADAL" clId="{8CB5161C-3303-4503-BE6B-B9B2F12A4D96}" dt="2023-10-05T15:49:59.073" v="224" actId="171"/>
          <ac:picMkLst>
            <pc:docMk/>
            <pc:sldMk cId="3076078722" sldId="339"/>
            <ac:picMk id="4" creationId="{23048F41-5CE4-A186-53BF-CCE97D87DE20}"/>
          </ac:picMkLst>
        </pc:picChg>
        <pc:picChg chg="del">
          <ac:chgData name="Burrell, Alice" userId="7451a51b-a698-4eed-857d-e2f3aa55f173" providerId="ADAL" clId="{8CB5161C-3303-4503-BE6B-B9B2F12A4D96}" dt="2023-10-05T15:48:08.562" v="200" actId="478"/>
          <ac:picMkLst>
            <pc:docMk/>
            <pc:sldMk cId="3076078722" sldId="339"/>
            <ac:picMk id="9" creationId="{54BF2091-069C-34C5-2B64-C76EF62385BA}"/>
          </ac:picMkLst>
        </pc:picChg>
      </pc:sldChg>
      <pc:sldChg chg="modSp mod">
        <pc:chgData name="Burrell, Alice" userId="7451a51b-a698-4eed-857d-e2f3aa55f173" providerId="ADAL" clId="{8CB5161C-3303-4503-BE6B-B9B2F12A4D96}" dt="2023-10-05T15:45:50.350" v="152" actId="27636"/>
        <pc:sldMkLst>
          <pc:docMk/>
          <pc:sldMk cId="1048915888" sldId="346"/>
        </pc:sldMkLst>
        <pc:spChg chg="mod">
          <ac:chgData name="Burrell, Alice" userId="7451a51b-a698-4eed-857d-e2f3aa55f173" providerId="ADAL" clId="{8CB5161C-3303-4503-BE6B-B9B2F12A4D96}" dt="2023-10-05T15:45:50.350" v="152" actId="27636"/>
          <ac:spMkLst>
            <pc:docMk/>
            <pc:sldMk cId="1048915888" sldId="346"/>
            <ac:spMk id="2" creationId="{90188E41-016A-EB66-88EB-19D442929CC7}"/>
          </ac:spMkLst>
        </pc:spChg>
      </pc:sldChg>
      <pc:sldChg chg="modSp mod">
        <pc:chgData name="Burrell, Alice" userId="7451a51b-a698-4eed-857d-e2f3aa55f173" providerId="ADAL" clId="{8CB5161C-3303-4503-BE6B-B9B2F12A4D96}" dt="2023-10-05T15:45:50.359" v="153" actId="27636"/>
        <pc:sldMkLst>
          <pc:docMk/>
          <pc:sldMk cId="2802388289" sldId="347"/>
        </pc:sldMkLst>
        <pc:spChg chg="mod">
          <ac:chgData name="Burrell, Alice" userId="7451a51b-a698-4eed-857d-e2f3aa55f173" providerId="ADAL" clId="{8CB5161C-3303-4503-BE6B-B9B2F12A4D96}" dt="2023-10-05T15:45:50.359" v="153" actId="27636"/>
          <ac:spMkLst>
            <pc:docMk/>
            <pc:sldMk cId="2802388289" sldId="347"/>
            <ac:spMk id="2" creationId="{90188E41-016A-EB66-88EB-19D442929CC7}"/>
          </ac:spMkLst>
        </pc:spChg>
      </pc:sldChg>
      <pc:sldChg chg="modSp mod">
        <pc:chgData name="Burrell, Alice" userId="7451a51b-a698-4eed-857d-e2f3aa55f173" providerId="ADAL" clId="{8CB5161C-3303-4503-BE6B-B9B2F12A4D96}" dt="2023-10-05T15:45:50.376" v="154" actId="27636"/>
        <pc:sldMkLst>
          <pc:docMk/>
          <pc:sldMk cId="761927934" sldId="355"/>
        </pc:sldMkLst>
        <pc:spChg chg="mod">
          <ac:chgData name="Burrell, Alice" userId="7451a51b-a698-4eed-857d-e2f3aa55f173" providerId="ADAL" clId="{8CB5161C-3303-4503-BE6B-B9B2F12A4D96}" dt="2023-10-05T15:45:50.376" v="154" actId="27636"/>
          <ac:spMkLst>
            <pc:docMk/>
            <pc:sldMk cId="761927934" sldId="355"/>
            <ac:spMk id="3" creationId="{D81108D7-BF35-B018-0788-C49B59E49172}"/>
          </ac:spMkLst>
        </pc:spChg>
      </pc:sldChg>
      <pc:sldChg chg="modSp mod">
        <pc:chgData name="Burrell, Alice" userId="7451a51b-a698-4eed-857d-e2f3aa55f173" providerId="ADAL" clId="{8CB5161C-3303-4503-BE6B-B9B2F12A4D96}" dt="2023-10-05T15:45:50.382" v="155" actId="27636"/>
        <pc:sldMkLst>
          <pc:docMk/>
          <pc:sldMk cId="1519106237" sldId="357"/>
        </pc:sldMkLst>
        <pc:spChg chg="mod">
          <ac:chgData name="Burrell, Alice" userId="7451a51b-a698-4eed-857d-e2f3aa55f173" providerId="ADAL" clId="{8CB5161C-3303-4503-BE6B-B9B2F12A4D96}" dt="2023-10-05T15:45:50.382" v="155" actId="27636"/>
          <ac:spMkLst>
            <pc:docMk/>
            <pc:sldMk cId="1519106237" sldId="357"/>
            <ac:spMk id="3" creationId="{D81108D7-BF35-B018-0788-C49B59E49172}"/>
          </ac:spMkLst>
        </pc:spChg>
      </pc:sldChg>
      <pc:sldChg chg="addSp delSp modSp mod">
        <pc:chgData name="Burrell, Alice" userId="7451a51b-a698-4eed-857d-e2f3aa55f173" providerId="ADAL" clId="{8CB5161C-3303-4503-BE6B-B9B2F12A4D96}" dt="2023-10-05T15:57:14.958" v="289"/>
        <pc:sldMkLst>
          <pc:docMk/>
          <pc:sldMk cId="334374691" sldId="371"/>
        </pc:sldMkLst>
        <pc:spChg chg="mod ord">
          <ac:chgData name="Burrell, Alice" userId="7451a51b-a698-4eed-857d-e2f3aa55f173" providerId="ADAL" clId="{8CB5161C-3303-4503-BE6B-B9B2F12A4D96}" dt="2023-10-05T15:57:14.958" v="289"/>
          <ac:spMkLst>
            <pc:docMk/>
            <pc:sldMk cId="334374691" sldId="371"/>
            <ac:spMk id="9" creationId="{983D9214-A401-A7DD-9580-929C1E1F29E0}"/>
          </ac:spMkLst>
        </pc:spChg>
        <pc:picChg chg="del">
          <ac:chgData name="Burrell, Alice" userId="7451a51b-a698-4eed-857d-e2f3aa55f173" providerId="ADAL" clId="{8CB5161C-3303-4503-BE6B-B9B2F12A4D96}" dt="2023-10-05T15:50:46.960" v="230" actId="478"/>
          <ac:picMkLst>
            <pc:docMk/>
            <pc:sldMk cId="334374691" sldId="371"/>
            <ac:picMk id="2" creationId="{29946BF8-F50E-910D-B57D-31FC191FCB92}"/>
          </ac:picMkLst>
        </pc:picChg>
        <pc:picChg chg="add mod">
          <ac:chgData name="Burrell, Alice" userId="7451a51b-a698-4eed-857d-e2f3aa55f173" providerId="ADAL" clId="{8CB5161C-3303-4503-BE6B-B9B2F12A4D96}" dt="2023-10-05T15:53:33.048" v="242" actId="14100"/>
          <ac:picMkLst>
            <pc:docMk/>
            <pc:sldMk cId="334374691" sldId="371"/>
            <ac:picMk id="3" creationId="{3352B6DF-DB9B-E0A5-AE7D-99E9C1D4FA5E}"/>
          </ac:picMkLst>
        </pc:picChg>
        <pc:picChg chg="add del">
          <ac:chgData name="Burrell, Alice" userId="7451a51b-a698-4eed-857d-e2f3aa55f173" providerId="ADAL" clId="{8CB5161C-3303-4503-BE6B-B9B2F12A4D96}" dt="2023-10-05T15:51:01.761" v="232" actId="478"/>
          <ac:picMkLst>
            <pc:docMk/>
            <pc:sldMk cId="334374691" sldId="371"/>
            <ac:picMk id="4" creationId="{7DF83A3B-F44E-7BCA-97EC-D8FADECAFCCC}"/>
          </ac:picMkLst>
        </pc:picChg>
        <pc:picChg chg="mod ord">
          <ac:chgData name="Burrell, Alice" userId="7451a51b-a698-4eed-857d-e2f3aa55f173" providerId="ADAL" clId="{8CB5161C-3303-4503-BE6B-B9B2F12A4D96}" dt="2023-10-05T15:53:16.415" v="240" actId="14100"/>
          <ac:picMkLst>
            <pc:docMk/>
            <pc:sldMk cId="334374691" sldId="371"/>
            <ac:picMk id="6" creationId="{878D5A15-8907-B619-9402-1E62F0389026}"/>
          </ac:picMkLst>
        </pc:picChg>
      </pc:sldChg>
      <pc:sldChg chg="addSp delSp modSp mod">
        <pc:chgData name="Burrell, Alice" userId="7451a51b-a698-4eed-857d-e2f3aa55f173" providerId="ADAL" clId="{8CB5161C-3303-4503-BE6B-B9B2F12A4D96}" dt="2023-10-05T15:57:11.565" v="288"/>
        <pc:sldMkLst>
          <pc:docMk/>
          <pc:sldMk cId="3869759379" sldId="373"/>
        </pc:sldMkLst>
        <pc:spChg chg="mod ord">
          <ac:chgData name="Burrell, Alice" userId="7451a51b-a698-4eed-857d-e2f3aa55f173" providerId="ADAL" clId="{8CB5161C-3303-4503-BE6B-B9B2F12A4D96}" dt="2023-10-05T15:57:11.565" v="288"/>
          <ac:spMkLst>
            <pc:docMk/>
            <pc:sldMk cId="3869759379" sldId="373"/>
            <ac:spMk id="9" creationId="{983D9214-A401-A7DD-9580-929C1E1F29E0}"/>
          </ac:spMkLst>
        </pc:spChg>
        <pc:picChg chg="del">
          <ac:chgData name="Burrell, Alice" userId="7451a51b-a698-4eed-857d-e2f3aa55f173" providerId="ADAL" clId="{8CB5161C-3303-4503-BE6B-B9B2F12A4D96}" dt="2023-10-05T15:53:48.145" v="247" actId="478"/>
          <ac:picMkLst>
            <pc:docMk/>
            <pc:sldMk cId="3869759379" sldId="373"/>
            <ac:picMk id="2" creationId="{29946BF8-F50E-910D-B57D-31FC191FCB92}"/>
          </ac:picMkLst>
        </pc:picChg>
        <pc:picChg chg="add mod">
          <ac:chgData name="Burrell, Alice" userId="7451a51b-a698-4eed-857d-e2f3aa55f173" providerId="ADAL" clId="{8CB5161C-3303-4503-BE6B-B9B2F12A4D96}" dt="2023-10-05T15:54:20.087" v="254" actId="1076"/>
          <ac:picMkLst>
            <pc:docMk/>
            <pc:sldMk cId="3869759379" sldId="373"/>
            <ac:picMk id="4" creationId="{392C5DF3-E127-4C19-5D5C-1A6BF16386F7}"/>
          </ac:picMkLst>
        </pc:picChg>
        <pc:picChg chg="mod ord">
          <ac:chgData name="Burrell, Alice" userId="7451a51b-a698-4eed-857d-e2f3aa55f173" providerId="ADAL" clId="{8CB5161C-3303-4503-BE6B-B9B2F12A4D96}" dt="2023-10-05T15:54:39.481" v="259" actId="14100"/>
          <ac:picMkLst>
            <pc:docMk/>
            <pc:sldMk cId="3869759379" sldId="373"/>
            <ac:picMk id="6" creationId="{878D5A15-8907-B619-9402-1E62F0389026}"/>
          </ac:picMkLst>
        </pc:picChg>
      </pc:sldChg>
      <pc:sldChg chg="modSp mod">
        <pc:chgData name="Burrell, Alice" userId="7451a51b-a698-4eed-857d-e2f3aa55f173" providerId="ADAL" clId="{8CB5161C-3303-4503-BE6B-B9B2F12A4D96}" dt="2023-10-05T15:45:50.410" v="156" actId="27636"/>
        <pc:sldMkLst>
          <pc:docMk/>
          <pc:sldMk cId="725840831" sldId="374"/>
        </pc:sldMkLst>
        <pc:spChg chg="mod">
          <ac:chgData name="Burrell, Alice" userId="7451a51b-a698-4eed-857d-e2f3aa55f173" providerId="ADAL" clId="{8CB5161C-3303-4503-BE6B-B9B2F12A4D96}" dt="2023-10-05T15:45:50.410" v="156" actId="27636"/>
          <ac:spMkLst>
            <pc:docMk/>
            <pc:sldMk cId="725840831" sldId="374"/>
            <ac:spMk id="8" creationId="{9D3190B0-6BB8-682B-6DC4-19F57AA4367B}"/>
          </ac:spMkLst>
        </pc:spChg>
      </pc:sldChg>
      <pc:sldChg chg="modSp mod">
        <pc:chgData name="Burrell, Alice" userId="7451a51b-a698-4eed-857d-e2f3aa55f173" providerId="ADAL" clId="{8CB5161C-3303-4503-BE6B-B9B2F12A4D96}" dt="2023-10-05T15:45:50.420" v="157" actId="27636"/>
        <pc:sldMkLst>
          <pc:docMk/>
          <pc:sldMk cId="2598598931" sldId="382"/>
        </pc:sldMkLst>
        <pc:spChg chg="mod">
          <ac:chgData name="Burrell, Alice" userId="7451a51b-a698-4eed-857d-e2f3aa55f173" providerId="ADAL" clId="{8CB5161C-3303-4503-BE6B-B9B2F12A4D96}" dt="2023-10-05T15:45:50.420" v="157" actId="27636"/>
          <ac:spMkLst>
            <pc:docMk/>
            <pc:sldMk cId="2598598931" sldId="382"/>
            <ac:spMk id="7" creationId="{529D39CA-21E7-B9F4-4B62-81BD4A942A54}"/>
          </ac:spMkLst>
        </pc:spChg>
      </pc:sldChg>
      <pc:sldChg chg="addSp delSp modSp mod">
        <pc:chgData name="Burrell, Alice" userId="7451a51b-a698-4eed-857d-e2f3aa55f173" providerId="ADAL" clId="{8CB5161C-3303-4503-BE6B-B9B2F12A4D96}" dt="2023-10-05T15:57:06.285" v="287"/>
        <pc:sldMkLst>
          <pc:docMk/>
          <pc:sldMk cId="1263496712" sldId="389"/>
        </pc:sldMkLst>
        <pc:spChg chg="mod ord">
          <ac:chgData name="Burrell, Alice" userId="7451a51b-a698-4eed-857d-e2f3aa55f173" providerId="ADAL" clId="{8CB5161C-3303-4503-BE6B-B9B2F12A4D96}" dt="2023-10-05T15:57:06.285" v="287"/>
          <ac:spMkLst>
            <pc:docMk/>
            <pc:sldMk cId="1263496712" sldId="389"/>
            <ac:spMk id="9" creationId="{983D9214-A401-A7DD-9580-929C1E1F29E0}"/>
          </ac:spMkLst>
        </pc:spChg>
        <pc:picChg chg="add mod">
          <ac:chgData name="Burrell, Alice" userId="7451a51b-a698-4eed-857d-e2f3aa55f173" providerId="ADAL" clId="{8CB5161C-3303-4503-BE6B-B9B2F12A4D96}" dt="2023-10-05T15:55:47.367" v="272" actId="1076"/>
          <ac:picMkLst>
            <pc:docMk/>
            <pc:sldMk cId="1263496712" sldId="389"/>
            <ac:picMk id="2" creationId="{B42C5DA7-1F60-943B-CE33-B45A5BADD229}"/>
          </ac:picMkLst>
        </pc:picChg>
        <pc:picChg chg="del">
          <ac:chgData name="Burrell, Alice" userId="7451a51b-a698-4eed-857d-e2f3aa55f173" providerId="ADAL" clId="{8CB5161C-3303-4503-BE6B-B9B2F12A4D96}" dt="2023-10-05T15:55:05.090" v="262" actId="478"/>
          <ac:picMkLst>
            <pc:docMk/>
            <pc:sldMk cId="1263496712" sldId="389"/>
            <ac:picMk id="3" creationId="{724B0459-A2E0-B7BD-4BF7-BB0E0DD26393}"/>
          </ac:picMkLst>
        </pc:picChg>
        <pc:picChg chg="mod ord">
          <ac:chgData name="Burrell, Alice" userId="7451a51b-a698-4eed-857d-e2f3aa55f173" providerId="ADAL" clId="{8CB5161C-3303-4503-BE6B-B9B2F12A4D96}" dt="2023-10-05T15:55:50.745" v="273" actId="171"/>
          <ac:picMkLst>
            <pc:docMk/>
            <pc:sldMk cId="1263496712" sldId="389"/>
            <ac:picMk id="6" creationId="{878D5A15-8907-B619-9402-1E62F0389026}"/>
          </ac:picMkLst>
        </pc:picChg>
      </pc:sldChg>
      <pc:sldChg chg="modSp mod">
        <pc:chgData name="Burrell, Alice" userId="7451a51b-a698-4eed-857d-e2f3aa55f173" providerId="ADAL" clId="{8CB5161C-3303-4503-BE6B-B9B2F12A4D96}" dt="2023-10-05T15:45:50.428" v="158" actId="27636"/>
        <pc:sldMkLst>
          <pc:docMk/>
          <pc:sldMk cId="4218795911" sldId="391"/>
        </pc:sldMkLst>
        <pc:spChg chg="mod">
          <ac:chgData name="Burrell, Alice" userId="7451a51b-a698-4eed-857d-e2f3aa55f173" providerId="ADAL" clId="{8CB5161C-3303-4503-BE6B-B9B2F12A4D96}" dt="2023-10-05T15:45:50.428" v="158" actId="27636"/>
          <ac:spMkLst>
            <pc:docMk/>
            <pc:sldMk cId="4218795911" sldId="391"/>
            <ac:spMk id="10" creationId="{1848FBEC-F92E-B824-9644-00C57BF393F1}"/>
          </ac:spMkLst>
        </pc:spChg>
      </pc:sldChg>
      <pc:sldChg chg="modSp mod">
        <pc:chgData name="Burrell, Alice" userId="7451a51b-a698-4eed-857d-e2f3aa55f173" providerId="ADAL" clId="{8CB5161C-3303-4503-BE6B-B9B2F12A4D96}" dt="2023-10-05T15:45:50.439" v="159" actId="27636"/>
        <pc:sldMkLst>
          <pc:docMk/>
          <pc:sldMk cId="4134334180" sldId="394"/>
        </pc:sldMkLst>
        <pc:spChg chg="mod">
          <ac:chgData name="Burrell, Alice" userId="7451a51b-a698-4eed-857d-e2f3aa55f173" providerId="ADAL" clId="{8CB5161C-3303-4503-BE6B-B9B2F12A4D96}" dt="2023-10-05T15:45:50.439" v="159" actId="27636"/>
          <ac:spMkLst>
            <pc:docMk/>
            <pc:sldMk cId="4134334180" sldId="394"/>
            <ac:spMk id="10" creationId="{1848FBEC-F92E-B824-9644-00C57BF393F1}"/>
          </ac:spMkLst>
        </pc:spChg>
      </pc:sldChg>
      <pc:sldChg chg="modSp mod">
        <pc:chgData name="Burrell, Alice" userId="7451a51b-a698-4eed-857d-e2f3aa55f173" providerId="ADAL" clId="{8CB5161C-3303-4503-BE6B-B9B2F12A4D96}" dt="2023-10-05T15:45:50.448" v="160" actId="27636"/>
        <pc:sldMkLst>
          <pc:docMk/>
          <pc:sldMk cId="704359236" sldId="400"/>
        </pc:sldMkLst>
        <pc:spChg chg="mod">
          <ac:chgData name="Burrell, Alice" userId="7451a51b-a698-4eed-857d-e2f3aa55f173" providerId="ADAL" clId="{8CB5161C-3303-4503-BE6B-B9B2F12A4D96}" dt="2023-10-05T15:45:50.448" v="160" actId="27636"/>
          <ac:spMkLst>
            <pc:docMk/>
            <pc:sldMk cId="704359236" sldId="400"/>
            <ac:spMk id="2" creationId="{8A1772E4-973D-FA0E-0B9B-1B6BD29B3C24}"/>
          </ac:spMkLst>
        </pc:spChg>
      </pc:sldChg>
      <pc:sldChg chg="modSp mod">
        <pc:chgData name="Burrell, Alice" userId="7451a51b-a698-4eed-857d-e2f3aa55f173" providerId="ADAL" clId="{8CB5161C-3303-4503-BE6B-B9B2F12A4D96}" dt="2023-10-05T15:45:50.457" v="161" actId="27636"/>
        <pc:sldMkLst>
          <pc:docMk/>
          <pc:sldMk cId="1785457837" sldId="406"/>
        </pc:sldMkLst>
        <pc:spChg chg="mod">
          <ac:chgData name="Burrell, Alice" userId="7451a51b-a698-4eed-857d-e2f3aa55f173" providerId="ADAL" clId="{8CB5161C-3303-4503-BE6B-B9B2F12A4D96}" dt="2023-10-05T15:45:50.457" v="161" actId="27636"/>
          <ac:spMkLst>
            <pc:docMk/>
            <pc:sldMk cId="1785457837" sldId="406"/>
            <ac:spMk id="2" creationId="{3092320B-7F1C-406C-02F1-111E5971EB94}"/>
          </ac:spMkLst>
        </pc:spChg>
      </pc:sldChg>
      <pc:sldChg chg="addSp delSp modSp mod">
        <pc:chgData name="Burrell, Alice" userId="7451a51b-a698-4eed-857d-e2f3aa55f173" providerId="ADAL" clId="{8CB5161C-3303-4503-BE6B-B9B2F12A4D96}" dt="2023-10-05T15:57:00.072" v="286" actId="166"/>
        <pc:sldMkLst>
          <pc:docMk/>
          <pc:sldMk cId="730120815" sldId="408"/>
        </pc:sldMkLst>
        <pc:spChg chg="mod ord">
          <ac:chgData name="Burrell, Alice" userId="7451a51b-a698-4eed-857d-e2f3aa55f173" providerId="ADAL" clId="{8CB5161C-3303-4503-BE6B-B9B2F12A4D96}" dt="2023-10-05T15:57:00.072" v="286" actId="166"/>
          <ac:spMkLst>
            <pc:docMk/>
            <pc:sldMk cId="730120815" sldId="408"/>
            <ac:spMk id="9" creationId="{983D9214-A401-A7DD-9580-929C1E1F29E0}"/>
          </ac:spMkLst>
        </pc:spChg>
        <pc:picChg chg="del">
          <ac:chgData name="Burrell, Alice" userId="7451a51b-a698-4eed-857d-e2f3aa55f173" providerId="ADAL" clId="{8CB5161C-3303-4503-BE6B-B9B2F12A4D96}" dt="2023-10-05T15:55:59.539" v="274" actId="478"/>
          <ac:picMkLst>
            <pc:docMk/>
            <pc:sldMk cId="730120815" sldId="408"/>
            <ac:picMk id="2" creationId="{4AA137AC-8B1A-B01C-BE52-2ADC330975F7}"/>
          </ac:picMkLst>
        </pc:picChg>
        <pc:picChg chg="add mod">
          <ac:chgData name="Burrell, Alice" userId="7451a51b-a698-4eed-857d-e2f3aa55f173" providerId="ADAL" clId="{8CB5161C-3303-4503-BE6B-B9B2F12A4D96}" dt="2023-10-05T15:56:15.392" v="277" actId="1076"/>
          <ac:picMkLst>
            <pc:docMk/>
            <pc:sldMk cId="730120815" sldId="408"/>
            <ac:picMk id="4" creationId="{2554983B-C432-15F4-3AD8-063800C90BCD}"/>
          </ac:picMkLst>
        </pc:picChg>
        <pc:picChg chg="mod ord">
          <ac:chgData name="Burrell, Alice" userId="7451a51b-a698-4eed-857d-e2f3aa55f173" providerId="ADAL" clId="{8CB5161C-3303-4503-BE6B-B9B2F12A4D96}" dt="2023-10-05T15:56:30.401" v="284" actId="14100"/>
          <ac:picMkLst>
            <pc:docMk/>
            <pc:sldMk cId="730120815" sldId="408"/>
            <ac:picMk id="6" creationId="{878D5A15-8907-B619-9402-1E62F0389026}"/>
          </ac:picMkLst>
        </pc:picChg>
      </pc:sldChg>
      <pc:sldChg chg="modSp mod">
        <pc:chgData name="Burrell, Alice" userId="7451a51b-a698-4eed-857d-e2f3aa55f173" providerId="ADAL" clId="{8CB5161C-3303-4503-BE6B-B9B2F12A4D96}" dt="2023-10-05T15:45:50.466" v="162" actId="27636"/>
        <pc:sldMkLst>
          <pc:docMk/>
          <pc:sldMk cId="2961369721" sldId="413"/>
        </pc:sldMkLst>
        <pc:spChg chg="mod">
          <ac:chgData name="Burrell, Alice" userId="7451a51b-a698-4eed-857d-e2f3aa55f173" providerId="ADAL" clId="{8CB5161C-3303-4503-BE6B-B9B2F12A4D96}" dt="2023-10-05T15:45:50.466" v="162" actId="27636"/>
          <ac:spMkLst>
            <pc:docMk/>
            <pc:sldMk cId="2961369721" sldId="413"/>
            <ac:spMk id="3" creationId="{09175745-1C7F-4C82-8335-6746EEE98A1D}"/>
          </ac:spMkLst>
        </pc:spChg>
      </pc:sldChg>
      <pc:sldChg chg="modSp mod modNotesTx">
        <pc:chgData name="Burrell, Alice" userId="7451a51b-a698-4eed-857d-e2f3aa55f173" providerId="ADAL" clId="{8CB5161C-3303-4503-BE6B-B9B2F12A4D96}" dt="2023-10-05T15:28:53.438" v="33" actId="20577"/>
        <pc:sldMkLst>
          <pc:docMk/>
          <pc:sldMk cId="2394796369" sldId="418"/>
        </pc:sldMkLst>
        <pc:spChg chg="mod">
          <ac:chgData name="Burrell, Alice" userId="7451a51b-a698-4eed-857d-e2f3aa55f173" providerId="ADAL" clId="{8CB5161C-3303-4503-BE6B-B9B2F12A4D96}" dt="2023-10-05T15:28:45.969" v="21" actId="6549"/>
          <ac:spMkLst>
            <pc:docMk/>
            <pc:sldMk cId="2394796369" sldId="418"/>
            <ac:spMk id="3" creationId="{09175745-1C7F-4C82-8335-6746EEE98A1D}"/>
          </ac:spMkLst>
        </pc:spChg>
      </pc:sldChg>
      <pc:sldChg chg="addSp delSp modSp mod">
        <pc:chgData name="Burrell, Alice" userId="7451a51b-a698-4eed-857d-e2f3aa55f173" providerId="ADAL" clId="{8CB5161C-3303-4503-BE6B-B9B2F12A4D96}" dt="2023-10-05T16:00:59.328" v="320" actId="1076"/>
        <pc:sldMkLst>
          <pc:docMk/>
          <pc:sldMk cId="1134122013" sldId="419"/>
        </pc:sldMkLst>
        <pc:spChg chg="mod ord">
          <ac:chgData name="Burrell, Alice" userId="7451a51b-a698-4eed-857d-e2f3aa55f173" providerId="ADAL" clId="{8CB5161C-3303-4503-BE6B-B9B2F12A4D96}" dt="2023-10-05T15:58:39.181" v="318" actId="6549"/>
          <ac:spMkLst>
            <pc:docMk/>
            <pc:sldMk cId="1134122013" sldId="419"/>
            <ac:spMk id="9" creationId="{983D9214-A401-A7DD-9580-929C1E1F29E0}"/>
          </ac:spMkLst>
        </pc:spChg>
        <pc:picChg chg="del">
          <ac:chgData name="Burrell, Alice" userId="7451a51b-a698-4eed-857d-e2f3aa55f173" providerId="ADAL" clId="{8CB5161C-3303-4503-BE6B-B9B2F12A4D96}" dt="2023-10-05T15:58:06.098" v="298" actId="478"/>
          <ac:picMkLst>
            <pc:docMk/>
            <pc:sldMk cId="1134122013" sldId="419"/>
            <ac:picMk id="3" creationId="{BC23044D-580C-E1F7-243F-3758AE0D6DEE}"/>
          </ac:picMkLst>
        </pc:picChg>
        <pc:picChg chg="add mod">
          <ac:chgData name="Burrell, Alice" userId="7451a51b-a698-4eed-857d-e2f3aa55f173" providerId="ADAL" clId="{8CB5161C-3303-4503-BE6B-B9B2F12A4D96}" dt="2023-10-05T15:58:28.320" v="302" actId="14100"/>
          <ac:picMkLst>
            <pc:docMk/>
            <pc:sldMk cId="1134122013" sldId="419"/>
            <ac:picMk id="4" creationId="{A8532392-5386-EBED-E3EE-561E14F345B4}"/>
          </ac:picMkLst>
        </pc:picChg>
        <pc:picChg chg="mod ord">
          <ac:chgData name="Burrell, Alice" userId="7451a51b-a698-4eed-857d-e2f3aa55f173" providerId="ADAL" clId="{8CB5161C-3303-4503-BE6B-B9B2F12A4D96}" dt="2023-10-05T16:00:59.328" v="320" actId="1076"/>
          <ac:picMkLst>
            <pc:docMk/>
            <pc:sldMk cId="1134122013" sldId="419"/>
            <ac:picMk id="6" creationId="{878D5A15-8907-B619-9402-1E62F0389026}"/>
          </ac:picMkLst>
        </pc:picChg>
        <pc:picChg chg="add del">
          <ac:chgData name="Burrell, Alice" userId="7451a51b-a698-4eed-857d-e2f3aa55f173" providerId="ADAL" clId="{8CB5161C-3303-4503-BE6B-B9B2F12A4D96}" dt="2023-10-05T15:58:36.402" v="306" actId="22"/>
          <ac:picMkLst>
            <pc:docMk/>
            <pc:sldMk cId="1134122013" sldId="419"/>
            <ac:picMk id="8" creationId="{83B9CA10-FCFB-BDD9-9264-476ADAEDE3F6}"/>
          </ac:picMkLst>
        </pc:picChg>
      </pc:sldChg>
      <pc:sldChg chg="addSp delSp modSp mod">
        <pc:chgData name="Burrell, Alice" userId="7451a51b-a698-4eed-857d-e2f3aa55f173" providerId="ADAL" clId="{8CB5161C-3303-4503-BE6B-B9B2F12A4D96}" dt="2023-10-05T16:01:55.895" v="334" actId="1076"/>
        <pc:sldMkLst>
          <pc:docMk/>
          <pc:sldMk cId="83965959" sldId="421"/>
        </pc:sldMkLst>
        <pc:spChg chg="mod ord">
          <ac:chgData name="Burrell, Alice" userId="7451a51b-a698-4eed-857d-e2f3aa55f173" providerId="ADAL" clId="{8CB5161C-3303-4503-BE6B-B9B2F12A4D96}" dt="2023-10-05T16:01:55.895" v="334" actId="1076"/>
          <ac:spMkLst>
            <pc:docMk/>
            <pc:sldMk cId="83965959" sldId="421"/>
            <ac:spMk id="9" creationId="{983D9214-A401-A7DD-9580-929C1E1F29E0}"/>
          </ac:spMkLst>
        </pc:spChg>
        <pc:picChg chg="del">
          <ac:chgData name="Burrell, Alice" userId="7451a51b-a698-4eed-857d-e2f3aa55f173" providerId="ADAL" clId="{8CB5161C-3303-4503-BE6B-B9B2F12A4D96}" dt="2023-10-05T16:01:10.561" v="321" actId="478"/>
          <ac:picMkLst>
            <pc:docMk/>
            <pc:sldMk cId="83965959" sldId="421"/>
            <ac:picMk id="2" creationId="{BFAEA9A0-CC96-EE66-3C11-48B57E4204C3}"/>
          </ac:picMkLst>
        </pc:picChg>
        <pc:picChg chg="add mod">
          <ac:chgData name="Burrell, Alice" userId="7451a51b-a698-4eed-857d-e2f3aa55f173" providerId="ADAL" clId="{8CB5161C-3303-4503-BE6B-B9B2F12A4D96}" dt="2023-10-05T16:01:52.400" v="332" actId="14100"/>
          <ac:picMkLst>
            <pc:docMk/>
            <pc:sldMk cId="83965959" sldId="421"/>
            <ac:picMk id="4" creationId="{F48D6E3B-6A2D-982C-C099-FF088C1759DB}"/>
          </ac:picMkLst>
        </pc:picChg>
        <pc:picChg chg="mod ord">
          <ac:chgData name="Burrell, Alice" userId="7451a51b-a698-4eed-857d-e2f3aa55f173" providerId="ADAL" clId="{8CB5161C-3303-4503-BE6B-B9B2F12A4D96}" dt="2023-10-05T16:01:53.113" v="333" actId="1076"/>
          <ac:picMkLst>
            <pc:docMk/>
            <pc:sldMk cId="83965959" sldId="421"/>
            <ac:picMk id="6" creationId="{878D5A15-8907-B619-9402-1E62F0389026}"/>
          </ac:picMkLst>
        </pc:picChg>
      </pc:sldChg>
      <pc:sldChg chg="addSp delSp modSp mod">
        <pc:chgData name="Burrell, Alice" userId="7451a51b-a698-4eed-857d-e2f3aa55f173" providerId="ADAL" clId="{8CB5161C-3303-4503-BE6B-B9B2F12A4D96}" dt="2023-10-05T16:04:09.579" v="342" actId="170"/>
        <pc:sldMkLst>
          <pc:docMk/>
          <pc:sldMk cId="2630551208" sldId="423"/>
        </pc:sldMkLst>
        <pc:picChg chg="del">
          <ac:chgData name="Burrell, Alice" userId="7451a51b-a698-4eed-857d-e2f3aa55f173" providerId="ADAL" clId="{8CB5161C-3303-4503-BE6B-B9B2F12A4D96}" dt="2023-10-05T16:02:01.249" v="335" actId="478"/>
          <ac:picMkLst>
            <pc:docMk/>
            <pc:sldMk cId="2630551208" sldId="423"/>
            <ac:picMk id="3" creationId="{4602BB60-A7BF-5378-E56C-F5FC48B77D3B}"/>
          </ac:picMkLst>
        </pc:picChg>
        <pc:picChg chg="add mod">
          <ac:chgData name="Burrell, Alice" userId="7451a51b-a698-4eed-857d-e2f3aa55f173" providerId="ADAL" clId="{8CB5161C-3303-4503-BE6B-B9B2F12A4D96}" dt="2023-10-05T16:04:06.249" v="339" actId="14100"/>
          <ac:picMkLst>
            <pc:docMk/>
            <pc:sldMk cId="2630551208" sldId="423"/>
            <ac:picMk id="4" creationId="{82BC1E22-9584-083F-4C23-63B1933F2113}"/>
          </ac:picMkLst>
        </pc:picChg>
        <pc:picChg chg="mod ord">
          <ac:chgData name="Burrell, Alice" userId="7451a51b-a698-4eed-857d-e2f3aa55f173" providerId="ADAL" clId="{8CB5161C-3303-4503-BE6B-B9B2F12A4D96}" dt="2023-10-05T16:04:09.579" v="342" actId="170"/>
          <ac:picMkLst>
            <pc:docMk/>
            <pc:sldMk cId="2630551208" sldId="423"/>
            <ac:picMk id="6" creationId="{878D5A15-8907-B619-9402-1E62F0389026}"/>
          </ac:picMkLst>
        </pc:picChg>
      </pc:sldChg>
      <pc:sldChg chg="addSp delSp modSp mod">
        <pc:chgData name="Burrell, Alice" userId="7451a51b-a698-4eed-857d-e2f3aa55f173" providerId="ADAL" clId="{8CB5161C-3303-4503-BE6B-B9B2F12A4D96}" dt="2023-10-05T15:57:53.497" v="297" actId="1076"/>
        <pc:sldMkLst>
          <pc:docMk/>
          <pc:sldMk cId="3616711304" sldId="429"/>
        </pc:sldMkLst>
        <pc:spChg chg="ord">
          <ac:chgData name="Burrell, Alice" userId="7451a51b-a698-4eed-857d-e2f3aa55f173" providerId="ADAL" clId="{8CB5161C-3303-4503-BE6B-B9B2F12A4D96}" dt="2023-10-05T15:34:43.615" v="87" actId="166"/>
          <ac:spMkLst>
            <pc:docMk/>
            <pc:sldMk cId="3616711304" sldId="429"/>
            <ac:spMk id="8" creationId="{4C207117-2495-03F6-E4D4-A991B44AF5BF}"/>
          </ac:spMkLst>
        </pc:spChg>
        <pc:spChg chg="add mod">
          <ac:chgData name="Burrell, Alice" userId="7451a51b-a698-4eed-857d-e2f3aa55f173" providerId="ADAL" clId="{8CB5161C-3303-4503-BE6B-B9B2F12A4D96}" dt="2023-10-05T15:57:53.497" v="297" actId="1076"/>
          <ac:spMkLst>
            <pc:docMk/>
            <pc:sldMk cId="3616711304" sldId="429"/>
            <ac:spMk id="9" creationId="{D67A33EE-050E-8F23-3660-7CC1C32E788D}"/>
          </ac:spMkLst>
        </pc:spChg>
        <pc:picChg chg="mod">
          <ac:chgData name="Burrell, Alice" userId="7451a51b-a698-4eed-857d-e2f3aa55f173" providerId="ADAL" clId="{8CB5161C-3303-4503-BE6B-B9B2F12A4D96}" dt="2023-10-05T15:35:03.319" v="92" actId="1076"/>
          <ac:picMkLst>
            <pc:docMk/>
            <pc:sldMk cId="3616711304" sldId="429"/>
            <ac:picMk id="2" creationId="{9594A2D1-D600-D4BC-7D20-F659037E4E81}"/>
          </ac:picMkLst>
        </pc:picChg>
        <pc:picChg chg="del">
          <ac:chgData name="Burrell, Alice" userId="7451a51b-a698-4eed-857d-e2f3aa55f173" providerId="ADAL" clId="{8CB5161C-3303-4503-BE6B-B9B2F12A4D96}" dt="2023-10-05T15:34:13.041" v="81" actId="478"/>
          <ac:picMkLst>
            <pc:docMk/>
            <pc:sldMk cId="3616711304" sldId="429"/>
            <ac:picMk id="5" creationId="{C9B36856-34D5-41D0-0169-040B7E913FE3}"/>
          </ac:picMkLst>
        </pc:picChg>
        <pc:picChg chg="add mod ord">
          <ac:chgData name="Burrell, Alice" userId="7451a51b-a698-4eed-857d-e2f3aa55f173" providerId="ADAL" clId="{8CB5161C-3303-4503-BE6B-B9B2F12A4D96}" dt="2023-10-05T15:34:55.041" v="91" actId="1036"/>
          <ac:picMkLst>
            <pc:docMk/>
            <pc:sldMk cId="3616711304" sldId="429"/>
            <ac:picMk id="6" creationId="{CD8E8241-1A2D-F3BE-27CF-220D0F9EBCDF}"/>
          </ac:picMkLst>
        </pc:picChg>
      </pc:sldChg>
      <pc:sldChg chg="modSp add mod">
        <pc:chgData name="Burrell, Alice" userId="7451a51b-a698-4eed-857d-e2f3aa55f173" providerId="ADAL" clId="{8CB5161C-3303-4503-BE6B-B9B2F12A4D96}" dt="2023-10-05T15:26:45.838" v="1" actId="27636"/>
        <pc:sldMkLst>
          <pc:docMk/>
          <pc:sldMk cId="1214147412" sldId="430"/>
        </pc:sldMkLst>
        <pc:spChg chg="mod">
          <ac:chgData name="Burrell, Alice" userId="7451a51b-a698-4eed-857d-e2f3aa55f173" providerId="ADAL" clId="{8CB5161C-3303-4503-BE6B-B9B2F12A4D96}" dt="2023-10-05T15:26:45.838" v="1" actId="27636"/>
          <ac:spMkLst>
            <pc:docMk/>
            <pc:sldMk cId="1214147412" sldId="430"/>
            <ac:spMk id="8" creationId="{73A20AFF-4F29-36AE-B7FE-ADB46F93AB02}"/>
          </ac:spMkLst>
        </pc:spChg>
      </pc:sldChg>
    </pc:docChg>
  </pc:docChgLst>
  <pc:docChgLst>
    <pc:chgData name="Burrell, Alice" userId="S::alice.burrell@savethechildren.org::7451a51b-a698-4eed-857d-e2f3aa55f173" providerId="AD" clId="Web-{ABF51EAA-4ED0-8323-8DFB-68D081209244}"/>
    <pc:docChg chg="modSld">
      <pc:chgData name="Burrell, Alice" userId="S::alice.burrell@savethechildren.org::7451a51b-a698-4eed-857d-e2f3aa55f173" providerId="AD" clId="Web-{ABF51EAA-4ED0-8323-8DFB-68D081209244}" dt="2023-09-20T16:05:23.376" v="11" actId="1076"/>
      <pc:docMkLst>
        <pc:docMk/>
      </pc:docMkLst>
      <pc:sldChg chg="addSp modSp">
        <pc:chgData name="Burrell, Alice" userId="S::alice.burrell@savethechildren.org::7451a51b-a698-4eed-857d-e2f3aa55f173" providerId="AD" clId="Web-{ABF51EAA-4ED0-8323-8DFB-68D081209244}" dt="2023-09-20T16:05:23.376" v="11" actId="1076"/>
        <pc:sldMkLst>
          <pc:docMk/>
          <pc:sldMk cId="3616711304" sldId="429"/>
        </pc:sldMkLst>
        <pc:spChg chg="ord">
          <ac:chgData name="Burrell, Alice" userId="S::alice.burrell@savethechildren.org::7451a51b-a698-4eed-857d-e2f3aa55f173" providerId="AD" clId="Web-{ABF51EAA-4ED0-8323-8DFB-68D081209244}" dt="2023-09-20T16:05:08.251" v="7"/>
          <ac:spMkLst>
            <pc:docMk/>
            <pc:sldMk cId="3616711304" sldId="429"/>
            <ac:spMk id="8" creationId="{4C207117-2495-03F6-E4D4-A991B44AF5BF}"/>
          </ac:spMkLst>
        </pc:spChg>
        <pc:picChg chg="add mod">
          <ac:chgData name="Burrell, Alice" userId="S::alice.burrell@savethechildren.org::7451a51b-a698-4eed-857d-e2f3aa55f173" providerId="AD" clId="Web-{ABF51EAA-4ED0-8323-8DFB-68D081209244}" dt="2023-09-20T16:05:23.376" v="11" actId="1076"/>
          <ac:picMkLst>
            <pc:docMk/>
            <pc:sldMk cId="3616711304" sldId="429"/>
            <ac:picMk id="2" creationId="{9594A2D1-D600-D4BC-7D20-F659037E4E81}"/>
          </ac:picMkLst>
        </pc:picChg>
        <pc:picChg chg="mod ord">
          <ac:chgData name="Burrell, Alice" userId="S::alice.burrell@savethechildren.org::7451a51b-a698-4eed-857d-e2f3aa55f173" providerId="AD" clId="Web-{ABF51EAA-4ED0-8323-8DFB-68D081209244}" dt="2023-09-20T16:05:18.173" v="10" actId="1076"/>
          <ac:picMkLst>
            <pc:docMk/>
            <pc:sldMk cId="3616711304" sldId="429"/>
            <ac:picMk id="7" creationId="{E4E70739-9B32-B5D7-D037-708395DC61F4}"/>
          </ac:picMkLst>
        </pc:picChg>
      </pc:sldChg>
    </pc:docChg>
  </pc:docChgLst>
  <pc:docChgLst>
    <pc:chgData name="Burrell, Alice" userId="S::alice.burrell@savethechildren.org::7451a51b-a698-4eed-857d-e2f3aa55f173" providerId="AD" clId="Web-{446D42EF-7CAD-15AB-CE3D-3DEEDC6E81A5}"/>
    <pc:docChg chg="modSld">
      <pc:chgData name="Burrell, Alice" userId="S::alice.burrell@savethechildren.org::7451a51b-a698-4eed-857d-e2f3aa55f173" providerId="AD" clId="Web-{446D42EF-7CAD-15AB-CE3D-3DEEDC6E81A5}" dt="2023-09-28T20:06:49.291" v="22" actId="1076"/>
      <pc:docMkLst>
        <pc:docMk/>
      </pc:docMkLst>
      <pc:sldChg chg="addSp delSp modSp">
        <pc:chgData name="Burrell, Alice" userId="S::alice.burrell@savethechildren.org::7451a51b-a698-4eed-857d-e2f3aa55f173" providerId="AD" clId="Web-{446D42EF-7CAD-15AB-CE3D-3DEEDC6E81A5}" dt="2023-09-28T19:58:11.786" v="5" actId="1076"/>
        <pc:sldMkLst>
          <pc:docMk/>
          <pc:sldMk cId="644128477" sldId="397"/>
        </pc:sldMkLst>
        <pc:picChg chg="add mod">
          <ac:chgData name="Burrell, Alice" userId="S::alice.burrell@savethechildren.org::7451a51b-a698-4eed-857d-e2f3aa55f173" providerId="AD" clId="Web-{446D42EF-7CAD-15AB-CE3D-3DEEDC6E81A5}" dt="2023-09-28T19:58:11.786" v="5" actId="1076"/>
          <ac:picMkLst>
            <pc:docMk/>
            <pc:sldMk cId="644128477" sldId="397"/>
            <ac:picMk id="2" creationId="{35317C8E-5915-7C90-F8A5-897C719821F7}"/>
          </ac:picMkLst>
        </pc:picChg>
        <pc:picChg chg="del">
          <ac:chgData name="Burrell, Alice" userId="S::alice.burrell@savethechildren.org::7451a51b-a698-4eed-857d-e2f3aa55f173" providerId="AD" clId="Web-{446D42EF-7CAD-15AB-CE3D-3DEEDC6E81A5}" dt="2023-09-28T19:58:04.505" v="1"/>
          <ac:picMkLst>
            <pc:docMk/>
            <pc:sldMk cId="644128477" sldId="397"/>
            <ac:picMk id="7" creationId="{EC065C52-C984-D1A6-11CC-5EB683327A37}"/>
          </ac:picMkLst>
        </pc:picChg>
      </pc:sldChg>
      <pc:sldChg chg="addSp delSp modSp">
        <pc:chgData name="Burrell, Alice" userId="S::alice.burrell@savethechildren.org::7451a51b-a698-4eed-857d-e2f3aa55f173" providerId="AD" clId="Web-{446D42EF-7CAD-15AB-CE3D-3DEEDC6E81A5}" dt="2023-09-28T20:06:49.291" v="22" actId="1076"/>
        <pc:sldMkLst>
          <pc:docMk/>
          <pc:sldMk cId="507748432" sldId="398"/>
        </pc:sldMkLst>
        <pc:picChg chg="del">
          <ac:chgData name="Burrell, Alice" userId="S::alice.burrell@savethechildren.org::7451a51b-a698-4eed-857d-e2f3aa55f173" providerId="AD" clId="Web-{446D42EF-7CAD-15AB-CE3D-3DEEDC6E81A5}" dt="2023-09-28T20:05:20.129" v="6"/>
          <ac:picMkLst>
            <pc:docMk/>
            <pc:sldMk cId="507748432" sldId="398"/>
            <ac:picMk id="3" creationId="{CD74E2F5-18D2-941C-C91F-F5F988275ACD}"/>
          </ac:picMkLst>
        </pc:picChg>
        <pc:picChg chg="del">
          <ac:chgData name="Burrell, Alice" userId="S::alice.burrell@savethechildren.org::7451a51b-a698-4eed-857d-e2f3aa55f173" providerId="AD" clId="Web-{446D42EF-7CAD-15AB-CE3D-3DEEDC6E81A5}" dt="2023-09-28T20:06:04.554" v="10"/>
          <ac:picMkLst>
            <pc:docMk/>
            <pc:sldMk cId="507748432" sldId="398"/>
            <ac:picMk id="4" creationId="{BEF82C31-FE16-1E3A-04BD-D9FB9220F1A3}"/>
          </ac:picMkLst>
        </pc:picChg>
        <pc:picChg chg="add mod">
          <ac:chgData name="Burrell, Alice" userId="S::alice.burrell@savethechildren.org::7451a51b-a698-4eed-857d-e2f3aa55f173" providerId="AD" clId="Web-{446D42EF-7CAD-15AB-CE3D-3DEEDC6E81A5}" dt="2023-09-28T20:06:49.291" v="22" actId="1076"/>
          <ac:picMkLst>
            <pc:docMk/>
            <pc:sldMk cId="507748432" sldId="398"/>
            <ac:picMk id="7" creationId="{02046316-91A2-F8E2-4781-CE01F31B047E}"/>
          </ac:picMkLst>
        </pc:picChg>
        <pc:picChg chg="add mod">
          <ac:chgData name="Burrell, Alice" userId="S::alice.burrell@savethechildren.org::7451a51b-a698-4eed-857d-e2f3aa55f173" providerId="AD" clId="Web-{446D42EF-7CAD-15AB-CE3D-3DEEDC6E81A5}" dt="2023-09-28T20:06:49.276" v="21" actId="1076"/>
          <ac:picMkLst>
            <pc:docMk/>
            <pc:sldMk cId="507748432" sldId="398"/>
            <ac:picMk id="8" creationId="{446B35D4-2C6B-9901-1131-600B6FAA5353}"/>
          </ac:picMkLst>
        </pc:picChg>
      </pc:sldChg>
      <pc:sldChg chg="modSp">
        <pc:chgData name="Burrell, Alice" userId="S::alice.burrell@savethechildren.org::7451a51b-a698-4eed-857d-e2f3aa55f173" providerId="AD" clId="Web-{446D42EF-7CAD-15AB-CE3D-3DEEDC6E81A5}" dt="2023-09-28T19:35:53.025" v="0" actId="14100"/>
        <pc:sldMkLst>
          <pc:docMk/>
          <pc:sldMk cId="2520946723" sldId="404"/>
        </pc:sldMkLst>
        <pc:spChg chg="mod">
          <ac:chgData name="Burrell, Alice" userId="S::alice.burrell@savethechildren.org::7451a51b-a698-4eed-857d-e2f3aa55f173" providerId="AD" clId="Web-{446D42EF-7CAD-15AB-CE3D-3DEEDC6E81A5}" dt="2023-09-28T19:35:53.025" v="0" actId="14100"/>
          <ac:spMkLst>
            <pc:docMk/>
            <pc:sldMk cId="2520946723" sldId="404"/>
            <ac:spMk id="2" creationId="{6016E6A7-7B4B-48BF-6B2B-5FCD3464D9EC}"/>
          </ac:spMkLst>
        </pc:spChg>
      </pc:sldChg>
    </pc:docChg>
  </pc:docChgLst>
  <pc:docChgLst>
    <pc:chgData name="Burrell, Alice" userId="S::alice.burrell@savethechildren.org::7451a51b-a698-4eed-857d-e2f3aa55f173" providerId="AD" clId="Web-{9DD5F2E4-F8D6-C057-4AE7-0502572EDA8D}"/>
    <pc:docChg chg="mod modSld sldOrd">
      <pc:chgData name="Burrell, Alice" userId="S::alice.burrell@savethechildren.org::7451a51b-a698-4eed-857d-e2f3aa55f173" providerId="AD" clId="Web-{9DD5F2E4-F8D6-C057-4AE7-0502572EDA8D}" dt="2023-10-05T14:47:03.766" v="262" actId="1076"/>
      <pc:docMkLst>
        <pc:docMk/>
      </pc:docMkLst>
      <pc:sldChg chg="addCm">
        <pc:chgData name="Burrell, Alice" userId="S::alice.burrell@savethechildren.org::7451a51b-a698-4eed-857d-e2f3aa55f173" providerId="AD" clId="Web-{9DD5F2E4-F8D6-C057-4AE7-0502572EDA8D}" dt="2023-10-05T10:48:45.703" v="1"/>
        <pc:sldMkLst>
          <pc:docMk/>
          <pc:sldMk cId="423060464" sldId="314"/>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9DD5F2E4-F8D6-C057-4AE7-0502572EDA8D}" dt="2023-10-05T10:48:45.703" v="1"/>
              <pc2:cmMkLst xmlns:pc2="http://schemas.microsoft.com/office/powerpoint/2019/9/main/command">
                <pc:docMk/>
                <pc:sldMk cId="423060464" sldId="314"/>
                <pc2:cmMk id="{92D96702-CF51-4D05-8129-59365D5FD65B}"/>
              </pc2:cmMkLst>
            </pc226:cmChg>
          </p:ext>
        </pc:extLst>
      </pc:sldChg>
      <pc:sldChg chg="addSp modSp addCm">
        <pc:chgData name="Burrell, Alice" userId="S::alice.burrell@savethechildren.org::7451a51b-a698-4eed-857d-e2f3aa55f173" providerId="AD" clId="Web-{9DD5F2E4-F8D6-C057-4AE7-0502572EDA8D}" dt="2023-10-05T10:49:50.501" v="7" actId="1076"/>
        <pc:sldMkLst>
          <pc:docMk/>
          <pc:sldMk cId="929100779" sldId="332"/>
        </pc:sldMkLst>
        <pc:grpChg chg="mod">
          <ac:chgData name="Burrell, Alice" userId="S::alice.burrell@savethechildren.org::7451a51b-a698-4eed-857d-e2f3aa55f173" providerId="AD" clId="Web-{9DD5F2E4-F8D6-C057-4AE7-0502572EDA8D}" dt="2023-10-05T10:49:05.391" v="2" actId="1076"/>
          <ac:grpSpMkLst>
            <pc:docMk/>
            <pc:sldMk cId="929100779" sldId="332"/>
            <ac:grpSpMk id="7" creationId="{EAF9B959-FE9A-8485-57C6-6982444511EA}"/>
          </ac:grpSpMkLst>
        </pc:grpChg>
        <pc:picChg chg="add mod">
          <ac:chgData name="Burrell, Alice" userId="S::alice.burrell@savethechildren.org::7451a51b-a698-4eed-857d-e2f3aa55f173" providerId="AD" clId="Web-{9DD5F2E4-F8D6-C057-4AE7-0502572EDA8D}" dt="2023-10-05T10:49:50.501" v="7" actId="1076"/>
          <ac:picMkLst>
            <pc:docMk/>
            <pc:sldMk cId="929100779" sldId="332"/>
            <ac:picMk id="2" creationId="{1950815C-91E9-9E55-E416-9339934A2CAE}"/>
          </ac:picMkLst>
        </pc:pic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9DD5F2E4-F8D6-C057-4AE7-0502572EDA8D}" dt="2023-10-05T10:49:48.251" v="6"/>
              <pc2:cmMkLst xmlns:pc2="http://schemas.microsoft.com/office/powerpoint/2019/9/main/command">
                <pc:docMk/>
                <pc:sldMk cId="929100779" sldId="332"/>
                <pc2:cmMk id="{67759289-2A11-4039-B2AB-C24CBBB952CD}"/>
              </pc2:cmMkLst>
            </pc226:cmChg>
          </p:ext>
        </pc:extLst>
      </pc:sldChg>
      <pc:sldChg chg="addSp delSp modSp addCm delCm">
        <pc:chgData name="Burrell, Alice" userId="S::alice.burrell@savethechildren.org::7451a51b-a698-4eed-857d-e2f3aa55f173" providerId="AD" clId="Web-{9DD5F2E4-F8D6-C057-4AE7-0502572EDA8D}" dt="2023-10-05T14:47:03.766" v="262" actId="1076"/>
        <pc:sldMkLst>
          <pc:docMk/>
          <pc:sldMk cId="2927687605" sldId="333"/>
        </pc:sldMkLst>
        <pc:picChg chg="add mod">
          <ac:chgData name="Burrell, Alice" userId="S::alice.burrell@savethechildren.org::7451a51b-a698-4eed-857d-e2f3aa55f173" providerId="AD" clId="Web-{9DD5F2E4-F8D6-C057-4AE7-0502572EDA8D}" dt="2023-10-05T10:51:53.254" v="11" actId="14100"/>
          <ac:picMkLst>
            <pc:docMk/>
            <pc:sldMk cId="2927687605" sldId="333"/>
            <ac:picMk id="2" creationId="{6C57B5C8-2AFB-CDF0-0583-82D88D05C9CE}"/>
          </ac:picMkLst>
        </pc:picChg>
        <pc:picChg chg="add mod">
          <ac:chgData name="Burrell, Alice" userId="S::alice.burrell@savethechildren.org::7451a51b-a698-4eed-857d-e2f3aa55f173" providerId="AD" clId="Web-{9DD5F2E4-F8D6-C057-4AE7-0502572EDA8D}" dt="2023-10-05T14:47:03.766" v="262" actId="1076"/>
          <ac:picMkLst>
            <pc:docMk/>
            <pc:sldMk cId="2927687605" sldId="333"/>
            <ac:picMk id="3" creationId="{C9FFDDDA-63BD-DBF7-B5AF-4CD50F7AD4AE}"/>
          </ac:picMkLst>
        </pc:picChg>
        <pc:picChg chg="add mod">
          <ac:chgData name="Burrell, Alice" userId="S::alice.burrell@savethechildren.org::7451a51b-a698-4eed-857d-e2f3aa55f173" providerId="AD" clId="Web-{9DD5F2E4-F8D6-C057-4AE7-0502572EDA8D}" dt="2023-10-05T14:46:55.625" v="260" actId="1076"/>
          <ac:picMkLst>
            <pc:docMk/>
            <pc:sldMk cId="2927687605" sldId="333"/>
            <ac:picMk id="7" creationId="{6E56148A-71F2-365E-E0A4-AE83D29C71DD}"/>
          </ac:picMkLst>
        </pc:picChg>
        <pc:picChg chg="del">
          <ac:chgData name="Burrell, Alice" userId="S::alice.burrell@savethechildren.org::7451a51b-a698-4eed-857d-e2f3aa55f173" providerId="AD" clId="Web-{9DD5F2E4-F8D6-C057-4AE7-0502572EDA8D}" dt="2023-10-05T14:46:09.059" v="257"/>
          <ac:picMkLst>
            <pc:docMk/>
            <pc:sldMk cId="2927687605" sldId="333"/>
            <ac:picMk id="32" creationId="{ED66D03E-AFC4-2AF8-D062-BA775F4FF15C}"/>
          </ac:picMkLst>
        </pc:picChg>
        <pc:picChg chg="del">
          <ac:chgData name="Burrell, Alice" userId="S::alice.burrell@savethechildren.org::7451a51b-a698-4eed-857d-e2f3aa55f173" providerId="AD" clId="Web-{9DD5F2E4-F8D6-C057-4AE7-0502572EDA8D}" dt="2023-10-05T10:51:46.316" v="8"/>
          <ac:picMkLst>
            <pc:docMk/>
            <pc:sldMk cId="2927687605" sldId="333"/>
            <ac:picMk id="33" creationId="{186E436C-C024-509E-D8A4-EDD38EA8E769}"/>
          </ac:picMkLst>
        </pc:picChg>
        <pc:picChg chg="del">
          <ac:chgData name="Burrell, Alice" userId="S::alice.burrell@savethechildren.org::7451a51b-a698-4eed-857d-e2f3aa55f173" providerId="AD" clId="Web-{9DD5F2E4-F8D6-C057-4AE7-0502572EDA8D}" dt="2023-10-05T10:52:24.520" v="12"/>
          <ac:picMkLst>
            <pc:docMk/>
            <pc:sldMk cId="2927687605" sldId="333"/>
            <ac:picMk id="34" creationId="{2C537C4E-347E-2456-8D50-0603783D7F79}"/>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4:47:01.360" v="261"/>
              <pc2:cmMkLst xmlns:pc2="http://schemas.microsoft.com/office/powerpoint/2019/9/main/command">
                <pc:docMk/>
                <pc:sldMk cId="2927687605" sldId="333"/>
                <pc2:cmMk id="{C5E6A787-C73F-4F96-AFB3-20C3D1879296}"/>
              </pc2:cmMkLst>
            </pc226:cmChg>
          </p:ext>
        </pc:extLst>
      </pc:sldChg>
      <pc:sldChg chg="addSp delSp modSp">
        <pc:chgData name="Burrell, Alice" userId="S::alice.burrell@savethechildren.org::7451a51b-a698-4eed-857d-e2f3aa55f173" providerId="AD" clId="Web-{9DD5F2E4-F8D6-C057-4AE7-0502572EDA8D}" dt="2023-10-05T10:54:15.335" v="28" actId="1076"/>
        <pc:sldMkLst>
          <pc:docMk/>
          <pc:sldMk cId="949058928" sldId="334"/>
        </pc:sldMkLst>
        <pc:spChg chg="mod">
          <ac:chgData name="Burrell, Alice" userId="S::alice.burrell@savethechildren.org::7451a51b-a698-4eed-857d-e2f3aa55f173" providerId="AD" clId="Web-{9DD5F2E4-F8D6-C057-4AE7-0502572EDA8D}" dt="2023-10-05T10:53:53.241" v="21" actId="14100"/>
          <ac:spMkLst>
            <pc:docMk/>
            <pc:sldMk cId="949058928" sldId="334"/>
            <ac:spMk id="7" creationId="{23AB70EF-D8CD-ED24-20F7-79C4B1048625}"/>
          </ac:spMkLst>
        </pc:spChg>
        <pc:spChg chg="mod">
          <ac:chgData name="Burrell, Alice" userId="S::alice.burrell@savethechildren.org::7451a51b-a698-4eed-857d-e2f3aa55f173" providerId="AD" clId="Web-{9DD5F2E4-F8D6-C057-4AE7-0502572EDA8D}" dt="2023-10-05T10:54:15.335" v="28" actId="1076"/>
          <ac:spMkLst>
            <pc:docMk/>
            <pc:sldMk cId="949058928" sldId="334"/>
            <ac:spMk id="8" creationId="{E36F867B-6256-4AC1-0C7F-30A1690E7A35}"/>
          </ac:spMkLst>
        </pc:spChg>
        <pc:spChg chg="mod">
          <ac:chgData name="Burrell, Alice" userId="S::alice.burrell@savethechildren.org::7451a51b-a698-4eed-857d-e2f3aa55f173" providerId="AD" clId="Web-{9DD5F2E4-F8D6-C057-4AE7-0502572EDA8D}" dt="2023-10-05T10:54:13.226" v="27" actId="14100"/>
          <ac:spMkLst>
            <pc:docMk/>
            <pc:sldMk cId="949058928" sldId="334"/>
            <ac:spMk id="9" creationId="{1C01BC2C-5B93-C015-B2F7-F4EC7DA722A7}"/>
          </ac:spMkLst>
        </pc:spChg>
        <pc:spChg chg="mod">
          <ac:chgData name="Burrell, Alice" userId="S::alice.burrell@savethechildren.org::7451a51b-a698-4eed-857d-e2f3aa55f173" providerId="AD" clId="Web-{9DD5F2E4-F8D6-C057-4AE7-0502572EDA8D}" dt="2023-10-05T10:54:08.694" v="25" actId="1076"/>
          <ac:spMkLst>
            <pc:docMk/>
            <pc:sldMk cId="949058928" sldId="334"/>
            <ac:spMk id="10" creationId="{A27224D6-1479-C86D-216C-6561C41C1A39}"/>
          </ac:spMkLst>
        </pc:spChg>
        <pc:spChg chg="mod">
          <ac:chgData name="Burrell, Alice" userId="S::alice.burrell@savethechildren.org::7451a51b-a698-4eed-857d-e2f3aa55f173" providerId="AD" clId="Web-{9DD5F2E4-F8D6-C057-4AE7-0502572EDA8D}" dt="2023-10-05T10:54:05.429" v="24" actId="1076"/>
          <ac:spMkLst>
            <pc:docMk/>
            <pc:sldMk cId="949058928" sldId="334"/>
            <ac:spMk id="11" creationId="{BCE05BB7-D6E8-A5FD-1DD3-B06A6A7A489F}"/>
          </ac:spMkLst>
        </pc:spChg>
        <pc:picChg chg="del">
          <ac:chgData name="Burrell, Alice" userId="S::alice.burrell@savethechildren.org::7451a51b-a698-4eed-857d-e2f3aa55f173" providerId="AD" clId="Web-{9DD5F2E4-F8D6-C057-4AE7-0502572EDA8D}" dt="2023-10-05T10:53:41.491" v="16"/>
          <ac:picMkLst>
            <pc:docMk/>
            <pc:sldMk cId="949058928" sldId="334"/>
            <ac:picMk id="2" creationId="{1D7C3042-2EA9-F87F-B62A-51976689C03A}"/>
          </ac:picMkLst>
        </pc:picChg>
        <pc:picChg chg="add mod ord">
          <ac:chgData name="Burrell, Alice" userId="S::alice.burrell@savethechildren.org::7451a51b-a698-4eed-857d-e2f3aa55f173" providerId="AD" clId="Web-{9DD5F2E4-F8D6-C057-4AE7-0502572EDA8D}" dt="2023-10-05T10:54:00.085" v="23" actId="1076"/>
          <ac:picMkLst>
            <pc:docMk/>
            <pc:sldMk cId="949058928" sldId="334"/>
            <ac:picMk id="13" creationId="{69A2C1B2-F920-B4BC-36AB-82EB63B63E42}"/>
          </ac:picMkLst>
        </pc:picChg>
      </pc:sldChg>
      <pc:sldChg chg="addSp delSp modSp">
        <pc:chgData name="Burrell, Alice" userId="S::alice.burrell@savethechildren.org::7451a51b-a698-4eed-857d-e2f3aa55f173" providerId="AD" clId="Web-{9DD5F2E4-F8D6-C057-4AE7-0502572EDA8D}" dt="2023-10-05T10:55:15.008" v="35" actId="1076"/>
        <pc:sldMkLst>
          <pc:docMk/>
          <pc:sldMk cId="3076078722" sldId="339"/>
        </pc:sldMkLst>
        <pc:picChg chg="add mod">
          <ac:chgData name="Burrell, Alice" userId="S::alice.burrell@savethechildren.org::7451a51b-a698-4eed-857d-e2f3aa55f173" providerId="AD" clId="Web-{9DD5F2E4-F8D6-C057-4AE7-0502572EDA8D}" dt="2023-10-05T10:55:15.008" v="35" actId="1076"/>
          <ac:picMkLst>
            <pc:docMk/>
            <pc:sldMk cId="3076078722" sldId="339"/>
            <ac:picMk id="3" creationId="{558F1FF8-E7A1-DE91-BAA7-CB2101B31801}"/>
          </ac:picMkLst>
        </pc:picChg>
        <pc:picChg chg="del">
          <ac:chgData name="Burrell, Alice" userId="S::alice.burrell@savethechildren.org::7451a51b-a698-4eed-857d-e2f3aa55f173" providerId="AD" clId="Web-{9DD5F2E4-F8D6-C057-4AE7-0502572EDA8D}" dt="2023-10-05T10:54:56.633" v="29"/>
          <ac:picMkLst>
            <pc:docMk/>
            <pc:sldMk cId="3076078722" sldId="339"/>
            <ac:picMk id="4" creationId="{9A0F9704-1869-6756-D6B3-EC28AF0B6CA3}"/>
          </ac:picMkLst>
        </pc:picChg>
      </pc:sldChg>
      <pc:sldChg chg="addSp delSp modSp">
        <pc:chgData name="Burrell, Alice" userId="S::alice.burrell@savethechildren.org::7451a51b-a698-4eed-857d-e2f3aa55f173" providerId="AD" clId="Web-{9DD5F2E4-F8D6-C057-4AE7-0502572EDA8D}" dt="2023-10-05T11:29:04.666" v="118" actId="1076"/>
        <pc:sldMkLst>
          <pc:docMk/>
          <pc:sldMk cId="995163150" sldId="340"/>
        </pc:sldMkLst>
        <pc:picChg chg="add mod">
          <ac:chgData name="Burrell, Alice" userId="S::alice.burrell@savethechildren.org::7451a51b-a698-4eed-857d-e2f3aa55f173" providerId="AD" clId="Web-{9DD5F2E4-F8D6-C057-4AE7-0502572EDA8D}" dt="2023-10-05T11:29:04.666" v="118" actId="1076"/>
          <ac:picMkLst>
            <pc:docMk/>
            <pc:sldMk cId="995163150" sldId="340"/>
            <ac:picMk id="2" creationId="{A1069D77-68FB-72E0-1768-4132932A871B}"/>
          </ac:picMkLst>
        </pc:picChg>
        <pc:picChg chg="del">
          <ac:chgData name="Burrell, Alice" userId="S::alice.burrell@savethechildren.org::7451a51b-a698-4eed-857d-e2f3aa55f173" providerId="AD" clId="Web-{9DD5F2E4-F8D6-C057-4AE7-0502572EDA8D}" dt="2023-10-05T11:28:51.884" v="113"/>
          <ac:picMkLst>
            <pc:docMk/>
            <pc:sldMk cId="995163150" sldId="340"/>
            <ac:picMk id="3" creationId="{9E945C22-071C-0CEF-1C10-43459A2E5DFB}"/>
          </ac:picMkLst>
        </pc:picChg>
        <pc:picChg chg="del">
          <ac:chgData name="Burrell, Alice" userId="S::alice.burrell@savethechildren.org::7451a51b-a698-4eed-857d-e2f3aa55f173" providerId="AD" clId="Web-{9DD5F2E4-F8D6-C057-4AE7-0502572EDA8D}" dt="2023-10-05T11:28:53.244" v="114"/>
          <ac:picMkLst>
            <pc:docMk/>
            <pc:sldMk cId="995163150" sldId="340"/>
            <ac:picMk id="8" creationId="{20992FE7-16BF-8D63-B232-4FAD092E6870}"/>
          </ac:picMkLst>
        </pc:picChg>
      </pc:sldChg>
      <pc:sldChg chg="addSp delSp modSp">
        <pc:chgData name="Burrell, Alice" userId="S::alice.burrell@savethechildren.org::7451a51b-a698-4eed-857d-e2f3aa55f173" providerId="AD" clId="Web-{9DD5F2E4-F8D6-C057-4AE7-0502572EDA8D}" dt="2023-10-05T10:59:34.530" v="40" actId="1076"/>
        <pc:sldMkLst>
          <pc:docMk/>
          <pc:sldMk cId="2733443909" sldId="341"/>
        </pc:sldMkLst>
        <pc:picChg chg="del">
          <ac:chgData name="Burrell, Alice" userId="S::alice.burrell@savethechildren.org::7451a51b-a698-4eed-857d-e2f3aa55f173" providerId="AD" clId="Web-{9DD5F2E4-F8D6-C057-4AE7-0502572EDA8D}" dt="2023-10-05T10:59:29.389" v="36"/>
          <ac:picMkLst>
            <pc:docMk/>
            <pc:sldMk cId="2733443909" sldId="341"/>
            <ac:picMk id="2" creationId="{63680D65-63C8-6C71-6022-15B1C0B69789}"/>
          </ac:picMkLst>
        </pc:picChg>
        <pc:picChg chg="add mod">
          <ac:chgData name="Burrell, Alice" userId="S::alice.burrell@savethechildren.org::7451a51b-a698-4eed-857d-e2f3aa55f173" providerId="AD" clId="Web-{9DD5F2E4-F8D6-C057-4AE7-0502572EDA8D}" dt="2023-10-05T10:59:34.530" v="40" actId="1076"/>
          <ac:picMkLst>
            <pc:docMk/>
            <pc:sldMk cId="2733443909" sldId="341"/>
            <ac:picMk id="3" creationId="{6B81CE88-31F2-F624-07E9-0CE028C444EE}"/>
          </ac:picMkLst>
        </pc:picChg>
      </pc:sldChg>
      <pc:sldChg chg="addCm">
        <pc:chgData name="Burrell, Alice" userId="S::alice.burrell@savethechildren.org::7451a51b-a698-4eed-857d-e2f3aa55f173" providerId="AD" clId="Web-{9DD5F2E4-F8D6-C057-4AE7-0502572EDA8D}" dt="2023-10-05T10:59:52.639" v="41"/>
        <pc:sldMkLst>
          <pc:docMk/>
          <pc:sldMk cId="2119315214" sldId="342"/>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9DD5F2E4-F8D6-C057-4AE7-0502572EDA8D}" dt="2023-10-05T10:59:52.639" v="41"/>
              <pc2:cmMkLst xmlns:pc2="http://schemas.microsoft.com/office/powerpoint/2019/9/main/command">
                <pc:docMk/>
                <pc:sldMk cId="2119315214" sldId="342"/>
                <pc2:cmMk id="{D0CED552-727F-4CDE-A65A-8BA677C89E7F}"/>
              </pc2:cmMkLst>
            </pc226:cmChg>
          </p:ext>
        </pc:extLst>
      </pc:sldChg>
      <pc:sldChg chg="addSp delSp modSp">
        <pc:chgData name="Burrell, Alice" userId="S::alice.burrell@savethechildren.org::7451a51b-a698-4eed-857d-e2f3aa55f173" providerId="AD" clId="Web-{9DD5F2E4-F8D6-C057-4AE7-0502572EDA8D}" dt="2023-10-05T11:00:50.734" v="52" actId="1076"/>
        <pc:sldMkLst>
          <pc:docMk/>
          <pc:sldMk cId="1427330230" sldId="345"/>
        </pc:sldMkLst>
        <pc:picChg chg="add mod">
          <ac:chgData name="Burrell, Alice" userId="S::alice.burrell@savethechildren.org::7451a51b-a698-4eed-857d-e2f3aa55f173" providerId="AD" clId="Web-{9DD5F2E4-F8D6-C057-4AE7-0502572EDA8D}" dt="2023-10-05T11:00:50.734" v="52" actId="1076"/>
          <ac:picMkLst>
            <pc:docMk/>
            <pc:sldMk cId="1427330230" sldId="345"/>
            <ac:picMk id="2" creationId="{E7A35F72-6441-E58E-13A1-A1AC7B459751}"/>
          </ac:picMkLst>
        </pc:picChg>
        <pc:picChg chg="del">
          <ac:chgData name="Burrell, Alice" userId="S::alice.burrell@savethechildren.org::7451a51b-a698-4eed-857d-e2f3aa55f173" providerId="AD" clId="Web-{9DD5F2E4-F8D6-C057-4AE7-0502572EDA8D}" dt="2023-10-05T11:00:42.125" v="46"/>
          <ac:picMkLst>
            <pc:docMk/>
            <pc:sldMk cId="1427330230" sldId="345"/>
            <ac:picMk id="4" creationId="{135BE208-6EAB-E71C-B836-F9F9EA5492DF}"/>
          </ac:picMkLst>
        </pc:picChg>
      </pc:sldChg>
      <pc:sldChg chg="addSp delSp modSp">
        <pc:chgData name="Burrell, Alice" userId="S::alice.burrell@savethechildren.org::7451a51b-a698-4eed-857d-e2f3aa55f173" providerId="AD" clId="Web-{9DD5F2E4-F8D6-C057-4AE7-0502572EDA8D}" dt="2023-10-05T11:01:18.235" v="57" actId="1076"/>
        <pc:sldMkLst>
          <pc:docMk/>
          <pc:sldMk cId="2350047523" sldId="353"/>
        </pc:sldMkLst>
        <pc:picChg chg="add mod">
          <ac:chgData name="Burrell, Alice" userId="S::alice.burrell@savethechildren.org::7451a51b-a698-4eed-857d-e2f3aa55f173" providerId="AD" clId="Web-{9DD5F2E4-F8D6-C057-4AE7-0502572EDA8D}" dt="2023-10-05T11:01:18.235" v="57" actId="1076"/>
          <ac:picMkLst>
            <pc:docMk/>
            <pc:sldMk cId="2350047523" sldId="353"/>
            <ac:picMk id="2" creationId="{723161E4-9179-FF5E-97DA-5C43F73A3EA3}"/>
          </ac:picMkLst>
        </pc:picChg>
        <pc:picChg chg="del">
          <ac:chgData name="Burrell, Alice" userId="S::alice.burrell@savethechildren.org::7451a51b-a698-4eed-857d-e2f3aa55f173" providerId="AD" clId="Web-{9DD5F2E4-F8D6-C057-4AE7-0502572EDA8D}" dt="2023-10-05T11:01:00.610" v="53"/>
          <ac:picMkLst>
            <pc:docMk/>
            <pc:sldMk cId="2350047523" sldId="353"/>
            <ac:picMk id="3" creationId="{88C9AA65-9F10-8EC8-BC63-E3E44779B0DF}"/>
          </ac:picMkLst>
        </pc:picChg>
      </pc:sldChg>
      <pc:sldChg chg="addCm">
        <pc:chgData name="Burrell, Alice" userId="S::alice.burrell@savethechildren.org::7451a51b-a698-4eed-857d-e2f3aa55f173" providerId="AD" clId="Web-{9DD5F2E4-F8D6-C057-4AE7-0502572EDA8D}" dt="2023-10-05T10:59:59.749" v="42"/>
        <pc:sldMkLst>
          <pc:docMk/>
          <pc:sldMk cId="2188652853" sldId="354"/>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9DD5F2E4-F8D6-C057-4AE7-0502572EDA8D}" dt="2023-10-05T10:59:59.749" v="42"/>
              <pc2:cmMkLst xmlns:pc2="http://schemas.microsoft.com/office/powerpoint/2019/9/main/command">
                <pc:docMk/>
                <pc:sldMk cId="2188652853" sldId="354"/>
                <pc2:cmMk id="{616F316B-053D-41FE-B89A-4B84B7F61DAF}"/>
              </pc2:cmMkLst>
            </pc226:cmChg>
          </p:ext>
        </pc:extLst>
      </pc:sldChg>
      <pc:sldChg chg="ord addCm">
        <pc:chgData name="Burrell, Alice" userId="S::alice.burrell@savethechildren.org::7451a51b-a698-4eed-857d-e2f3aa55f173" providerId="AD" clId="Web-{9DD5F2E4-F8D6-C057-4AE7-0502572EDA8D}" dt="2023-10-05T11:00:04.702" v="44"/>
        <pc:sldMkLst>
          <pc:docMk/>
          <pc:sldMk cId="1101264419" sldId="361"/>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9DD5F2E4-F8D6-C057-4AE7-0502572EDA8D}" dt="2023-10-05T11:00:04.702" v="44"/>
              <pc2:cmMkLst xmlns:pc2="http://schemas.microsoft.com/office/powerpoint/2019/9/main/command">
                <pc:docMk/>
                <pc:sldMk cId="1101264419" sldId="361"/>
                <pc2:cmMk id="{C4EE58EF-851B-4B14-A76B-A00918176F92}"/>
              </pc2:cmMkLst>
            </pc226:cmChg>
          </p:ext>
        </pc:extLst>
      </pc:sldChg>
      <pc:sldChg chg="addSp delSp modSp">
        <pc:chgData name="Burrell, Alice" userId="S::alice.burrell@savethechildren.org::7451a51b-a698-4eed-857d-e2f3aa55f173" providerId="AD" clId="Web-{9DD5F2E4-F8D6-C057-4AE7-0502572EDA8D}" dt="2023-10-05T11:30:32.887" v="131"/>
        <pc:sldMkLst>
          <pc:docMk/>
          <pc:sldMk cId="1646438063" sldId="363"/>
        </pc:sldMkLst>
        <pc:spChg chg="mod">
          <ac:chgData name="Burrell, Alice" userId="S::alice.burrell@savethechildren.org::7451a51b-a698-4eed-857d-e2f3aa55f173" providerId="AD" clId="Web-{9DD5F2E4-F8D6-C057-4AE7-0502572EDA8D}" dt="2023-10-05T11:30:32.887" v="131"/>
          <ac:spMkLst>
            <pc:docMk/>
            <pc:sldMk cId="1646438063" sldId="363"/>
            <ac:spMk id="4" creationId="{A89F8AD7-776D-9CA0-3D10-4DCF8994A9F8}"/>
          </ac:spMkLst>
        </pc:spChg>
        <pc:spChg chg="mod">
          <ac:chgData name="Burrell, Alice" userId="S::alice.burrell@savethechildren.org::7451a51b-a698-4eed-857d-e2f3aa55f173" providerId="AD" clId="Web-{9DD5F2E4-F8D6-C057-4AE7-0502572EDA8D}" dt="2023-10-05T11:30:30.231" v="130"/>
          <ac:spMkLst>
            <pc:docMk/>
            <pc:sldMk cId="1646438063" sldId="363"/>
            <ac:spMk id="9" creationId="{2CED9A69-2E8F-025F-E011-F6BD16744C36}"/>
          </ac:spMkLst>
        </pc:spChg>
        <pc:picChg chg="del">
          <ac:chgData name="Burrell, Alice" userId="S::alice.burrell@savethechildren.org::7451a51b-a698-4eed-857d-e2f3aa55f173" providerId="AD" clId="Web-{9DD5F2E4-F8D6-C057-4AE7-0502572EDA8D}" dt="2023-10-05T11:29:49.433" v="119"/>
          <ac:picMkLst>
            <pc:docMk/>
            <pc:sldMk cId="1646438063" sldId="363"/>
            <ac:picMk id="3" creationId="{885F5A1D-9C9D-BF74-6D62-C770475F7FF0}"/>
          </ac:picMkLst>
        </pc:picChg>
        <pc:picChg chg="add mod">
          <ac:chgData name="Burrell, Alice" userId="S::alice.burrell@savethechildren.org::7451a51b-a698-4eed-857d-e2f3aa55f173" providerId="AD" clId="Web-{9DD5F2E4-F8D6-C057-4AE7-0502572EDA8D}" dt="2023-10-05T11:30:01.058" v="127" actId="1076"/>
          <ac:picMkLst>
            <pc:docMk/>
            <pc:sldMk cId="1646438063" sldId="363"/>
            <ac:picMk id="7" creationId="{D5C578F0-0909-D22D-E63E-2260059BCE71}"/>
          </ac:picMkLst>
        </pc:picChg>
      </pc:sldChg>
      <pc:sldChg chg="addSp delSp modSp">
        <pc:chgData name="Burrell, Alice" userId="S::alice.burrell@savethechildren.org::7451a51b-a698-4eed-857d-e2f3aa55f173" providerId="AD" clId="Web-{9DD5F2E4-F8D6-C057-4AE7-0502572EDA8D}" dt="2023-10-05T11:23:39.314" v="112" actId="1076"/>
        <pc:sldMkLst>
          <pc:docMk/>
          <pc:sldMk cId="859994745" sldId="365"/>
        </pc:sldMkLst>
        <pc:picChg chg="add mod">
          <ac:chgData name="Burrell, Alice" userId="S::alice.burrell@savethechildren.org::7451a51b-a698-4eed-857d-e2f3aa55f173" providerId="AD" clId="Web-{9DD5F2E4-F8D6-C057-4AE7-0502572EDA8D}" dt="2023-10-05T11:23:39.314" v="112" actId="1076"/>
          <ac:picMkLst>
            <pc:docMk/>
            <pc:sldMk cId="859994745" sldId="365"/>
            <ac:picMk id="2" creationId="{D495810C-548B-099D-0D60-FCBC760CB22E}"/>
          </ac:picMkLst>
        </pc:picChg>
        <pc:picChg chg="del">
          <ac:chgData name="Burrell, Alice" userId="S::alice.burrell@savethechildren.org::7451a51b-a698-4eed-857d-e2f3aa55f173" providerId="AD" clId="Web-{9DD5F2E4-F8D6-C057-4AE7-0502572EDA8D}" dt="2023-10-05T11:23:30.470" v="107"/>
          <ac:picMkLst>
            <pc:docMk/>
            <pc:sldMk cId="859994745" sldId="365"/>
            <ac:picMk id="4" creationId="{305BFAE5-FFE5-CD9A-C82E-3457451C6578}"/>
          </ac:picMkLst>
        </pc:picChg>
      </pc:sldChg>
      <pc:sldChg chg="addSp delSp modSp">
        <pc:chgData name="Burrell, Alice" userId="S::alice.burrell@savethechildren.org::7451a51b-a698-4eed-857d-e2f3aa55f173" providerId="AD" clId="Web-{9DD5F2E4-F8D6-C057-4AE7-0502572EDA8D}" dt="2023-10-05T11:01:57.533" v="62" actId="1076"/>
        <pc:sldMkLst>
          <pc:docMk/>
          <pc:sldMk cId="2797150467" sldId="366"/>
        </pc:sldMkLst>
        <pc:picChg chg="del">
          <ac:chgData name="Burrell, Alice" userId="S::alice.burrell@savethechildren.org::7451a51b-a698-4eed-857d-e2f3aa55f173" providerId="AD" clId="Web-{9DD5F2E4-F8D6-C057-4AE7-0502572EDA8D}" dt="2023-10-05T11:01:53.345" v="58"/>
          <ac:picMkLst>
            <pc:docMk/>
            <pc:sldMk cId="2797150467" sldId="366"/>
            <ac:picMk id="2" creationId="{E15EE911-D708-2353-4FF3-D4A0D0272BE6}"/>
          </ac:picMkLst>
        </pc:picChg>
        <pc:picChg chg="add mod">
          <ac:chgData name="Burrell, Alice" userId="S::alice.burrell@savethechildren.org::7451a51b-a698-4eed-857d-e2f3aa55f173" providerId="AD" clId="Web-{9DD5F2E4-F8D6-C057-4AE7-0502572EDA8D}" dt="2023-10-05T11:01:57.533" v="62" actId="1076"/>
          <ac:picMkLst>
            <pc:docMk/>
            <pc:sldMk cId="2797150467" sldId="366"/>
            <ac:picMk id="3" creationId="{A37D190C-5C96-90DA-460D-CC5490320D1A}"/>
          </ac:picMkLst>
        </pc:picChg>
      </pc:sldChg>
      <pc:sldChg chg="addSp delSp modSp addCm delCm">
        <pc:chgData name="Burrell, Alice" userId="S::alice.burrell@savethechildren.org::7451a51b-a698-4eed-857d-e2f3aa55f173" providerId="AD" clId="Web-{9DD5F2E4-F8D6-C057-4AE7-0502572EDA8D}" dt="2023-10-05T11:38:00.148" v="137"/>
        <pc:sldMkLst>
          <pc:docMk/>
          <pc:sldMk cId="4109994960" sldId="367"/>
        </pc:sldMkLst>
        <pc:picChg chg="add mod">
          <ac:chgData name="Burrell, Alice" userId="S::alice.burrell@savethechildren.org::7451a51b-a698-4eed-857d-e2f3aa55f173" providerId="AD" clId="Web-{9DD5F2E4-F8D6-C057-4AE7-0502572EDA8D}" dt="2023-10-05T11:37:51.679" v="136" actId="14100"/>
          <ac:picMkLst>
            <pc:docMk/>
            <pc:sldMk cId="4109994960" sldId="367"/>
            <ac:picMk id="2" creationId="{15610CFB-C9FE-07F3-AB93-045A5AE611E1}"/>
          </ac:picMkLst>
        </pc:picChg>
        <pc:picChg chg="del">
          <ac:chgData name="Burrell, Alice" userId="S::alice.burrell@savethechildren.org::7451a51b-a698-4eed-857d-e2f3aa55f173" providerId="AD" clId="Web-{9DD5F2E4-F8D6-C057-4AE7-0502572EDA8D}" dt="2023-10-05T11:37:38.148" v="132"/>
          <ac:picMkLst>
            <pc:docMk/>
            <pc:sldMk cId="4109994960" sldId="367"/>
            <ac:picMk id="3" creationId="{7E2D3332-3B95-9EA5-89E9-084AA8347A9F}"/>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1:38:00.148" v="137"/>
              <pc2:cmMkLst xmlns:pc2="http://schemas.microsoft.com/office/powerpoint/2019/9/main/command">
                <pc:docMk/>
                <pc:sldMk cId="4109994960" sldId="367"/>
                <pc2:cmMk id="{1E14AF04-2317-448E-A40B-82522AEEA7E7}"/>
              </pc2:cmMkLst>
            </pc226:cmChg>
          </p:ext>
        </pc:extLst>
      </pc:sldChg>
      <pc:sldChg chg="addSp delSp modSp">
        <pc:chgData name="Burrell, Alice" userId="S::alice.burrell@savethechildren.org::7451a51b-a698-4eed-857d-e2f3aa55f173" providerId="AD" clId="Web-{9DD5F2E4-F8D6-C057-4AE7-0502572EDA8D}" dt="2023-10-05T11:02:31.940" v="68" actId="1076"/>
        <pc:sldMkLst>
          <pc:docMk/>
          <pc:sldMk cId="2297250869" sldId="368"/>
        </pc:sldMkLst>
        <pc:picChg chg="del">
          <ac:chgData name="Burrell, Alice" userId="S::alice.burrell@savethechildren.org::7451a51b-a698-4eed-857d-e2f3aa55f173" providerId="AD" clId="Web-{9DD5F2E4-F8D6-C057-4AE7-0502572EDA8D}" dt="2023-10-05T11:02:13.549" v="64"/>
          <ac:picMkLst>
            <pc:docMk/>
            <pc:sldMk cId="2297250869" sldId="368"/>
            <ac:picMk id="2" creationId="{E15EE911-D708-2353-4FF3-D4A0D0272BE6}"/>
          </ac:picMkLst>
        </pc:picChg>
        <pc:picChg chg="add mod">
          <ac:chgData name="Burrell, Alice" userId="S::alice.burrell@savethechildren.org::7451a51b-a698-4eed-857d-e2f3aa55f173" providerId="AD" clId="Web-{9DD5F2E4-F8D6-C057-4AE7-0502572EDA8D}" dt="2023-10-05T11:02:31.940" v="68" actId="1076"/>
          <ac:picMkLst>
            <pc:docMk/>
            <pc:sldMk cId="2297250869" sldId="368"/>
            <ac:picMk id="3" creationId="{4F4E54F4-35FC-FC06-4F02-A0EB2A30D3D7}"/>
          </ac:picMkLst>
        </pc:picChg>
      </pc:sldChg>
      <pc:sldChg chg="addCm">
        <pc:chgData name="Burrell, Alice" userId="S::alice.burrell@savethechildren.org::7451a51b-a698-4eed-857d-e2f3aa55f173" providerId="AD" clId="Web-{9DD5F2E4-F8D6-C057-4AE7-0502572EDA8D}" dt="2023-10-05T11:00:09.484" v="45"/>
        <pc:sldMkLst>
          <pc:docMk/>
          <pc:sldMk cId="3180455405" sldId="369"/>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9DD5F2E4-F8D6-C057-4AE7-0502572EDA8D}" dt="2023-10-05T11:00:09.484" v="45"/>
              <pc2:cmMkLst xmlns:pc2="http://schemas.microsoft.com/office/powerpoint/2019/9/main/command">
                <pc:docMk/>
                <pc:sldMk cId="3180455405" sldId="369"/>
                <pc2:cmMk id="{27242054-12B0-4B02-889D-4DCE1C018583}"/>
              </pc2:cmMkLst>
            </pc226:cmChg>
          </p:ext>
        </pc:extLst>
      </pc:sldChg>
      <pc:sldChg chg="addSp delSp modSp addCm delCm">
        <pc:chgData name="Burrell, Alice" userId="S::alice.burrell@savethechildren.org::7451a51b-a698-4eed-857d-e2f3aa55f173" providerId="AD" clId="Web-{9DD5F2E4-F8D6-C057-4AE7-0502572EDA8D}" dt="2023-10-05T11:39:50.526" v="142"/>
        <pc:sldMkLst>
          <pc:docMk/>
          <pc:sldMk cId="2686201803" sldId="370"/>
        </pc:sldMkLst>
        <pc:picChg chg="del">
          <ac:chgData name="Burrell, Alice" userId="S::alice.burrell@savethechildren.org::7451a51b-a698-4eed-857d-e2f3aa55f173" providerId="AD" clId="Web-{9DD5F2E4-F8D6-C057-4AE7-0502572EDA8D}" dt="2023-10-05T11:39:43.088" v="138"/>
          <ac:picMkLst>
            <pc:docMk/>
            <pc:sldMk cId="2686201803" sldId="370"/>
            <ac:picMk id="2" creationId="{124531FC-1A60-C33D-3F0B-0CD5E4FCA28F}"/>
          </ac:picMkLst>
        </pc:picChg>
        <pc:picChg chg="add mod">
          <ac:chgData name="Burrell, Alice" userId="S::alice.burrell@savethechildren.org::7451a51b-a698-4eed-857d-e2f3aa55f173" providerId="AD" clId="Web-{9DD5F2E4-F8D6-C057-4AE7-0502572EDA8D}" dt="2023-10-05T11:39:48.979" v="141" actId="14100"/>
          <ac:picMkLst>
            <pc:docMk/>
            <pc:sldMk cId="2686201803" sldId="370"/>
            <ac:picMk id="3" creationId="{4F1E75FF-182E-39A5-8569-102E57F49EC4}"/>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1:39:50.526" v="142"/>
              <pc2:cmMkLst xmlns:pc2="http://schemas.microsoft.com/office/powerpoint/2019/9/main/command">
                <pc:docMk/>
                <pc:sldMk cId="2686201803" sldId="370"/>
                <pc2:cmMk id="{E88C1972-256D-4CB1-9C8D-4BA9830BDCA2}"/>
              </pc2:cmMkLst>
            </pc226:cmChg>
          </p:ext>
        </pc:extLst>
      </pc:sldChg>
      <pc:sldChg chg="addSp delSp modSp">
        <pc:chgData name="Burrell, Alice" userId="S::alice.burrell@savethechildren.org::7451a51b-a698-4eed-857d-e2f3aa55f173" providerId="AD" clId="Web-{9DD5F2E4-F8D6-C057-4AE7-0502572EDA8D}" dt="2023-10-05T11:02:55.722" v="73" actId="14100"/>
        <pc:sldMkLst>
          <pc:docMk/>
          <pc:sldMk cId="460578548" sldId="372"/>
        </pc:sldMkLst>
        <pc:picChg chg="add mod">
          <ac:chgData name="Burrell, Alice" userId="S::alice.burrell@savethechildren.org::7451a51b-a698-4eed-857d-e2f3aa55f173" providerId="AD" clId="Web-{9DD5F2E4-F8D6-C057-4AE7-0502572EDA8D}" dt="2023-10-05T11:02:55.722" v="73" actId="14100"/>
          <ac:picMkLst>
            <pc:docMk/>
            <pc:sldMk cId="460578548" sldId="372"/>
            <ac:picMk id="2" creationId="{C5FDC748-C795-F157-7449-8C66AEB11869}"/>
          </ac:picMkLst>
        </pc:picChg>
        <pc:picChg chg="del">
          <ac:chgData name="Burrell, Alice" userId="S::alice.burrell@savethechildren.org::7451a51b-a698-4eed-857d-e2f3aa55f173" providerId="AD" clId="Web-{9DD5F2E4-F8D6-C057-4AE7-0502572EDA8D}" dt="2023-10-05T11:02:52.268" v="70"/>
          <ac:picMkLst>
            <pc:docMk/>
            <pc:sldMk cId="460578548" sldId="372"/>
            <ac:picMk id="4" creationId="{680B0931-701F-C0C8-C6E6-01852FEE4FE1}"/>
          </ac:picMkLst>
        </pc:picChg>
      </pc:sldChg>
      <pc:sldChg chg="addSp delSp modSp addCm delCm">
        <pc:chgData name="Burrell, Alice" userId="S::alice.burrell@savethechildren.org::7451a51b-a698-4eed-857d-e2f3aa55f173" providerId="AD" clId="Web-{9DD5F2E4-F8D6-C057-4AE7-0502572EDA8D}" dt="2023-10-05T12:52:08.743" v="148"/>
        <pc:sldMkLst>
          <pc:docMk/>
          <pc:sldMk cId="1986450393" sldId="375"/>
        </pc:sldMkLst>
        <pc:picChg chg="add mod">
          <ac:chgData name="Burrell, Alice" userId="S::alice.burrell@savethechildren.org::7451a51b-a698-4eed-857d-e2f3aa55f173" providerId="AD" clId="Web-{9DD5F2E4-F8D6-C057-4AE7-0502572EDA8D}" dt="2023-10-05T12:52:02.883" v="147" actId="1076"/>
          <ac:picMkLst>
            <pc:docMk/>
            <pc:sldMk cId="1986450393" sldId="375"/>
            <ac:picMk id="2" creationId="{1783C2FE-50B1-078E-0318-06CA2F0711EC}"/>
          </ac:picMkLst>
        </pc:picChg>
        <pc:picChg chg="del">
          <ac:chgData name="Burrell, Alice" userId="S::alice.burrell@savethechildren.org::7451a51b-a698-4eed-857d-e2f3aa55f173" providerId="AD" clId="Web-{9DD5F2E4-F8D6-C057-4AE7-0502572EDA8D}" dt="2023-10-05T12:51:57.149" v="143"/>
          <ac:picMkLst>
            <pc:docMk/>
            <pc:sldMk cId="1986450393" sldId="375"/>
            <ac:picMk id="9" creationId="{98DA8962-1EBF-C52C-025D-F2AF268DD457}"/>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2:52:08.743" v="148"/>
              <pc2:cmMkLst xmlns:pc2="http://schemas.microsoft.com/office/powerpoint/2019/9/main/command">
                <pc:docMk/>
                <pc:sldMk cId="1986450393" sldId="375"/>
                <pc2:cmMk id="{48788B48-ACD4-48C9-A129-64C9242343AF}"/>
              </pc2:cmMkLst>
            </pc226:cmChg>
          </p:ext>
        </pc:extLst>
      </pc:sldChg>
      <pc:sldChg chg="addSp delSp modSp addCm delCm">
        <pc:chgData name="Burrell, Alice" userId="S::alice.burrell@savethechildren.org::7451a51b-a698-4eed-857d-e2f3aa55f173" providerId="AD" clId="Web-{9DD5F2E4-F8D6-C057-4AE7-0502572EDA8D}" dt="2023-10-05T12:56:27.296" v="173"/>
        <pc:sldMkLst>
          <pc:docMk/>
          <pc:sldMk cId="603256544" sldId="376"/>
        </pc:sldMkLst>
        <pc:picChg chg="del">
          <ac:chgData name="Burrell, Alice" userId="S::alice.burrell@savethechildren.org::7451a51b-a698-4eed-857d-e2f3aa55f173" providerId="AD" clId="Web-{9DD5F2E4-F8D6-C057-4AE7-0502572EDA8D}" dt="2023-10-05T12:52:32.243" v="149"/>
          <ac:picMkLst>
            <pc:docMk/>
            <pc:sldMk cId="603256544" sldId="376"/>
            <ac:picMk id="2" creationId="{E5064E55-DCA6-F32A-1FED-9D644BB05B12}"/>
          </ac:picMkLst>
        </pc:picChg>
        <pc:picChg chg="del">
          <ac:chgData name="Burrell, Alice" userId="S::alice.burrell@savethechildren.org::7451a51b-a698-4eed-857d-e2f3aa55f173" providerId="AD" clId="Web-{9DD5F2E4-F8D6-C057-4AE7-0502572EDA8D}" dt="2023-10-05T12:54:57.435" v="156"/>
          <ac:picMkLst>
            <pc:docMk/>
            <pc:sldMk cId="603256544" sldId="376"/>
            <ac:picMk id="3" creationId="{DDD71D0A-6AEB-8AAA-B27C-1B2625B21767}"/>
          </ac:picMkLst>
        </pc:picChg>
        <pc:picChg chg="del">
          <ac:chgData name="Burrell, Alice" userId="S::alice.burrell@savethechildren.org::7451a51b-a698-4eed-857d-e2f3aa55f173" providerId="AD" clId="Web-{9DD5F2E4-F8D6-C057-4AE7-0502572EDA8D}" dt="2023-10-05T12:56:11.436" v="166"/>
          <ac:picMkLst>
            <pc:docMk/>
            <pc:sldMk cId="603256544" sldId="376"/>
            <ac:picMk id="4" creationId="{BBAB8D06-5E18-E2DC-723E-3A6E6612C098}"/>
          </ac:picMkLst>
        </pc:picChg>
        <pc:picChg chg="add mod">
          <ac:chgData name="Burrell, Alice" userId="S::alice.burrell@savethechildren.org::7451a51b-a698-4eed-857d-e2f3aa55f173" providerId="AD" clId="Web-{9DD5F2E4-F8D6-C057-4AE7-0502572EDA8D}" dt="2023-10-05T12:56:23.218" v="172" actId="14100"/>
          <ac:picMkLst>
            <pc:docMk/>
            <pc:sldMk cId="603256544" sldId="376"/>
            <ac:picMk id="7" creationId="{A089E2F4-6989-111F-2C09-E03D4207104E}"/>
          </ac:picMkLst>
        </pc:picChg>
        <pc:picChg chg="add mod">
          <ac:chgData name="Burrell, Alice" userId="S::alice.burrell@savethechildren.org::7451a51b-a698-4eed-857d-e2f3aa55f173" providerId="AD" clId="Web-{9DD5F2E4-F8D6-C057-4AE7-0502572EDA8D}" dt="2023-10-05T12:56:21.015" v="171" actId="1076"/>
          <ac:picMkLst>
            <pc:docMk/>
            <pc:sldMk cId="603256544" sldId="376"/>
            <ac:picMk id="8" creationId="{12DCFA3C-8BF5-924D-9745-9A8A275D71A7}"/>
          </ac:picMkLst>
        </pc:picChg>
        <pc:picChg chg="add mod">
          <ac:chgData name="Burrell, Alice" userId="S::alice.burrell@savethechildren.org::7451a51b-a698-4eed-857d-e2f3aa55f173" providerId="AD" clId="Web-{9DD5F2E4-F8D6-C057-4AE7-0502572EDA8D}" dt="2023-10-05T12:56:18.874" v="170" actId="1076"/>
          <ac:picMkLst>
            <pc:docMk/>
            <pc:sldMk cId="603256544" sldId="376"/>
            <ac:picMk id="9" creationId="{A00FD9E2-C6E1-0539-9561-4B91C146ED9F}"/>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2:56:27.296" v="173"/>
              <pc2:cmMkLst xmlns:pc2="http://schemas.microsoft.com/office/powerpoint/2019/9/main/command">
                <pc:docMk/>
                <pc:sldMk cId="603256544" sldId="376"/>
                <pc2:cmMk id="{E7E4A7D7-4907-48D9-98E1-73E3DB581E1A}"/>
              </pc2:cmMkLst>
            </pc226:cmChg>
          </p:ext>
        </pc:extLst>
      </pc:sldChg>
      <pc:sldChg chg="addSp delSp modSp addCm delCm">
        <pc:chgData name="Burrell, Alice" userId="S::alice.burrell@savethechildren.org::7451a51b-a698-4eed-857d-e2f3aa55f173" providerId="AD" clId="Web-{9DD5F2E4-F8D6-C057-4AE7-0502572EDA8D}" dt="2023-10-05T13:30:17.863" v="208"/>
        <pc:sldMkLst>
          <pc:docMk/>
          <pc:sldMk cId="773253990" sldId="377"/>
        </pc:sldMkLst>
        <pc:grpChg chg="del">
          <ac:chgData name="Burrell, Alice" userId="S::alice.burrell@savethechildren.org::7451a51b-a698-4eed-857d-e2f3aa55f173" providerId="AD" clId="Web-{9DD5F2E4-F8D6-C057-4AE7-0502572EDA8D}" dt="2023-10-05T13:26:33.529" v="200"/>
          <ac:grpSpMkLst>
            <pc:docMk/>
            <pc:sldMk cId="773253990" sldId="377"/>
            <ac:grpSpMk id="9" creationId="{CBD112A2-BC96-6CF9-2370-84C0D1137479}"/>
          </ac:grpSpMkLst>
        </pc:grpChg>
        <pc:picChg chg="add mod">
          <ac:chgData name="Burrell, Alice" userId="S::alice.burrell@savethechildren.org::7451a51b-a698-4eed-857d-e2f3aa55f173" providerId="AD" clId="Web-{9DD5F2E4-F8D6-C057-4AE7-0502572EDA8D}" dt="2023-10-05T13:26:38.513" v="204" actId="1076"/>
          <ac:picMkLst>
            <pc:docMk/>
            <pc:sldMk cId="773253990" sldId="377"/>
            <ac:picMk id="2" creationId="{8498022B-F07F-4CE5-BD4F-2B1C4D66A07E}"/>
          </ac:picMkLst>
        </pc:picChg>
        <pc:picChg chg="add mod">
          <ac:chgData name="Burrell, Alice" userId="S::alice.burrell@savethechildren.org::7451a51b-a698-4eed-857d-e2f3aa55f173" providerId="AD" clId="Web-{9DD5F2E4-F8D6-C057-4AE7-0502572EDA8D}" dt="2023-10-05T13:30:16.206" v="207" actId="14100"/>
          <ac:picMkLst>
            <pc:docMk/>
            <pc:sldMk cId="773253990" sldId="377"/>
            <ac:picMk id="3" creationId="{CA7DA785-C765-7A82-F491-981F21B5A9C5}"/>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3:30:17.863" v="208"/>
              <pc2:cmMkLst xmlns:pc2="http://schemas.microsoft.com/office/powerpoint/2019/9/main/command">
                <pc:docMk/>
                <pc:sldMk cId="773253990" sldId="377"/>
                <pc2:cmMk id="{8EDE5175-CD6E-4EE2-A349-AC0DF00DDAF5}"/>
              </pc2:cmMkLst>
            </pc226:cmChg>
          </p:ext>
        </pc:extLst>
      </pc:sldChg>
      <pc:sldChg chg="addCm">
        <pc:chgData name="Burrell, Alice" userId="S::alice.burrell@savethechildren.org::7451a51b-a698-4eed-857d-e2f3aa55f173" providerId="AD" clId="Web-{9DD5F2E4-F8D6-C057-4AE7-0502572EDA8D}" dt="2023-10-05T11:03:21.207" v="77"/>
        <pc:sldMkLst>
          <pc:docMk/>
          <pc:sldMk cId="2509357198" sldId="379"/>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9DD5F2E4-F8D6-C057-4AE7-0502572EDA8D}" dt="2023-10-05T11:03:21.207" v="77"/>
              <pc2:cmMkLst xmlns:pc2="http://schemas.microsoft.com/office/powerpoint/2019/9/main/command">
                <pc:docMk/>
                <pc:sldMk cId="2509357198" sldId="379"/>
                <pc2:cmMk id="{85B33C45-79CA-4A63-9B9C-B0BE1038A49C}"/>
              </pc2:cmMkLst>
            </pc226:cmChg>
          </p:ext>
        </pc:extLst>
      </pc:sldChg>
      <pc:sldChg chg="addCm">
        <pc:chgData name="Burrell, Alice" userId="S::alice.burrell@savethechildren.org::7451a51b-a698-4eed-857d-e2f3aa55f173" providerId="AD" clId="Web-{9DD5F2E4-F8D6-C057-4AE7-0502572EDA8D}" dt="2023-10-05T11:03:26.941" v="78"/>
        <pc:sldMkLst>
          <pc:docMk/>
          <pc:sldMk cId="2598598931" sldId="382"/>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9DD5F2E4-F8D6-C057-4AE7-0502572EDA8D}" dt="2023-10-05T11:03:26.941" v="78"/>
              <pc2:cmMkLst xmlns:pc2="http://schemas.microsoft.com/office/powerpoint/2019/9/main/command">
                <pc:docMk/>
                <pc:sldMk cId="2598598931" sldId="382"/>
                <pc2:cmMk id="{4B9141B9-FE06-4FC7-AD17-5BFAFCEB8E1A}"/>
              </pc2:cmMkLst>
            </pc226:cmChg>
          </p:ext>
        </pc:extLst>
      </pc:sldChg>
      <pc:sldChg chg="addSp delSp modSp addCm delCm">
        <pc:chgData name="Burrell, Alice" userId="S::alice.burrell@savethechildren.org::7451a51b-a698-4eed-857d-e2f3aa55f173" providerId="AD" clId="Web-{9DD5F2E4-F8D6-C057-4AE7-0502572EDA8D}" dt="2023-10-05T14:00:30.775" v="215"/>
        <pc:sldMkLst>
          <pc:docMk/>
          <pc:sldMk cId="1005125496" sldId="386"/>
        </pc:sldMkLst>
        <pc:grpChg chg="del">
          <ac:chgData name="Burrell, Alice" userId="S::alice.burrell@savethechildren.org::7451a51b-a698-4eed-857d-e2f3aa55f173" providerId="AD" clId="Web-{9DD5F2E4-F8D6-C057-4AE7-0502572EDA8D}" dt="2023-10-05T14:00:16.962" v="209"/>
          <ac:grpSpMkLst>
            <pc:docMk/>
            <pc:sldMk cId="1005125496" sldId="386"/>
            <ac:grpSpMk id="7" creationId="{85F2BC40-DE9E-80A1-D232-0303797E9A9C}"/>
          </ac:grpSpMkLst>
        </pc:grpChg>
        <pc:picChg chg="add mod">
          <ac:chgData name="Burrell, Alice" userId="S::alice.burrell@savethechildren.org::7451a51b-a698-4eed-857d-e2f3aa55f173" providerId="AD" clId="Web-{9DD5F2E4-F8D6-C057-4AE7-0502572EDA8D}" dt="2023-10-05T14:00:28.416" v="214" actId="14100"/>
          <ac:picMkLst>
            <pc:docMk/>
            <pc:sldMk cId="1005125496" sldId="386"/>
            <ac:picMk id="2" creationId="{79315001-74FD-AADE-1A54-8F40FB04C56B}"/>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4:00:30.775" v="215"/>
              <pc2:cmMkLst xmlns:pc2="http://schemas.microsoft.com/office/powerpoint/2019/9/main/command">
                <pc:docMk/>
                <pc:sldMk cId="1005125496" sldId="386"/>
                <pc2:cmMk id="{576803A8-253A-440C-A38D-55F93135BD9A}"/>
              </pc2:cmMkLst>
            </pc226:cmChg>
          </p:ext>
        </pc:extLst>
      </pc:sldChg>
      <pc:sldChg chg="addSp delSp modSp addCm delCm">
        <pc:chgData name="Burrell, Alice" userId="S::alice.burrell@savethechildren.org::7451a51b-a698-4eed-857d-e2f3aa55f173" providerId="AD" clId="Web-{9DD5F2E4-F8D6-C057-4AE7-0502572EDA8D}" dt="2023-10-05T14:01:13.104" v="222"/>
        <pc:sldMkLst>
          <pc:docMk/>
          <pc:sldMk cId="578057191" sldId="387"/>
        </pc:sldMkLst>
        <pc:picChg chg="del">
          <ac:chgData name="Burrell, Alice" userId="S::alice.burrell@savethechildren.org::7451a51b-a698-4eed-857d-e2f3aa55f173" providerId="AD" clId="Web-{9DD5F2E4-F8D6-C057-4AE7-0502572EDA8D}" dt="2023-10-05T14:00:56.994" v="216"/>
          <ac:picMkLst>
            <pc:docMk/>
            <pc:sldMk cId="578057191" sldId="387"/>
            <ac:picMk id="2" creationId="{BDD3F26C-F772-6125-C9BE-2A249C46D603}"/>
          </ac:picMkLst>
        </pc:picChg>
        <pc:picChg chg="add mod">
          <ac:chgData name="Burrell, Alice" userId="S::alice.burrell@savethechildren.org::7451a51b-a698-4eed-857d-e2f3aa55f173" providerId="AD" clId="Web-{9DD5F2E4-F8D6-C057-4AE7-0502572EDA8D}" dt="2023-10-05T14:01:06.698" v="221" actId="1076"/>
          <ac:picMkLst>
            <pc:docMk/>
            <pc:sldMk cId="578057191" sldId="387"/>
            <ac:picMk id="3" creationId="{D643A3D9-68DB-8507-222E-D7482E62AC56}"/>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4:01:13.104" v="222"/>
              <pc2:cmMkLst xmlns:pc2="http://schemas.microsoft.com/office/powerpoint/2019/9/main/command">
                <pc:docMk/>
                <pc:sldMk cId="578057191" sldId="387"/>
                <pc2:cmMk id="{543CD797-BC93-406A-8D8F-43E5D95E8C45}"/>
              </pc2:cmMkLst>
            </pc226:cmChg>
          </p:ext>
        </pc:extLst>
      </pc:sldChg>
      <pc:sldChg chg="addSp delSp modSp addCm delCm">
        <pc:chgData name="Burrell, Alice" userId="S::alice.burrell@savethechildren.org::7451a51b-a698-4eed-857d-e2f3aa55f173" providerId="AD" clId="Web-{9DD5F2E4-F8D6-C057-4AE7-0502572EDA8D}" dt="2023-10-05T14:01:50.246" v="230" actId="14100"/>
        <pc:sldMkLst>
          <pc:docMk/>
          <pc:sldMk cId="2383962846" sldId="388"/>
        </pc:sldMkLst>
        <pc:picChg chg="add mod">
          <ac:chgData name="Burrell, Alice" userId="S::alice.burrell@savethechildren.org::7451a51b-a698-4eed-857d-e2f3aa55f173" providerId="AD" clId="Web-{9DD5F2E4-F8D6-C057-4AE7-0502572EDA8D}" dt="2023-10-05T14:01:50.246" v="230" actId="14100"/>
          <ac:picMkLst>
            <pc:docMk/>
            <pc:sldMk cId="2383962846" sldId="388"/>
            <ac:picMk id="2" creationId="{7E1D1D63-B923-42AB-C117-D2C2A0147CDF}"/>
          </ac:picMkLst>
        </pc:picChg>
        <pc:picChg chg="del">
          <ac:chgData name="Burrell, Alice" userId="S::alice.burrell@savethechildren.org::7451a51b-a698-4eed-857d-e2f3aa55f173" providerId="AD" clId="Web-{9DD5F2E4-F8D6-C057-4AE7-0502572EDA8D}" dt="2023-10-05T14:01:30.823" v="223"/>
          <ac:picMkLst>
            <pc:docMk/>
            <pc:sldMk cId="2383962846" sldId="388"/>
            <ac:picMk id="3" creationId="{BDF4E5AF-AE3B-0F55-C5BF-BDF8F687BD09}"/>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4:01:41.917" v="229"/>
              <pc2:cmMkLst xmlns:pc2="http://schemas.microsoft.com/office/powerpoint/2019/9/main/command">
                <pc:docMk/>
                <pc:sldMk cId="2383962846" sldId="388"/>
                <pc2:cmMk id="{9F1B1A18-48F7-4FC4-8827-1E2564D74C77}"/>
              </pc2:cmMkLst>
            </pc226:cmChg>
          </p:ext>
        </pc:extLst>
      </pc:sldChg>
      <pc:sldChg chg="addSp delSp modSp">
        <pc:chgData name="Burrell, Alice" userId="S::alice.burrell@savethechildren.org::7451a51b-a698-4eed-857d-e2f3aa55f173" providerId="AD" clId="Web-{9DD5F2E4-F8D6-C057-4AE7-0502572EDA8D}" dt="2023-10-05T13:09:53.066" v="187" actId="14100"/>
        <pc:sldMkLst>
          <pc:docMk/>
          <pc:sldMk cId="4218795911" sldId="391"/>
        </pc:sldMkLst>
        <pc:picChg chg="add mod">
          <ac:chgData name="Burrell, Alice" userId="S::alice.burrell@savethechildren.org::7451a51b-a698-4eed-857d-e2f3aa55f173" providerId="AD" clId="Web-{9DD5F2E4-F8D6-C057-4AE7-0502572EDA8D}" dt="2023-10-05T13:08:34.127" v="183" actId="1076"/>
          <ac:picMkLst>
            <pc:docMk/>
            <pc:sldMk cId="4218795911" sldId="391"/>
            <ac:picMk id="2" creationId="{8869D2D2-8EDC-B41D-610F-2AB7A21A9FE1}"/>
          </ac:picMkLst>
        </pc:picChg>
        <pc:picChg chg="add mod">
          <ac:chgData name="Burrell, Alice" userId="S::alice.burrell@savethechildren.org::7451a51b-a698-4eed-857d-e2f3aa55f173" providerId="AD" clId="Web-{9DD5F2E4-F8D6-C057-4AE7-0502572EDA8D}" dt="2023-10-05T13:09:53.066" v="187" actId="14100"/>
          <ac:picMkLst>
            <pc:docMk/>
            <pc:sldMk cId="4218795911" sldId="391"/>
            <ac:picMk id="3" creationId="{0AC36724-BABC-2615-6895-B93D0A6F04F1}"/>
          </ac:picMkLst>
        </pc:picChg>
        <pc:picChg chg="del">
          <ac:chgData name="Burrell, Alice" userId="S::alice.burrell@savethechildren.org::7451a51b-a698-4eed-857d-e2f3aa55f173" providerId="AD" clId="Web-{9DD5F2E4-F8D6-C057-4AE7-0502572EDA8D}" dt="2023-10-05T13:08:24.220" v="178"/>
          <ac:picMkLst>
            <pc:docMk/>
            <pc:sldMk cId="4218795911" sldId="391"/>
            <ac:picMk id="8" creationId="{4F04573E-904A-746A-CCBC-4059E7B3048E}"/>
          </ac:picMkLst>
        </pc:picChg>
        <pc:picChg chg="del mod">
          <ac:chgData name="Burrell, Alice" userId="S::alice.burrell@savethechildren.org::7451a51b-a698-4eed-857d-e2f3aa55f173" providerId="AD" clId="Web-{9DD5F2E4-F8D6-C057-4AE7-0502572EDA8D}" dt="2023-10-05T13:08:36.596" v="184"/>
          <ac:picMkLst>
            <pc:docMk/>
            <pc:sldMk cId="4218795911" sldId="391"/>
            <ac:picMk id="9" creationId="{FA5B15CB-559D-8E25-FEE3-C0E340984952}"/>
          </ac:picMkLst>
        </pc:picChg>
      </pc:sldChg>
      <pc:sldChg chg="addSp delSp modSp">
        <pc:chgData name="Burrell, Alice" userId="S::alice.burrell@savethechildren.org::7451a51b-a698-4eed-857d-e2f3aa55f173" providerId="AD" clId="Web-{9DD5F2E4-F8D6-C057-4AE7-0502572EDA8D}" dt="2023-10-05T12:56:38.453" v="177" actId="14100"/>
        <pc:sldMkLst>
          <pc:docMk/>
          <pc:sldMk cId="1239046707" sldId="393"/>
        </pc:sldMkLst>
        <pc:picChg chg="del">
          <ac:chgData name="Burrell, Alice" userId="S::alice.burrell@savethechildren.org::7451a51b-a698-4eed-857d-e2f3aa55f173" providerId="AD" clId="Web-{9DD5F2E4-F8D6-C057-4AE7-0502572EDA8D}" dt="2023-10-05T12:56:33.796" v="174"/>
          <ac:picMkLst>
            <pc:docMk/>
            <pc:sldMk cId="1239046707" sldId="393"/>
            <ac:picMk id="2" creationId="{989159D6-95B3-D2BB-2EE4-60327323AB18}"/>
          </ac:picMkLst>
        </pc:picChg>
        <pc:picChg chg="add mod">
          <ac:chgData name="Burrell, Alice" userId="S::alice.burrell@savethechildren.org::7451a51b-a698-4eed-857d-e2f3aa55f173" providerId="AD" clId="Web-{9DD5F2E4-F8D6-C057-4AE7-0502572EDA8D}" dt="2023-10-05T12:56:38.453" v="177" actId="14100"/>
          <ac:picMkLst>
            <pc:docMk/>
            <pc:sldMk cId="1239046707" sldId="393"/>
            <ac:picMk id="3" creationId="{0EBA2BD7-B12C-9559-48FA-1478723F85C8}"/>
          </ac:picMkLst>
        </pc:picChg>
      </pc:sldChg>
      <pc:sldChg chg="addSp delSp modSp">
        <pc:chgData name="Burrell, Alice" userId="S::alice.burrell@savethechildren.org::7451a51b-a698-4eed-857d-e2f3aa55f173" providerId="AD" clId="Web-{9DD5F2E4-F8D6-C057-4AE7-0502572EDA8D}" dt="2023-10-05T14:02:18.450" v="234"/>
        <pc:sldMkLst>
          <pc:docMk/>
          <pc:sldMk cId="2297536730" sldId="395"/>
        </pc:sldMkLst>
        <pc:picChg chg="add mod modCrop">
          <ac:chgData name="Burrell, Alice" userId="S::alice.burrell@savethechildren.org::7451a51b-a698-4eed-857d-e2f3aa55f173" providerId="AD" clId="Web-{9DD5F2E4-F8D6-C057-4AE7-0502572EDA8D}" dt="2023-10-05T14:02:18.450" v="234"/>
          <ac:picMkLst>
            <pc:docMk/>
            <pc:sldMk cId="2297536730" sldId="395"/>
            <ac:picMk id="3" creationId="{47F3A72C-FAF3-A6F0-3DFF-5164A54D93B9}"/>
          </ac:picMkLst>
        </pc:picChg>
        <pc:picChg chg="del">
          <ac:chgData name="Burrell, Alice" userId="S::alice.burrell@savethechildren.org::7451a51b-a698-4eed-857d-e2f3aa55f173" providerId="AD" clId="Web-{9DD5F2E4-F8D6-C057-4AE7-0502572EDA8D}" dt="2023-10-05T11:04:44.646" v="82"/>
          <ac:picMkLst>
            <pc:docMk/>
            <pc:sldMk cId="2297536730" sldId="395"/>
            <ac:picMk id="4" creationId="{0D36D8F3-46E1-2967-7B7A-EE3E29CEA877}"/>
          </ac:picMkLst>
        </pc:picChg>
      </pc:sldChg>
      <pc:sldChg chg="modSp">
        <pc:chgData name="Burrell, Alice" userId="S::alice.burrell@savethechildren.org::7451a51b-a698-4eed-857d-e2f3aa55f173" providerId="AD" clId="Web-{9DD5F2E4-F8D6-C057-4AE7-0502572EDA8D}" dt="2023-10-05T14:02:35.419" v="237" actId="1076"/>
        <pc:sldMkLst>
          <pc:docMk/>
          <pc:sldMk cId="644128477" sldId="397"/>
        </pc:sldMkLst>
        <pc:picChg chg="mod modCrop">
          <ac:chgData name="Burrell, Alice" userId="S::alice.burrell@savethechildren.org::7451a51b-a698-4eed-857d-e2f3aa55f173" providerId="AD" clId="Web-{9DD5F2E4-F8D6-C057-4AE7-0502572EDA8D}" dt="2023-10-05T14:02:35.419" v="237" actId="1076"/>
          <ac:picMkLst>
            <pc:docMk/>
            <pc:sldMk cId="644128477" sldId="397"/>
            <ac:picMk id="2" creationId="{35317C8E-5915-7C90-F8A5-897C719821F7}"/>
          </ac:picMkLst>
        </pc:picChg>
      </pc:sldChg>
      <pc:sldChg chg="addSp delSp modSp addCm delCm">
        <pc:chgData name="Burrell, Alice" userId="S::alice.burrell@savethechildren.org::7451a51b-a698-4eed-857d-e2f3aa55f173" providerId="AD" clId="Web-{9DD5F2E4-F8D6-C057-4AE7-0502572EDA8D}" dt="2023-10-05T14:17:57.268" v="243" actId="1076"/>
        <pc:sldMkLst>
          <pc:docMk/>
          <pc:sldMk cId="507748432" sldId="398"/>
        </pc:sldMkLst>
        <pc:picChg chg="add mod">
          <ac:chgData name="Burrell, Alice" userId="S::alice.burrell@savethechildren.org::7451a51b-a698-4eed-857d-e2f3aa55f173" providerId="AD" clId="Web-{9DD5F2E4-F8D6-C057-4AE7-0502572EDA8D}" dt="2023-10-05T14:17:57.268" v="243" actId="1076"/>
          <ac:picMkLst>
            <pc:docMk/>
            <pc:sldMk cId="507748432" sldId="398"/>
            <ac:picMk id="3" creationId="{4FA68761-A00B-2F99-E6B2-320129D35776}"/>
          </ac:picMkLst>
        </pc:picChg>
        <pc:picChg chg="del">
          <ac:chgData name="Burrell, Alice" userId="S::alice.burrell@savethechildren.org::7451a51b-a698-4eed-857d-e2f3aa55f173" providerId="AD" clId="Web-{9DD5F2E4-F8D6-C057-4AE7-0502572EDA8D}" dt="2023-10-05T14:17:47.596" v="238"/>
          <ac:picMkLst>
            <pc:docMk/>
            <pc:sldMk cId="507748432" sldId="398"/>
            <ac:picMk id="8" creationId="{446B35D4-2C6B-9901-1131-600B6FAA5353}"/>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4:17:55.347" v="242"/>
              <pc2:cmMkLst xmlns:pc2="http://schemas.microsoft.com/office/powerpoint/2019/9/main/command">
                <pc:docMk/>
                <pc:sldMk cId="507748432" sldId="398"/>
                <pc2:cmMk id="{48278ED6-F972-4103-9F2A-E458EC48A3EA}"/>
              </pc2:cmMkLst>
            </pc226:cmChg>
          </p:ext>
        </pc:extLst>
      </pc:sldChg>
      <pc:sldChg chg="addSp delSp modSp">
        <pc:chgData name="Burrell, Alice" userId="S::alice.burrell@savethechildren.org::7451a51b-a698-4eed-857d-e2f3aa55f173" providerId="AD" clId="Web-{9DD5F2E4-F8D6-C057-4AE7-0502572EDA8D}" dt="2023-10-05T13:21:26.224" v="198" actId="1076"/>
        <pc:sldMkLst>
          <pc:docMk/>
          <pc:sldMk cId="704359236" sldId="400"/>
        </pc:sldMkLst>
        <pc:picChg chg="add mod">
          <ac:chgData name="Burrell, Alice" userId="S::alice.burrell@savethechildren.org::7451a51b-a698-4eed-857d-e2f3aa55f173" providerId="AD" clId="Web-{9DD5F2E4-F8D6-C057-4AE7-0502572EDA8D}" dt="2023-10-05T13:21:26.224" v="198" actId="1076"/>
          <ac:picMkLst>
            <pc:docMk/>
            <pc:sldMk cId="704359236" sldId="400"/>
            <ac:picMk id="3" creationId="{DD7C0BD1-7F57-2FD3-4801-D2E674B0EFF1}"/>
          </ac:picMkLst>
        </pc:picChg>
        <pc:picChg chg="del">
          <ac:chgData name="Burrell, Alice" userId="S::alice.burrell@savethechildren.org::7451a51b-a698-4eed-857d-e2f3aa55f173" providerId="AD" clId="Web-{9DD5F2E4-F8D6-C057-4AE7-0502572EDA8D}" dt="2023-10-05T13:21:21.802" v="194"/>
          <ac:picMkLst>
            <pc:docMk/>
            <pc:sldMk cId="704359236" sldId="400"/>
            <ac:picMk id="7" creationId="{D1F79B10-D775-4851-FE98-BE6A0589359A}"/>
          </ac:picMkLst>
        </pc:picChg>
      </pc:sldChg>
      <pc:sldChg chg="addSp delSp modSp">
        <pc:chgData name="Burrell, Alice" userId="S::alice.burrell@savethechildren.org::7451a51b-a698-4eed-857d-e2f3aa55f173" providerId="AD" clId="Web-{9DD5F2E4-F8D6-C057-4AE7-0502572EDA8D}" dt="2023-10-05T13:11:03.959" v="193" actId="1076"/>
        <pc:sldMkLst>
          <pc:docMk/>
          <pc:sldMk cId="3444017355" sldId="402"/>
        </pc:sldMkLst>
        <pc:picChg chg="del">
          <ac:chgData name="Burrell, Alice" userId="S::alice.burrell@savethechildren.org::7451a51b-a698-4eed-857d-e2f3aa55f173" providerId="AD" clId="Web-{9DD5F2E4-F8D6-C057-4AE7-0502572EDA8D}" dt="2023-10-05T12:55:09.607" v="161"/>
          <ac:picMkLst>
            <pc:docMk/>
            <pc:sldMk cId="3444017355" sldId="402"/>
            <ac:picMk id="3" creationId="{E0F7AD8F-5DDE-19C0-CE0B-9BB3E76A56C9}"/>
          </ac:picMkLst>
        </pc:picChg>
        <pc:picChg chg="add mod">
          <ac:chgData name="Burrell, Alice" userId="S::alice.burrell@savethechildren.org::7451a51b-a698-4eed-857d-e2f3aa55f173" providerId="AD" clId="Web-{9DD5F2E4-F8D6-C057-4AE7-0502572EDA8D}" dt="2023-10-05T13:11:03.959" v="193" actId="1076"/>
          <ac:picMkLst>
            <pc:docMk/>
            <pc:sldMk cId="3444017355" sldId="402"/>
            <ac:picMk id="4" creationId="{52D64C43-6C8B-A712-3E5F-5345617FC74F}"/>
          </ac:picMkLst>
        </pc:picChg>
      </pc:sldChg>
      <pc:sldChg chg="addCm">
        <pc:chgData name="Burrell, Alice" userId="S::alice.burrell@savethechildren.org::7451a51b-a698-4eed-857d-e2f3aa55f173" providerId="AD" clId="Web-{9DD5F2E4-F8D6-C057-4AE7-0502572EDA8D}" dt="2023-10-05T11:05:21.131" v="87"/>
        <pc:sldMkLst>
          <pc:docMk/>
          <pc:sldMk cId="2520946723" sldId="404"/>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9DD5F2E4-F8D6-C057-4AE7-0502572EDA8D}" dt="2023-10-05T11:05:21.131" v="87"/>
              <pc2:cmMkLst xmlns:pc2="http://schemas.microsoft.com/office/powerpoint/2019/9/main/command">
                <pc:docMk/>
                <pc:sldMk cId="2520946723" sldId="404"/>
                <pc2:cmMk id="{D9D35350-5D28-48EF-A288-C326BEB93956}"/>
              </pc2:cmMkLst>
            </pc226:cmChg>
          </p:ext>
        </pc:extLst>
      </pc:sldChg>
      <pc:sldChg chg="addCm">
        <pc:chgData name="Burrell, Alice" userId="S::alice.burrell@savethechildren.org::7451a51b-a698-4eed-857d-e2f3aa55f173" providerId="AD" clId="Web-{9DD5F2E4-F8D6-C057-4AE7-0502572EDA8D}" dt="2023-10-05T11:05:25.037" v="88"/>
        <pc:sldMkLst>
          <pc:docMk/>
          <pc:sldMk cId="3849318640" sldId="405"/>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9DD5F2E4-F8D6-C057-4AE7-0502572EDA8D}" dt="2023-10-05T11:05:25.037" v="88"/>
              <pc2:cmMkLst xmlns:pc2="http://schemas.microsoft.com/office/powerpoint/2019/9/main/command">
                <pc:docMk/>
                <pc:sldMk cId="3849318640" sldId="405"/>
                <pc2:cmMk id="{1B7D32CA-3DB0-43B5-BBB5-6AD9CEA02FD0}"/>
              </pc2:cmMkLst>
            </pc226:cmChg>
          </p:ext>
        </pc:extLst>
      </pc:sldChg>
      <pc:sldChg chg="addSp delSp modSp addCm delCm">
        <pc:chgData name="Burrell, Alice" userId="S::alice.burrell@savethechildren.org::7451a51b-a698-4eed-857d-e2f3aa55f173" providerId="AD" clId="Web-{9DD5F2E4-F8D6-C057-4AE7-0502572EDA8D}" dt="2023-10-05T13:10:54.224" v="192" actId="14100"/>
        <pc:sldMkLst>
          <pc:docMk/>
          <pc:sldMk cId="1785457837" sldId="406"/>
        </pc:sldMkLst>
        <pc:picChg chg="del">
          <ac:chgData name="Burrell, Alice" userId="S::alice.burrell@savethechildren.org::7451a51b-a698-4eed-857d-e2f3aa55f173" providerId="AD" clId="Web-{9DD5F2E4-F8D6-C057-4AE7-0502572EDA8D}" dt="2023-10-05T13:10:49.427" v="189"/>
          <ac:picMkLst>
            <pc:docMk/>
            <pc:sldMk cId="1785457837" sldId="406"/>
            <ac:picMk id="3" creationId="{79DCE7D6-E21E-BD9B-8936-E90293B922F4}"/>
          </ac:picMkLst>
        </pc:picChg>
        <pc:picChg chg="add mod">
          <ac:chgData name="Burrell, Alice" userId="S::alice.burrell@savethechildren.org::7451a51b-a698-4eed-857d-e2f3aa55f173" providerId="AD" clId="Web-{9DD5F2E4-F8D6-C057-4AE7-0502572EDA8D}" dt="2023-10-05T13:10:54.224" v="192" actId="14100"/>
          <ac:picMkLst>
            <pc:docMk/>
            <pc:sldMk cId="1785457837" sldId="406"/>
            <ac:picMk id="4" creationId="{7F515867-838E-B464-380D-C73B17BD7AA8}"/>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3:10:48.396" v="188"/>
              <pc2:cmMkLst xmlns:pc2="http://schemas.microsoft.com/office/powerpoint/2019/9/main/command">
                <pc:docMk/>
                <pc:sldMk cId="1785457837" sldId="406"/>
                <pc2:cmMk id="{60FE930D-C88F-41A1-AA57-E8911A5FF415}"/>
              </pc2:cmMkLst>
            </pc226:cmChg>
          </p:ext>
        </pc:extLst>
      </pc:sldChg>
      <pc:sldChg chg="addSp delSp modSp">
        <pc:chgData name="Burrell, Alice" userId="S::alice.burrell@savethechildren.org::7451a51b-a698-4eed-857d-e2f3aa55f173" providerId="AD" clId="Web-{9DD5F2E4-F8D6-C057-4AE7-0502572EDA8D}" dt="2023-10-05T11:06:05.054" v="96" actId="14100"/>
        <pc:sldMkLst>
          <pc:docMk/>
          <pc:sldMk cId="3052669959" sldId="407"/>
        </pc:sldMkLst>
        <pc:spChg chg="mod">
          <ac:chgData name="Burrell, Alice" userId="S::alice.burrell@savethechildren.org::7451a51b-a698-4eed-857d-e2f3aa55f173" providerId="AD" clId="Web-{9DD5F2E4-F8D6-C057-4AE7-0502572EDA8D}" dt="2023-10-05T11:05:37.991" v="90" actId="14100"/>
          <ac:spMkLst>
            <pc:docMk/>
            <pc:sldMk cId="3052669959" sldId="407"/>
            <ac:spMk id="10" creationId="{6DA749DB-C086-4E6D-8899-AA076E3E8B50}"/>
          </ac:spMkLst>
        </pc:spChg>
        <pc:picChg chg="add mod">
          <ac:chgData name="Burrell, Alice" userId="S::alice.burrell@savethechildren.org::7451a51b-a698-4eed-857d-e2f3aa55f173" providerId="AD" clId="Web-{9DD5F2E4-F8D6-C057-4AE7-0502572EDA8D}" dt="2023-10-05T11:06:05.054" v="96" actId="14100"/>
          <ac:picMkLst>
            <pc:docMk/>
            <pc:sldMk cId="3052669959" sldId="407"/>
            <ac:picMk id="2" creationId="{5E823C30-4D7C-51C8-508A-ADF973660863}"/>
          </ac:picMkLst>
        </pc:picChg>
        <pc:picChg chg="del">
          <ac:chgData name="Burrell, Alice" userId="S::alice.burrell@savethechildren.org::7451a51b-a698-4eed-857d-e2f3aa55f173" providerId="AD" clId="Web-{9DD5F2E4-F8D6-C057-4AE7-0502572EDA8D}" dt="2023-10-05T11:05:54.429" v="91"/>
          <ac:picMkLst>
            <pc:docMk/>
            <pc:sldMk cId="3052669959" sldId="407"/>
            <ac:picMk id="11" creationId="{5CB929A6-1871-F6D8-6B3C-4FC610BE9735}"/>
          </ac:picMkLst>
        </pc:picChg>
      </pc:sldChg>
      <pc:sldChg chg="addSp delSp modSp">
        <pc:chgData name="Burrell, Alice" userId="S::alice.burrell@savethechildren.org::7451a51b-a698-4eed-857d-e2f3aa55f173" providerId="AD" clId="Web-{9DD5F2E4-F8D6-C057-4AE7-0502572EDA8D}" dt="2023-10-05T11:06:40.242" v="101" actId="14100"/>
        <pc:sldMkLst>
          <pc:docMk/>
          <pc:sldMk cId="3049680104" sldId="416"/>
        </pc:sldMkLst>
        <pc:picChg chg="add mod">
          <ac:chgData name="Burrell, Alice" userId="S::alice.burrell@savethechildren.org::7451a51b-a698-4eed-857d-e2f3aa55f173" providerId="AD" clId="Web-{9DD5F2E4-F8D6-C057-4AE7-0502572EDA8D}" dt="2023-10-05T11:06:40.242" v="101" actId="14100"/>
          <ac:picMkLst>
            <pc:docMk/>
            <pc:sldMk cId="3049680104" sldId="416"/>
            <ac:picMk id="2" creationId="{29AF2B2D-FD2D-4830-2A43-488CC4DC194E}"/>
          </ac:picMkLst>
        </pc:picChg>
        <pc:picChg chg="del">
          <ac:chgData name="Burrell, Alice" userId="S::alice.burrell@savethechildren.org::7451a51b-a698-4eed-857d-e2f3aa55f173" providerId="AD" clId="Web-{9DD5F2E4-F8D6-C057-4AE7-0502572EDA8D}" dt="2023-10-05T11:06:31.633" v="97"/>
          <ac:picMkLst>
            <pc:docMk/>
            <pc:sldMk cId="3049680104" sldId="416"/>
            <ac:picMk id="7" creationId="{423BA00B-6F4C-4AF2-01D3-9B07F737BB9B}"/>
          </ac:picMkLst>
        </pc:picChg>
      </pc:sldChg>
      <pc:sldChg chg="addSp delSp modSp addCm delCm">
        <pc:chgData name="Burrell, Alice" userId="S::alice.burrell@savethechildren.org::7451a51b-a698-4eed-857d-e2f3aa55f173" providerId="AD" clId="Web-{9DD5F2E4-F8D6-C057-4AE7-0502572EDA8D}" dt="2023-10-05T14:25:31.404" v="256"/>
        <pc:sldMkLst>
          <pc:docMk/>
          <pc:sldMk cId="2116594696" sldId="420"/>
        </pc:sldMkLst>
        <pc:grpChg chg="del">
          <ac:chgData name="Burrell, Alice" userId="S::alice.burrell@savethechildren.org::7451a51b-a698-4eed-857d-e2f3aa55f173" providerId="AD" clId="Web-{9DD5F2E4-F8D6-C057-4AE7-0502572EDA8D}" dt="2023-10-05T14:21:18.133" v="244"/>
          <ac:grpSpMkLst>
            <pc:docMk/>
            <pc:sldMk cId="2116594696" sldId="420"/>
            <ac:grpSpMk id="9" creationId="{7DFDA0AB-59DB-0D23-9CCF-850ABDCFB71D}"/>
          </ac:grpSpMkLst>
        </pc:grpChg>
        <pc:picChg chg="add mod">
          <ac:chgData name="Burrell, Alice" userId="S::alice.burrell@savethechildren.org::7451a51b-a698-4eed-857d-e2f3aa55f173" providerId="AD" clId="Web-{9DD5F2E4-F8D6-C057-4AE7-0502572EDA8D}" dt="2023-10-05T14:25:26.842" v="255" actId="1076"/>
          <ac:picMkLst>
            <pc:docMk/>
            <pc:sldMk cId="2116594696" sldId="420"/>
            <ac:picMk id="2" creationId="{E2146499-4B00-8A6A-551E-B11D943FA27F}"/>
          </ac:picMkLst>
        </pc:picChg>
        <pc:picChg chg="add mod">
          <ac:chgData name="Burrell, Alice" userId="S::alice.burrell@savethechildren.org::7451a51b-a698-4eed-857d-e2f3aa55f173" providerId="AD" clId="Web-{9DD5F2E4-F8D6-C057-4AE7-0502572EDA8D}" dt="2023-10-05T14:25:23.201" v="253" actId="14100"/>
          <ac:picMkLst>
            <pc:docMk/>
            <pc:sldMk cId="2116594696" sldId="420"/>
            <ac:picMk id="3" creationId="{1162D91F-6F9D-C5F8-BD38-5A90B1C95223}"/>
          </ac:picMkLst>
        </pc:picChg>
        <pc:picChg chg="del topLvl">
          <ac:chgData name="Burrell, Alice" userId="S::alice.burrell@savethechildren.org::7451a51b-a698-4eed-857d-e2f3aa55f173" providerId="AD" clId="Web-{9DD5F2E4-F8D6-C057-4AE7-0502572EDA8D}" dt="2023-10-05T14:21:18.133" v="244"/>
          <ac:picMkLst>
            <pc:docMk/>
            <pc:sldMk cId="2116594696" sldId="420"/>
            <ac:picMk id="7" creationId="{DE2430A3-BB3B-D617-4A52-9C0550B13E46}"/>
          </ac:picMkLst>
        </pc:picChg>
        <pc:picChg chg="del topLvl">
          <ac:chgData name="Burrell, Alice" userId="S::alice.burrell@savethechildren.org::7451a51b-a698-4eed-857d-e2f3aa55f173" providerId="AD" clId="Web-{9DD5F2E4-F8D6-C057-4AE7-0502572EDA8D}" dt="2023-10-05T14:21:19.883" v="245"/>
          <ac:picMkLst>
            <pc:docMk/>
            <pc:sldMk cId="2116594696" sldId="420"/>
            <ac:picMk id="8" creationId="{55C504B5-0321-44D1-FA6F-0C6C9CD0BA22}"/>
          </ac:picMkLst>
        </pc:picChg>
        <pc:extLst>
          <p:ext xmlns:p="http://schemas.openxmlformats.org/presentationml/2006/main" uri="{D6D511B9-2390-475A-947B-AFAB55BFBCF1}">
            <pc226:cmChg xmlns:pc226="http://schemas.microsoft.com/office/powerpoint/2022/06/main/command" chg="add del">
              <pc226:chgData name="Burrell, Alice" userId="S::alice.burrell@savethechildren.org::7451a51b-a698-4eed-857d-e2f3aa55f173" providerId="AD" clId="Web-{9DD5F2E4-F8D6-C057-4AE7-0502572EDA8D}" dt="2023-10-05T14:25:31.404" v="256"/>
              <pc2:cmMkLst xmlns:pc2="http://schemas.microsoft.com/office/powerpoint/2019/9/main/command">
                <pc:docMk/>
                <pc:sldMk cId="2116594696" sldId="420"/>
                <pc2:cmMk id="{B80F61A3-438E-4861-B949-55E94B911D00}"/>
              </pc2:cmMkLst>
            </pc226:cmChg>
          </p:ext>
        </pc:extLst>
      </pc:sldChg>
      <pc:sldChg chg="addSp delSp modSp">
        <pc:chgData name="Burrell, Alice" userId="S::alice.burrell@savethechildren.org::7451a51b-a698-4eed-857d-e2f3aa55f173" providerId="AD" clId="Web-{9DD5F2E4-F8D6-C057-4AE7-0502572EDA8D}" dt="2023-10-05T11:07:33.884" v="106" actId="14100"/>
        <pc:sldMkLst>
          <pc:docMk/>
          <pc:sldMk cId="2239220886" sldId="422"/>
        </pc:sldMkLst>
        <pc:picChg chg="add mod">
          <ac:chgData name="Burrell, Alice" userId="S::alice.burrell@savethechildren.org::7451a51b-a698-4eed-857d-e2f3aa55f173" providerId="AD" clId="Web-{9DD5F2E4-F8D6-C057-4AE7-0502572EDA8D}" dt="2023-10-05T11:07:33.884" v="106" actId="14100"/>
          <ac:picMkLst>
            <pc:docMk/>
            <pc:sldMk cId="2239220886" sldId="422"/>
            <ac:picMk id="2" creationId="{82F20573-5497-5681-1D64-13DFECCA8F67}"/>
          </ac:picMkLst>
        </pc:picChg>
        <pc:picChg chg="del">
          <ac:chgData name="Burrell, Alice" userId="S::alice.burrell@savethechildren.org::7451a51b-a698-4eed-857d-e2f3aa55f173" providerId="AD" clId="Web-{9DD5F2E4-F8D6-C057-4AE7-0502572EDA8D}" dt="2023-10-05T11:07:28.118" v="103"/>
          <ac:picMkLst>
            <pc:docMk/>
            <pc:sldMk cId="2239220886" sldId="422"/>
            <ac:picMk id="7" creationId="{FFCF2276-7E12-EB9E-C588-847B54A51290}"/>
          </ac:picMkLst>
        </pc:picChg>
      </pc:sldChg>
    </pc:docChg>
  </pc:docChgLst>
  <pc:docChgLst>
    <pc:chgData name="Burrell, Alice" userId="S::alice.burrell@savethechildren.org::7451a51b-a698-4eed-857d-e2f3aa55f173" providerId="AD" clId="Web-{FEF14366-CB40-EC23-EDC1-2904D51E3BBE}"/>
    <pc:docChg chg="modSld">
      <pc:chgData name="Burrell, Alice" userId="S::alice.burrell@savethechildren.org::7451a51b-a698-4eed-857d-e2f3aa55f173" providerId="AD" clId="Web-{FEF14366-CB40-EC23-EDC1-2904D51E3BBE}" dt="2023-11-16T11:31:44.412" v="69"/>
      <pc:docMkLst>
        <pc:docMk/>
      </pc:docMkLst>
      <pc:sldChg chg="delCm modNotes">
        <pc:chgData name="Burrell, Alice" userId="S::alice.burrell@savethechildren.org::7451a51b-a698-4eed-857d-e2f3aa55f173" providerId="AD" clId="Web-{FEF14366-CB40-EC23-EDC1-2904D51E3BBE}" dt="2023-11-16T10:52:02.148" v="27"/>
        <pc:sldMkLst>
          <pc:docMk/>
          <pc:sldMk cId="423060464" sldId="314"/>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FEF14366-CB40-EC23-EDC1-2904D51E3BBE}" dt="2023-11-16T10:52:02.148" v="27"/>
              <pc2:cmMkLst xmlns:pc2="http://schemas.microsoft.com/office/powerpoint/2019/9/main/command">
                <pc:docMk/>
                <pc:sldMk cId="423060464" sldId="314"/>
                <pc2:cmMk id="{92D96702-CF51-4D05-8129-59365D5FD65B}"/>
              </pc2:cmMkLst>
            </pc226:cmChg>
          </p:ext>
        </pc:extLst>
      </pc:sldChg>
      <pc:sldChg chg="delCm">
        <pc:chgData name="Burrell, Alice" userId="S::alice.burrell@savethechildren.org::7451a51b-a698-4eed-857d-e2f3aa55f173" providerId="AD" clId="Web-{FEF14366-CB40-EC23-EDC1-2904D51E3BBE}" dt="2023-11-16T10:52:50.556" v="28"/>
        <pc:sldMkLst>
          <pc:docMk/>
          <pc:sldMk cId="929100779" sldId="332"/>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FEF14366-CB40-EC23-EDC1-2904D51E3BBE}" dt="2023-11-16T10:52:50.556" v="28"/>
              <pc2:cmMkLst xmlns:pc2="http://schemas.microsoft.com/office/powerpoint/2019/9/main/command">
                <pc:docMk/>
                <pc:sldMk cId="929100779" sldId="332"/>
                <pc2:cmMk id="{67759289-2A11-4039-B2AB-C24CBBB952CD}"/>
              </pc2:cmMkLst>
            </pc226:cmChg>
          </p:ext>
        </pc:extLst>
      </pc:sldChg>
      <pc:sldChg chg="addCm">
        <pc:chgData name="Burrell, Alice" userId="S::alice.burrell@savethechildren.org::7451a51b-a698-4eed-857d-e2f3aa55f173" providerId="AD" clId="Web-{FEF14366-CB40-EC23-EDC1-2904D51E3BBE}" dt="2023-11-16T10:53:19.666" v="29"/>
        <pc:sldMkLst>
          <pc:docMk/>
          <pc:sldMk cId="3598645901" sldId="337"/>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FEF14366-CB40-EC23-EDC1-2904D51E3BBE}" dt="2023-11-16T10:53:19.666" v="29"/>
              <pc2:cmMkLst xmlns:pc2="http://schemas.microsoft.com/office/powerpoint/2019/9/main/command">
                <pc:docMk/>
                <pc:sldMk cId="3598645901" sldId="337"/>
                <pc2:cmMk id="{2224A84E-9B28-4826-8BCB-95DE253AED53}"/>
              </pc2:cmMkLst>
            </pc226:cmChg>
          </p:ext>
        </pc:extLst>
      </pc:sldChg>
      <pc:sldChg chg="delCm modNotes">
        <pc:chgData name="Burrell, Alice" userId="S::alice.burrell@savethechildren.org::7451a51b-a698-4eed-857d-e2f3aa55f173" providerId="AD" clId="Web-{FEF14366-CB40-EC23-EDC1-2904D51E3BBE}" dt="2023-11-16T11:29:44.717" v="39"/>
        <pc:sldMkLst>
          <pc:docMk/>
          <pc:sldMk cId="2119315214" sldId="342"/>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FEF14366-CB40-EC23-EDC1-2904D51E3BBE}" dt="2023-11-16T11:29:41.482" v="38"/>
              <pc2:cmMkLst xmlns:pc2="http://schemas.microsoft.com/office/powerpoint/2019/9/main/command">
                <pc:docMk/>
                <pc:sldMk cId="2119315214" sldId="342"/>
                <pc2:cmMk id="{D0CED552-727F-4CDE-A65A-8BA677C89E7F}"/>
              </pc2:cmMkLst>
            </pc226:cmChg>
          </p:ext>
        </pc:extLst>
      </pc:sldChg>
      <pc:sldChg chg="delCm modNotes">
        <pc:chgData name="Burrell, Alice" userId="S::alice.burrell@savethechildren.org::7451a51b-a698-4eed-857d-e2f3aa55f173" providerId="AD" clId="Web-{FEF14366-CB40-EC23-EDC1-2904D51E3BBE}" dt="2023-11-16T11:30:12.031" v="46"/>
        <pc:sldMkLst>
          <pc:docMk/>
          <pc:sldMk cId="2188652853" sldId="354"/>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FEF14366-CB40-EC23-EDC1-2904D51E3BBE}" dt="2023-11-16T11:30:10.344" v="45"/>
              <pc2:cmMkLst xmlns:pc2="http://schemas.microsoft.com/office/powerpoint/2019/9/main/command">
                <pc:docMk/>
                <pc:sldMk cId="2188652853" sldId="354"/>
                <pc2:cmMk id="{616F316B-053D-41FE-B89A-4B84B7F61DAF}"/>
              </pc2:cmMkLst>
            </pc226:cmChg>
          </p:ext>
        </pc:extLst>
      </pc:sldChg>
      <pc:sldChg chg="delCm modNotes">
        <pc:chgData name="Burrell, Alice" userId="S::alice.burrell@savethechildren.org::7451a51b-a698-4eed-857d-e2f3aa55f173" providerId="AD" clId="Web-{FEF14366-CB40-EC23-EDC1-2904D51E3BBE}" dt="2023-11-16T11:30:27.048" v="50"/>
        <pc:sldMkLst>
          <pc:docMk/>
          <pc:sldMk cId="1101264419" sldId="361"/>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FEF14366-CB40-EC23-EDC1-2904D51E3BBE}" dt="2023-11-16T11:30:24.626" v="49"/>
              <pc2:cmMkLst xmlns:pc2="http://schemas.microsoft.com/office/powerpoint/2019/9/main/command">
                <pc:docMk/>
                <pc:sldMk cId="1101264419" sldId="361"/>
                <pc2:cmMk id="{C4EE58EF-851B-4B14-A76B-A00918176F92}"/>
              </pc2:cmMkLst>
            </pc226:cmChg>
          </p:ext>
        </pc:extLst>
      </pc:sldChg>
      <pc:sldChg chg="delCm modNotes">
        <pc:chgData name="Burrell, Alice" userId="S::alice.burrell@savethechildren.org::7451a51b-a698-4eed-857d-e2f3aa55f173" providerId="AD" clId="Web-{FEF14366-CB40-EC23-EDC1-2904D51E3BBE}" dt="2023-11-16T11:30:40.846" v="56"/>
        <pc:sldMkLst>
          <pc:docMk/>
          <pc:sldMk cId="3180455405" sldId="369"/>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FEF14366-CB40-EC23-EDC1-2904D51E3BBE}" dt="2023-11-16T11:30:39.502" v="55"/>
              <pc2:cmMkLst xmlns:pc2="http://schemas.microsoft.com/office/powerpoint/2019/9/main/command">
                <pc:docMk/>
                <pc:sldMk cId="3180455405" sldId="369"/>
                <pc2:cmMk id="{27242054-12B0-4B02-889D-4DCE1C018583}"/>
              </pc2:cmMkLst>
            </pc226:cmChg>
          </p:ext>
        </pc:extLst>
      </pc:sldChg>
      <pc:sldChg chg="delCm modNotes">
        <pc:chgData name="Burrell, Alice" userId="S::alice.burrell@savethechildren.org::7451a51b-a698-4eed-857d-e2f3aa55f173" providerId="AD" clId="Web-{FEF14366-CB40-EC23-EDC1-2904D51E3BBE}" dt="2023-11-16T11:31:35.036" v="65"/>
        <pc:sldMkLst>
          <pc:docMk/>
          <pc:sldMk cId="2509357198" sldId="379"/>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FEF14366-CB40-EC23-EDC1-2904D51E3BBE}" dt="2023-11-16T11:31:35.036" v="65"/>
              <pc2:cmMkLst xmlns:pc2="http://schemas.microsoft.com/office/powerpoint/2019/9/main/command">
                <pc:docMk/>
                <pc:sldMk cId="2509357198" sldId="379"/>
                <pc2:cmMk id="{85B33C45-79CA-4A63-9B9C-B0BE1038A49C}"/>
              </pc2:cmMkLst>
            </pc226:cmChg>
          </p:ext>
        </pc:extLst>
      </pc:sldChg>
      <pc:sldChg chg="delCm modNotes">
        <pc:chgData name="Burrell, Alice" userId="S::alice.burrell@savethechildren.org::7451a51b-a698-4eed-857d-e2f3aa55f173" providerId="AD" clId="Web-{FEF14366-CB40-EC23-EDC1-2904D51E3BBE}" dt="2023-11-16T11:31:44.412" v="69"/>
        <pc:sldMkLst>
          <pc:docMk/>
          <pc:sldMk cId="2598598931" sldId="382"/>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FEF14366-CB40-EC23-EDC1-2904D51E3BBE}" dt="2023-11-16T11:31:44.412" v="69"/>
              <pc2:cmMkLst xmlns:pc2="http://schemas.microsoft.com/office/powerpoint/2019/9/main/command">
                <pc:docMk/>
                <pc:sldMk cId="2598598931" sldId="382"/>
                <pc2:cmMk id="{4B9141B9-FE06-4FC7-AD17-5BFAFCEB8E1A}"/>
              </pc2:cmMkLst>
            </pc226:cmChg>
          </p:ext>
        </pc:extLst>
      </pc:sldChg>
      <pc:sldChg chg="addSp delSp modSp delCm">
        <pc:chgData name="Burrell, Alice" userId="S::alice.burrell@savethechildren.org::7451a51b-a698-4eed-857d-e2f3aa55f173" providerId="AD" clId="Web-{FEF14366-CB40-EC23-EDC1-2904D51E3BBE}" dt="2023-11-16T09:57:55.164" v="10" actId="1076"/>
        <pc:sldMkLst>
          <pc:docMk/>
          <pc:sldMk cId="2520946723" sldId="404"/>
        </pc:sldMkLst>
        <pc:picChg chg="add mod modCrop">
          <ac:chgData name="Burrell, Alice" userId="S::alice.burrell@savethechildren.org::7451a51b-a698-4eed-857d-e2f3aa55f173" providerId="AD" clId="Web-{FEF14366-CB40-EC23-EDC1-2904D51E3BBE}" dt="2023-11-16T09:57:55.164" v="10" actId="1076"/>
          <ac:picMkLst>
            <pc:docMk/>
            <pc:sldMk cId="2520946723" sldId="404"/>
            <ac:picMk id="3" creationId="{30E877F6-A4C6-8F82-5DB8-C4D2096A0120}"/>
          </ac:picMkLst>
        </pc:picChg>
        <pc:picChg chg="del">
          <ac:chgData name="Burrell, Alice" userId="S::alice.burrell@savethechildren.org::7451a51b-a698-4eed-857d-e2f3aa55f173" providerId="AD" clId="Web-{FEF14366-CB40-EC23-EDC1-2904D51E3BBE}" dt="2023-11-16T09:57:30.210" v="0"/>
          <ac:picMkLst>
            <pc:docMk/>
            <pc:sldMk cId="2520946723" sldId="404"/>
            <ac:picMk id="4" creationId="{87B76B41-930E-9D5A-028F-1A493C2BB8B9}"/>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FEF14366-CB40-EC23-EDC1-2904D51E3BBE}" dt="2023-11-16T09:57:48.554" v="7"/>
              <pc2:cmMkLst xmlns:pc2="http://schemas.microsoft.com/office/powerpoint/2019/9/main/command">
                <pc:docMk/>
                <pc:sldMk cId="2520946723" sldId="404"/>
                <pc2:cmMk id="{D9D35350-5D28-48EF-A288-C326BEB93956}"/>
              </pc2:cmMkLst>
            </pc226:cmChg>
          </p:ext>
        </pc:extLst>
      </pc:sldChg>
      <pc:sldChg chg="addSp delSp modSp delCm">
        <pc:chgData name="Burrell, Alice" userId="S::alice.burrell@savethechildren.org::7451a51b-a698-4eed-857d-e2f3aa55f173" providerId="AD" clId="Web-{FEF14366-CB40-EC23-EDC1-2904D51E3BBE}" dt="2023-11-16T10:50:11.817" v="24" actId="1076"/>
        <pc:sldMkLst>
          <pc:docMk/>
          <pc:sldMk cId="3849318640" sldId="405"/>
        </pc:sldMkLst>
        <pc:picChg chg="add mod">
          <ac:chgData name="Burrell, Alice" userId="S::alice.burrell@savethechildren.org::7451a51b-a698-4eed-857d-e2f3aa55f173" providerId="AD" clId="Web-{FEF14366-CB40-EC23-EDC1-2904D51E3BBE}" dt="2023-11-16T10:50:11.817" v="24" actId="1076"/>
          <ac:picMkLst>
            <pc:docMk/>
            <pc:sldMk cId="3849318640" sldId="405"/>
            <ac:picMk id="2" creationId="{CCB906D7-A6C9-1DEC-A4E8-A0DE5B2C996C}"/>
          </ac:picMkLst>
        </pc:picChg>
        <pc:picChg chg="del">
          <ac:chgData name="Burrell, Alice" userId="S::alice.burrell@savethechildren.org::7451a51b-a698-4eed-857d-e2f3aa55f173" providerId="AD" clId="Web-{FEF14366-CB40-EC23-EDC1-2904D51E3BBE}" dt="2023-11-16T10:49:32.254" v="11"/>
          <ac:picMkLst>
            <pc:docMk/>
            <pc:sldMk cId="3849318640" sldId="405"/>
            <ac:picMk id="9" creationId="{4235067D-3673-4E45-3D07-59C63E4F3B64}"/>
          </ac:picMkLst>
        </pc:picChg>
        <pc:picChg chg="mod">
          <ac:chgData name="Burrell, Alice" userId="S::alice.burrell@savethechildren.org::7451a51b-a698-4eed-857d-e2f3aa55f173" providerId="AD" clId="Web-{FEF14366-CB40-EC23-EDC1-2904D51E3BBE}" dt="2023-11-16T10:50:05.692" v="22" actId="1076"/>
          <ac:picMkLst>
            <pc:docMk/>
            <pc:sldMk cId="3849318640" sldId="405"/>
            <ac:picMk id="10" creationId="{D9494DCF-204A-60F6-21D1-18E76A3B05C6}"/>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FEF14366-CB40-EC23-EDC1-2904D51E3BBE}" dt="2023-11-16T10:49:47.957" v="19"/>
              <pc2:cmMkLst xmlns:pc2="http://schemas.microsoft.com/office/powerpoint/2019/9/main/command">
                <pc:docMk/>
                <pc:sldMk cId="3849318640" sldId="405"/>
                <pc2:cmMk id="{1B7D32CA-3DB0-43B5-BBB5-6AD9CEA02FD0}"/>
              </pc2:cmMkLst>
            </pc226:cmChg>
          </p:ext>
        </pc:extLst>
      </pc:sldChg>
    </pc:docChg>
  </pc:docChgLst>
</pc:chgInfo>
</file>

<file path=ppt/comments/modernComment_151_D67EFA8D.xml><?xml version="1.0" encoding="utf-8"?>
<p188:cmLst xmlns:a="http://schemas.openxmlformats.org/drawingml/2006/main" xmlns:r="http://schemas.openxmlformats.org/officeDocument/2006/relationships" xmlns:p188="http://schemas.microsoft.com/office/powerpoint/2018/8/main">
  <p188:cm id="{2224A84E-9B28-4826-8BCB-95DE253AED53}" authorId="{946FB16E-529A-1CC2-88EB-DA272AE773F2}" created="2023-11-16T10:53:19.666">
    <pc:sldMkLst xmlns:pc="http://schemas.microsoft.com/office/powerpoint/2013/main/command">
      <pc:docMk/>
      <pc:sldMk cId="3598645901" sldId="337"/>
    </pc:sldMkLst>
    <p188:txBody>
      <a:bodyPr/>
      <a:lstStyle/>
      <a:p>
        <a:r>
          <a:rPr lang="en-US"/>
          <a:t>To trainer: Add slide on the contextualised MAMI Care Pathway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C5FF01-0D94-45B5-A6AA-51FA22C2D7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K"/>
          </a:p>
        </p:txBody>
      </p:sp>
      <p:sp>
        <p:nvSpPr>
          <p:cNvPr id="3" name="Date Placeholder 2">
            <a:extLst>
              <a:ext uri="{FF2B5EF4-FFF2-40B4-BE49-F238E27FC236}">
                <a16:creationId xmlns:a16="http://schemas.microsoft.com/office/drawing/2014/main" id="{DEBE48C1-6ABD-41A7-94C6-4068055F5D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E5A84D9-8C54-44BB-BCB8-972D00B48865}" type="datetimeFigureOut">
              <a:rPr lang="en-UK" smtClean="0"/>
              <a:t>11/16/2023</a:t>
            </a:fld>
            <a:endParaRPr lang="en-UK"/>
          </a:p>
        </p:txBody>
      </p:sp>
      <p:sp>
        <p:nvSpPr>
          <p:cNvPr id="4" name="Footer Placeholder 3">
            <a:extLst>
              <a:ext uri="{FF2B5EF4-FFF2-40B4-BE49-F238E27FC236}">
                <a16:creationId xmlns:a16="http://schemas.microsoft.com/office/drawing/2014/main" id="{CCD394F4-9201-492F-B8CE-18E39EC1BF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K"/>
          </a:p>
        </p:txBody>
      </p:sp>
      <p:sp>
        <p:nvSpPr>
          <p:cNvPr id="5" name="Slide Number Placeholder 4">
            <a:extLst>
              <a:ext uri="{FF2B5EF4-FFF2-40B4-BE49-F238E27FC236}">
                <a16:creationId xmlns:a16="http://schemas.microsoft.com/office/drawing/2014/main" id="{C08ED2BF-2B65-42C4-97F8-F99B793B91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8CF2DD2-20A7-4DD7-8E44-09CE7E29F5C4}" type="slidenum">
              <a:rPr lang="en-UK" smtClean="0"/>
              <a:t>‹#›</a:t>
            </a:fld>
            <a:endParaRPr lang="en-UK"/>
          </a:p>
        </p:txBody>
      </p:sp>
    </p:spTree>
    <p:extLst>
      <p:ext uri="{BB962C8B-B14F-4D97-AF65-F5344CB8AC3E}">
        <p14:creationId xmlns:p14="http://schemas.microsoft.com/office/powerpoint/2010/main" val="2117218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0F38F60-DFED-40C2-929D-904E92906FEC}" type="datetimeFigureOut">
              <a:rPr lang="en-UK" smtClean="0"/>
              <a:t>11/16/2023</a:t>
            </a:fld>
            <a:endParaRPr lang="en-U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
              <a:t>Click to edit Master text styles</a:t>
            </a:r>
          </a:p>
          <a:p>
            <a:pPr lvl="1" rtl="0"/>
            <a:r>
              <a:rPr lang="pt"/>
              <a:t>Second level</a:t>
            </a:r>
          </a:p>
          <a:p>
            <a:pPr lvl="2" rtl="0"/>
            <a:r>
              <a:rPr lang="pt"/>
              <a:t>Third level</a:t>
            </a:r>
          </a:p>
          <a:p>
            <a:pPr lvl="3" rtl="0"/>
            <a:r>
              <a:rPr lang="pt"/>
              <a:t>Fourth level</a:t>
            </a:r>
          </a:p>
          <a:p>
            <a:pPr lvl="4" rtl="0"/>
            <a:r>
              <a:rPr lang="pt"/>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963DF67-57A7-4E60-B412-2E26C2D4287B}" type="slidenum">
              <a:rPr lang="en-UK" smtClean="0"/>
              <a:t>‹#›</a:t>
            </a:fld>
            <a:endParaRPr lang="en-UK"/>
          </a:p>
        </p:txBody>
      </p:sp>
    </p:spTree>
    <p:extLst>
      <p:ext uri="{BB962C8B-B14F-4D97-AF65-F5344CB8AC3E}">
        <p14:creationId xmlns:p14="http://schemas.microsoft.com/office/powerpoint/2010/main" val="39292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globalhealthmedia.org/portfolio-items/danger-signs-in-newborns-for-health-workers/?portfolioCats=191%2C94%2C13%2C23%2C6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unicef.org/nutrition/files/Facilitator_Guide_September_2013.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kellymom.com/ages/older-infant/ebf-benefits/"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unicef.org/media/93981/file/Complementary-Feeding-Guidance-2020.pdf"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plannedparenthood.org/learn/gender-identity/sex-gender-identity/whats-intersex"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a:t>Pontos de discussão:</a:t>
            </a:r>
          </a:p>
          <a:p>
            <a:pPr marL="171450" indent="-171450" rtl="0">
              <a:buFont typeface="Arial" panose="020B0604020202020204" pitchFamily="34" charset="0"/>
              <a:buChar char="•"/>
            </a:pPr>
            <a:r>
              <a:rPr lang="pt"/>
              <a:t>Peça aos formandos para se apresentarem</a:t>
            </a:r>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a:t>
            </a:fld>
            <a:endParaRPr lang="en-UK"/>
          </a:p>
        </p:txBody>
      </p:sp>
    </p:spTree>
    <p:extLst>
      <p:ext uri="{BB962C8B-B14F-4D97-AF65-F5344CB8AC3E}">
        <p14:creationId xmlns:p14="http://schemas.microsoft.com/office/powerpoint/2010/main" val="1754624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None/>
            </a:pPr>
            <a:r>
              <a:rPr lang="pt" sz="1200" b="1" i="0">
                <a:solidFill>
                  <a:schemeClr val="tx1"/>
                </a:solidFill>
                <a:effectLst/>
              </a:rPr>
              <a:t>DIGA: </a:t>
            </a:r>
            <a:r>
              <a:rPr lang="pt" sz="1200" b="0" i="0">
                <a:solidFill>
                  <a:schemeClr val="tx1"/>
                </a:solidFill>
                <a:effectLst/>
              </a:rPr>
              <a:t>Determinamos o estado de risco nutricional em lactentes com menos de 6 meses através da avaliação de 5 componentes</a:t>
            </a:r>
          </a:p>
          <a:p>
            <a:pPr marL="0" lvl="0" indent="0" rtl="0">
              <a:buNone/>
            </a:pPr>
            <a:endParaRPr lang="en-GB" sz="1200" b="1" i="1" baseline="0" dirty="0">
              <a:solidFill>
                <a:schemeClr val="tx1"/>
              </a:solidFill>
              <a:effectLst/>
              <a:sym typeface="Wingdings" panose="05000000000000000000" pitchFamily="2" charset="2"/>
            </a:endParaRPr>
          </a:p>
          <a:p>
            <a:pPr marL="0" lvl="0" indent="0" rtl="0">
              <a:buNone/>
            </a:pPr>
            <a:r>
              <a:rPr lang="pt" sz="1200" b="1" i="0">
                <a:solidFill>
                  <a:schemeClr val="tx1"/>
                </a:solidFill>
                <a:effectLst/>
                <a:sym typeface="Wingdings" panose="05000000000000000000" pitchFamily="2" charset="2"/>
              </a:rPr>
              <a:t>PERGUNTE: </a:t>
            </a:r>
            <a:r>
              <a:rPr lang="pt" sz="1200" b="0" i="0">
                <a:solidFill>
                  <a:schemeClr val="tx1"/>
                </a:solidFill>
                <a:effectLst/>
                <a:sym typeface="Wingdings" panose="05000000000000000000" pitchFamily="2" charset="2"/>
              </a:rPr>
              <a:t>De que forma nos informa cada componente sobre o risco nutricional da criança? Consideremos primeiro o estado clínico do lactente. O que é que isto nos diz sobre o risco nutricional do lactente? </a:t>
            </a:r>
          </a:p>
          <a:p>
            <a:pPr marL="0" lvl="0" indent="0" rtl="0">
              <a:buNone/>
            </a:pPr>
            <a:endParaRPr lang="en-GB" sz="1200" b="0" i="0" baseline="0" dirty="0">
              <a:solidFill>
                <a:schemeClr val="tx1"/>
              </a:solidFill>
              <a:effectLst/>
              <a:sym typeface="Wingdings" panose="05000000000000000000" pitchFamily="2" charset="2"/>
            </a:endParaRPr>
          </a:p>
          <a:p>
            <a:pPr marL="0" lvl="0" indent="0" rtl="0">
              <a:buNone/>
            </a:pPr>
            <a:r>
              <a:rPr lang="pt" sz="1200" b="1" i="0">
                <a:solidFill>
                  <a:schemeClr val="tx1"/>
                </a:solidFill>
                <a:effectLst/>
                <a:sym typeface="Wingdings" panose="05000000000000000000" pitchFamily="2" charset="2"/>
              </a:rPr>
              <a:t>FAÇA: </a:t>
            </a:r>
            <a:r>
              <a:rPr lang="pt" sz="1200" b="0" i="0">
                <a:solidFill>
                  <a:schemeClr val="tx1"/>
                </a:solidFill>
                <a:effectLst/>
                <a:sym typeface="Wingdings" panose="05000000000000000000" pitchFamily="2" charset="2"/>
              </a:rPr>
              <a:t>Espere por respostas e, em seguida, pergunte sobre Práticas de Alimentação, depois sobre a Saúde Mental da Mãe e, por fim, sobre o Estado Nutricional do Lactente.</a:t>
            </a:r>
          </a:p>
          <a:p>
            <a:pPr marL="0" lvl="0" indent="0" rtl="0">
              <a:buNone/>
            </a:pPr>
            <a:endParaRPr lang="en-GB" sz="1200" b="1" i="0" baseline="0" dirty="0">
              <a:solidFill>
                <a:schemeClr val="tx1"/>
              </a:solidFill>
              <a:effectLst/>
            </a:endParaRPr>
          </a:p>
          <a:p>
            <a:pPr marL="0" lvl="0" indent="0" rtl="0">
              <a:buNone/>
            </a:pPr>
            <a:r>
              <a:rPr lang="pt" sz="1200" b="1" i="0" u="sng">
                <a:solidFill>
                  <a:schemeClr val="tx1"/>
                </a:solidFill>
                <a:effectLst/>
              </a:rPr>
              <a:t>Pontos de discussão:</a:t>
            </a:r>
          </a:p>
          <a:p>
            <a:pPr marL="342900" lvl="0" indent="-342900" rtl="0">
              <a:buChar char="•"/>
            </a:pPr>
            <a:r>
              <a:rPr lang="pt" sz="1200" b="1" i="0">
                <a:solidFill>
                  <a:schemeClr val="tx1"/>
                </a:solidFill>
                <a:effectLst/>
              </a:rPr>
              <a:t>Estado Clínico do Lactente:</a:t>
            </a:r>
          </a:p>
          <a:p>
            <a:pPr marL="800100" lvl="1" indent="-342900" rtl="0">
              <a:buChar char="•"/>
            </a:pPr>
            <a:r>
              <a:rPr lang="pt" sz="1200" b="0" i="0">
                <a:solidFill>
                  <a:schemeClr val="tx1"/>
                </a:solidFill>
                <a:effectLst/>
              </a:rPr>
              <a:t>Se um lactente tem uma doença ou problema clínico subjacente, isto terá impacto na sua capacidade de crescer e desenvolver-se adequadamente e estará em risco nutricional. </a:t>
            </a:r>
            <a:endParaRPr lang="en-GB" sz="1200" b="1" i="0" baseline="0" dirty="0">
              <a:solidFill>
                <a:schemeClr val="tx1"/>
              </a:solidFill>
              <a:effectLst/>
            </a:endParaRPr>
          </a:p>
          <a:p>
            <a:pPr marL="457200" lvl="1" indent="0" rtl="0">
              <a:buNone/>
            </a:pPr>
            <a:endParaRPr lang="en-GB" sz="1200" b="0" i="0" baseline="0" dirty="0">
              <a:solidFill>
                <a:schemeClr val="tx1"/>
              </a:solidFill>
              <a:effectLst/>
            </a:endParaRPr>
          </a:p>
          <a:p>
            <a:pPr marL="342900" lvl="0" indent="-342900" rtl="0">
              <a:buChar char="•"/>
            </a:pPr>
            <a:r>
              <a:rPr lang="pt" sz="1200" b="1" i="0">
                <a:solidFill>
                  <a:schemeClr val="tx1"/>
                </a:solidFill>
                <a:effectLst/>
              </a:rPr>
              <a:t>Práticas de Alimentação:</a:t>
            </a:r>
          </a:p>
          <a:p>
            <a:pPr marL="800100" lvl="1" indent="-342900" rtl="0">
              <a:buChar char="•"/>
            </a:pPr>
            <a:r>
              <a:rPr lang="pt" sz="1200" b="0" i="0">
                <a:solidFill>
                  <a:schemeClr val="tx1"/>
                </a:solidFill>
                <a:effectLst/>
              </a:rPr>
              <a:t>Se uma criança não estiver a ser alimentada adequadamente, o seu crescimento e desenvolvimento serão negativamente afetados e estará em risco nutricional. </a:t>
            </a:r>
          </a:p>
          <a:p>
            <a:pPr marL="342900" indent="-342900" rtl="0">
              <a:buChar char="•"/>
            </a:pPr>
            <a:endParaRPr lang="en-US" b="1" dirty="0"/>
          </a:p>
          <a:p>
            <a:pPr marL="342900" indent="-342900" rtl="0">
              <a:buChar char="•"/>
            </a:pPr>
            <a:r>
              <a:rPr lang="pt" b="1"/>
              <a:t>Saúde Mental da Mãe: </a:t>
            </a:r>
          </a:p>
          <a:p>
            <a:pPr marL="800100" lvl="1" indent="-342900" rtl="0">
              <a:buChar char="•"/>
            </a:pPr>
            <a:r>
              <a:rPr lang="pt" sz="1200" b="0" i="0">
                <a:solidFill>
                  <a:schemeClr val="tx1"/>
                </a:solidFill>
                <a:effectLst/>
              </a:rPr>
              <a:t>Mau humor e preocupação excessiva podem levar a poucos laços afetivos e </a:t>
            </a:r>
            <a:r>
              <a:rPr lang="pt" sz="1200" b="0">
                <a:solidFill>
                  <a:schemeClr val="tx1"/>
                </a:solidFill>
              </a:rPr>
              <a:t>práticas de cuidados, e desafios com o aleitamento materno</a:t>
            </a:r>
            <a:endParaRPr lang="en-GB" sz="1200" b="0" dirty="0">
              <a:solidFill>
                <a:schemeClr val="tx1"/>
              </a:solidFill>
            </a:endParaRPr>
          </a:p>
          <a:p>
            <a:pPr marL="800100" lvl="1" indent="-342900" rtl="0">
              <a:buChar char="•"/>
            </a:pPr>
            <a:r>
              <a:rPr lang="pt" sz="1200" b="0">
                <a:solidFill>
                  <a:schemeClr val="tx1"/>
                </a:solidFill>
              </a:rPr>
              <a:t>O mal-estar materno pode ter</a:t>
            </a:r>
            <a:r>
              <a:rPr lang="pt" sz="1200" b="0" i="0">
                <a:solidFill>
                  <a:schemeClr val="tx1"/>
                </a:solidFill>
                <a:effectLst/>
              </a:rPr>
              <a:t> impactos negativos na saúde e desenvolvimento da criança</a:t>
            </a:r>
          </a:p>
          <a:p>
            <a:pPr marL="800100" lvl="1" indent="-342900" rtl="0">
              <a:buChar char="•"/>
            </a:pPr>
            <a:r>
              <a:rPr lang="pt" sz="1200" b="0" i="0">
                <a:solidFill>
                  <a:schemeClr val="tx1"/>
                </a:solidFill>
                <a:effectLst/>
              </a:rPr>
              <a:t>Portanto, se uma mãe tem uma doença mental, o lactente encontra-se em risco nutricional, assim como a mãe que necessita de apoio para o seu próprio bem-estar. </a:t>
            </a:r>
            <a:endParaRPr lang="en-GB" sz="1200" b="0" i="0" dirty="0">
              <a:solidFill>
                <a:schemeClr val="tx1"/>
              </a:solidFill>
              <a:effectLst/>
            </a:endParaRPr>
          </a:p>
          <a:p>
            <a:pPr marL="457200" lvl="1" indent="0" rtl="0">
              <a:buNone/>
            </a:pPr>
            <a:endParaRPr lang="en-GB" sz="1200" b="0" i="0" dirty="0">
              <a:solidFill>
                <a:schemeClr val="tx1"/>
              </a:solidFill>
              <a:effectLst/>
            </a:endParaRPr>
          </a:p>
          <a:p>
            <a:pPr marL="342900" lvl="0" indent="-342900" rtl="0">
              <a:buChar char="•"/>
            </a:pPr>
            <a:r>
              <a:rPr lang="pt" sz="1200" b="1" i="0">
                <a:solidFill>
                  <a:schemeClr val="tx1"/>
                </a:solidFill>
                <a:effectLst/>
              </a:rPr>
              <a:t>Estado Nutricional do Lactente:</a:t>
            </a:r>
          </a:p>
          <a:p>
            <a:pPr marL="800100" lvl="1" indent="-342900" rtl="0">
              <a:buChar char="•"/>
            </a:pPr>
            <a:r>
              <a:rPr lang="pt" sz="1200" b="0" i="0">
                <a:solidFill>
                  <a:schemeClr val="tx1"/>
                </a:solidFill>
                <a:effectLst/>
              </a:rPr>
              <a:t>O estado nutricional do lactente mostra-nos se já existe um crescimento insuficiente — devemos “</a:t>
            </a:r>
            <a:r>
              <a:rPr lang="pt" sz="1200" b="1" i="0">
                <a:solidFill>
                  <a:schemeClr val="tx1"/>
                </a:solidFill>
                <a:effectLst/>
              </a:rPr>
              <a:t>tratar</a:t>
            </a:r>
            <a:r>
              <a:rPr lang="pt" sz="1200" b="0" i="0">
                <a:solidFill>
                  <a:schemeClr val="tx1"/>
                </a:solidFill>
                <a:effectLst/>
              </a:rPr>
              <a:t>” estes lactentes. O ideal é detetar os lactentes antes de chegarem a esta fase, para que possamos “</a:t>
            </a:r>
            <a:r>
              <a:rPr lang="pt" sz="1200" b="1" i="0">
                <a:solidFill>
                  <a:schemeClr val="tx1"/>
                </a:solidFill>
                <a:effectLst/>
              </a:rPr>
              <a:t>prevenir</a:t>
            </a:r>
            <a:r>
              <a:rPr lang="pt" sz="1200" b="0" i="0">
                <a:solidFill>
                  <a:schemeClr val="tx1"/>
                </a:solidFill>
                <a:effectLst/>
              </a:rPr>
              <a:t>” um crescimento insuficiente. O Percurso de Cuidados MAMI visa tanto tratar como prevenir a subnutrição.</a:t>
            </a:r>
          </a:p>
          <a:p>
            <a:pPr rtl="0"/>
            <a:endParaRPr lang="en-GB"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21</a:t>
            </a:fld>
            <a:endParaRPr lang="en-UK"/>
          </a:p>
        </p:txBody>
      </p:sp>
    </p:spTree>
    <p:extLst>
      <p:ext uri="{BB962C8B-B14F-4D97-AF65-F5344CB8AC3E}">
        <p14:creationId xmlns:p14="http://schemas.microsoft.com/office/powerpoint/2010/main" val="9685542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115</a:t>
            </a:fld>
            <a:endParaRPr lang="en-UK"/>
          </a:p>
        </p:txBody>
      </p:sp>
    </p:spTree>
    <p:extLst>
      <p:ext uri="{BB962C8B-B14F-4D97-AF65-F5344CB8AC3E}">
        <p14:creationId xmlns:p14="http://schemas.microsoft.com/office/powerpoint/2010/main" val="34488241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Faça: </a:t>
            </a:r>
            <a:r>
              <a:rPr lang="pt"/>
              <a:t>distribua a cada pessoa (ou pode formar pequenos grupos por localização geográfica, por exemplo) a </a:t>
            </a:r>
            <a:r>
              <a:rPr lang="pt" b="1" i="1"/>
              <a:t>Folha de Atividade_Planeamento da Ação_Módulo 10</a:t>
            </a:r>
          </a:p>
          <a:p>
            <a:pPr rtl="0"/>
            <a:endParaRPr lang="en-US" b="1" i="1" baseline="0" dirty="0"/>
          </a:p>
          <a:p>
            <a:pPr rtl="0"/>
            <a:r>
              <a:rPr lang="pt" b="1" i="0" u="sng"/>
              <a:t>Instruções para a atividade (45 minutos)</a:t>
            </a:r>
          </a:p>
          <a:p>
            <a:pPr marL="228600" indent="-228600" rtl="0">
              <a:buFont typeface="Arial" panose="020B0604020202020204" pitchFamily="34" charset="0"/>
              <a:buChar char="•"/>
            </a:pPr>
            <a:r>
              <a:rPr lang="pt" b="0" i="0"/>
              <a:t>Reflexão individual ou em grupo sobre a formação e preenchimento de um plano de ação pelo qual serão responsáveis</a:t>
            </a:r>
          </a:p>
          <a:p>
            <a:pPr marL="228600" indent="-228600" rtl="0">
              <a:buFont typeface="Arial" panose="020B0604020202020204" pitchFamily="34" charset="0"/>
              <a:buChar char="•"/>
            </a:pPr>
            <a:r>
              <a:rPr lang="pt" b="0" i="0"/>
              <a:t>O plano de ação deve centrar-se na implementação de novos conhecimentos e competências, como parte da implementação da MAMI</a:t>
            </a:r>
          </a:p>
          <a:p>
            <a:pPr marL="228600" indent="-228600" rtl="0">
              <a:buFont typeface="Arial" panose="020B0604020202020204" pitchFamily="34" charset="0"/>
              <a:buChar char="•"/>
            </a:pPr>
            <a:r>
              <a:rPr lang="pt" b="0" i="0"/>
              <a:t>Disponibilize 45 minutos para esta atividade</a:t>
            </a:r>
          </a:p>
          <a:p>
            <a:pPr marL="228600" indent="-228600" rtl="0">
              <a:buFont typeface="Arial" panose="020B0604020202020204" pitchFamily="34" charset="0"/>
              <a:buChar char="•"/>
            </a:pPr>
            <a:r>
              <a:rPr lang="pt" b="0" i="0"/>
              <a:t>Em plenário, dedique 15 minutos a ouvir 2 ou 3 exemplos de planos de ação</a:t>
            </a:r>
          </a:p>
          <a:p>
            <a:pPr marL="228600" indent="-228600" rtl="0">
              <a:buFont typeface="Arial" panose="020B0604020202020204" pitchFamily="34" charset="0"/>
              <a:buChar char="•"/>
            </a:pPr>
            <a:r>
              <a:rPr lang="pt" b="0" i="0"/>
              <a:t>Peça aos formandos que reflitam sobre estas ações e ofereçam sugestões ou feedback</a:t>
            </a:r>
            <a:endParaRPr lang="en-US" b="0" i="0"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116</a:t>
            </a:fld>
            <a:endParaRPr lang="en-UK"/>
          </a:p>
        </p:txBody>
      </p:sp>
    </p:spTree>
    <p:extLst>
      <p:ext uri="{BB962C8B-B14F-4D97-AF65-F5344CB8AC3E}">
        <p14:creationId xmlns:p14="http://schemas.microsoft.com/office/powerpoint/2010/main" val="24713772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117</a:t>
            </a:fld>
            <a:endParaRPr lang="en-UK"/>
          </a:p>
        </p:txBody>
      </p:sp>
    </p:spTree>
    <p:extLst>
      <p:ext uri="{BB962C8B-B14F-4D97-AF65-F5344CB8AC3E}">
        <p14:creationId xmlns:p14="http://schemas.microsoft.com/office/powerpoint/2010/main" val="7957341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a:t>Faça: </a:t>
            </a:r>
            <a:r>
              <a:rPr lang="pt"/>
              <a:t>Distribua o pós-teste e o formulário de avaliação e dê 30 minutos aos formandos para os preencherem </a:t>
            </a:r>
          </a:p>
          <a:p>
            <a:pPr rtl="0"/>
            <a:endParaRPr lang="en-US" b="1" dirty="0"/>
          </a:p>
          <a:p>
            <a:pPr rtl="0"/>
            <a:r>
              <a:rPr lang="pt" b="1"/>
              <a:t>DIGA:</a:t>
            </a:r>
          </a:p>
          <a:p>
            <a:pPr marL="171450" indent="-171450" rtl="0">
              <a:buFont typeface="Arial" panose="020B0604020202020204" pitchFamily="34" charset="0"/>
              <a:buChar char="•"/>
            </a:pPr>
            <a:r>
              <a:rPr lang="pt"/>
              <a:t>Preencha o pós-teste e a avaliação da formação</a:t>
            </a:r>
          </a:p>
          <a:p>
            <a:pPr marL="171450" indent="-171450" rtl="0">
              <a:buFont typeface="Arial" panose="020B0604020202020204" pitchFamily="34" charset="0"/>
              <a:buChar char="•"/>
            </a:pPr>
            <a:r>
              <a:rPr lang="pt"/>
              <a:t>Estes irão ajudar-nos a melhorar o conteúdo da formação e o que proporcionamos da próxima vez</a:t>
            </a:r>
          </a:p>
          <a:p>
            <a:pPr marL="171450" indent="-171450" rtl="0">
              <a:buFont typeface="Arial" panose="020B0604020202020204" pitchFamily="34" charset="0"/>
              <a:buChar char="•"/>
            </a:pPr>
            <a:r>
              <a:rPr lang="pt"/>
              <a:t>As pontuações dos testes não são analisadas a nível individual, mas para todo o grupo</a:t>
            </a:r>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118</a:t>
            </a:fld>
            <a:endParaRPr lang="en-UK"/>
          </a:p>
        </p:txBody>
      </p:sp>
    </p:spTree>
    <p:extLst>
      <p:ext uri="{BB962C8B-B14F-4D97-AF65-F5344CB8AC3E}">
        <p14:creationId xmlns:p14="http://schemas.microsoft.com/office/powerpoint/2010/main" val="26235586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119</a:t>
            </a:fld>
            <a:endParaRPr lang="en-UK"/>
          </a:p>
        </p:txBody>
      </p:sp>
    </p:spTree>
    <p:extLst>
      <p:ext uri="{BB962C8B-B14F-4D97-AF65-F5344CB8AC3E}">
        <p14:creationId xmlns:p14="http://schemas.microsoft.com/office/powerpoint/2010/main" val="20685315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121</a:t>
            </a:fld>
            <a:endParaRPr lang="en-UK"/>
          </a:p>
        </p:txBody>
      </p:sp>
    </p:spTree>
    <p:extLst>
      <p:ext uri="{BB962C8B-B14F-4D97-AF65-F5344CB8AC3E}">
        <p14:creationId xmlns:p14="http://schemas.microsoft.com/office/powerpoint/2010/main" val="30863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sz="1200" b="1" i="0">
                <a:solidFill>
                  <a:schemeClr val="tx1"/>
                </a:solidFill>
                <a:effectLst/>
                <a:sym typeface="Wingdings" panose="05000000000000000000" pitchFamily="2" charset="2"/>
              </a:rPr>
              <a:t>PERGUNTE: </a:t>
            </a:r>
            <a:r>
              <a:rPr lang="pt" sz="1200" b="0" i="0">
                <a:solidFill>
                  <a:schemeClr val="tx1"/>
                </a:solidFill>
                <a:effectLst/>
                <a:sym typeface="Wingdings" panose="05000000000000000000" pitchFamily="2" charset="2"/>
              </a:rPr>
              <a:t>De que forma nos informam os fatores de risco MAMI sobre o risco nutricional da criança? </a:t>
            </a:r>
            <a:endParaRPr lang="en-GB" sz="1200" b="1" i="0" baseline="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baseline="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 sz="1200" b="1" i="0">
                <a:solidFill>
                  <a:schemeClr val="tx1"/>
                </a:solidFill>
                <a:effectLst/>
              </a:rPr>
              <a:t>Resposta: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0" i="0">
                <a:solidFill>
                  <a:schemeClr val="tx1"/>
                </a:solidFill>
                <a:effectLst/>
              </a:rPr>
              <a:t>Estes são fatores de risco baseados em evidências que se verificou terem impacto nos resultados do crescimento de um lactente, portanto, se a dupla lactente-mãe apresentar algum destes fatores de risco, existe um risco acrescido de ser pequeno e em risco nutricional.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baseline="0" dirty="0">
              <a:solidFill>
                <a:schemeClr val="tx1"/>
              </a:solidFill>
              <a:effectLst/>
            </a:endParaRP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22</a:t>
            </a:fld>
            <a:endParaRPr lang="en-UK"/>
          </a:p>
        </p:txBody>
      </p:sp>
    </p:spTree>
    <p:extLst>
      <p:ext uri="{BB962C8B-B14F-4D97-AF65-F5344CB8AC3E}">
        <p14:creationId xmlns:p14="http://schemas.microsoft.com/office/powerpoint/2010/main" val="1664398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a:solidFill>
                  <a:schemeClr val="tx1"/>
                </a:solidFill>
              </a:rPr>
              <a:t>PERGUNTE: </a:t>
            </a:r>
            <a:r>
              <a:rPr lang="pt" b="0">
                <a:solidFill>
                  <a:schemeClr val="tx1"/>
                </a:solidFill>
              </a:rPr>
              <a:t>Porque incluímos uma avaliação da saúde mental materna? Por que motivo o bem-estar materno é importante para determinar o risco de um recém-nascido?</a:t>
            </a:r>
          </a:p>
          <a:p>
            <a:pPr marL="0" indent="0" rtl="0">
              <a:buFont typeface="Arial" panose="020B0604020202020204" pitchFamily="34" charset="0"/>
              <a:buNone/>
            </a:pPr>
            <a:endParaRPr lang="en-US" b="1" dirty="0">
              <a:solidFill>
                <a:schemeClr val="tx1"/>
              </a:solidFill>
            </a:endParaRPr>
          </a:p>
          <a:p>
            <a:pPr marL="0" indent="0" rtl="0">
              <a:buFont typeface="Arial" panose="020B0604020202020204" pitchFamily="34" charset="0"/>
              <a:buNone/>
            </a:pPr>
            <a:r>
              <a:rPr lang="pt" b="1">
                <a:solidFill>
                  <a:schemeClr val="tx1"/>
                </a:solidFill>
              </a:rPr>
              <a:t>DIGA: </a:t>
            </a:r>
            <a:endParaRPr lang="en-US" b="1" dirty="0">
              <a:solidFill>
                <a:schemeClr val="tx1"/>
              </a:solidFill>
            </a:endParaRPr>
          </a:p>
          <a:p>
            <a:pPr marL="285750" indent="-285750" rtl="0">
              <a:buFont typeface="Arial" panose="020B0604020202020204" pitchFamily="34" charset="0"/>
              <a:buChar char="•"/>
            </a:pPr>
            <a:r>
              <a:rPr lang="pt" b="0">
                <a:solidFill>
                  <a:schemeClr val="tx1"/>
                </a:solidFill>
              </a:rPr>
              <a:t>Nesta idade, uma criança está completamente dependente do seu cuidador para todas as suas necessidades — especialmente para satisfazer as suas necessidades nutricionais. </a:t>
            </a:r>
            <a:endParaRPr lang="en-US" b="0" dirty="0">
              <a:solidFill>
                <a:schemeClr val="tx1"/>
              </a:solidFill>
            </a:endParaRPr>
          </a:p>
          <a:p>
            <a:pPr marL="285750" indent="-285750" rtl="0">
              <a:buFont typeface="Arial" panose="020B0604020202020204" pitchFamily="34" charset="0"/>
              <a:buChar char="•"/>
            </a:pPr>
            <a:r>
              <a:rPr lang="pt" b="0">
                <a:solidFill>
                  <a:schemeClr val="tx1"/>
                </a:solidFill>
              </a:rPr>
              <a:t>Contudo, uma nutrição adequada por si só não é suficiente para permitir a uma criança desenvolver todo o seu potencial, intelectual e fisicamente. </a:t>
            </a:r>
          </a:p>
          <a:p>
            <a:pPr marL="285750" indent="-285750" rtl="0">
              <a:buFont typeface="Arial" panose="020B0604020202020204" pitchFamily="34" charset="0"/>
              <a:buChar char="•"/>
            </a:pPr>
            <a:r>
              <a:rPr lang="pt" b="0">
                <a:solidFill>
                  <a:schemeClr val="tx1"/>
                </a:solidFill>
              </a:rPr>
              <a:t>Para que ocorra um desenvolvimento físico e cognitivo adequado, uma criança requer uma nutrição e estimulação física e emocional adequadas por parte dos cuidadores.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a:solidFill>
                  <a:schemeClr val="tx1"/>
                </a:solidFill>
              </a:rPr>
              <a:t>Durante os primeiros dois anos de vida, é essencial que o cérebro receba estimulação física através de sons, objetos, tato e movimento; uma ligação emocional positiva a um cuidador; e uma nutrição adequada.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a:solidFill>
                  <a:schemeClr val="tx1"/>
                </a:solidFill>
              </a:rPr>
              <a:t>Se não for fornecida, o cérebro de uma criança pode desenvolver-se anormalmente, levando a incapacidade mental e vulnerabilidade a doenças mentais mais tarde na vida.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a:solidFill>
                  <a:schemeClr val="tx1"/>
                </a:solidFill>
              </a:rPr>
              <a:t>Além disso, se a própria mãe não se sentir bem, mental ou fisicamente, pode não ser capaz de fornecer nutrição e cuidados adequados à sua criança nessa altura, e a criança pode então começar a mostrar um crescimento vacilante e uma saúde débil. </a:t>
            </a:r>
            <a:endParaRPr lang="en-US" b="0" dirty="0">
              <a:solidFill>
                <a:schemeClr val="tx1"/>
              </a:solidFill>
            </a:endParaRP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23</a:t>
            </a:fld>
            <a:endParaRPr lang="en-UK"/>
          </a:p>
        </p:txBody>
      </p:sp>
    </p:spTree>
    <p:extLst>
      <p:ext uri="{BB962C8B-B14F-4D97-AF65-F5344CB8AC3E}">
        <p14:creationId xmlns:p14="http://schemas.microsoft.com/office/powerpoint/2010/main" val="274133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lvl="0" rtl="0"/>
            <a:r>
              <a:rPr lang="pt" sz="1200" b="1" u="sng" kern="1200">
                <a:solidFill>
                  <a:schemeClr val="tx1"/>
                </a:solidFill>
                <a:effectLst/>
                <a:latin typeface="+mn-lt"/>
                <a:ea typeface="+mn-ea"/>
                <a:cs typeface="+mn-cs"/>
              </a:rPr>
              <a:t>Atividade (10 minutos):</a:t>
            </a:r>
            <a:endParaRPr lang="en-US" sz="1200" b="1" kern="1200" dirty="0">
              <a:solidFill>
                <a:schemeClr val="tx1"/>
              </a:solidFill>
              <a:effectLst/>
              <a:latin typeface="+mn-lt"/>
              <a:ea typeface="+mn-ea"/>
              <a:cs typeface="+mn-cs"/>
            </a:endParaRPr>
          </a:p>
          <a:p>
            <a:pPr marL="628650" lvl="1" indent="-171450" rtl="0">
              <a:buFont typeface="Arial" panose="020B0604020202020204" pitchFamily="34" charset="0"/>
              <a:buChar char="•"/>
            </a:pPr>
            <a:r>
              <a:rPr lang="pt" sz="1200" kern="1200">
                <a:solidFill>
                  <a:schemeClr val="tx1"/>
                </a:solidFill>
                <a:effectLst/>
                <a:latin typeface="+mn-lt"/>
                <a:ea typeface="+mn-ea"/>
                <a:cs typeface="+mn-cs"/>
              </a:rPr>
              <a:t>Em plenário, peça a um voluntário para ler o Cenário de Caso A da Folha “Estudos de caso — A”</a:t>
            </a:r>
          </a:p>
          <a:p>
            <a:pPr marL="628650" lvl="1" indent="-171450" rtl="0">
              <a:buFont typeface="Arial" panose="020B0604020202020204" pitchFamily="34" charset="0"/>
              <a:buChar char="•"/>
            </a:pPr>
            <a:r>
              <a:rPr lang="pt" sz="1200" kern="1200">
                <a:solidFill>
                  <a:schemeClr val="tx1"/>
                </a:solidFill>
                <a:effectLst/>
                <a:latin typeface="+mn-lt"/>
                <a:ea typeface="+mn-ea"/>
                <a:cs typeface="+mn-cs"/>
              </a:rPr>
              <a:t>Peça aos formandos para identificarem o que pode indicar um risco nutricional para o lactente neste cenário. </a:t>
            </a:r>
            <a:endParaRPr lang="en-US" sz="1200" kern="1200" dirty="0">
              <a:solidFill>
                <a:schemeClr val="tx1"/>
              </a:solidFill>
              <a:effectLst/>
              <a:latin typeface="+mn-lt"/>
              <a:ea typeface="+mn-ea"/>
              <a:cs typeface="+mn-cs"/>
            </a:endParaRPr>
          </a:p>
          <a:p>
            <a:pPr marL="628650" lvl="1" indent="-171450" rtl="0">
              <a:buFont typeface="Arial" panose="020B0604020202020204" pitchFamily="34" charset="0"/>
              <a:buChar char="•"/>
            </a:pPr>
            <a:r>
              <a:rPr lang="pt" sz="1200" kern="1200">
                <a:solidFill>
                  <a:schemeClr val="tx1"/>
                </a:solidFill>
                <a:effectLst/>
                <a:latin typeface="+mn-lt"/>
                <a:ea typeface="+mn-ea"/>
                <a:cs typeface="+mn-cs"/>
              </a:rPr>
              <a:t>Prossiga com os Cenários de Caso B, C e D. </a:t>
            </a:r>
            <a:endParaRPr lang="en-US" sz="1200" kern="1200" dirty="0">
              <a:solidFill>
                <a:schemeClr val="tx1"/>
              </a:solidFill>
              <a:effectLst/>
              <a:latin typeface="+mn-lt"/>
              <a:ea typeface="+mn-ea"/>
              <a:cs typeface="+mn-cs"/>
            </a:endParaRPr>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24</a:t>
            </a:fld>
            <a:endParaRPr lang="en-UK"/>
          </a:p>
        </p:txBody>
      </p:sp>
    </p:spTree>
    <p:extLst>
      <p:ext uri="{BB962C8B-B14F-4D97-AF65-F5344CB8AC3E}">
        <p14:creationId xmlns:p14="http://schemas.microsoft.com/office/powerpoint/2010/main" val="3007467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i="1" dirty="0"/>
              <a:t>Notas para o Guia do Facilitador:</a:t>
            </a:r>
          </a:p>
          <a:p>
            <a:pPr marL="171450" indent="-171450" rtl="0">
              <a:buFont typeface="Arial" panose="020B0604020202020204" pitchFamily="34" charset="0"/>
              <a:buChar char="•"/>
            </a:pPr>
            <a:r>
              <a:rPr lang="pt" i="1" dirty="0"/>
              <a:t>Use a versão em branco a fim de descrever o percurso de cuidados para diferentes lactentes, usando a imagem de um bebé para percorrer diferentes percursos (partilharemos diapositivos a este respeito). </a:t>
            </a:r>
          </a:p>
          <a:p>
            <a:pPr rtl="0"/>
            <a:endParaRPr lang="en-GB" dirty="0"/>
          </a:p>
          <a:p>
            <a:pPr lvl="0" rtl="0"/>
            <a:r>
              <a:rPr lang="pt" sz="1200" b="1" kern="1200" dirty="0">
                <a:solidFill>
                  <a:schemeClr val="tx1"/>
                </a:solidFill>
                <a:effectLst/>
                <a:latin typeface="+mn-lt"/>
                <a:ea typeface="+mn-ea"/>
                <a:cs typeface="+mn-cs"/>
              </a:rPr>
              <a:t>Diga: </a:t>
            </a:r>
          </a:p>
          <a:p>
            <a:pPr marL="171450" lvl="0" indent="-171450" rtl="0">
              <a:buFont typeface="Arial" panose="020B0604020202020204" pitchFamily="34" charset="0"/>
              <a:buChar char="•"/>
            </a:pPr>
            <a:r>
              <a:rPr lang="pt" sz="1200" kern="1200" dirty="0">
                <a:solidFill>
                  <a:schemeClr val="tx1"/>
                </a:solidFill>
                <a:effectLst/>
                <a:latin typeface="+mn-lt"/>
                <a:ea typeface="+mn-ea"/>
                <a:cs typeface="+mn-cs"/>
              </a:rPr>
              <a:t>“Então o que é que o Percurso de Cuidados MAMI envolve na prática?”</a:t>
            </a: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kern="1200" dirty="0">
                <a:solidFill>
                  <a:schemeClr val="tx1"/>
                </a:solidFill>
                <a:effectLst/>
                <a:latin typeface="+mn-lt"/>
                <a:ea typeface="+mn-ea"/>
                <a:cs typeface="+mn-cs"/>
              </a:rPr>
              <a:t>“Há três fases-chave: triagem, avaliação e gestão.”</a:t>
            </a: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kern="1200" dirty="0">
                <a:solidFill>
                  <a:schemeClr val="tx1"/>
                </a:solidFill>
                <a:effectLst/>
                <a:latin typeface="+mn-lt"/>
                <a:ea typeface="+mn-ea"/>
                <a:cs typeface="+mn-cs"/>
              </a:rPr>
              <a:t>“A triagem é uma avaliação rápida que tem lugar em qualquer ponto do contacto com lactentes e mães, como vacinações ou visitas de monitorização do crescimento com vista a lançar uma ampla rede para a identificação de lactentes em risco.”</a:t>
            </a:r>
          </a:p>
          <a:p>
            <a:pPr marL="171450" lvl="0" indent="-171450" rtl="0">
              <a:buFont typeface="Arial" panose="020B0604020202020204" pitchFamily="34" charset="0"/>
              <a:buChar char="•"/>
            </a:pPr>
            <a:r>
              <a:rPr lang="pt" sz="1200" b="1" i="1" kern="1200" dirty="0">
                <a:solidFill>
                  <a:schemeClr val="tx1"/>
                </a:solidFill>
                <a:effectLst/>
                <a:latin typeface="+mn-lt"/>
                <a:ea typeface="+mn-ea"/>
                <a:cs typeface="+mn-cs"/>
              </a:rPr>
              <a:t>[clique seguinte]</a:t>
            </a:r>
            <a:r>
              <a:rPr lang="pt" sz="1200" i="1" kern="1200" dirty="0">
                <a:solidFill>
                  <a:schemeClr val="tx1"/>
                </a:solidFill>
                <a:effectLst/>
                <a:latin typeface="+mn-lt"/>
                <a:ea typeface="+mn-ea"/>
                <a:cs typeface="+mn-cs"/>
              </a:rPr>
              <a:t> </a:t>
            </a:r>
          </a:p>
          <a:p>
            <a:pPr marL="171450" lvl="0" indent="-171450" rtl="0">
              <a:buFont typeface="Arial" panose="020B0604020202020204" pitchFamily="34" charset="0"/>
              <a:buChar char="•"/>
            </a:pPr>
            <a:r>
              <a:rPr lang="pt" sz="1200" kern="1200" dirty="0">
                <a:solidFill>
                  <a:schemeClr val="tx1"/>
                </a:solidFill>
                <a:effectLst/>
                <a:latin typeface="+mn-lt"/>
                <a:ea typeface="+mn-ea"/>
                <a:cs typeface="+mn-cs"/>
              </a:rPr>
              <a:t>“Caso seja identificado um lactente de alto risco, este será encaminhado para cuidados hospitalares urgentes.”</a:t>
            </a: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1" i="1" kern="1200" dirty="0">
                <a:solidFill>
                  <a:schemeClr val="tx1"/>
                </a:solidFill>
                <a:effectLst/>
                <a:latin typeface="+mn-lt"/>
                <a:ea typeface="+mn-ea"/>
                <a:cs typeface="+mn-cs"/>
              </a:rPr>
              <a:t>[clique seguinte]</a:t>
            </a:r>
            <a:r>
              <a:rPr lang="pt" sz="1200" i="1" kern="1200" dirty="0">
                <a:solidFill>
                  <a:schemeClr val="tx1"/>
                </a:solidFill>
                <a:effectLst/>
                <a:latin typeface="+mn-lt"/>
                <a:ea typeface="+mn-ea"/>
                <a:cs typeface="+mn-cs"/>
              </a:rPr>
              <a:t> </a:t>
            </a:r>
          </a:p>
          <a:p>
            <a:pPr marL="171450" lvl="0" indent="-171450" rtl="0">
              <a:buFont typeface="Arial" panose="020B0604020202020204" pitchFamily="34" charset="0"/>
              <a:buChar char="•"/>
            </a:pPr>
            <a:r>
              <a:rPr lang="pt" sz="1200" kern="1200" dirty="0">
                <a:solidFill>
                  <a:schemeClr val="tx1"/>
                </a:solidFill>
                <a:effectLst/>
                <a:latin typeface="+mn-lt"/>
                <a:ea typeface="+mn-ea"/>
                <a:cs typeface="+mn-cs"/>
              </a:rPr>
              <a:t>“A maioria dos lactentes não terá problemas e será encaminhada para cuidados de saúde de rotina e aconselhamento sobre IYCF.”</a:t>
            </a: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1" i="1" kern="1200" dirty="0">
                <a:solidFill>
                  <a:schemeClr val="tx1"/>
                </a:solidFill>
                <a:effectLst/>
                <a:latin typeface="+mn-lt"/>
                <a:ea typeface="+mn-ea"/>
                <a:cs typeface="+mn-cs"/>
              </a:rPr>
              <a:t>[clique seguinte]</a:t>
            </a:r>
            <a:r>
              <a:rPr lang="pt" sz="1200" i="1" kern="1200" dirty="0">
                <a:solidFill>
                  <a:schemeClr val="tx1"/>
                </a:solidFill>
                <a:effectLst/>
                <a:latin typeface="+mn-lt"/>
                <a:ea typeface="+mn-ea"/>
                <a:cs typeface="+mn-cs"/>
              </a:rPr>
              <a:t> </a:t>
            </a:r>
          </a:p>
          <a:p>
            <a:pPr marL="171450" lvl="0" indent="-171450" rtl="0">
              <a:buFont typeface="Arial" panose="020B0604020202020204" pitchFamily="34" charset="0"/>
              <a:buChar char="•"/>
            </a:pPr>
            <a:r>
              <a:rPr lang="pt" sz="1200" kern="1200" dirty="0">
                <a:solidFill>
                  <a:schemeClr val="tx1"/>
                </a:solidFill>
                <a:effectLst/>
                <a:latin typeface="+mn-lt"/>
                <a:ea typeface="+mn-ea"/>
                <a:cs typeface="+mn-cs"/>
              </a:rPr>
              <a:t>“Se for identificado um risco potencial na triagem, então o lactente e a mãe serão encaminhados para uma avaliação mais aprofundada por alguém com formação mais especializada. Neste momento, seriam classificados em uma de três situações:”</a:t>
            </a: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1" i="1" kern="1200" dirty="0">
                <a:solidFill>
                  <a:schemeClr val="tx1"/>
                </a:solidFill>
                <a:effectLst/>
                <a:latin typeface="+mn-lt"/>
                <a:ea typeface="+mn-ea"/>
                <a:cs typeface="+mn-cs"/>
              </a:rPr>
              <a:t>[clique seguinte] </a:t>
            </a: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a:t>
            </a:r>
            <a:r>
              <a:rPr lang="pt" sz="1200" kern="1200" dirty="0">
                <a:solidFill>
                  <a:schemeClr val="tx1"/>
                </a:solidFill>
                <a:effectLst/>
                <a:latin typeface="+mn-lt"/>
                <a:ea typeface="+mn-ea"/>
                <a:cs typeface="+mn-cs"/>
              </a:rPr>
              <a:t>Podem acabar por ser de baixo risco e ser encaminhados para cuidados de saúde de rotina e aconselhamento sobre IYCF.”</a:t>
            </a: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1" i="1" kern="1200" dirty="0">
                <a:solidFill>
                  <a:schemeClr val="tx1"/>
                </a:solidFill>
                <a:effectLst/>
                <a:latin typeface="+mn-lt"/>
                <a:ea typeface="+mn-ea"/>
                <a:cs typeface="+mn-cs"/>
              </a:rPr>
              <a:t>[clique seguinte] </a:t>
            </a: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“P</a:t>
            </a:r>
            <a:r>
              <a:rPr lang="pt" sz="1200" kern="1200" dirty="0">
                <a:solidFill>
                  <a:schemeClr val="tx1"/>
                </a:solidFill>
                <a:effectLst/>
                <a:latin typeface="+mn-lt"/>
                <a:ea typeface="+mn-ea"/>
                <a:cs typeface="+mn-cs"/>
              </a:rPr>
              <a:t>odem ser de alto risco e necessitarem de encaminhamento para cuidados hospitalares ou de internamento.”</a:t>
            </a: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1" i="1" kern="1200" dirty="0">
                <a:solidFill>
                  <a:schemeClr val="tx1"/>
                </a:solidFill>
                <a:effectLst/>
                <a:latin typeface="+mn-lt"/>
                <a:ea typeface="+mn-ea"/>
                <a:cs typeface="+mn-cs"/>
              </a:rPr>
              <a:t>[clique seguinte] </a:t>
            </a: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a:t>
            </a:r>
            <a:r>
              <a:rPr lang="pt" sz="1200" kern="1200" dirty="0">
                <a:solidFill>
                  <a:schemeClr val="tx1"/>
                </a:solidFill>
                <a:effectLst/>
                <a:latin typeface="+mn-lt"/>
                <a:ea typeface="+mn-ea"/>
                <a:cs typeface="+mn-cs"/>
              </a:rPr>
              <a:t>Ou podem ser de risco moderado, mas podem ser tratados em segurança num ambiente ambulatorial ou comunitário.”</a:t>
            </a: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kern="1200" dirty="0">
                <a:solidFill>
                  <a:schemeClr val="tx1"/>
                </a:solidFill>
                <a:effectLst/>
                <a:latin typeface="+mn-lt"/>
                <a:ea typeface="+mn-ea"/>
                <a:cs typeface="+mn-cs"/>
              </a:rPr>
              <a:t>“Caso os lactentes nos cuidados de saúde de rotina desenvolvam problemas, podem ser encaminhados para o programa MAMI.”</a:t>
            </a: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kern="1200" dirty="0">
                <a:solidFill>
                  <a:schemeClr val="tx1"/>
                </a:solidFill>
                <a:effectLst/>
                <a:latin typeface="+mn-lt"/>
                <a:ea typeface="+mn-ea"/>
                <a:cs typeface="+mn-cs"/>
              </a:rPr>
              <a:t>“O foco dos cuidados MAMI são os lactentes de alto risco ou de risco moderado, mas medicamente estáveis. Estes são os lactentes que são acompanhados nos cuidados MAMI até aos 6 meses.”</a:t>
            </a: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kern="1200" dirty="0">
                <a:solidFill>
                  <a:schemeClr val="tx1"/>
                </a:solidFill>
                <a:effectLst/>
                <a:latin typeface="+mn-lt"/>
                <a:ea typeface="+mn-ea"/>
                <a:cs typeface="+mn-cs"/>
              </a:rPr>
              <a:t>“Aos 6 meses, os lactentes e as mães são sujeitos a uma revisão dos resultados e são considerados recuperados ou são encaminhados para apoio continuado noutros programas.”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26</a:t>
            </a:fld>
            <a:endParaRPr lang="en-UK"/>
          </a:p>
        </p:txBody>
      </p:sp>
    </p:spTree>
    <p:extLst>
      <p:ext uri="{BB962C8B-B14F-4D97-AF65-F5344CB8AC3E}">
        <p14:creationId xmlns:p14="http://schemas.microsoft.com/office/powerpoint/2010/main" val="3428149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a:t>Diga: </a:t>
            </a:r>
          </a:p>
          <a:p>
            <a:pPr marL="171450" lvl="0" indent="-171450" rtl="0">
              <a:buFont typeface="Arial" panose="020B0604020202020204" pitchFamily="34" charset="0"/>
              <a:buChar char="•"/>
            </a:pPr>
            <a:r>
              <a:rPr lang="pt" sz="1200" b="0" kern="1200">
                <a:solidFill>
                  <a:schemeClr val="tx1"/>
                </a:solidFill>
                <a:effectLst/>
                <a:latin typeface="+mn-lt"/>
                <a:ea typeface="+mn-ea"/>
                <a:cs typeface="+mn-cs"/>
              </a:rPr>
              <a:t>“Os três materiais principais do pacote são os guias do utilizador, que podem servir como materiais de formação ou referências e estão formatados ao estilo GIDI, Formulários, cartões de aconselhamento e folhetos de medidas de apoio para utilização na linha da frente por profissionais de saúde como vocês.”</a:t>
            </a: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27</a:t>
            </a:fld>
            <a:endParaRPr lang="en-UK"/>
          </a:p>
        </p:txBody>
      </p:sp>
    </p:spTree>
    <p:extLst>
      <p:ext uri="{BB962C8B-B14F-4D97-AF65-F5344CB8AC3E}">
        <p14:creationId xmlns:p14="http://schemas.microsoft.com/office/powerpoint/2010/main" val="1917986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i="0"/>
              <a:t>Instruções para o facilitador:</a:t>
            </a:r>
            <a:endParaRPr lang="en-US" i="0" dirty="0"/>
          </a:p>
          <a:p>
            <a:pPr marL="171450" indent="-171450" rtl="0">
              <a:buFont typeface="Arial" panose="020B0604020202020204" pitchFamily="34" charset="0"/>
              <a:buChar char="•"/>
            </a:pPr>
            <a:r>
              <a:rPr lang="pt" i="0"/>
              <a:t>Mostre como existem diferentes materiais no pacote para apoiar as diferentes atividades de avaliação e gestão (assinaladas com um círculo).</a:t>
            </a:r>
            <a:endParaRPr lang="en-US" i="0" dirty="0"/>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28</a:t>
            </a:fld>
            <a:endParaRPr lang="en-UK"/>
          </a:p>
        </p:txBody>
      </p:sp>
    </p:spTree>
    <p:extLst>
      <p:ext uri="{BB962C8B-B14F-4D97-AF65-F5344CB8AC3E}">
        <p14:creationId xmlns:p14="http://schemas.microsoft.com/office/powerpoint/2010/main" val="1122337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Font typeface="Arial" panose="020B0604020202020204" pitchFamily="34" charset="0"/>
              <a:buNone/>
            </a:pPr>
            <a:r>
              <a:rPr lang="pt" sz="1200" b="1" u="sng" kern="1200">
                <a:solidFill>
                  <a:schemeClr val="tx1"/>
                </a:solidFill>
                <a:effectLst/>
                <a:latin typeface="+mn-lt"/>
                <a:ea typeface="+mn-ea"/>
                <a:cs typeface="+mn-cs"/>
              </a:rPr>
              <a:t>Instruções para a atividade (25 minutos):</a:t>
            </a:r>
            <a:endParaRPr lang="en-GB" sz="1200" b="1" u="sng"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0" kern="1200">
                <a:solidFill>
                  <a:schemeClr val="tx1"/>
                </a:solidFill>
                <a:effectLst/>
                <a:latin typeface="+mn-lt"/>
                <a:ea typeface="+mn-ea"/>
                <a:cs typeface="+mn-cs"/>
              </a:rPr>
              <a:t>Distribua exemplos de histórias de mães e lactentes que tenham estado inscritos no Percurso de Cuidados MAMI.</a:t>
            </a:r>
          </a:p>
          <a:p>
            <a:pPr marL="171450" lvl="0" indent="-171450" rtl="0">
              <a:buFont typeface="Arial" panose="020B0604020202020204" pitchFamily="34" charset="0"/>
              <a:buChar char="•"/>
            </a:pPr>
            <a:r>
              <a:rPr lang="pt" sz="1200" b="0" kern="1200">
                <a:solidFill>
                  <a:schemeClr val="tx1"/>
                </a:solidFill>
                <a:effectLst/>
                <a:latin typeface="+mn-lt"/>
                <a:ea typeface="+mn-ea"/>
                <a:cs typeface="+mn-cs"/>
              </a:rPr>
              <a:t>Divida em pequenos grupos (4 grupos).</a:t>
            </a:r>
          </a:p>
          <a:p>
            <a:pPr marL="1143000" lvl="2" indent="-228600" rtl="0">
              <a:lnSpc>
                <a:spcPct val="106000"/>
              </a:lnSpc>
              <a:buFont typeface="Wingdings" panose="05000000000000000000" pitchFamily="2" charset="2"/>
              <a:buChar char=""/>
            </a:pPr>
            <a:r>
              <a:rPr lang="pt" sz="1800">
                <a:effectLst/>
                <a:latin typeface="Gill Sans Infant Std"/>
                <a:ea typeface="Calibri" panose="020F0502020204030204" pitchFamily="34" charset="0"/>
                <a:cs typeface="Arial" panose="020B0604020202020204" pitchFamily="34" charset="0"/>
              </a:rPr>
              <a:t>O facilitador deve ler as histórias e discutir o que as histórias destacam: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buFont typeface="Wingdings" panose="05000000000000000000" pitchFamily="2" charset="2"/>
              <a:buChar char=""/>
            </a:pPr>
            <a:r>
              <a:rPr lang="pt" sz="1800">
                <a:effectLst/>
                <a:latin typeface="Gill Sans Infant Std"/>
                <a:ea typeface="Calibri" panose="020F0502020204030204" pitchFamily="34" charset="0"/>
                <a:cs typeface="Arial" panose="020B0604020202020204" pitchFamily="34" charset="0"/>
              </a:rPr>
              <a:t>Quais são os êxitos?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buFont typeface="Wingdings" panose="05000000000000000000" pitchFamily="2" charset="2"/>
              <a:buChar char=""/>
            </a:pPr>
            <a:r>
              <a:rPr lang="pt" sz="1800">
                <a:effectLst/>
                <a:latin typeface="Gill Sans Infant Std"/>
                <a:ea typeface="Calibri" panose="020F0502020204030204" pitchFamily="34" charset="0"/>
                <a:cs typeface="Arial" panose="020B0604020202020204" pitchFamily="34" charset="0"/>
              </a:rPr>
              <a:t>Consideram que o Percurso de Cuidados MAMI forneceu apoio?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buFont typeface="Wingdings" panose="05000000000000000000" pitchFamily="2" charset="2"/>
              <a:buChar char=""/>
            </a:pPr>
            <a:r>
              <a:rPr lang="pt" sz="1800">
                <a:effectLst/>
                <a:latin typeface="Gill Sans Infant Std"/>
                <a:ea typeface="Calibri" panose="020F0502020204030204" pitchFamily="34" charset="0"/>
                <a:cs typeface="Arial" panose="020B0604020202020204" pitchFamily="34" charset="0"/>
              </a:rPr>
              <a:t>Como assim?</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pt" sz="1800">
                <a:effectLst/>
                <a:latin typeface="Gill Sans Infant Std"/>
                <a:ea typeface="Calibri" panose="020F0502020204030204" pitchFamily="34" charset="0"/>
                <a:cs typeface="Arial" panose="020B0604020202020204" pitchFamily="34" charset="0"/>
              </a:rPr>
              <a:t>Nenhum feedback do plenário.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29</a:t>
            </a:fld>
            <a:endParaRPr lang="en-UK"/>
          </a:p>
        </p:txBody>
      </p:sp>
    </p:spTree>
    <p:extLst>
      <p:ext uri="{BB962C8B-B14F-4D97-AF65-F5344CB8AC3E}">
        <p14:creationId xmlns:p14="http://schemas.microsoft.com/office/powerpoint/2010/main" val="2630568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a:t>Faça: </a:t>
            </a:r>
            <a:r>
              <a:rPr lang="pt"/>
              <a:t>Apresente o Percurso de Cuidados MAMI contextualizado e reserve algum tempo para discussão e feedback.</a:t>
            </a:r>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31</a:t>
            </a:fld>
            <a:endParaRPr lang="en-UK"/>
          </a:p>
        </p:txBody>
      </p:sp>
    </p:spTree>
    <p:extLst>
      <p:ext uri="{BB962C8B-B14F-4D97-AF65-F5344CB8AC3E}">
        <p14:creationId xmlns:p14="http://schemas.microsoft.com/office/powerpoint/2010/main" val="929690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Font typeface="Arial" panose="020B0604020202020204" pitchFamily="34" charset="0"/>
              <a:buNone/>
            </a:pPr>
            <a:r>
              <a:rPr lang="pt" sz="1200" b="1" u="sng" kern="1200">
                <a:solidFill>
                  <a:schemeClr val="tx1"/>
                </a:solidFill>
                <a:effectLst/>
                <a:latin typeface="+mn-lt"/>
                <a:ea typeface="+mn-ea"/>
                <a:cs typeface="+mn-cs"/>
              </a:rPr>
              <a:t>Instruções para a atividade (20 minutos):</a:t>
            </a:r>
          </a:p>
          <a:p>
            <a:pPr marL="342900" lvl="0" indent="-342900" rtl="0">
              <a:lnSpc>
                <a:spcPct val="106000"/>
              </a:lnSpc>
              <a:buFont typeface="Symbol" panose="05050102010706020507" pitchFamily="18" charset="2"/>
              <a:buChar char=""/>
            </a:pPr>
            <a:r>
              <a:rPr lang="pt" sz="1100">
                <a:effectLst/>
                <a:latin typeface="Gill Sans Infant Std"/>
                <a:ea typeface="Calibri" panose="020F0502020204030204" pitchFamily="34" charset="0"/>
                <a:cs typeface="Arial" panose="020B0604020202020204" pitchFamily="34" charset="0"/>
              </a:rPr>
              <a:t>Divida em grupos</a:t>
            </a:r>
          </a:p>
          <a:p>
            <a:pPr marL="342900" marR="0" lvl="0" indent="-3429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lang="pt" sz="1100">
                <a:effectLst/>
                <a:latin typeface="Gill Sans Infant Std"/>
                <a:ea typeface="Calibri" panose="020F0502020204030204" pitchFamily="34" charset="0"/>
                <a:cs typeface="Arial" panose="020B0604020202020204" pitchFamily="34" charset="0"/>
              </a:rPr>
              <a:t>Forneça uma cópia da </a:t>
            </a:r>
            <a:r>
              <a:rPr lang="pt" sz="1100" kern="1200">
                <a:solidFill>
                  <a:schemeClr val="tx1"/>
                </a:solidFill>
                <a:effectLst/>
                <a:latin typeface="+mn-lt"/>
                <a:ea typeface="+mn-ea"/>
                <a:cs typeface="+mn-cs"/>
              </a:rPr>
              <a:t>Folha_Guia de triagem rápida MAMI_Módulo 4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pt" sz="1100">
                <a:effectLst/>
                <a:latin typeface="Gill Sans Infant Std"/>
                <a:ea typeface="Calibri" panose="020F0502020204030204" pitchFamily="34" charset="0"/>
                <a:cs typeface="Arial" panose="020B0604020202020204" pitchFamily="34" charset="0"/>
              </a:rPr>
              <a:t>Dentro de cada grupo, o facilitador designado deverá:</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pt" sz="1100">
                <a:effectLst/>
                <a:latin typeface="Gill Sans Infant Std"/>
                <a:ea typeface="Calibri" panose="020F0502020204030204" pitchFamily="34" charset="0"/>
                <a:cs typeface="Arial" panose="020B0604020202020204" pitchFamily="34" charset="0"/>
              </a:rPr>
              <a:t>Distribuir o Guia de Triagem Rápida e explicar que este guia fornece sugestões úteis para apoiar a triagem.</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pt" sz="1100">
                <a:effectLst/>
                <a:latin typeface="Gill Sans Infant Std"/>
                <a:ea typeface="Calibri" panose="020F0502020204030204" pitchFamily="34" charset="0"/>
                <a:cs typeface="Arial" panose="020B0604020202020204" pitchFamily="34" charset="0"/>
              </a:rPr>
              <a:t>Realçar a importância das 4 perguntas que serão feitas nestes pontos de contacto para avaliar o risco:</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pt" sz="1100">
                <a:effectLst/>
                <a:latin typeface="Gill Sans Infant Std"/>
                <a:ea typeface="Calibri" panose="020F0502020204030204" pitchFamily="34" charset="0"/>
                <a:cs typeface="Arial" panose="020B0604020202020204" pitchFamily="34" charset="0"/>
              </a:rPr>
              <a:t>Há sinais de perigo presentes?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pt" sz="1100">
                <a:effectLst/>
                <a:latin typeface="Gill Sans Infant Std"/>
                <a:ea typeface="Calibri" panose="020F0502020204030204" pitchFamily="34" charset="0"/>
                <a:cs typeface="Arial" panose="020B0604020202020204" pitchFamily="34" charset="0"/>
              </a:rPr>
              <a:t>A criança está a crescer?</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pt" sz="1100">
                <a:effectLst/>
                <a:latin typeface="Gill Sans Infant Std"/>
                <a:ea typeface="Calibri" panose="020F0502020204030204" pitchFamily="34" charset="0"/>
                <a:cs typeface="Arial" panose="020B0604020202020204" pitchFamily="34" charset="0"/>
              </a:rPr>
              <a:t>Há algum problema de alimentação?</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pt" sz="1100">
                <a:effectLst/>
                <a:latin typeface="Gill Sans Infant Std"/>
                <a:ea typeface="Calibri" panose="020F0502020204030204" pitchFamily="34" charset="0"/>
                <a:cs typeface="Arial" panose="020B0604020202020204" pitchFamily="34" charset="0"/>
              </a:rPr>
              <a:t>A mãe está a enfrentar algum desafio?</a:t>
            </a:r>
            <a:r>
              <a:rPr lang="pt" sz="800">
                <a:effectLst/>
                <a:latin typeface="Calibri" panose="020F0502020204030204" pitchFamily="34" charset="0"/>
                <a:ea typeface="Calibri" panose="020F0502020204030204" pitchFamily="34" charset="0"/>
                <a:cs typeface="Arial" panose="020B060402020202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pt" sz="1800">
                <a:effectLst/>
                <a:latin typeface="Gill Sans Infant Std"/>
                <a:ea typeface="Calibri" panose="020F0502020204030204" pitchFamily="34" charset="0"/>
                <a:cs typeface="Arial" panose="020B0604020202020204" pitchFamily="34" charset="0"/>
              </a:rPr>
              <a:t>Os grupos devem fazer uma lista dos serviços existentes com os quais as mães e os lactentes se envolvem regularmente.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pt" sz="1800">
                <a:effectLst/>
                <a:latin typeface="Gill Sans Infant Std"/>
                <a:ea typeface="Calibri" panose="020F0502020204030204" pitchFamily="34" charset="0"/>
                <a:cs typeface="Arial" panose="020B0604020202020204" pitchFamily="34" charset="0"/>
              </a:rPr>
              <a:t>Em plenário, os grupos devem partilhar as suas listas e o facilitador deve escrevê-las num bloco de cavalete. </a:t>
            </a:r>
            <a:endParaRPr lang="en-US" sz="1200" b="1" u="sng" kern="1200" dirty="0">
              <a:solidFill>
                <a:schemeClr val="tx1"/>
              </a:solidFill>
              <a:effectLst/>
              <a:latin typeface="+mn-lt"/>
              <a:ea typeface="+mn-ea"/>
              <a:cs typeface="+mn-cs"/>
            </a:endParaRPr>
          </a:p>
          <a:p>
            <a:pPr marL="342900" lvl="0" indent="-342900" rtl="0">
              <a:lnSpc>
                <a:spcPct val="106000"/>
              </a:lnSpc>
              <a:spcAft>
                <a:spcPts val="800"/>
              </a:spcAft>
              <a:buFont typeface="Symbol" panose="05050102010706020507" pitchFamily="18" charset="2"/>
              <a:buChar char=""/>
            </a:pPr>
            <a:r>
              <a:rPr lang="pt" sz="1200" b="1" u="none" kern="1200">
                <a:solidFill>
                  <a:schemeClr val="tx1"/>
                </a:solidFill>
                <a:effectLst/>
                <a:latin typeface="+mn-lt"/>
                <a:ea typeface="+mn-ea"/>
                <a:cs typeface="+mn-cs"/>
              </a:rPr>
              <a:t>PERGUNTE</a:t>
            </a:r>
            <a:r>
              <a:rPr lang="pt" sz="1200" b="0" u="none" kern="1200">
                <a:solidFill>
                  <a:schemeClr val="tx1"/>
                </a:solidFill>
                <a:effectLst/>
                <a:latin typeface="+mn-lt"/>
                <a:ea typeface="+mn-ea"/>
                <a:cs typeface="+mn-cs"/>
              </a:rPr>
              <a:t>: a quais destes podemos realizar a triagem para a MAMI? Poderíamos aplicar os critérios principais ou os critérios alargados?</a:t>
            </a:r>
            <a:endParaRPr lang="en-GB" sz="1800" b="0" u="none" dirty="0">
              <a:effectLst/>
              <a:latin typeface="Calibri" panose="020F0502020204030204" pitchFamily="34" charset="0"/>
              <a:ea typeface="Calibri" panose="020F0502020204030204" pitchFamily="34" charset="0"/>
              <a:cs typeface="Arial" panose="020B0604020202020204" pitchFamily="34" charset="0"/>
            </a:endParaRP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33</a:t>
            </a:fld>
            <a:endParaRPr lang="en-UK"/>
          </a:p>
        </p:txBody>
      </p:sp>
    </p:spTree>
    <p:extLst>
      <p:ext uri="{BB962C8B-B14F-4D97-AF65-F5344CB8AC3E}">
        <p14:creationId xmlns:p14="http://schemas.microsoft.com/office/powerpoint/2010/main" val="247170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DIGA:</a:t>
            </a:r>
          </a:p>
          <a:p>
            <a:pPr marL="171450" indent="-171450" rtl="0">
              <a:buFont typeface="Arial" panose="020B0604020202020204" pitchFamily="34" charset="0"/>
              <a:buChar char="•"/>
            </a:pPr>
            <a:r>
              <a:rPr lang="pt"/>
              <a:t>Completem o pré-teste</a:t>
            </a:r>
          </a:p>
          <a:p>
            <a:pPr marL="171450" indent="-171450" rtl="0">
              <a:buFont typeface="Arial" panose="020B0604020202020204" pitchFamily="34" charset="0"/>
              <a:buChar char="•"/>
            </a:pPr>
            <a:r>
              <a:rPr lang="pt"/>
              <a:t>Repetiremos o teste após a formação a fim de determinar o nível de conhecimentos atingido</a:t>
            </a:r>
          </a:p>
          <a:p>
            <a:pPr marL="171450" indent="-171450" rtl="0">
              <a:buFont typeface="Arial" panose="020B0604020202020204" pitchFamily="34" charset="0"/>
              <a:buChar char="•"/>
            </a:pPr>
            <a:r>
              <a:rPr lang="pt"/>
              <a:t>Estas pontuações vão ajudar-nos a melhorar o conteúdo da formação e o que proporcionamos da próxima vez</a:t>
            </a:r>
          </a:p>
          <a:p>
            <a:pPr marL="171450" indent="-171450" rtl="0">
              <a:buFont typeface="Arial" panose="020B0604020202020204" pitchFamily="34" charset="0"/>
              <a:buChar char="•"/>
            </a:pPr>
            <a:r>
              <a:rPr lang="pt"/>
              <a:t>As pontuações dos testes não são analisadas a nível individual, mas para todo o grupo</a:t>
            </a:r>
            <a:endParaRPr lang="en-US" dirty="0"/>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a:t>
            </a:fld>
            <a:endParaRPr lang="en-UK"/>
          </a:p>
        </p:txBody>
      </p:sp>
    </p:spTree>
    <p:extLst>
      <p:ext uri="{BB962C8B-B14F-4D97-AF65-F5344CB8AC3E}">
        <p14:creationId xmlns:p14="http://schemas.microsoft.com/office/powerpoint/2010/main" val="623716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pt" b="1"/>
              <a:t>FAÇA: </a:t>
            </a:r>
            <a:r>
              <a:rPr lang="pt"/>
              <a:t>Distribua uma cópia do formulário de avaliação, do formulário de alimentação e do formulário de saúde mental materna a todos os formandos</a:t>
            </a:r>
          </a:p>
          <a:p>
            <a:pPr marL="171450" indent="-171450" rtl="0">
              <a:buFont typeface="Arial" panose="020B0604020202020204" pitchFamily="34" charset="0"/>
              <a:buChar char="•"/>
            </a:pPr>
            <a:r>
              <a:rPr lang="pt" b="1"/>
              <a:t>DIGA:</a:t>
            </a:r>
            <a:r>
              <a:rPr lang="pt"/>
              <a:t> Este é um formulário de avaliação de 2 páginas da mãe e do lactente que avalia os 5 componentes de risco nutricional que apresentámos anteriormente</a:t>
            </a:r>
          </a:p>
          <a:p>
            <a:pPr marL="171450" indent="-171450" rtl="0">
              <a:buFont typeface="Arial" panose="020B0604020202020204" pitchFamily="34" charset="0"/>
              <a:buChar char="•"/>
            </a:pPr>
            <a:r>
              <a:rPr lang="pt" b="1"/>
              <a:t>DIGA: </a:t>
            </a:r>
            <a:r>
              <a:rPr lang="pt"/>
              <a:t>Existem 6 passos que cobrem as diferentes áreas que estão na base do estado de risco do lactente &lt; 6 meses. Vamos agora analisar cada um detalhadamente. </a:t>
            </a: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34</a:t>
            </a:fld>
            <a:endParaRPr lang="en-UK"/>
          </a:p>
        </p:txBody>
      </p:sp>
    </p:spTree>
    <p:extLst>
      <p:ext uri="{BB962C8B-B14F-4D97-AF65-F5344CB8AC3E}">
        <p14:creationId xmlns:p14="http://schemas.microsoft.com/office/powerpoint/2010/main" val="900267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a:t>DIGA:</a:t>
            </a:r>
            <a:r>
              <a:rPr lang="pt"/>
              <a:t> O passo 1 consiste em verificar sinais de perigo.</a:t>
            </a:r>
          </a:p>
          <a:p>
            <a:pPr marL="171450" indent="-171450" rtl="0">
              <a:buFont typeface="Arial" panose="020B0604020202020204" pitchFamily="34" charset="0"/>
              <a:buChar char="•"/>
            </a:pPr>
            <a:endParaRPr lang="en-US" baseline="0" dirty="0"/>
          </a:p>
          <a:p>
            <a:pPr marL="0" indent="0" rtl="0">
              <a:buFont typeface="Arial" panose="020B0604020202020204" pitchFamily="34" charset="0"/>
              <a:buNone/>
            </a:pPr>
            <a:r>
              <a:rPr lang="pt" b="1"/>
              <a:t>PERGUNTE: </a:t>
            </a:r>
            <a:r>
              <a:rPr lang="pt"/>
              <a:t>Porque pensam que este pode ser o primeiro passo?</a:t>
            </a:r>
          </a:p>
          <a:p>
            <a:pPr marL="0" indent="0" rtl="0">
              <a:buFont typeface="Arial" panose="020B0604020202020204" pitchFamily="34" charset="0"/>
              <a:buNone/>
            </a:pPr>
            <a:r>
              <a:rPr lang="pt" i="1"/>
              <a:t>Resposta: precisamos de saber se existem quaisquer sinais de perigo do lactente que exijam encaminhamento urgente para cuidados hospitalares/internamento. </a:t>
            </a:r>
          </a:p>
          <a:p>
            <a:pPr marL="0" indent="0" rtl="0">
              <a:buFont typeface="Arial" panose="020B0604020202020204" pitchFamily="34" charset="0"/>
              <a:buNone/>
            </a:pPr>
            <a:endParaRPr lang="en-US" i="1" baseline="0" dirty="0"/>
          </a:p>
          <a:p>
            <a:pPr marL="0" indent="0" rtl="0">
              <a:buFont typeface="Arial" panose="020B0604020202020204" pitchFamily="34" charset="0"/>
              <a:buNone/>
            </a:pPr>
            <a:r>
              <a:rPr lang="pt" b="1" i="0"/>
              <a:t>DIGA: </a:t>
            </a:r>
            <a:r>
              <a:rPr lang="pt" i="0"/>
              <a:t>Devemos verificar os principais sinais de perigo de GIDI, pelo que devem consultar as orientações nacionais de GIDI para mais pormenores sobre esta parte da avaliação.</a:t>
            </a:r>
          </a:p>
          <a:p>
            <a:pPr marL="0" indent="0" rtl="0">
              <a:buFont typeface="Arial" panose="020B0604020202020204" pitchFamily="34" charset="0"/>
              <a:buNone/>
            </a:pPr>
            <a:endParaRPr lang="en-US" i="0" baseline="0" dirty="0"/>
          </a:p>
          <a:p>
            <a:pPr marL="0" indent="0" rtl="0">
              <a:buFont typeface="Arial" panose="020B0604020202020204" pitchFamily="34" charset="0"/>
              <a:buNone/>
            </a:pPr>
            <a:r>
              <a:rPr lang="pt" b="1" i="0"/>
              <a:t>DIGA: </a:t>
            </a:r>
            <a:r>
              <a:rPr lang="pt" i="0"/>
              <a:t>Para além dos sinais de perigo de GIDI, verificamos também se existem “sinais de perigo específicos da MAMI” que incluem edema de qualquer grau. O edema é muito raro em lactentes &lt; 6 meses e, por isso, é classificado como muito grave e um sinal de encaminhamento urgente. </a:t>
            </a:r>
          </a:p>
          <a:p>
            <a:pPr marL="0" indent="0" rtl="0">
              <a:buFont typeface="Arial" panose="020B0604020202020204" pitchFamily="34" charset="0"/>
              <a:buNone/>
            </a:pPr>
            <a:endParaRPr lang="en-US" i="0" baseline="0" dirty="0"/>
          </a:p>
          <a:p>
            <a:pPr marL="0" indent="0" rtl="0">
              <a:buFont typeface="Arial" panose="020B0604020202020204" pitchFamily="34" charset="0"/>
              <a:buNone/>
            </a:pPr>
            <a:r>
              <a:rPr lang="pt" b="1" i="0"/>
              <a:t>DIGA: </a:t>
            </a:r>
            <a:r>
              <a:rPr lang="pt" i="0"/>
              <a:t>Outro sinal de perigo específico da MAMI é qualquer sinal de </a:t>
            </a:r>
            <a:r>
              <a:rPr lang="pt"/>
              <a:t>doença de saúde mental grave da mãe. </a:t>
            </a:r>
          </a:p>
          <a:p>
            <a:pPr marL="0" indent="0" rtl="0">
              <a:buFont typeface="Arial" panose="020B0604020202020204" pitchFamily="34" charset="0"/>
              <a:buNone/>
            </a:pPr>
            <a:endParaRPr lang="en-US" i="1" baseline="0" dirty="0"/>
          </a:p>
          <a:p>
            <a:pPr marL="0" indent="0" rtl="0">
              <a:buFont typeface="Arial" panose="020B0604020202020204" pitchFamily="34" charset="0"/>
              <a:buNone/>
            </a:pPr>
            <a:r>
              <a:rPr lang="pt" b="1" i="0"/>
              <a:t>DIGA:</a:t>
            </a:r>
            <a:r>
              <a:rPr lang="pt" i="0"/>
              <a:t> vejamos mais detalhadamente como avaliamos estes sinais de perigo...</a:t>
            </a: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35</a:t>
            </a:fld>
            <a:endParaRPr lang="en-UK"/>
          </a:p>
        </p:txBody>
      </p:sp>
    </p:spTree>
    <p:extLst>
      <p:ext uri="{BB962C8B-B14F-4D97-AF65-F5344CB8AC3E}">
        <p14:creationId xmlns:p14="http://schemas.microsoft.com/office/powerpoint/2010/main" val="383011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dirty="0" err="1"/>
              <a:t>Vídeo</a:t>
            </a:r>
            <a:r>
              <a:rPr lang="zh-CN" altLang="en-US" dirty="0"/>
              <a:t> </a:t>
            </a:r>
            <a:r>
              <a:rPr lang="en-US" dirty="0" err="1"/>
              <a:t>disponível</a:t>
            </a:r>
            <a:r>
              <a:rPr lang="zh-CN" altLang="en-US" dirty="0"/>
              <a:t> </a:t>
            </a:r>
            <a:r>
              <a:rPr lang="en-US" dirty="0" err="1"/>
              <a:t>apenas</a:t>
            </a:r>
            <a:r>
              <a:rPr lang="zh-CN" altLang="en-US" dirty="0"/>
              <a:t> </a:t>
            </a:r>
            <a:r>
              <a:rPr lang="en-US" dirty="0" err="1"/>
              <a:t>em</a:t>
            </a:r>
            <a:r>
              <a:rPr lang="zh-CN" altLang="en-US" dirty="0"/>
              <a:t> </a:t>
            </a:r>
            <a:r>
              <a:rPr lang="en-US" dirty="0" err="1"/>
              <a:t>inglês</a:t>
            </a:r>
            <a:r>
              <a:rPr lang="en-US" dirty="0"/>
              <a:t>.</a:t>
            </a:r>
            <a:r>
              <a:rPr lang="zh-CN" altLang="en-US" dirty="0"/>
              <a:t> </a:t>
            </a:r>
            <a:r>
              <a:rPr lang="en-US" dirty="0"/>
              <a:t>É</a:t>
            </a:r>
            <a:r>
              <a:rPr lang="zh-CN" altLang="en-US" dirty="0"/>
              <a:t> </a:t>
            </a:r>
            <a:r>
              <a:rPr lang="en-US" dirty="0" err="1"/>
              <a:t>possível</a:t>
            </a:r>
            <a:r>
              <a:rPr lang="zh-CN" altLang="en-US" dirty="0"/>
              <a:t> </a:t>
            </a:r>
            <a:r>
              <a:rPr lang="en-US" dirty="0" err="1"/>
              <a:t>ativar</a:t>
            </a:r>
            <a:r>
              <a:rPr lang="zh-CN" altLang="en-US" dirty="0"/>
              <a:t> </a:t>
            </a:r>
            <a:r>
              <a:rPr lang="en-US" dirty="0"/>
              <a:t>as</a:t>
            </a:r>
            <a:r>
              <a:rPr lang="zh-CN" altLang="en-US" dirty="0"/>
              <a:t> </a:t>
            </a:r>
            <a:r>
              <a:rPr lang="en-US" dirty="0" err="1"/>
              <a:t>legendas</a:t>
            </a:r>
            <a:r>
              <a:rPr lang="zh-CN" altLang="en-US" dirty="0"/>
              <a:t> </a:t>
            </a:r>
            <a:r>
              <a:rPr lang="en-US" dirty="0"/>
              <a:t>a</a:t>
            </a:r>
            <a:r>
              <a:rPr lang="zh-CN" altLang="en-US" dirty="0"/>
              <a:t> </a:t>
            </a:r>
            <a:r>
              <a:rPr lang="en-US" dirty="0" err="1"/>
              <a:t>partir</a:t>
            </a:r>
            <a:r>
              <a:rPr lang="zh-CN" altLang="en-US" dirty="0"/>
              <a:t> </a:t>
            </a:r>
            <a:r>
              <a:rPr lang="en-US" dirty="0"/>
              <a:t>da</a:t>
            </a:r>
            <a:r>
              <a:rPr lang="zh-CN" altLang="en-US" dirty="0"/>
              <a:t> </a:t>
            </a:r>
            <a:r>
              <a:rPr lang="en-US" dirty="0" err="1"/>
              <a:t>página</a:t>
            </a:r>
            <a:r>
              <a:rPr lang="zh-CN" altLang="en-US" dirty="0"/>
              <a:t> </a:t>
            </a:r>
            <a:r>
              <a:rPr lang="en-US" dirty="0"/>
              <a:t>principal</a:t>
            </a:r>
            <a:r>
              <a:rPr lang="zh-CN" altLang="en-US" dirty="0"/>
              <a:t> </a:t>
            </a:r>
            <a:r>
              <a:rPr lang="en-US" dirty="0"/>
              <a:t>do</a:t>
            </a:r>
            <a:r>
              <a:rPr lang="zh-CN" altLang="en-US" dirty="0"/>
              <a:t> </a:t>
            </a:r>
            <a:r>
              <a:rPr lang="en-US" dirty="0"/>
              <a:t>YouTube.</a:t>
            </a:r>
            <a:r>
              <a:rPr lang="zh-CN" altLang="en-US" dirty="0"/>
              <a:t> </a:t>
            </a:r>
            <a:r>
              <a:rPr lang="en-US" dirty="0" err="1"/>
              <a:t>Recomendase</a:t>
            </a:r>
            <a:r>
              <a:rPr lang="zh-CN" altLang="en-US" dirty="0"/>
              <a:t> </a:t>
            </a:r>
            <a:r>
              <a:rPr lang="en-US" dirty="0"/>
              <a:t>a</a:t>
            </a:r>
            <a:r>
              <a:rPr lang="zh-CN" altLang="en-US" dirty="0"/>
              <a:t> </a:t>
            </a:r>
            <a:r>
              <a:rPr lang="en-US" dirty="0" err="1"/>
              <a:t>sua</a:t>
            </a:r>
            <a:r>
              <a:rPr lang="zh-CN" altLang="en-US" dirty="0"/>
              <a:t> </a:t>
            </a:r>
            <a:r>
              <a:rPr lang="en-US" dirty="0" err="1"/>
              <a:t>preparação</a:t>
            </a:r>
            <a:r>
              <a:rPr lang="zh-CN" altLang="en-US" dirty="0"/>
              <a:t> </a:t>
            </a:r>
            <a:r>
              <a:rPr lang="en-US" dirty="0"/>
              <a:t>antes</a:t>
            </a:r>
            <a:r>
              <a:rPr lang="zh-CN" altLang="en-US" dirty="0"/>
              <a:t> </a:t>
            </a:r>
            <a:r>
              <a:rPr lang="en-US" dirty="0"/>
              <a:t>do</a:t>
            </a:r>
            <a:r>
              <a:rPr lang="zh-CN" altLang="en-US" dirty="0"/>
              <a:t> </a:t>
            </a:r>
            <a:r>
              <a:rPr lang="en-US" dirty="0" err="1"/>
              <a:t>início</a:t>
            </a:r>
            <a:r>
              <a:rPr lang="zh-CN" altLang="en-US" dirty="0"/>
              <a:t> </a:t>
            </a:r>
            <a:r>
              <a:rPr lang="en-US" dirty="0"/>
              <a:t>do</a:t>
            </a:r>
            <a:r>
              <a:rPr lang="zh-CN" altLang="en-US" dirty="0"/>
              <a:t> </a:t>
            </a:r>
            <a:r>
              <a:rPr lang="en-US" dirty="0" err="1"/>
              <a:t>dia</a:t>
            </a:r>
            <a:r>
              <a:rPr lang="zh-CN" altLang="en-US" dirty="0"/>
              <a:t> </a:t>
            </a:r>
            <a:r>
              <a:rPr lang="en-US" dirty="0"/>
              <a:t>de</a:t>
            </a:r>
            <a:r>
              <a:rPr lang="zh-CN" altLang="en-US" dirty="0"/>
              <a:t> </a:t>
            </a:r>
            <a:r>
              <a:rPr lang="en-US" dirty="0" err="1"/>
              <a:t>formação</a:t>
            </a:r>
            <a:r>
              <a:rPr lang="en-US" dirty="0"/>
              <a:t>.</a:t>
            </a:r>
            <a:r>
              <a:rPr lang="zh-CN" altLang="en-US" dirty="0"/>
              <a:t> </a:t>
            </a:r>
            <a:r>
              <a:rPr lang="en-US" dirty="0"/>
              <a:t>Active</a:t>
            </a:r>
            <a:r>
              <a:rPr lang="zh-CN" altLang="en-US" dirty="0"/>
              <a:t> </a:t>
            </a:r>
            <a:r>
              <a:rPr lang="en-US" dirty="0"/>
              <a:t>o</a:t>
            </a:r>
            <a:r>
              <a:rPr lang="zh-CN" altLang="en-US" dirty="0"/>
              <a:t> </a:t>
            </a:r>
            <a:r>
              <a:rPr lang="en-US" dirty="0" err="1"/>
              <a:t>botão</a:t>
            </a:r>
            <a:r>
              <a:rPr lang="zh-CN" altLang="en-US" dirty="0"/>
              <a:t> </a:t>
            </a:r>
            <a:r>
              <a:rPr lang="en-US" dirty="0"/>
              <a:t>das</a:t>
            </a:r>
            <a:r>
              <a:rPr lang="zh-CN" altLang="en-US" dirty="0"/>
              <a:t> </a:t>
            </a:r>
            <a:r>
              <a:rPr lang="en-US" dirty="0" err="1"/>
              <a:t>legendas</a:t>
            </a:r>
            <a:r>
              <a:rPr lang="zh-CN" altLang="en-US" dirty="0"/>
              <a:t> </a:t>
            </a:r>
            <a:r>
              <a:rPr lang="en-US" dirty="0"/>
              <a:t>e,</a:t>
            </a:r>
            <a:r>
              <a:rPr lang="zh-CN" altLang="en-US" dirty="0"/>
              <a:t> </a:t>
            </a:r>
            <a:r>
              <a:rPr lang="en-US" dirty="0" err="1"/>
              <a:t>em</a:t>
            </a:r>
            <a:r>
              <a:rPr lang="zh-CN" altLang="en-US" dirty="0"/>
              <a:t> </a:t>
            </a:r>
            <a:r>
              <a:rPr lang="en-US" dirty="0" err="1"/>
              <a:t>seguida</a:t>
            </a:r>
            <a:r>
              <a:rPr lang="en-US" dirty="0"/>
              <a:t>,</a:t>
            </a:r>
            <a:r>
              <a:rPr lang="zh-CN" altLang="en-US" dirty="0"/>
              <a:t> </a:t>
            </a:r>
            <a:r>
              <a:rPr lang="en-US" dirty="0"/>
              <a:t>no</a:t>
            </a:r>
            <a:r>
              <a:rPr lang="zh-CN" altLang="en-US" dirty="0"/>
              <a:t> </a:t>
            </a:r>
            <a:r>
              <a:rPr lang="en-US" dirty="0" err="1"/>
              <a:t>botão</a:t>
            </a:r>
            <a:r>
              <a:rPr lang="zh-CN" altLang="en-US" dirty="0"/>
              <a:t> </a:t>
            </a:r>
            <a:r>
              <a:rPr lang="en-US" dirty="0"/>
              <a:t>de</a:t>
            </a:r>
            <a:r>
              <a:rPr lang="zh-CN" altLang="en-US" dirty="0"/>
              <a:t> </a:t>
            </a:r>
            <a:r>
              <a:rPr lang="en-US" dirty="0" err="1"/>
              <a:t>configuração</a:t>
            </a:r>
            <a:r>
              <a:rPr lang="en-US" dirty="0"/>
              <a:t>,</a:t>
            </a:r>
            <a:r>
              <a:rPr lang="zh-CN" altLang="en-US" dirty="0"/>
              <a:t> </a:t>
            </a:r>
            <a:r>
              <a:rPr lang="en-US" dirty="0" err="1"/>
              <a:t>seleccione</a:t>
            </a:r>
            <a:r>
              <a:rPr lang="en-US" dirty="0"/>
              <a:t>:</a:t>
            </a:r>
            <a:r>
              <a:rPr lang="zh-CN" altLang="en-US" dirty="0"/>
              <a:t> </a:t>
            </a:r>
            <a:r>
              <a:rPr lang="en-US" dirty="0" err="1"/>
              <a:t>Inglês</a:t>
            </a:r>
            <a:r>
              <a:rPr lang="zh-CN" altLang="en-US" dirty="0"/>
              <a:t> </a:t>
            </a:r>
            <a:r>
              <a:rPr lang="en-US" dirty="0"/>
              <a:t>(</a:t>
            </a:r>
            <a:r>
              <a:rPr lang="en-US" dirty="0" err="1"/>
              <a:t>gerado</a:t>
            </a:r>
            <a:r>
              <a:rPr lang="zh-CN" altLang="en-US" dirty="0"/>
              <a:t> </a:t>
            </a:r>
            <a:r>
              <a:rPr lang="en-US" dirty="0" err="1"/>
              <a:t>automaticamente</a:t>
            </a:r>
            <a:r>
              <a:rPr lang="en-US" dirty="0"/>
              <a:t>),</a:t>
            </a:r>
            <a:r>
              <a:rPr lang="zh-CN" altLang="en-US" dirty="0"/>
              <a:t> </a:t>
            </a:r>
            <a:r>
              <a:rPr lang="en-US" dirty="0" err="1"/>
              <a:t>serão</a:t>
            </a:r>
            <a:r>
              <a:rPr lang="zh-CN" altLang="en-US" dirty="0"/>
              <a:t> </a:t>
            </a:r>
            <a:r>
              <a:rPr lang="en-US" dirty="0" err="1"/>
              <a:t>apresentadas</a:t>
            </a:r>
            <a:r>
              <a:rPr lang="zh-CN" altLang="en-US" dirty="0"/>
              <a:t> </a:t>
            </a:r>
            <a:r>
              <a:rPr lang="en-US" dirty="0"/>
              <a:t>3</a:t>
            </a:r>
            <a:r>
              <a:rPr lang="zh-CN" altLang="en-US" dirty="0"/>
              <a:t> </a:t>
            </a:r>
            <a:r>
              <a:rPr lang="en-US" dirty="0" err="1"/>
              <a:t>opções</a:t>
            </a:r>
            <a:r>
              <a:rPr lang="en-US" dirty="0"/>
              <a:t>,</a:t>
            </a:r>
            <a:r>
              <a:rPr lang="zh-CN" altLang="en-US" dirty="0"/>
              <a:t> </a:t>
            </a:r>
            <a:r>
              <a:rPr lang="en-US" dirty="0" err="1"/>
              <a:t>seleccione</a:t>
            </a:r>
            <a:r>
              <a:rPr lang="zh-CN" altLang="en-US" dirty="0"/>
              <a:t> </a:t>
            </a:r>
            <a:r>
              <a:rPr lang="en-US" dirty="0"/>
              <a:t>a</a:t>
            </a:r>
            <a:r>
              <a:rPr lang="zh-CN" altLang="en-US" dirty="0"/>
              <a:t> </a:t>
            </a:r>
            <a:r>
              <a:rPr lang="en-US" dirty="0" err="1"/>
              <a:t>tradução</a:t>
            </a:r>
            <a:r>
              <a:rPr lang="zh-CN" altLang="en-US" dirty="0"/>
              <a:t> </a:t>
            </a:r>
            <a:r>
              <a:rPr lang="en-US" dirty="0" err="1"/>
              <a:t>automática</a:t>
            </a:r>
            <a:r>
              <a:rPr lang="zh-CN" altLang="en-US" dirty="0"/>
              <a:t> </a:t>
            </a:r>
            <a:r>
              <a:rPr lang="en-US" dirty="0"/>
              <a:t>e,</a:t>
            </a:r>
            <a:r>
              <a:rPr lang="zh-CN" altLang="en-US" dirty="0"/>
              <a:t> </a:t>
            </a:r>
            <a:r>
              <a:rPr lang="en-US" dirty="0" err="1"/>
              <a:t>em</a:t>
            </a:r>
            <a:r>
              <a:rPr lang="zh-CN" altLang="en-US" dirty="0"/>
              <a:t> </a:t>
            </a:r>
            <a:r>
              <a:rPr lang="en-US" dirty="0" err="1"/>
              <a:t>seguida</a:t>
            </a:r>
            <a:r>
              <a:rPr lang="en-US" dirty="0"/>
              <a:t>,</a:t>
            </a:r>
            <a:r>
              <a:rPr lang="zh-CN" altLang="en-US" dirty="0"/>
              <a:t> </a:t>
            </a:r>
            <a:r>
              <a:rPr lang="en-US" dirty="0" err="1"/>
              <a:t>seleccione</a:t>
            </a:r>
            <a:r>
              <a:rPr lang="zh-CN" altLang="en-US" dirty="0"/>
              <a:t> </a:t>
            </a:r>
            <a:r>
              <a:rPr lang="en-US" dirty="0"/>
              <a:t>o</a:t>
            </a:r>
            <a:r>
              <a:rPr lang="zh-CN" altLang="en-US" dirty="0"/>
              <a:t> </a:t>
            </a:r>
            <a:r>
              <a:rPr lang="en-US" dirty="0" err="1"/>
              <a:t>idiomapretendido</a:t>
            </a:r>
            <a:r>
              <a:rPr lang="en-US" dirty="0"/>
              <a:t>.</a:t>
            </a:r>
            <a:endParaRPr lang="pt" altLang="zh-CN" dirty="0"/>
          </a:p>
          <a:p>
            <a:r>
              <a:rPr lang="zh-CN" altLang="en-US" dirty="0"/>
              <a:t> </a:t>
            </a:r>
            <a:endParaRPr lang="pt" dirty="0"/>
          </a:p>
          <a:p>
            <a:r>
              <a:rPr lang="en-US" dirty="0"/>
              <a:t>Quando</a:t>
            </a:r>
            <a:r>
              <a:rPr lang="zh-CN" altLang="en-US" dirty="0"/>
              <a:t> </a:t>
            </a:r>
            <a:r>
              <a:rPr lang="en-US" dirty="0"/>
              <a:t>as</a:t>
            </a:r>
            <a:r>
              <a:rPr lang="zh-CN" altLang="en-US" dirty="0"/>
              <a:t> </a:t>
            </a:r>
            <a:r>
              <a:rPr lang="en-US" dirty="0" err="1"/>
              <a:t>legendas</a:t>
            </a:r>
            <a:r>
              <a:rPr lang="zh-CN" altLang="en-US" dirty="0"/>
              <a:t> </a:t>
            </a:r>
            <a:r>
              <a:rPr lang="en-US" dirty="0" err="1"/>
              <a:t>estiverem</a:t>
            </a:r>
            <a:r>
              <a:rPr lang="zh-CN" altLang="en-US" dirty="0"/>
              <a:t> </a:t>
            </a:r>
            <a:r>
              <a:rPr lang="en-US" dirty="0" err="1"/>
              <a:t>activadas</a:t>
            </a:r>
            <a:r>
              <a:rPr lang="en-US" dirty="0"/>
              <a:t>,</a:t>
            </a:r>
            <a:r>
              <a:rPr lang="zh-CN" altLang="en-US" dirty="0"/>
              <a:t> </a:t>
            </a:r>
            <a:r>
              <a:rPr lang="en-US" dirty="0"/>
              <a:t>FAÇA</a:t>
            </a:r>
            <a:r>
              <a:rPr lang="zh-CN" altLang="en-US" dirty="0"/>
              <a:t> </a:t>
            </a:r>
            <a:r>
              <a:rPr lang="en-US" dirty="0"/>
              <a:t>O</a:t>
            </a:r>
            <a:r>
              <a:rPr lang="zh-CN" altLang="en-US" dirty="0"/>
              <a:t> </a:t>
            </a:r>
            <a:r>
              <a:rPr lang="en-US" dirty="0"/>
              <a:t>SEGUINTE:</a:t>
            </a:r>
            <a:endParaRPr lang="pt" dirty="0"/>
          </a:p>
          <a:p>
            <a:endParaRPr lang="pt" dirty="0"/>
          </a:p>
          <a:p>
            <a:r>
              <a:rPr lang="pt" b="1"/>
              <a:t>DIGA: </a:t>
            </a:r>
            <a:r>
              <a:rPr lang="pt" b="0"/>
              <a:t>Vejamos como medimos os sinais de perigo de GIDI nos recém-nascidos.</a:t>
            </a:r>
            <a:r>
              <a:rPr lang="pt"/>
              <a:t> </a:t>
            </a:r>
          </a:p>
          <a:p>
            <a:pPr rtl="0"/>
            <a:endParaRPr lang="en-US" b="0" baseline="0" dirty="0"/>
          </a:p>
          <a:p>
            <a:pPr rtl="0"/>
            <a:r>
              <a:rPr lang="pt" b="1"/>
              <a:t>FAÇA: Reproduza o vídeo, pare aos 7:02 minutos:</a:t>
            </a:r>
          </a:p>
          <a:p>
            <a:pPr marL="0" marR="0" lvl="0" indent="0" algn="l" defTabSz="914400" rtl="0" eaLnBrk="1" fontAlgn="auto" latinLnBrk="0" hangingPunct="1">
              <a:lnSpc>
                <a:spcPct val="100000"/>
              </a:lnSpc>
              <a:spcBef>
                <a:spcPts val="0"/>
              </a:spcBef>
              <a:spcAft>
                <a:spcPts val="0"/>
              </a:spcAft>
              <a:buClrTx/>
              <a:buSzTx/>
              <a:buFontTx/>
              <a:buNone/>
              <a:tabLst/>
              <a:defRPr/>
            </a:pPr>
            <a:r>
              <a:rPr lang="pt" dirty="0">
                <a:hlinkClick r:id="rId3"/>
              </a:rPr>
              <a:t>https://globalhealthmedia.org/portfolio-items/danger-signs-in-newborns-for-health-workers/?portfolioCats=191%2C94%2C13%2C23%2C65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PERGUNTE: </a:t>
            </a:r>
            <a:r>
              <a:rPr lang="pt"/>
              <a:t>Há alguma questão? Vamos praticar algumas destas técnicas um pouco mais tarde na formação.</a:t>
            </a:r>
            <a:endParaRPr lang="en-GB" dirty="0"/>
          </a:p>
          <a:p>
            <a:endParaRPr lang="pt" dirty="0">
              <a:ea typeface="Lato"/>
              <a:cs typeface="Lato"/>
            </a:endParaRPr>
          </a:p>
          <a:p>
            <a:endParaRPr lang="pt" dirty="0">
              <a:ea typeface="Lato"/>
              <a:cs typeface="Lato"/>
            </a:endParaRPr>
          </a:p>
          <a:p>
            <a:endParaRPr lang="en-US" dirty="0">
              <a:ea typeface="Lato"/>
              <a:cs typeface="Lato"/>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36</a:t>
            </a:fld>
            <a:endParaRPr lang="en-UK"/>
          </a:p>
        </p:txBody>
      </p:sp>
    </p:spTree>
    <p:extLst>
      <p:ext uri="{BB962C8B-B14F-4D97-AF65-F5344CB8AC3E}">
        <p14:creationId xmlns:p14="http://schemas.microsoft.com/office/powerpoint/2010/main" val="4175173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sz="1200" b="1" i="0" kern="1200">
                <a:solidFill>
                  <a:schemeClr val="tx1"/>
                </a:solidFill>
                <a:effectLst/>
                <a:latin typeface="+mn-lt"/>
                <a:ea typeface="+mn-ea"/>
                <a:cs typeface="+mn-cs"/>
              </a:rPr>
              <a:t>DIGA: </a:t>
            </a:r>
            <a:r>
              <a:rPr lang="pt" sz="1200" b="0" i="0" kern="1200">
                <a:solidFill>
                  <a:schemeClr val="tx1"/>
                </a:solidFill>
                <a:effectLst/>
                <a:latin typeface="+mn-lt"/>
                <a:ea typeface="+mn-ea"/>
                <a:cs typeface="+mn-cs"/>
              </a:rPr>
              <a:t>Alguém pode dizer como se mede o edema?</a:t>
            </a:r>
          </a:p>
          <a:p>
            <a:pPr rtl="0"/>
            <a:br>
              <a:rPr lang="en-US" sz="1200" b="0" i="0" kern="1200" baseline="0" dirty="0">
                <a:solidFill>
                  <a:schemeClr val="tx1"/>
                </a:solidFill>
                <a:effectLst/>
                <a:latin typeface="+mn-lt"/>
                <a:ea typeface="+mn-ea"/>
                <a:cs typeface="+mn-cs"/>
              </a:rPr>
            </a:br>
            <a:r>
              <a:rPr lang="pt" sz="1200" b="1" i="0" kern="1200">
                <a:solidFill>
                  <a:schemeClr val="tx1"/>
                </a:solidFill>
                <a:effectLst/>
                <a:latin typeface="+mn-lt"/>
                <a:ea typeface="+mn-ea"/>
                <a:cs typeface="+mn-cs"/>
              </a:rPr>
              <a:t>FAÇA: </a:t>
            </a:r>
            <a:r>
              <a:rPr lang="pt" sz="1200" b="0" i="0" kern="1200">
                <a:solidFill>
                  <a:schemeClr val="tx1"/>
                </a:solidFill>
                <a:effectLst/>
                <a:latin typeface="+mn-lt"/>
                <a:ea typeface="+mn-ea"/>
                <a:cs typeface="+mn-cs"/>
              </a:rPr>
              <a:t>Depois de um voluntário ter explicado, CLIQUE para revelar o texto e preencher quaisquer lacunas. </a:t>
            </a:r>
            <a:endParaRPr lang="en-US" sz="1200" b="0" i="0" kern="1200" dirty="0">
              <a:solidFill>
                <a:schemeClr val="tx1"/>
              </a:solidFill>
              <a:effectLst/>
              <a:latin typeface="+mn-lt"/>
              <a:ea typeface="+mn-ea"/>
              <a:cs typeface="+mn-cs"/>
            </a:endParaRPr>
          </a:p>
          <a:p>
            <a:pPr rtl="0"/>
            <a:endParaRPr lang="en-US" sz="1200" b="0" i="0" kern="1200" dirty="0">
              <a:solidFill>
                <a:schemeClr val="tx1"/>
              </a:solidFill>
              <a:effectLst/>
              <a:latin typeface="+mn-lt"/>
              <a:ea typeface="+mn-ea"/>
              <a:cs typeface="+mn-cs"/>
            </a:endParaRPr>
          </a:p>
          <a:p>
            <a:pPr rtl="0"/>
            <a:r>
              <a:rPr lang="pt" sz="1200" b="1" i="0" kern="1200">
                <a:solidFill>
                  <a:schemeClr val="tx1"/>
                </a:solidFill>
                <a:effectLst/>
                <a:latin typeface="+mn-lt"/>
                <a:ea typeface="+mn-ea"/>
                <a:cs typeface="+mn-cs"/>
              </a:rPr>
              <a:t>DIGA: </a:t>
            </a:r>
            <a:r>
              <a:rPr lang="pt" sz="1200" b="0" i="0" kern="1200">
                <a:solidFill>
                  <a:schemeClr val="tx1"/>
                </a:solidFill>
                <a:effectLst/>
                <a:latin typeface="+mn-lt"/>
                <a:ea typeface="+mn-ea"/>
                <a:cs typeface="+mn-cs"/>
              </a:rPr>
              <a:t>Deve testar o edema com uma pressão de dedos (ver Figura 5.10) porque não se pode determinar apenas com o olhar.</a:t>
            </a: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37</a:t>
            </a:fld>
            <a:endParaRPr lang="en-UK"/>
          </a:p>
        </p:txBody>
      </p:sp>
    </p:spTree>
    <p:extLst>
      <p:ext uri="{BB962C8B-B14F-4D97-AF65-F5344CB8AC3E}">
        <p14:creationId xmlns:p14="http://schemas.microsoft.com/office/powerpoint/2010/main" val="2616908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DIGA: </a:t>
            </a:r>
            <a:r>
              <a:rPr lang="pt"/>
              <a:t>E o último sinal de perigo que mencionámos é o da saúde mental da mãe. </a:t>
            </a:r>
          </a:p>
          <a:p>
            <a:pPr rtl="0"/>
            <a:endParaRPr lang="en-GB" baseline="0" dirty="0"/>
          </a:p>
          <a:p>
            <a:pPr marL="0" indent="0" rtl="0">
              <a:buFont typeface="Arial" panose="020B0604020202020204" pitchFamily="34" charset="0"/>
              <a:buNone/>
            </a:pPr>
            <a:r>
              <a:rPr lang="pt" b="1"/>
              <a:t>DIGA: </a:t>
            </a:r>
            <a:r>
              <a:rPr lang="pt"/>
              <a:t>Pode ser avaliada observando se a mãe parece fora de contacto com a realidade ou em risco de se prejudicar a si própria ou aos seus filhos, ou se há quaisquer sinais visíveis de negligência. Neste caso, o encaminhamento teria de ser para a instalação mais próxima que forneça avaliação e apoio especializado em saúde mental. </a:t>
            </a:r>
          </a:p>
          <a:p>
            <a:pPr marL="0" indent="0" rtl="0">
              <a:buFont typeface="Arial" panose="020B0604020202020204" pitchFamily="34" charset="0"/>
              <a:buNone/>
            </a:pPr>
            <a:endParaRPr lang="en-US" baseline="0" dirty="0"/>
          </a:p>
          <a:p>
            <a:pPr marL="0" indent="0" rtl="0">
              <a:buFont typeface="Arial" panose="020B0604020202020204" pitchFamily="34" charset="0"/>
              <a:buNone/>
            </a:pPr>
            <a:r>
              <a:rPr lang="pt" b="1"/>
              <a:t>PERGUNTE: </a:t>
            </a:r>
            <a:r>
              <a:rPr lang="pt"/>
              <a:t>Existem serviços deste tipo na sua área para onde possa encaminhar uma mãe que apresente estes sintomas?</a:t>
            </a:r>
          </a:p>
          <a:p>
            <a:pPr marL="0" indent="0" rtl="0">
              <a:buFont typeface="Arial" panose="020B0604020202020204" pitchFamily="34" charset="0"/>
              <a:buNone/>
            </a:pPr>
            <a:r>
              <a:rPr lang="pt" i="1"/>
              <a:t>FAÇA: promova uma discussão sobre os sistemas de encaminhamento. Se isto for uma lacuna, tome nota. </a:t>
            </a:r>
          </a:p>
          <a:p>
            <a:pPr rtl="0"/>
            <a:endParaRPr lang="en-GB" dirty="0"/>
          </a:p>
          <a:p>
            <a:pPr rtl="0"/>
            <a:r>
              <a:rPr lang="pt" b="1"/>
              <a:t>PERGUNTE: </a:t>
            </a:r>
            <a:r>
              <a:rPr lang="pt"/>
              <a:t>Alguém já recebeu uma paciente que apresentasse estes sinais? Gostariam de partilhar as suas experiências — o que viram? Eram mães? O que fizeram para as apoiar?</a:t>
            </a:r>
            <a:endParaRPr lang="en-GB"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38</a:t>
            </a:fld>
            <a:endParaRPr lang="en-UK"/>
          </a:p>
        </p:txBody>
      </p:sp>
    </p:spTree>
    <p:extLst>
      <p:ext uri="{BB962C8B-B14F-4D97-AF65-F5344CB8AC3E}">
        <p14:creationId xmlns:p14="http://schemas.microsoft.com/office/powerpoint/2010/main" val="690270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a:t>Nota. A formação de GIDI é necessária para que os profissionais de saúde façam esta avaliação de acordo com uma norma apropriada. Esta formação inclui apenas uma recapitulação. </a:t>
            </a:r>
          </a:p>
          <a:p>
            <a:pPr marL="0" indent="0" rtl="0">
              <a:buFont typeface="Arial" panose="020B0604020202020204" pitchFamily="34" charset="0"/>
              <a:buNone/>
            </a:pPr>
            <a:endParaRPr lang="en-US" baseline="0" dirty="0"/>
          </a:p>
          <a:p>
            <a:pPr marL="0" indent="0" rtl="0">
              <a:buFont typeface="Arial" panose="020B0604020202020204" pitchFamily="34" charset="0"/>
              <a:buNone/>
            </a:pPr>
            <a:r>
              <a:rPr lang="pt" b="1"/>
              <a:t>DIGA: </a:t>
            </a:r>
            <a:r>
              <a:rPr lang="pt"/>
              <a:t>O passo 2 consiste em verificar os sinais e sintomas clínicos do lactente.</a:t>
            </a:r>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39</a:t>
            </a:fld>
            <a:endParaRPr lang="en-UK"/>
          </a:p>
        </p:txBody>
      </p:sp>
    </p:spTree>
    <p:extLst>
      <p:ext uri="{BB962C8B-B14F-4D97-AF65-F5344CB8AC3E}">
        <p14:creationId xmlns:p14="http://schemas.microsoft.com/office/powerpoint/2010/main" val="100863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dirty="0"/>
              <a:t>DIGA: </a:t>
            </a:r>
            <a:r>
              <a:rPr lang="pt" dirty="0"/>
              <a:t>A diarreia pode ser um problema grave — e até levar à morte — se a criança desidratar</a:t>
            </a:r>
            <a:endParaRPr lang="en-US" b="1" dirty="0"/>
          </a:p>
          <a:p>
            <a:pPr rtl="0"/>
            <a:endParaRPr lang="en-US" b="1" dirty="0"/>
          </a:p>
          <a:p>
            <a:pPr rtl="0"/>
            <a:r>
              <a:rPr lang="pt" b="1" dirty="0"/>
              <a:t>DIGA: </a:t>
            </a:r>
            <a:r>
              <a:rPr lang="pt" dirty="0"/>
              <a:t>Há vários sinais que vos ajudam a decidir a gravidade da desidratação. Quando uma criança fica desidratada, fica inicialmente inquieta ou irritável. À medida que o corpo perde líquidos, os olhos podem parecer encovados e a pele perde elasticidade. Se a desidratação continuar, a criança torna-se letárgica ou fica inconsciente.</a:t>
            </a:r>
          </a:p>
          <a:p>
            <a:pPr rtl="0"/>
            <a:endParaRPr lang="en-US" dirty="0"/>
          </a:p>
          <a:p>
            <a:pPr marL="0" indent="0" rtl="0">
              <a:buFont typeface="Arial" panose="020B0604020202020204" pitchFamily="34" charset="0"/>
              <a:buNone/>
            </a:pPr>
            <a:r>
              <a:rPr lang="pt" b="1" dirty="0"/>
              <a:t>DIGA: </a:t>
            </a:r>
          </a:p>
          <a:p>
            <a:pPr marL="171450" indent="-171450" rtl="0">
              <a:buFont typeface="Arial" panose="020B0604020202020204" pitchFamily="34" charset="0"/>
              <a:buChar char="•"/>
            </a:pPr>
            <a:r>
              <a:rPr lang="pt" dirty="0"/>
              <a:t>No entanto, uma</a:t>
            </a:r>
            <a:r>
              <a:rPr lang="pt" b="0" dirty="0">
                <a:solidFill>
                  <a:schemeClr val="tx1"/>
                </a:solidFill>
              </a:rPr>
              <a:t>avaliação do estado de hidratação em crianças gravemente subnutridas é difícil. Muitos dos sinais clássicos de desidratação não são fiáveis. </a:t>
            </a:r>
          </a:p>
          <a:p>
            <a:pPr marL="171450" indent="-171450" rtl="0">
              <a:buFont typeface="Arial" panose="020B0604020202020204" pitchFamily="34" charset="0"/>
              <a:buChar char="•"/>
            </a:pPr>
            <a:r>
              <a:rPr lang="pt" b="0" dirty="0">
                <a:solidFill>
                  <a:schemeClr val="tx1"/>
                </a:solidFill>
              </a:rPr>
              <a:t>Por exemplo, o beliscão na pele muitas vezes não é fiável. Por exemplo, numa</a:t>
            </a:r>
            <a:r>
              <a:rPr lang="pt" dirty="0"/>
              <a:t> criança com subnutrição grave, a pele pode voltar lentamente, mesmo que a criança não esteja desidratada. Se uma criança tiver excesso de peso ou edema, a pele pode voltar imediatamente, mesmo que a criança esteja desidratada. </a:t>
            </a:r>
          </a:p>
          <a:p>
            <a:pPr marL="171450" indent="-171450" rtl="0">
              <a:buFont typeface="Arial" panose="020B0604020202020204" pitchFamily="34" charset="0"/>
              <a:buChar char="•"/>
            </a:pPr>
            <a:r>
              <a:rPr lang="pt" b="0" dirty="0">
                <a:solidFill>
                  <a:schemeClr val="tx1"/>
                </a:solidFill>
              </a:rPr>
              <a:t>Além disso, </a:t>
            </a:r>
            <a:r>
              <a:rPr lang="pt" dirty="0"/>
              <a:t>numa criança gravemente subnutrida os olhos podem sempre parecer encovados, mesmo que a criança não esteja desidratada.</a:t>
            </a:r>
            <a:endParaRPr lang="en-US" b="0" dirty="0">
              <a:solidFill>
                <a:schemeClr val="tx1"/>
              </a:solidFill>
            </a:endParaRPr>
          </a:p>
          <a:p>
            <a:pPr marL="171450" indent="-171450" rtl="0">
              <a:buFont typeface="Arial" panose="020B0604020202020204" pitchFamily="34" charset="0"/>
              <a:buChar char="•"/>
            </a:pPr>
            <a:r>
              <a:rPr lang="pt" b="0" dirty="0">
                <a:solidFill>
                  <a:srgbClr val="FF0000"/>
                </a:solidFill>
              </a:rPr>
              <a:t>Uma vez que o diagnóstico clínico de desidratação é difícil, recomenda-se o histórico do paciente, em vez do exame clínico, como base principal para o diagnóstico de desidratação. </a:t>
            </a:r>
            <a:endParaRPr lang="en-GB" b="0" dirty="0">
              <a:solidFill>
                <a:srgbClr val="FF0000"/>
              </a:solidFill>
            </a:endParaRP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40</a:t>
            </a:fld>
            <a:endParaRPr lang="en-UK"/>
          </a:p>
        </p:txBody>
      </p:sp>
    </p:spTree>
    <p:extLst>
      <p:ext uri="{BB962C8B-B14F-4D97-AF65-F5344CB8AC3E}">
        <p14:creationId xmlns:p14="http://schemas.microsoft.com/office/powerpoint/2010/main" val="2343094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DIGA:</a:t>
            </a:r>
            <a:r>
              <a:rPr lang="pt"/>
              <a:t> eis como podemos usar o histórico recente de uma criança para determinar se poderá existir desidratação</a:t>
            </a:r>
          </a:p>
          <a:p>
            <a:pPr rtl="0"/>
            <a:endParaRPr lang="en-US" baseline="0" dirty="0"/>
          </a:p>
          <a:p>
            <a:pPr rtl="0"/>
            <a:r>
              <a:rPr lang="pt" b="1"/>
              <a:t>FAÇA: </a:t>
            </a:r>
            <a:r>
              <a:rPr lang="pt"/>
              <a:t>Leia o texto no diapositivo</a:t>
            </a:r>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41</a:t>
            </a:fld>
            <a:endParaRPr lang="en-UK"/>
          </a:p>
        </p:txBody>
      </p:sp>
    </p:spTree>
    <p:extLst>
      <p:ext uri="{BB962C8B-B14F-4D97-AF65-F5344CB8AC3E}">
        <p14:creationId xmlns:p14="http://schemas.microsoft.com/office/powerpoint/2010/main" val="3761641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None/>
            </a:pPr>
            <a:r>
              <a:rPr lang="pt" sz="1200" b="1">
                <a:solidFill>
                  <a:schemeClr val="tx1"/>
                </a:solidFill>
                <a:latin typeface="+mn-lt"/>
              </a:rPr>
              <a:t>DIGA:</a:t>
            </a:r>
          </a:p>
          <a:p>
            <a:pPr marL="342900" indent="-342900" rtl="0">
              <a:buChar char="•"/>
            </a:pPr>
            <a:r>
              <a:rPr lang="pt" sz="1200" b="0">
                <a:solidFill>
                  <a:schemeClr val="tx1"/>
                </a:solidFill>
                <a:latin typeface="+mn-lt"/>
              </a:rPr>
              <a:t>A febre é um sinal de infeção. Se a temperatura dos lactentes for superior a 37,5 </a:t>
            </a:r>
            <a:r>
              <a:rPr lang="pt" sz="1200" b="0">
                <a:solidFill>
                  <a:schemeClr val="tx1"/>
                </a:solidFill>
                <a:latin typeface="+mn-lt"/>
                <a:cs typeface="Arial"/>
              </a:rPr>
              <a:t>˚C, está fora do intervalo normal. Tentem arrefecer a criança removendo a roupa durante 10 minutos, mas se a criança ainda estiver demasiado quente ou parecer estar doente, encaminhem-na para as instalações de nível superior.</a:t>
            </a:r>
            <a:endParaRPr lang="en-GB" sz="1200" b="0" dirty="0">
              <a:solidFill>
                <a:schemeClr val="tx1"/>
              </a:solidFill>
              <a:latin typeface="+mn-lt"/>
            </a:endParaRPr>
          </a:p>
          <a:p>
            <a:pPr marL="342900" indent="-342900" rtl="0">
              <a:buChar char="•"/>
            </a:pPr>
            <a:r>
              <a:rPr lang="pt" sz="1200" b="0">
                <a:solidFill>
                  <a:schemeClr val="tx1"/>
                </a:solidFill>
                <a:latin typeface="+mn-lt"/>
              </a:rPr>
              <a:t>Para além da febre, se a temperatura for inferior a 35,5</a:t>
            </a:r>
            <a:r>
              <a:rPr lang="pt" sz="1200" b="0">
                <a:solidFill>
                  <a:schemeClr val="tx1"/>
                </a:solidFill>
                <a:latin typeface="+mn-lt"/>
                <a:cs typeface="Arial"/>
              </a:rPr>
              <a:t>˚C então a temperatura corporal é demasiado baixa. Tentem </a:t>
            </a:r>
            <a:r>
              <a:rPr lang="pt" sz="1200" b="0">
                <a:solidFill>
                  <a:schemeClr val="tx1"/>
                </a:solidFill>
                <a:latin typeface="+mn-lt"/>
              </a:rPr>
              <a:t>o contacto pele com pele com a mãe, debaixo de uma manta, mas se o lactente continuar a parecer doente ou frio, este é um fator de risco: </a:t>
            </a:r>
            <a:r>
              <a:rPr lang="pt" sz="1200" b="0">
                <a:solidFill>
                  <a:schemeClr val="tx1"/>
                </a:solidFill>
                <a:latin typeface="+mn-lt"/>
                <a:sym typeface="Wingdings" panose="05000000000000000000" pitchFamily="2" charset="2"/>
              </a:rPr>
              <a:t> encaminhem-no para uma instalação de nível superior.</a:t>
            </a:r>
            <a:endParaRPr lang="en-GB" sz="1200" b="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mn-lt"/>
              <a:cs typeface="Arial" panose="020B0604020202020204" pitchFamily="34" charset="0"/>
            </a:endParaRPr>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42</a:t>
            </a:fld>
            <a:endParaRPr lang="en-UK"/>
          </a:p>
        </p:txBody>
      </p:sp>
    </p:spTree>
    <p:extLst>
      <p:ext uri="{BB962C8B-B14F-4D97-AF65-F5344CB8AC3E}">
        <p14:creationId xmlns:p14="http://schemas.microsoft.com/office/powerpoint/2010/main" val="684705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DIGA: </a:t>
            </a:r>
          </a:p>
          <a:p>
            <a:pPr marL="171450" indent="-171450" rtl="0">
              <a:buFont typeface="Arial" panose="020B0604020202020204" pitchFamily="34" charset="0"/>
              <a:buChar char="•"/>
            </a:pPr>
            <a:r>
              <a:rPr lang="pt"/>
              <a:t>Muitas crianças com tosse ou respiração difícil podem ter infeções respiratórias leves. Podem ter uma constipação ou bronquite. Estas crianças não estão gravemente doentes e não precisam de antibióticos, podem ser tratadas em casa. </a:t>
            </a:r>
          </a:p>
          <a:p>
            <a:pPr marL="171450" indent="-171450" rtl="0">
              <a:buFont typeface="Arial" panose="020B0604020202020204" pitchFamily="34" charset="0"/>
              <a:buChar char="•"/>
            </a:pPr>
            <a:r>
              <a:rPr lang="pt"/>
              <a:t>No entanto, algumas crianças com tosse ou respiração difícil podem ter pneumonia ou outra infeção respiratória grave. A pneumonia é uma das maiores causas de mortalidade infantil no mundo. </a:t>
            </a:r>
          </a:p>
          <a:p>
            <a:pPr marL="171450" indent="-171450" rtl="0">
              <a:buFont typeface="Arial" panose="020B0604020202020204" pitchFamily="34" charset="0"/>
              <a:buChar char="•"/>
            </a:pPr>
            <a:r>
              <a:rPr lang="pt"/>
              <a:t>Vimos durante o vídeo sobre os sinais de perigo de GIDI como verificar sinais de infeção respiratória, tais como pneumonia, o que exigiria o encaminhamento, uma vez que constituem um risco grave. </a:t>
            </a:r>
          </a:p>
          <a:p>
            <a:pPr marL="171450" indent="-171450" rtl="0">
              <a:buFont typeface="Arial" panose="020B0604020202020204" pitchFamily="34" charset="0"/>
              <a:buChar char="•"/>
            </a:pPr>
            <a:endParaRPr lang="en-US" baseline="0" dirty="0"/>
          </a:p>
          <a:p>
            <a:pPr marL="0" indent="0" rtl="0">
              <a:buFont typeface="Arial" panose="020B0604020202020204" pitchFamily="34" charset="0"/>
              <a:buNone/>
            </a:pPr>
            <a:r>
              <a:rPr lang="pt" b="1"/>
              <a:t>PERGUNTE: </a:t>
            </a:r>
          </a:p>
          <a:p>
            <a:pPr marL="171450" indent="-171450" rtl="0">
              <a:buFont typeface="Arial" panose="020B0604020202020204" pitchFamily="34" charset="0"/>
              <a:buChar char="•"/>
            </a:pPr>
            <a:r>
              <a:rPr lang="pt"/>
              <a:t>Conseguem lembrar-se de quais eram?</a:t>
            </a:r>
          </a:p>
          <a:p>
            <a:pPr marL="171450" indent="-171450" rtl="0">
              <a:buFont typeface="Arial" panose="020B0604020202020204" pitchFamily="34" charset="0"/>
              <a:buChar char="•"/>
            </a:pPr>
            <a:r>
              <a:rPr lang="pt" b="1"/>
              <a:t>Resposta: </a:t>
            </a:r>
            <a:r>
              <a:rPr lang="pt"/>
              <a:t>Respiração rápida e retração intercostal. </a:t>
            </a:r>
          </a:p>
          <a:p>
            <a:pPr marL="171450" indent="-171450" rtl="0">
              <a:buFont typeface="Arial" panose="020B0604020202020204" pitchFamily="34" charset="0"/>
              <a:buChar char="•"/>
            </a:pPr>
            <a:endParaRPr lang="en-US" baseline="0" dirty="0"/>
          </a:p>
          <a:p>
            <a:pPr marL="0" indent="0" rtl="0">
              <a:buFont typeface="Arial" panose="020B0604020202020204" pitchFamily="34" charset="0"/>
              <a:buNone/>
            </a:pPr>
            <a:r>
              <a:rPr lang="pt" b="1"/>
              <a:t>DIGA: </a:t>
            </a:r>
          </a:p>
          <a:p>
            <a:pPr marL="171450" indent="-171450" rtl="0">
              <a:buFont typeface="Arial" panose="020B0604020202020204" pitchFamily="34" charset="0"/>
              <a:buChar char="•"/>
            </a:pPr>
            <a:r>
              <a:rPr lang="pt"/>
              <a:t>Já terão avaliado os sinais graves de infeção respiratória no passo 1, pelo que não precisam de repetir isto. </a:t>
            </a:r>
          </a:p>
          <a:p>
            <a:pPr marL="171450" indent="-171450" rtl="0">
              <a:buFont typeface="Arial" panose="020B0604020202020204" pitchFamily="34" charset="0"/>
              <a:buChar char="•"/>
            </a:pPr>
            <a:r>
              <a:rPr lang="pt"/>
              <a:t>Nesta fase, queremos procurar e ouvir qualquer sinal de tosse. </a:t>
            </a:r>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43</a:t>
            </a:fld>
            <a:endParaRPr lang="en-UK"/>
          </a:p>
        </p:txBody>
      </p:sp>
    </p:spTree>
    <p:extLst>
      <p:ext uri="{BB962C8B-B14F-4D97-AF65-F5344CB8AC3E}">
        <p14:creationId xmlns:p14="http://schemas.microsoft.com/office/powerpoint/2010/main" val="2361759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defRPr/>
            </a:pPr>
            <a:r>
              <a:rPr lang="en-US" altLang="zh-CN" dirty="0"/>
              <a:t>Este</a:t>
            </a:r>
            <a:r>
              <a:rPr lang="zh-CN" altLang="en-US" dirty="0"/>
              <a:t> </a:t>
            </a:r>
            <a:r>
              <a:rPr lang="en-US" altLang="zh-CN" dirty="0" err="1"/>
              <a:t>vídeo</a:t>
            </a:r>
            <a:r>
              <a:rPr lang="zh-CN" altLang="en-US" dirty="0"/>
              <a:t> </a:t>
            </a:r>
            <a:r>
              <a:rPr lang="en-US" altLang="zh-CN" dirty="0" err="1"/>
              <a:t>só</a:t>
            </a:r>
            <a:r>
              <a:rPr lang="zh-CN" altLang="en-US" dirty="0"/>
              <a:t> </a:t>
            </a:r>
            <a:r>
              <a:rPr lang="en-US" altLang="zh-CN" dirty="0" err="1"/>
              <a:t>está</a:t>
            </a:r>
            <a:r>
              <a:rPr lang="zh-CN" altLang="en-US" dirty="0"/>
              <a:t> </a:t>
            </a:r>
            <a:r>
              <a:rPr lang="en-US" altLang="zh-CN" dirty="0" err="1"/>
              <a:t>disponível</a:t>
            </a:r>
            <a:r>
              <a:rPr lang="zh-CN" altLang="en-US" dirty="0"/>
              <a:t> </a:t>
            </a:r>
            <a:r>
              <a:rPr lang="en-US" altLang="zh-CN" dirty="0" err="1"/>
              <a:t>em</a:t>
            </a:r>
            <a:r>
              <a:rPr lang="zh-CN" altLang="en-US" dirty="0"/>
              <a:t> </a:t>
            </a:r>
            <a:r>
              <a:rPr lang="en-US" altLang="zh-CN" dirty="0" err="1"/>
              <a:t>inglês</a:t>
            </a:r>
            <a:r>
              <a:rPr lang="en-US" altLang="zh-CN" dirty="0"/>
              <a:t>.</a:t>
            </a:r>
            <a:r>
              <a:rPr lang="zh-CN" altLang="en-US" dirty="0"/>
              <a:t> </a:t>
            </a:r>
            <a:r>
              <a:rPr lang="en-US" altLang="zh-CN" dirty="0"/>
              <a:t>Se</a:t>
            </a:r>
            <a:r>
              <a:rPr lang="zh-CN" altLang="en-US" dirty="0"/>
              <a:t> </a:t>
            </a:r>
            <a:r>
              <a:rPr lang="en-US" altLang="zh-CN" dirty="0" err="1"/>
              <a:t>os</a:t>
            </a:r>
            <a:r>
              <a:rPr lang="zh-CN" altLang="en-US" dirty="0"/>
              <a:t> </a:t>
            </a:r>
            <a:r>
              <a:rPr lang="en-US" altLang="zh-CN" dirty="0" err="1"/>
              <a:t>participantes</a:t>
            </a:r>
            <a:r>
              <a:rPr lang="zh-CN" altLang="en-US" dirty="0"/>
              <a:t> </a:t>
            </a:r>
            <a:r>
              <a:rPr lang="en-US" altLang="zh-CN" dirty="0" err="1"/>
              <a:t>não</a:t>
            </a:r>
            <a:r>
              <a:rPr lang="zh-CN" altLang="en-US" dirty="0"/>
              <a:t> </a:t>
            </a:r>
            <a:r>
              <a:rPr lang="en-US" altLang="zh-CN" dirty="0" err="1"/>
              <a:t>compreenderem</a:t>
            </a:r>
            <a:r>
              <a:rPr lang="zh-CN" altLang="en-US" dirty="0"/>
              <a:t> </a:t>
            </a:r>
            <a:r>
              <a:rPr lang="en-US" altLang="zh-CN" dirty="0" err="1"/>
              <a:t>inglês</a:t>
            </a:r>
            <a:r>
              <a:rPr lang="en-US" altLang="zh-CN" dirty="0"/>
              <a:t>,</a:t>
            </a:r>
            <a:r>
              <a:rPr lang="zh-CN" altLang="en-US" dirty="0"/>
              <a:t> </a:t>
            </a:r>
            <a:r>
              <a:rPr lang="en-US" altLang="zh-CN" dirty="0" err="1"/>
              <a:t>não</a:t>
            </a:r>
            <a:r>
              <a:rPr lang="zh-CN" altLang="en-US" dirty="0"/>
              <a:t> </a:t>
            </a:r>
            <a:r>
              <a:rPr lang="en-US" altLang="zh-CN" dirty="0" err="1"/>
              <a:t>reproduzam</a:t>
            </a:r>
            <a:r>
              <a:rPr lang="zh-CN" altLang="en-US" dirty="0"/>
              <a:t> </a:t>
            </a:r>
            <a:r>
              <a:rPr lang="en-US" altLang="zh-CN" dirty="0"/>
              <a:t>o</a:t>
            </a:r>
            <a:r>
              <a:rPr lang="zh-CN" altLang="en-US" dirty="0"/>
              <a:t> </a:t>
            </a:r>
            <a:r>
              <a:rPr lang="en-US" altLang="zh-CN" dirty="0" err="1"/>
              <a:t>vídeo</a:t>
            </a:r>
            <a:r>
              <a:rPr lang="zh-CN" altLang="en-US" dirty="0"/>
              <a:t> </a:t>
            </a:r>
            <a:r>
              <a:rPr lang="en-US" altLang="zh-CN" dirty="0"/>
              <a:t>e</a:t>
            </a:r>
            <a:r>
              <a:rPr lang="zh-CN" altLang="en-US" dirty="0"/>
              <a:t> </a:t>
            </a:r>
            <a:r>
              <a:rPr lang="en-US" altLang="zh-CN" dirty="0" err="1"/>
              <a:t>passem</a:t>
            </a:r>
            <a:r>
              <a:rPr lang="zh-CN" altLang="en-US" dirty="0"/>
              <a:t> </a:t>
            </a:r>
            <a:r>
              <a:rPr lang="en-US" altLang="zh-CN" dirty="0"/>
              <a:t>para</a:t>
            </a:r>
            <a:r>
              <a:rPr lang="zh-CN" altLang="en-US" dirty="0"/>
              <a:t> </a:t>
            </a:r>
            <a:r>
              <a:rPr lang="en-US" altLang="zh-CN" dirty="0"/>
              <a:t>o</a:t>
            </a:r>
            <a:r>
              <a:rPr lang="zh-CN" altLang="en-US" dirty="0"/>
              <a:t> </a:t>
            </a:r>
            <a:r>
              <a:rPr lang="en-US" altLang="zh-CN" i="1" dirty="0"/>
              <a:t>Slide</a:t>
            </a:r>
            <a:r>
              <a:rPr lang="zh-CN" altLang="en-US" dirty="0"/>
              <a:t> </a:t>
            </a:r>
            <a:r>
              <a:rPr lang="en-US" altLang="zh-CN" dirty="0" err="1"/>
              <a:t>seguinte</a:t>
            </a:r>
            <a:r>
              <a:rPr lang="en-US" altLang="zh-CN" dirty="0"/>
              <a:t>.</a:t>
            </a:r>
            <a:endParaRPr lang="zh-CN" alt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12</a:t>
            </a:fld>
            <a:endParaRPr lang="en-UK"/>
          </a:p>
        </p:txBody>
      </p:sp>
    </p:spTree>
    <p:extLst>
      <p:ext uri="{BB962C8B-B14F-4D97-AF65-F5344CB8AC3E}">
        <p14:creationId xmlns:p14="http://schemas.microsoft.com/office/powerpoint/2010/main" val="967099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Comparem a cor da palma da criança com a sua própria palma e com as palmas das outras crianças.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Se a pele da palma da criança é pálida, mas tem algumas áreas rosadas, a criança tem alguma palidez palmar.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Se a pele da palma é muito pálida ou tão pálida que parece branca, a criança tem uma palidez palmar grave.</a:t>
            </a:r>
          </a:p>
          <a:p>
            <a:pPr rtl="0"/>
            <a:endParaRPr lang="en-US" dirty="0"/>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44</a:t>
            </a:fld>
            <a:endParaRPr lang="en-UK"/>
          </a:p>
        </p:txBody>
      </p:sp>
    </p:spTree>
    <p:extLst>
      <p:ext uri="{BB962C8B-B14F-4D97-AF65-F5344CB8AC3E}">
        <p14:creationId xmlns:p14="http://schemas.microsoft.com/office/powerpoint/2010/main" val="1349246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b="0"/>
              <a:t>Avaliem</a:t>
            </a:r>
            <a:r>
              <a:rPr lang="pt"/>
              <a:t> qualquer outra doença, por exemplo candidíase oral, que se manifesta por manchas brancas na boca do bebé ou no peito da mãe. </a:t>
            </a:r>
            <a:endParaRPr lang="en-US" dirty="0"/>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45</a:t>
            </a:fld>
            <a:endParaRPr lang="en-UK"/>
          </a:p>
        </p:txBody>
      </p:sp>
    </p:spTree>
    <p:extLst>
      <p:ext uri="{BB962C8B-B14F-4D97-AF65-F5344CB8AC3E}">
        <p14:creationId xmlns:p14="http://schemas.microsoft.com/office/powerpoint/2010/main" val="3519389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DIGA: </a:t>
            </a:r>
            <a:r>
              <a:rPr lang="pt"/>
              <a:t>Finalmente, nesta secção, verificamos se existe alguma condição congénita ou incapacidade que possa causar problemas de alimentação, por exemplo, lábio leporino e ou fenda palatina, ou anciloglossia.</a:t>
            </a:r>
          </a:p>
          <a:p>
            <a:pPr rtl="0"/>
            <a:endParaRPr lang="en-US" b="1" baseline="0" dirty="0"/>
          </a:p>
          <a:p>
            <a:pPr rtl="0"/>
            <a:r>
              <a:rPr lang="pt" b="1"/>
              <a:t>DIGA:</a:t>
            </a:r>
            <a:r>
              <a:rPr lang="pt"/>
              <a:t> no diapositivo, podemos ver a apresentação de uma fenda palatina à esquerda e um lábio leporino à direita. </a:t>
            </a:r>
            <a:endParaRPr lang="en-US" dirty="0"/>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46</a:t>
            </a:fld>
            <a:endParaRPr lang="en-UK"/>
          </a:p>
        </p:txBody>
      </p:sp>
    </p:spTree>
    <p:extLst>
      <p:ext uri="{BB962C8B-B14F-4D97-AF65-F5344CB8AC3E}">
        <p14:creationId xmlns:p14="http://schemas.microsoft.com/office/powerpoint/2010/main" val="1486386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1"/>
              <a:t>DIGA: </a:t>
            </a:r>
            <a:r>
              <a:rPr lang="pt"/>
              <a:t>O passo 3 consiste em avaliar o crescimento da criança.</a:t>
            </a:r>
            <a:endParaRPr lang="en-US" dirty="0"/>
          </a:p>
          <a:p>
            <a:pPr marL="171450" indent="-171450" rtl="0">
              <a:buFont typeface="Arial" panose="020B0604020202020204" pitchFamily="34" charset="0"/>
              <a:buChar char="•"/>
            </a:pPr>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47</a:t>
            </a:fld>
            <a:endParaRPr lang="en-UK"/>
          </a:p>
        </p:txBody>
      </p:sp>
    </p:spTree>
    <p:extLst>
      <p:ext uri="{BB962C8B-B14F-4D97-AF65-F5344CB8AC3E}">
        <p14:creationId xmlns:p14="http://schemas.microsoft.com/office/powerpoint/2010/main" val="1075943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defRPr/>
            </a:pPr>
            <a:r>
              <a:rPr lang="en-US" dirty="0" err="1"/>
              <a:t>Vídeo</a:t>
            </a:r>
            <a:r>
              <a:rPr lang="zh-CN" altLang="en-US" dirty="0"/>
              <a:t> </a:t>
            </a:r>
            <a:r>
              <a:rPr lang="en-US" dirty="0" err="1"/>
              <a:t>disponível</a:t>
            </a:r>
            <a:r>
              <a:rPr lang="zh-CN" altLang="en-US" dirty="0"/>
              <a:t> </a:t>
            </a:r>
            <a:r>
              <a:rPr lang="en-US" dirty="0" err="1"/>
              <a:t>apenas</a:t>
            </a:r>
            <a:r>
              <a:rPr lang="zh-CN" altLang="en-US" dirty="0"/>
              <a:t> </a:t>
            </a:r>
            <a:r>
              <a:rPr lang="en-US" dirty="0" err="1"/>
              <a:t>em</a:t>
            </a:r>
            <a:r>
              <a:rPr lang="zh-CN" altLang="en-US" dirty="0"/>
              <a:t> </a:t>
            </a:r>
            <a:r>
              <a:rPr lang="en-US" dirty="0" err="1"/>
              <a:t>inglês</a:t>
            </a:r>
            <a:r>
              <a:rPr lang="en-US" dirty="0"/>
              <a:t>.</a:t>
            </a:r>
            <a:r>
              <a:rPr lang="zh-CN" altLang="en-US" dirty="0"/>
              <a:t> </a:t>
            </a:r>
            <a:r>
              <a:rPr lang="en-US" dirty="0"/>
              <a:t>É</a:t>
            </a:r>
            <a:r>
              <a:rPr lang="zh-CN" altLang="en-US" dirty="0"/>
              <a:t> </a:t>
            </a:r>
            <a:r>
              <a:rPr lang="en-US" dirty="0" err="1"/>
              <a:t>possível</a:t>
            </a:r>
            <a:r>
              <a:rPr lang="zh-CN" altLang="en-US" dirty="0"/>
              <a:t> </a:t>
            </a:r>
            <a:r>
              <a:rPr lang="en-US" dirty="0" err="1"/>
              <a:t>ativar</a:t>
            </a:r>
            <a:r>
              <a:rPr lang="zh-CN" altLang="en-US" dirty="0"/>
              <a:t> </a:t>
            </a:r>
            <a:r>
              <a:rPr lang="en-US" dirty="0"/>
              <a:t>as</a:t>
            </a:r>
            <a:r>
              <a:rPr lang="zh-CN" altLang="en-US" dirty="0"/>
              <a:t> </a:t>
            </a:r>
            <a:r>
              <a:rPr lang="en-US" dirty="0" err="1"/>
              <a:t>legendas</a:t>
            </a:r>
            <a:r>
              <a:rPr lang="zh-CN" altLang="en-US" dirty="0"/>
              <a:t> </a:t>
            </a:r>
            <a:r>
              <a:rPr lang="en-US" dirty="0"/>
              <a:t>a</a:t>
            </a:r>
            <a:r>
              <a:rPr lang="zh-CN" altLang="en-US" dirty="0"/>
              <a:t> </a:t>
            </a:r>
            <a:r>
              <a:rPr lang="en-US" dirty="0" err="1"/>
              <a:t>partir</a:t>
            </a:r>
            <a:r>
              <a:rPr lang="zh-CN" altLang="en-US" dirty="0"/>
              <a:t> </a:t>
            </a:r>
            <a:r>
              <a:rPr lang="en-US" dirty="0"/>
              <a:t>da</a:t>
            </a:r>
            <a:r>
              <a:rPr lang="zh-CN" altLang="en-US" dirty="0"/>
              <a:t> </a:t>
            </a:r>
            <a:r>
              <a:rPr lang="en-US" dirty="0" err="1"/>
              <a:t>página</a:t>
            </a:r>
            <a:r>
              <a:rPr lang="zh-CN" altLang="en-US" dirty="0"/>
              <a:t> </a:t>
            </a:r>
            <a:r>
              <a:rPr lang="en-US" dirty="0"/>
              <a:t>principal</a:t>
            </a:r>
            <a:r>
              <a:rPr lang="zh-CN" altLang="en-US" dirty="0"/>
              <a:t> </a:t>
            </a:r>
            <a:r>
              <a:rPr lang="en-US" dirty="0"/>
              <a:t>do</a:t>
            </a:r>
            <a:r>
              <a:rPr lang="zh-CN" altLang="en-US" dirty="0"/>
              <a:t> </a:t>
            </a:r>
            <a:r>
              <a:rPr lang="en-US" dirty="0"/>
              <a:t>YouTube.</a:t>
            </a:r>
            <a:r>
              <a:rPr lang="zh-CN" altLang="en-US" dirty="0"/>
              <a:t> </a:t>
            </a:r>
            <a:r>
              <a:rPr lang="en-US" dirty="0" err="1"/>
              <a:t>Recomendase</a:t>
            </a:r>
            <a:r>
              <a:rPr lang="zh-CN" altLang="en-US" dirty="0"/>
              <a:t> </a:t>
            </a:r>
            <a:r>
              <a:rPr lang="en-US" dirty="0"/>
              <a:t>a</a:t>
            </a:r>
            <a:r>
              <a:rPr lang="zh-CN" altLang="en-US" dirty="0"/>
              <a:t> </a:t>
            </a:r>
            <a:r>
              <a:rPr lang="en-US" dirty="0" err="1"/>
              <a:t>sua</a:t>
            </a:r>
            <a:r>
              <a:rPr lang="zh-CN" altLang="en-US" dirty="0"/>
              <a:t> </a:t>
            </a:r>
            <a:r>
              <a:rPr lang="en-US" dirty="0" err="1"/>
              <a:t>preparação</a:t>
            </a:r>
            <a:r>
              <a:rPr lang="zh-CN" altLang="en-US" dirty="0"/>
              <a:t> </a:t>
            </a:r>
            <a:r>
              <a:rPr lang="en-US" dirty="0"/>
              <a:t>antes</a:t>
            </a:r>
            <a:r>
              <a:rPr lang="zh-CN" altLang="en-US" dirty="0"/>
              <a:t> </a:t>
            </a:r>
            <a:r>
              <a:rPr lang="en-US" dirty="0"/>
              <a:t>do</a:t>
            </a:r>
            <a:r>
              <a:rPr lang="zh-CN" altLang="en-US" dirty="0"/>
              <a:t> </a:t>
            </a:r>
            <a:r>
              <a:rPr lang="en-US" dirty="0" err="1"/>
              <a:t>início</a:t>
            </a:r>
            <a:r>
              <a:rPr lang="zh-CN" altLang="en-US" dirty="0"/>
              <a:t> </a:t>
            </a:r>
            <a:r>
              <a:rPr lang="en-US" dirty="0"/>
              <a:t>do</a:t>
            </a:r>
            <a:r>
              <a:rPr lang="zh-CN" altLang="en-US" dirty="0"/>
              <a:t> </a:t>
            </a:r>
            <a:r>
              <a:rPr lang="en-US" dirty="0" err="1"/>
              <a:t>dia</a:t>
            </a:r>
            <a:r>
              <a:rPr lang="zh-CN" altLang="en-US" dirty="0"/>
              <a:t> </a:t>
            </a:r>
            <a:r>
              <a:rPr lang="en-US" dirty="0"/>
              <a:t>de</a:t>
            </a:r>
            <a:r>
              <a:rPr lang="zh-CN" altLang="en-US" dirty="0"/>
              <a:t> </a:t>
            </a:r>
            <a:r>
              <a:rPr lang="en-US" dirty="0" err="1"/>
              <a:t>formação</a:t>
            </a:r>
            <a:r>
              <a:rPr lang="en-US" dirty="0"/>
              <a:t>.</a:t>
            </a:r>
            <a:r>
              <a:rPr lang="zh-CN" altLang="en-US" dirty="0"/>
              <a:t> </a:t>
            </a:r>
            <a:r>
              <a:rPr lang="en-US" dirty="0"/>
              <a:t>Active</a:t>
            </a:r>
            <a:r>
              <a:rPr lang="zh-CN" altLang="en-US" dirty="0"/>
              <a:t> </a:t>
            </a:r>
            <a:r>
              <a:rPr lang="en-US" dirty="0"/>
              <a:t>o</a:t>
            </a:r>
            <a:r>
              <a:rPr lang="zh-CN" altLang="en-US" dirty="0"/>
              <a:t> </a:t>
            </a:r>
            <a:r>
              <a:rPr lang="en-US" dirty="0" err="1"/>
              <a:t>botão</a:t>
            </a:r>
            <a:r>
              <a:rPr lang="zh-CN" altLang="en-US" dirty="0"/>
              <a:t> </a:t>
            </a:r>
            <a:r>
              <a:rPr lang="en-US" dirty="0"/>
              <a:t>das</a:t>
            </a:r>
            <a:r>
              <a:rPr lang="zh-CN" altLang="en-US" dirty="0"/>
              <a:t> </a:t>
            </a:r>
            <a:r>
              <a:rPr lang="en-US" dirty="0" err="1"/>
              <a:t>legendas</a:t>
            </a:r>
            <a:r>
              <a:rPr lang="zh-CN" altLang="en-US" dirty="0"/>
              <a:t> </a:t>
            </a:r>
            <a:r>
              <a:rPr lang="en-US" dirty="0"/>
              <a:t>e,</a:t>
            </a:r>
            <a:r>
              <a:rPr lang="zh-CN" altLang="en-US" dirty="0"/>
              <a:t> </a:t>
            </a:r>
            <a:r>
              <a:rPr lang="en-US" dirty="0" err="1"/>
              <a:t>em</a:t>
            </a:r>
            <a:r>
              <a:rPr lang="zh-CN" altLang="en-US" dirty="0"/>
              <a:t> </a:t>
            </a:r>
            <a:r>
              <a:rPr lang="en-US" dirty="0" err="1"/>
              <a:t>seguida</a:t>
            </a:r>
            <a:r>
              <a:rPr lang="en-US" dirty="0"/>
              <a:t>,</a:t>
            </a:r>
            <a:r>
              <a:rPr lang="zh-CN" altLang="en-US" dirty="0"/>
              <a:t> </a:t>
            </a:r>
            <a:r>
              <a:rPr lang="en-US" dirty="0"/>
              <a:t>no</a:t>
            </a:r>
            <a:r>
              <a:rPr lang="zh-CN" altLang="en-US" dirty="0"/>
              <a:t> </a:t>
            </a:r>
            <a:r>
              <a:rPr lang="en-US" dirty="0" err="1"/>
              <a:t>botão</a:t>
            </a:r>
            <a:r>
              <a:rPr lang="zh-CN" altLang="en-US" dirty="0"/>
              <a:t> </a:t>
            </a:r>
            <a:r>
              <a:rPr lang="en-US" dirty="0"/>
              <a:t>de</a:t>
            </a:r>
            <a:r>
              <a:rPr lang="zh-CN" altLang="en-US" dirty="0"/>
              <a:t> </a:t>
            </a:r>
            <a:r>
              <a:rPr lang="en-US" dirty="0" err="1"/>
              <a:t>configuração</a:t>
            </a:r>
            <a:r>
              <a:rPr lang="en-US" dirty="0"/>
              <a:t>,</a:t>
            </a:r>
            <a:r>
              <a:rPr lang="zh-CN" altLang="en-US" dirty="0"/>
              <a:t> </a:t>
            </a:r>
            <a:r>
              <a:rPr lang="en-US" dirty="0" err="1"/>
              <a:t>seleccione</a:t>
            </a:r>
            <a:r>
              <a:rPr lang="en-US" dirty="0"/>
              <a:t>:</a:t>
            </a:r>
            <a:r>
              <a:rPr lang="zh-CN" altLang="en-US" dirty="0"/>
              <a:t> </a:t>
            </a:r>
            <a:r>
              <a:rPr lang="en-US" dirty="0" err="1"/>
              <a:t>Inglês</a:t>
            </a:r>
            <a:r>
              <a:rPr lang="zh-CN" altLang="en-US" dirty="0"/>
              <a:t> </a:t>
            </a:r>
            <a:r>
              <a:rPr lang="en-US" dirty="0"/>
              <a:t>(</a:t>
            </a:r>
            <a:r>
              <a:rPr lang="en-US" dirty="0" err="1"/>
              <a:t>gerado</a:t>
            </a:r>
            <a:r>
              <a:rPr lang="zh-CN" altLang="en-US" dirty="0"/>
              <a:t> </a:t>
            </a:r>
            <a:r>
              <a:rPr lang="en-US" dirty="0" err="1"/>
              <a:t>automaticamente</a:t>
            </a:r>
            <a:r>
              <a:rPr lang="en-US" dirty="0"/>
              <a:t>),</a:t>
            </a:r>
            <a:r>
              <a:rPr lang="zh-CN" altLang="en-US" dirty="0"/>
              <a:t> </a:t>
            </a:r>
            <a:r>
              <a:rPr lang="en-US" dirty="0" err="1"/>
              <a:t>serão</a:t>
            </a:r>
            <a:r>
              <a:rPr lang="zh-CN" altLang="en-US" dirty="0"/>
              <a:t> </a:t>
            </a:r>
            <a:r>
              <a:rPr lang="en-US" dirty="0" err="1"/>
              <a:t>apresentadas</a:t>
            </a:r>
            <a:r>
              <a:rPr lang="zh-CN" altLang="en-US" dirty="0"/>
              <a:t> </a:t>
            </a:r>
            <a:r>
              <a:rPr lang="en-US" dirty="0"/>
              <a:t>3</a:t>
            </a:r>
            <a:r>
              <a:rPr lang="zh-CN" altLang="en-US" dirty="0"/>
              <a:t> </a:t>
            </a:r>
            <a:r>
              <a:rPr lang="en-US" dirty="0" err="1"/>
              <a:t>opções</a:t>
            </a:r>
            <a:r>
              <a:rPr lang="en-US" dirty="0"/>
              <a:t>,</a:t>
            </a:r>
            <a:r>
              <a:rPr lang="zh-CN" altLang="en-US" dirty="0"/>
              <a:t> </a:t>
            </a:r>
            <a:r>
              <a:rPr lang="en-US" dirty="0" err="1"/>
              <a:t>seleccione</a:t>
            </a:r>
            <a:r>
              <a:rPr lang="zh-CN" altLang="en-US" dirty="0"/>
              <a:t> </a:t>
            </a:r>
            <a:r>
              <a:rPr lang="en-US" dirty="0"/>
              <a:t>a</a:t>
            </a:r>
            <a:r>
              <a:rPr lang="zh-CN" altLang="en-US" dirty="0"/>
              <a:t> </a:t>
            </a:r>
            <a:r>
              <a:rPr lang="en-US" dirty="0" err="1"/>
              <a:t>tradução</a:t>
            </a:r>
            <a:r>
              <a:rPr lang="zh-CN" altLang="en-US" dirty="0"/>
              <a:t> </a:t>
            </a:r>
            <a:r>
              <a:rPr lang="en-US" dirty="0" err="1"/>
              <a:t>automática</a:t>
            </a:r>
            <a:r>
              <a:rPr lang="zh-CN" altLang="en-US" dirty="0"/>
              <a:t> </a:t>
            </a:r>
            <a:r>
              <a:rPr lang="en-US" dirty="0"/>
              <a:t>e,</a:t>
            </a:r>
            <a:r>
              <a:rPr lang="zh-CN" altLang="en-US" dirty="0"/>
              <a:t> </a:t>
            </a:r>
            <a:r>
              <a:rPr lang="en-US" dirty="0" err="1"/>
              <a:t>em</a:t>
            </a:r>
            <a:r>
              <a:rPr lang="zh-CN" altLang="en-US" dirty="0"/>
              <a:t> </a:t>
            </a:r>
            <a:r>
              <a:rPr lang="en-US" dirty="0" err="1"/>
              <a:t>seguida</a:t>
            </a:r>
            <a:r>
              <a:rPr lang="en-US" dirty="0"/>
              <a:t>,</a:t>
            </a:r>
            <a:r>
              <a:rPr lang="zh-CN" altLang="en-US" dirty="0"/>
              <a:t> </a:t>
            </a:r>
            <a:r>
              <a:rPr lang="en-US" dirty="0" err="1"/>
              <a:t>seleccione</a:t>
            </a:r>
            <a:r>
              <a:rPr lang="zh-CN" altLang="en-US" dirty="0"/>
              <a:t> </a:t>
            </a:r>
            <a:r>
              <a:rPr lang="en-US" dirty="0"/>
              <a:t>o</a:t>
            </a:r>
            <a:r>
              <a:rPr lang="zh-CN" altLang="en-US" dirty="0"/>
              <a:t> </a:t>
            </a:r>
            <a:r>
              <a:rPr lang="en-US" dirty="0" err="1"/>
              <a:t>idioma</a:t>
            </a:r>
            <a:r>
              <a:rPr lang="zh-CN" altLang="en-US" dirty="0"/>
              <a:t> </a:t>
            </a:r>
            <a:r>
              <a:rPr lang="en-US" dirty="0" err="1"/>
              <a:t>pretendido</a:t>
            </a:r>
            <a:r>
              <a:rPr lang="en-US" dirty="0"/>
              <a:t>.</a:t>
            </a:r>
            <a:endParaRPr lang="pt" altLang="zh-CN" dirty="0"/>
          </a:p>
          <a:p>
            <a:pPr>
              <a:defRPr/>
            </a:pPr>
            <a:r>
              <a:rPr lang="zh-CN" altLang="en-US" dirty="0"/>
              <a:t> </a:t>
            </a:r>
            <a:endParaRPr lang="pt" dirty="0"/>
          </a:p>
          <a:p>
            <a:pPr>
              <a:defRPr/>
            </a:pPr>
            <a:r>
              <a:rPr lang="en-US" dirty="0"/>
              <a:t>Quando</a:t>
            </a:r>
            <a:r>
              <a:rPr lang="zh-CN" altLang="en-US" dirty="0"/>
              <a:t> </a:t>
            </a:r>
            <a:r>
              <a:rPr lang="en-US" dirty="0"/>
              <a:t>as</a:t>
            </a:r>
            <a:r>
              <a:rPr lang="zh-CN" altLang="en-US" dirty="0"/>
              <a:t> </a:t>
            </a:r>
            <a:r>
              <a:rPr lang="en-US" dirty="0" err="1"/>
              <a:t>legendas</a:t>
            </a:r>
            <a:r>
              <a:rPr lang="zh-CN" altLang="en-US" dirty="0"/>
              <a:t> </a:t>
            </a:r>
            <a:r>
              <a:rPr lang="en-US" dirty="0" err="1"/>
              <a:t>estiverem</a:t>
            </a:r>
            <a:r>
              <a:rPr lang="zh-CN" altLang="en-US" dirty="0"/>
              <a:t> </a:t>
            </a:r>
            <a:r>
              <a:rPr lang="en-US" dirty="0" err="1"/>
              <a:t>activadas</a:t>
            </a:r>
            <a:r>
              <a:rPr lang="en-US" dirty="0"/>
              <a:t>,</a:t>
            </a:r>
            <a:r>
              <a:rPr lang="zh-CN" altLang="en-US" dirty="0"/>
              <a:t> </a:t>
            </a:r>
            <a:r>
              <a:rPr lang="en-US" dirty="0"/>
              <a:t>FAÇA</a:t>
            </a:r>
            <a:r>
              <a:rPr lang="zh-CN" altLang="en-US" dirty="0"/>
              <a:t> </a:t>
            </a:r>
            <a:r>
              <a:rPr lang="en-US" dirty="0"/>
              <a:t>O</a:t>
            </a:r>
            <a:r>
              <a:rPr lang="zh-CN" altLang="en-US" dirty="0"/>
              <a:t> </a:t>
            </a:r>
            <a:r>
              <a:rPr lang="en-US" dirty="0"/>
              <a:t>SEGUINTE:</a:t>
            </a:r>
            <a:endParaRPr lang="pt" dirty="0"/>
          </a:p>
          <a:p>
            <a:pPr>
              <a:defRPr/>
            </a:pPr>
            <a:endParaRPr lang="pt" dirty="0"/>
          </a:p>
          <a:p>
            <a:pPr marL="0" marR="0" lvl="0" indent="0" algn="l" defTabSz="914400">
              <a:lnSpc>
                <a:spcPct val="100000"/>
              </a:lnSpc>
              <a:spcBef>
                <a:spcPts val="0"/>
              </a:spcBef>
              <a:spcAft>
                <a:spcPts val="0"/>
              </a:spcAft>
              <a:buClrTx/>
              <a:buSzTx/>
              <a:buFontTx/>
              <a:buNone/>
              <a:tabLst/>
              <a:defRPr/>
            </a:pPr>
            <a:r>
              <a:rPr lang="pt" sz="1200" b="1" kern="1200">
                <a:solidFill>
                  <a:schemeClr val="tx1"/>
                </a:solidFill>
                <a:effectLst/>
                <a:latin typeface="+mn-lt"/>
                <a:ea typeface="+mn-ea"/>
                <a:cs typeface="+mn-cs"/>
              </a:rPr>
              <a:t>FAÇA:</a:t>
            </a:r>
            <a:r>
              <a:rPr lang="pt" sz="1200" kern="1200">
                <a:solidFill>
                  <a:schemeClr val="tx1"/>
                </a:solidFill>
                <a:effectLst/>
                <a:latin typeface="+mn-lt"/>
                <a:ea typeface="+mn-ea"/>
                <a:cs typeface="+mn-cs"/>
              </a:rPr>
              <a:t> Reproduza o vídeo sobre a medição do peso do lactente de </a:t>
            </a:r>
            <a:r>
              <a:rPr lang="pt" sz="1200" b="1" u="sng" kern="1200" dirty="0">
                <a:solidFill>
                  <a:schemeClr val="tx1"/>
                </a:solidFill>
                <a:effectLst/>
                <a:latin typeface="+mn-lt"/>
                <a:ea typeface="+mn-ea"/>
                <a:cs typeface="+mn-cs"/>
              </a:rPr>
              <a:t>0:28 – 1:07</a:t>
            </a:r>
            <a:endParaRPr lang="pt" dirty="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 sz="1200" b="1" kern="1200">
                <a:solidFill>
                  <a:schemeClr val="tx1"/>
                </a:solidFill>
                <a:effectLst/>
                <a:latin typeface="+mn-lt"/>
                <a:ea typeface="+mn-ea"/>
                <a:cs typeface="+mn-cs"/>
              </a:rPr>
              <a:t>FAÇA:</a:t>
            </a:r>
            <a:r>
              <a:rPr lang="pt" sz="1200" kern="1200">
                <a:solidFill>
                  <a:schemeClr val="tx1"/>
                </a:solidFill>
                <a:effectLst/>
                <a:latin typeface="+mn-lt"/>
                <a:ea typeface="+mn-ea"/>
                <a:cs typeface="+mn-cs"/>
              </a:rPr>
              <a:t> Avance no vídeo até</a:t>
            </a:r>
            <a:r>
              <a:rPr lang="pt" sz="1200" b="1" i="0" u="sng" kern="1200">
                <a:solidFill>
                  <a:schemeClr val="tx1"/>
                </a:solidFill>
                <a:effectLst/>
                <a:latin typeface="+mn-lt"/>
                <a:ea typeface="+mn-ea"/>
                <a:cs typeface="+mn-cs"/>
              </a:rPr>
              <a:t>2:35 </a:t>
            </a:r>
            <a:r>
              <a:rPr lang="pt" sz="1200" kern="1200">
                <a:solidFill>
                  <a:schemeClr val="tx1"/>
                </a:solidFill>
                <a:effectLst/>
                <a:latin typeface="+mn-lt"/>
                <a:ea typeface="+mn-ea"/>
                <a:cs typeface="+mn-cs"/>
              </a:rPr>
              <a:t>– 3:34 sobre a medição do comprimento do lactente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 sz="1200" b="1">
                <a:latin typeface="Gill Sans Infant Std"/>
                <a:cs typeface="Gill Sans Infant Std"/>
              </a:rPr>
              <a:t>Vídeo apenas disponível em inglês.</a:t>
            </a: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 sz="1200" b="0" i="1" u="none" kern="1200">
                <a:solidFill>
                  <a:schemeClr val="tx1"/>
                </a:solidFill>
                <a:effectLst/>
                <a:latin typeface="+mn-lt"/>
                <a:ea typeface="+mn-ea"/>
                <a:cs typeface="+mn-cs"/>
              </a:rPr>
              <a:t>Ligação do vídeo para cópia de segurança: https://www.youtube.com/watch?v=qeyXvCOIMHc </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48</a:t>
            </a:fld>
            <a:endParaRPr lang="en-UK"/>
          </a:p>
        </p:txBody>
      </p:sp>
    </p:spTree>
    <p:extLst>
      <p:ext uri="{BB962C8B-B14F-4D97-AF65-F5344CB8AC3E}">
        <p14:creationId xmlns:p14="http://schemas.microsoft.com/office/powerpoint/2010/main" val="1896802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1" kern="1200">
                <a:solidFill>
                  <a:schemeClr val="tx1"/>
                </a:solidFill>
                <a:effectLst/>
                <a:latin typeface="+mn-lt"/>
                <a:ea typeface="+mn-ea"/>
                <a:cs typeface="+mn-cs"/>
              </a:rPr>
              <a:t>DIGA: </a:t>
            </a:r>
            <a:r>
              <a:rPr lang="pt" sz="1200" kern="1200">
                <a:solidFill>
                  <a:schemeClr val="tx1"/>
                </a:solidFill>
                <a:effectLst/>
                <a:latin typeface="+mn-lt"/>
                <a:ea typeface="+mn-ea"/>
                <a:cs typeface="+mn-cs"/>
              </a:rPr>
              <a:t>Está em curso uma discussão sobre quais as melhores medidas antropométricas a fim de identificar o risco neste grupo etário, tendo uma recente revisão sistemática concluído que o peso-idade é um melhor identificador de risco para este grupo etário do que o peso-comprimento atualmente utilizado para a subnutrição aguda em crianças com menos de 5 anos.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1" kern="1200">
                <a:solidFill>
                  <a:schemeClr val="tx1"/>
                </a:solidFill>
                <a:effectLst/>
                <a:latin typeface="+mn-lt"/>
                <a:ea typeface="+mn-ea"/>
                <a:cs typeface="+mn-cs"/>
              </a:rPr>
              <a:t>DIGA: </a:t>
            </a:r>
            <a:r>
              <a:rPr lang="pt" sz="1200" kern="1200">
                <a:solidFill>
                  <a:schemeClr val="tx1"/>
                </a:solidFill>
                <a:effectLst/>
                <a:latin typeface="+mn-lt"/>
                <a:ea typeface="+mn-ea"/>
                <a:cs typeface="+mn-cs"/>
              </a:rPr>
              <a:t>para calcular a Z Score do peso-idade, é necessário confirmar a idade do lactente e utilizar os Gráficos ou Tabelas da OMS para procurar a Z Score.</a:t>
            </a:r>
          </a:p>
          <a:p>
            <a:pPr rtl="0"/>
            <a:endParaRPr lang="en-US" dirty="0"/>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49</a:t>
            </a:fld>
            <a:endParaRPr lang="en-UK"/>
          </a:p>
        </p:txBody>
      </p:sp>
    </p:spTree>
    <p:extLst>
      <p:ext uri="{BB962C8B-B14F-4D97-AF65-F5344CB8AC3E}">
        <p14:creationId xmlns:p14="http://schemas.microsoft.com/office/powerpoint/2010/main" val="967145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sz="1200" b="1">
                <a:solidFill>
                  <a:schemeClr val="tx1"/>
                </a:solidFill>
              </a:rPr>
              <a:t>PERGUNTE: </a:t>
            </a:r>
            <a:r>
              <a:rPr lang="pt" sz="1200" b="0">
                <a:solidFill>
                  <a:schemeClr val="tx1"/>
                </a:solidFill>
              </a:rPr>
              <a:t>Alguém pode explicar como procuramos uma Z Score de peso-idade?</a:t>
            </a:r>
          </a:p>
          <a:p>
            <a:pPr marL="0" indent="0" rtl="0">
              <a:buFont typeface="Arial" panose="020B0604020202020204" pitchFamily="34" charset="0"/>
              <a:buNone/>
            </a:pPr>
            <a:r>
              <a:rPr lang="pt" sz="1200" b="0">
                <a:solidFill>
                  <a:schemeClr val="tx1"/>
                </a:solidFill>
              </a:rPr>
              <a:t>[Encontrem a idade no eixo inferior e o peso acima da lateral do gráfico; desenhem uma linha reta para o gráfico a partir de cada um e encontrem o ponto onde as linhas coincidem. O local onde este ponto se encontra no gráfico indica-vos a Z Score para a criança].</a:t>
            </a:r>
          </a:p>
          <a:p>
            <a:pPr marL="0" indent="0" rtl="0">
              <a:buFont typeface="Arial" panose="020B0604020202020204" pitchFamily="34" charset="0"/>
              <a:buNone/>
            </a:pPr>
            <a:endParaRPr lang="en-GB" sz="1200" b="0" baseline="0" dirty="0">
              <a:solidFill>
                <a:schemeClr val="tx1"/>
              </a:solidFill>
            </a:endParaRPr>
          </a:p>
          <a:p>
            <a:pPr marL="0" indent="0" rtl="0">
              <a:buFont typeface="Arial" panose="020B0604020202020204" pitchFamily="34" charset="0"/>
              <a:buNone/>
            </a:pPr>
            <a:r>
              <a:rPr lang="pt" sz="1200" b="1">
                <a:solidFill>
                  <a:schemeClr val="tx1"/>
                </a:solidFill>
              </a:rPr>
              <a:t>PERGUNTE: </a:t>
            </a:r>
            <a:r>
              <a:rPr lang="pt" sz="1200" b="0">
                <a:solidFill>
                  <a:schemeClr val="tx1"/>
                </a:solidFill>
              </a:rPr>
              <a:t>Qual é a Z Score para este lactente?</a:t>
            </a:r>
          </a:p>
          <a:p>
            <a:pPr marL="0" indent="0" rtl="0">
              <a:buFont typeface="Arial" panose="020B0604020202020204" pitchFamily="34" charset="0"/>
              <a:buNone/>
            </a:pPr>
            <a:r>
              <a:rPr lang="pt" sz="1200" b="0">
                <a:solidFill>
                  <a:schemeClr val="tx1"/>
                </a:solidFill>
              </a:rPr>
              <a:t>[Resposta: inferior a 0]</a:t>
            </a:r>
          </a:p>
          <a:p>
            <a:pPr marL="0" indent="0" rtl="0">
              <a:buFont typeface="Arial" panose="020B0604020202020204" pitchFamily="34" charset="0"/>
              <a:buNone/>
            </a:pPr>
            <a:endParaRPr lang="en-GB" sz="1200" b="1" dirty="0">
              <a:solidFill>
                <a:schemeClr val="tx1"/>
              </a:solidFill>
            </a:endParaRPr>
          </a:p>
          <a:p>
            <a:pPr marL="0" indent="0" rtl="0">
              <a:buFont typeface="Arial" panose="020B0604020202020204" pitchFamily="34" charset="0"/>
              <a:buNone/>
            </a:pPr>
            <a:r>
              <a:rPr lang="pt" sz="1200" b="1">
                <a:solidFill>
                  <a:schemeClr val="tx1"/>
                </a:solidFill>
              </a:rPr>
              <a:t>DIGA:</a:t>
            </a:r>
          </a:p>
          <a:p>
            <a:pPr marL="171450" indent="-171450" rtl="0">
              <a:buFont typeface="Arial" panose="020B0604020202020204" pitchFamily="34" charset="0"/>
              <a:buChar char="•"/>
            </a:pPr>
            <a:r>
              <a:rPr lang="pt" sz="1200" b="0">
                <a:solidFill>
                  <a:schemeClr val="tx1"/>
                </a:solidFill>
              </a:rPr>
              <a:t>Se</a:t>
            </a:r>
            <a:r>
              <a:rPr lang="pt" sz="1100" b="0">
                <a:solidFill>
                  <a:schemeClr val="tx1"/>
                </a:solidFill>
              </a:rPr>
              <a:t> </a:t>
            </a:r>
            <a:r>
              <a:rPr lang="pt" sz="1200" b="0">
                <a:solidFill>
                  <a:schemeClr val="tx1"/>
                </a:solidFill>
              </a:rPr>
              <a:t> a Z Score do peso-idade for de -2 a -3, o lactente está moderadamente abaixo do peso. </a:t>
            </a:r>
          </a:p>
          <a:p>
            <a:pPr marL="171450" indent="-171450" rtl="0">
              <a:buFont typeface="Arial" panose="020B0604020202020204" pitchFamily="34" charset="0"/>
              <a:buChar char="•"/>
            </a:pPr>
            <a:r>
              <a:rPr lang="pt" sz="1200" b="0">
                <a:solidFill>
                  <a:schemeClr val="tx1"/>
                </a:solidFill>
              </a:rPr>
              <a:t>Se for menos de -3, então o bebé está gravemente abaixo do peso.</a:t>
            </a:r>
          </a:p>
          <a:p>
            <a:pPr marL="171450" indent="-171450" rtl="0">
              <a:buFont typeface="Arial" panose="020B0604020202020204" pitchFamily="34" charset="0"/>
              <a:buChar char="•"/>
            </a:pPr>
            <a:r>
              <a:rPr lang="pt" sz="1200" b="0">
                <a:solidFill>
                  <a:schemeClr val="tx1"/>
                </a:solidFill>
              </a:rPr>
              <a:t>Para o Percurso de Cuidados MAMI, todos os lactentes com um peso-idade &lt; -2,0 estão inscritos</a:t>
            </a:r>
            <a:endParaRPr lang="en-GB" sz="1200" b="0" dirty="0">
              <a:solidFill>
                <a:schemeClr val="tx1"/>
              </a:solidFill>
            </a:endParaRP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50</a:t>
            </a:fld>
            <a:endParaRPr lang="en-UK"/>
          </a:p>
        </p:txBody>
      </p:sp>
    </p:spTree>
    <p:extLst>
      <p:ext uri="{BB962C8B-B14F-4D97-AF65-F5344CB8AC3E}">
        <p14:creationId xmlns:p14="http://schemas.microsoft.com/office/powerpoint/2010/main" val="1017831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sz="1200" b="1" u="none" kern="1200">
                <a:solidFill>
                  <a:schemeClr val="tx1"/>
                </a:solidFill>
                <a:effectLst/>
                <a:latin typeface="+mn-lt"/>
                <a:ea typeface="+mn-ea"/>
                <a:cs typeface="+mn-cs"/>
              </a:rPr>
              <a:t>FAÇA: </a:t>
            </a:r>
            <a:r>
              <a:rPr lang="pt" sz="1200" b="0" u="none" kern="1200">
                <a:solidFill>
                  <a:schemeClr val="tx1"/>
                </a:solidFill>
                <a:effectLst/>
                <a:latin typeface="+mn-lt"/>
                <a:ea typeface="+mn-ea"/>
                <a:cs typeface="+mn-cs"/>
              </a:rPr>
              <a:t>Resuma os passos-chave.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 sz="1200" b="1" u="none" kern="1200">
                <a:solidFill>
                  <a:schemeClr val="tx1"/>
                </a:solidFill>
                <a:effectLst/>
                <a:latin typeface="+mn-lt"/>
                <a:ea typeface="+mn-ea"/>
                <a:cs typeface="+mn-cs"/>
              </a:rPr>
              <a:t>DIGA: </a:t>
            </a:r>
            <a:r>
              <a:rPr lang="pt" sz="1200" b="0" u="none" kern="1200">
                <a:solidFill>
                  <a:schemeClr val="tx1"/>
                </a:solidFill>
                <a:effectLst/>
                <a:latin typeface="+mn-lt"/>
                <a:ea typeface="+mn-ea"/>
                <a:cs typeface="+mn-cs"/>
              </a:rPr>
              <a:t>Para calcular a Z Score do peso-comprimento, é necessário confirmar o peso do lactente e utilizar os Gráficos ou Tabelas da OMS para procurar a Z Score.</a:t>
            </a: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51</a:t>
            </a:fld>
            <a:endParaRPr lang="en-UK"/>
          </a:p>
        </p:txBody>
      </p:sp>
    </p:spTree>
    <p:extLst>
      <p:ext uri="{BB962C8B-B14F-4D97-AF65-F5344CB8AC3E}">
        <p14:creationId xmlns:p14="http://schemas.microsoft.com/office/powerpoint/2010/main" val="428402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sz="1200" b="1" dirty="0">
                <a:solidFill>
                  <a:schemeClr val="tx1"/>
                </a:solidFill>
              </a:rPr>
              <a:t>PERGUNTE: </a:t>
            </a:r>
            <a:r>
              <a:rPr lang="pt" sz="1200" b="0" dirty="0">
                <a:solidFill>
                  <a:schemeClr val="tx1"/>
                </a:solidFill>
              </a:rPr>
              <a:t>Qual é a Z Score do peso-comprimento para esta criança?</a:t>
            </a:r>
          </a:p>
          <a:p>
            <a:pPr marL="0" indent="0" rtl="0">
              <a:buFont typeface="Arial" panose="020B0604020202020204" pitchFamily="34" charset="0"/>
              <a:buNone/>
            </a:pPr>
            <a:r>
              <a:rPr lang="pt" sz="1200" b="0" dirty="0">
                <a:solidFill>
                  <a:schemeClr val="tx1"/>
                </a:solidFill>
              </a:rPr>
              <a:t>[Resposta: -2 (ou aceitar &lt; -2)]</a:t>
            </a:r>
            <a:endParaRPr lang="en-GB" sz="1200" b="0" dirty="0">
              <a:solidFill>
                <a:schemeClr val="tx1"/>
              </a:solidFill>
            </a:endParaRPr>
          </a:p>
          <a:p>
            <a:pPr marL="0" indent="0" rtl="0">
              <a:buFont typeface="Arial" panose="020B0604020202020204" pitchFamily="34" charset="0"/>
              <a:buNone/>
            </a:pPr>
            <a:endParaRPr lang="en-GB" sz="1200" b="1" dirty="0">
              <a:solidFill>
                <a:schemeClr val="tx1"/>
              </a:solidFill>
            </a:endParaRPr>
          </a:p>
          <a:p>
            <a:pPr marL="0" indent="0" rtl="0">
              <a:buFont typeface="Arial" panose="020B0604020202020204" pitchFamily="34" charset="0"/>
              <a:buNone/>
            </a:pPr>
            <a:r>
              <a:rPr lang="pt" sz="1200" b="1" dirty="0">
                <a:solidFill>
                  <a:schemeClr val="tx1"/>
                </a:solidFill>
              </a:rPr>
              <a:t>DIGA:</a:t>
            </a:r>
          </a:p>
          <a:p>
            <a:pPr marL="171450" indent="-171450" rtl="0">
              <a:buFont typeface="Arial" panose="020B0604020202020204" pitchFamily="34" charset="0"/>
              <a:buChar char="•"/>
            </a:pPr>
            <a:r>
              <a:rPr lang="pt" sz="1200" b="0" dirty="0">
                <a:solidFill>
                  <a:schemeClr val="tx1"/>
                </a:solidFill>
              </a:rPr>
              <a:t>No âmbito do Percurso de Cuidados MAMI, se os lactentes obtiverem &lt; -2,0, são definidos como pequenos e em risco nutricional. </a:t>
            </a:r>
          </a:p>
          <a:p>
            <a:pPr marL="171450" indent="-171450" rtl="0">
              <a:buFont typeface="Arial" panose="020B0604020202020204" pitchFamily="34" charset="0"/>
              <a:buChar char="•"/>
            </a:pPr>
            <a:r>
              <a:rPr lang="pt" sz="1200" b="0" dirty="0">
                <a:solidFill>
                  <a:schemeClr val="tx1"/>
                </a:solidFill>
              </a:rPr>
              <a:t>No âmbito da MAMI, não diferenciamos SAM e MAM em lactentes &lt; 6 meses, porém se o peso-comprimento for &lt; -2,0 significa que estão gravemente subnutridos. </a:t>
            </a:r>
          </a:p>
          <a:p>
            <a:pPr marL="171450" indent="-171450" rtl="0">
              <a:buFont typeface="Arial" panose="020B0604020202020204" pitchFamily="34" charset="0"/>
              <a:buChar char="•"/>
            </a:pPr>
            <a:r>
              <a:rPr lang="pt" sz="1200" b="0" dirty="0">
                <a:solidFill>
                  <a:schemeClr val="tx1"/>
                </a:solidFill>
              </a:rPr>
              <a:t>Isto porque, enquanto não houver complicações, a gestão de um bebé MAM e de um bebé SAM é a mesma: apoiar a mãe a amamentar exclusivamente ou encontrar uma alternativa se a mãe não for capaz de amamentar exclusivamente, isto é, relactação, amamentação cruzada, ou como apoio de último recurso, com um substituto do leite materno. </a:t>
            </a:r>
          </a:p>
          <a:p>
            <a:pPr marL="171450" indent="-171450" rtl="0">
              <a:buFont typeface="Arial" panose="020B0604020202020204" pitchFamily="34" charset="0"/>
              <a:buChar char="•"/>
            </a:pPr>
            <a:r>
              <a:rPr lang="pt" sz="1200" b="0" dirty="0">
                <a:solidFill>
                  <a:schemeClr val="tx1"/>
                </a:solidFill>
              </a:rPr>
              <a:t>Em MAMI, juntamente com o apoio alimentar, todos os lactentes com peso-comprimento &lt; -2,0 e respetivas mães recebem o pacote completo de apoio MAMI. </a:t>
            </a:r>
            <a:endParaRPr lang="en-GB" sz="1200" b="0" dirty="0">
              <a:solidFill>
                <a:schemeClr val="tx1"/>
              </a:solidFill>
            </a:endParaRP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52</a:t>
            </a:fld>
            <a:endParaRPr lang="en-UK"/>
          </a:p>
        </p:txBody>
      </p:sp>
    </p:spTree>
    <p:extLst>
      <p:ext uri="{BB962C8B-B14F-4D97-AF65-F5344CB8AC3E}">
        <p14:creationId xmlns:p14="http://schemas.microsoft.com/office/powerpoint/2010/main" val="2231868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u="sng"/>
              <a:t>Instruções para a atividade (15 minutos):</a:t>
            </a:r>
            <a:endParaRPr lang="en-US" b="1" u="sng" dirty="0"/>
          </a:p>
          <a:p>
            <a:pPr marL="171450" indent="-171450" rtl="0">
              <a:buFont typeface="Arial" panose="020B0604020202020204" pitchFamily="34" charset="0"/>
              <a:buChar char="•"/>
            </a:pPr>
            <a:r>
              <a:rPr lang="pt"/>
              <a:t>Distribua os 4 Gráficos de Crescimento para 0–6 meses a cada formando </a:t>
            </a:r>
          </a:p>
          <a:p>
            <a:pPr marL="171450" indent="-171450" rtl="0">
              <a:buFont typeface="Arial" panose="020B0604020202020204" pitchFamily="34" charset="0"/>
              <a:buChar char="•"/>
            </a:pPr>
            <a:r>
              <a:rPr lang="pt"/>
              <a:t>Divida em 3 grupos, 1 facilitador para cada um</a:t>
            </a:r>
          </a:p>
          <a:p>
            <a:pPr marL="171450" indent="-171450" rtl="0">
              <a:buFont typeface="Arial" panose="020B0604020202020204" pitchFamily="34" charset="0"/>
              <a:buChar char="•"/>
            </a:pPr>
            <a:r>
              <a:rPr lang="pt"/>
              <a:t>O facilitador deve liderar esta atividade — trabalhe cada um dos 3 exemplos com os membros do grupo por forma a identificar as Z Scores</a:t>
            </a:r>
          </a:p>
          <a:p>
            <a:pPr marL="171450" indent="-171450" rtl="0">
              <a:buFont typeface="Arial" panose="020B0604020202020204" pitchFamily="34" charset="0"/>
              <a:buChar char="•"/>
            </a:pPr>
            <a:r>
              <a:rPr lang="pt"/>
              <a:t>Discutam as respostas em plenário</a:t>
            </a:r>
          </a:p>
          <a:p>
            <a:pPr marL="0" indent="0" rtl="0">
              <a:buFont typeface="Arial" panose="020B0604020202020204" pitchFamily="34" charset="0"/>
              <a:buNone/>
            </a:pPr>
            <a:endParaRPr lang="en-US" baseline="0" dirty="0"/>
          </a:p>
          <a:p>
            <a:pPr marL="0" indent="0" rtl="0">
              <a:buFont typeface="Arial" panose="020B0604020202020204" pitchFamily="34" charset="0"/>
              <a:buNone/>
            </a:pPr>
            <a:r>
              <a:rPr lang="pt" b="1"/>
              <a:t>Respostas no próximo diapositivo.</a:t>
            </a: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53</a:t>
            </a:fld>
            <a:endParaRPr lang="en-UK"/>
          </a:p>
        </p:txBody>
      </p:sp>
    </p:spTree>
    <p:extLst>
      <p:ext uri="{BB962C8B-B14F-4D97-AF65-F5344CB8AC3E}">
        <p14:creationId xmlns:p14="http://schemas.microsoft.com/office/powerpoint/2010/main" val="394768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 sz="1199" b="1" kern="1200">
                <a:solidFill>
                  <a:schemeClr val="tx1"/>
                </a:solidFill>
                <a:effectLst/>
                <a:latin typeface="+mn-lt"/>
                <a:ea typeface="+mn-ea"/>
                <a:cs typeface="+mn-cs"/>
              </a:rPr>
              <a:t>DIGA:</a:t>
            </a:r>
            <a:endParaRPr lang="en-US" dirty="0"/>
          </a:p>
          <a:p>
            <a:pPr marL="171450" indent="-171450" rtl="0">
              <a:buFont typeface="Arial" panose="020B0604020202020204" pitchFamily="34" charset="0"/>
              <a:buChar char="•"/>
            </a:pPr>
            <a:r>
              <a:rPr lang="pt"/>
              <a:t>MAMI significa a gestão de lactentes pequenos e em risco nutricional com menos de 6 meses de idade e respetivas mães. </a:t>
            </a:r>
            <a:endParaRPr lang="en-US" dirty="0">
              <a:cs typeface="Calibri"/>
            </a:endParaRPr>
          </a:p>
          <a:p>
            <a:pPr marL="171450" indent="-171450" rtl="0">
              <a:buFont typeface="Arial" panose="020B0604020202020204" pitchFamily="34" charset="0"/>
              <a:buChar char="•"/>
            </a:pPr>
            <a:r>
              <a:rPr lang="pt"/>
              <a:t>Como o nome sugere, o foco populacional da MAMI são lactentes pequenos e em risco nutricional com menos de 6 meses.</a:t>
            </a:r>
            <a:endParaRPr lang="en-US" dirty="0">
              <a:cs typeface="Calibri"/>
            </a:endParaRPr>
          </a:p>
          <a:p>
            <a:pPr marL="171450" indent="-171450" rtl="0">
              <a:buFont typeface="Arial" panose="020B0604020202020204" pitchFamily="34" charset="0"/>
              <a:buChar char="•"/>
            </a:pPr>
            <a:r>
              <a:rPr lang="pt"/>
              <a:t>O foco da MAMI não é apenas o lactente, mas também a mãe ou cuidadora dos lactentes que podem necessitar de nutrição, saúde, saúde mental ou apoio social. A saúde de um bebé está intimamente ligada à saúde da sua mãe, pelo que também devemos considerar as suas necessidades.</a:t>
            </a:r>
            <a:endParaRPr lang="en-US" dirty="0">
              <a:cs typeface="Calibri"/>
            </a:endParaRPr>
          </a:p>
          <a:p>
            <a:pPr marL="171450" indent="-171450" rtl="0">
              <a:buFont typeface="Arial" panose="020B0604020202020204" pitchFamily="34" charset="0"/>
              <a:buChar char="•"/>
            </a:pPr>
            <a:r>
              <a:rPr lang="pt"/>
              <a:t>A MAMI não se foca apenas na nutrição, mas também na saúde, na educação para o desenvolvimento infantil precoce, bem como na saúde mental e bem-estar materno.   </a:t>
            </a:r>
          </a:p>
          <a:p>
            <a:pPr marL="171450" indent="-171450" rtl="0">
              <a:buFont typeface="Arial" panose="020B0604020202020204" pitchFamily="34" charset="0"/>
              <a:buChar char="•"/>
            </a:pPr>
            <a:r>
              <a:rPr lang="pt"/>
              <a:t>Isto significa que trabalha com os serviços existentes e os liga de modo a que a mãe e o bebé recebam o apoio de que necessitam desde o nascimento até aos 6 meses, e que existe uma responsabilidade partilhada entre todos os setores no sentido de apoiar os mais jovens da nossa população para que possam sobreviver e prosperar.</a:t>
            </a:r>
            <a:endParaRPr lang="en-US" dirty="0">
              <a:cs typeface="Calibri"/>
            </a:endParaRPr>
          </a:p>
          <a:p>
            <a:pPr marL="171450" indent="-171450" rtl="0">
              <a:buFont typeface="Arial" panose="020B0604020202020204" pitchFamily="34" charset="0"/>
              <a:buChar char="•"/>
            </a:pPr>
            <a:r>
              <a:rPr lang="pt"/>
              <a:t>O aspeto disto na prática irá depender da situação ou contexto particular — cada caso é um caso — o que significa que também pode ser aplicado, e destina-se a ser</a:t>
            </a:r>
            <a:r>
              <a:rPr lang="pt">
                <a:cs typeface="Calibri"/>
              </a:rPr>
              <a:t> aplicado, tanto a contextos humanitários como de desenvolvimento</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13</a:t>
            </a:fld>
            <a:endParaRPr lang="en-UK"/>
          </a:p>
        </p:txBody>
      </p:sp>
    </p:spTree>
    <p:extLst>
      <p:ext uri="{BB962C8B-B14F-4D97-AF65-F5344CB8AC3E}">
        <p14:creationId xmlns:p14="http://schemas.microsoft.com/office/powerpoint/2010/main" val="2588776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PERGUNTE: </a:t>
            </a:r>
            <a:r>
              <a:rPr lang="pt"/>
              <a:t>Alguém pode recapitular os pontos-chave para a medição do perímetro braquial?</a:t>
            </a:r>
          </a:p>
          <a:p>
            <a:pPr rtl="0"/>
            <a:endParaRPr lang="en-US" dirty="0"/>
          </a:p>
          <a:p>
            <a:pPr rtl="0"/>
            <a:r>
              <a:rPr lang="pt" b="1"/>
              <a:t>FAÇA:</a:t>
            </a:r>
            <a:r>
              <a:rPr lang="pt"/>
              <a:t> preencha os espaços com o gráfico no diapositivo</a:t>
            </a:r>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55</a:t>
            </a:fld>
            <a:endParaRPr lang="en-UK"/>
          </a:p>
        </p:txBody>
      </p:sp>
    </p:spTree>
    <p:extLst>
      <p:ext uri="{BB962C8B-B14F-4D97-AF65-F5344CB8AC3E}">
        <p14:creationId xmlns:p14="http://schemas.microsoft.com/office/powerpoint/2010/main" val="2051791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defRPr/>
            </a:pPr>
            <a:r>
              <a:rPr lang="en-US" dirty="0" err="1"/>
              <a:t>Vídeo</a:t>
            </a:r>
            <a:r>
              <a:rPr lang="zh-CN" altLang="en-US" dirty="0"/>
              <a:t> </a:t>
            </a:r>
            <a:r>
              <a:rPr lang="en-US" dirty="0" err="1"/>
              <a:t>disponível</a:t>
            </a:r>
            <a:r>
              <a:rPr lang="zh-CN" altLang="en-US" dirty="0"/>
              <a:t> </a:t>
            </a:r>
            <a:r>
              <a:rPr lang="en-US" dirty="0" err="1"/>
              <a:t>apenas</a:t>
            </a:r>
            <a:r>
              <a:rPr lang="zh-CN" altLang="en-US" dirty="0"/>
              <a:t> </a:t>
            </a:r>
            <a:r>
              <a:rPr lang="en-US" dirty="0" err="1"/>
              <a:t>em</a:t>
            </a:r>
            <a:r>
              <a:rPr lang="zh-CN" altLang="en-US" dirty="0"/>
              <a:t> </a:t>
            </a:r>
            <a:r>
              <a:rPr lang="en-US" dirty="0" err="1"/>
              <a:t>inglês</a:t>
            </a:r>
            <a:r>
              <a:rPr lang="en-US" dirty="0"/>
              <a:t>.</a:t>
            </a:r>
            <a:r>
              <a:rPr lang="zh-CN" altLang="en-US" dirty="0"/>
              <a:t> </a:t>
            </a:r>
            <a:r>
              <a:rPr lang="en-US" dirty="0"/>
              <a:t>É</a:t>
            </a:r>
            <a:r>
              <a:rPr lang="zh-CN" altLang="en-US" dirty="0"/>
              <a:t> </a:t>
            </a:r>
            <a:r>
              <a:rPr lang="en-US" dirty="0" err="1"/>
              <a:t>possível</a:t>
            </a:r>
            <a:r>
              <a:rPr lang="zh-CN" altLang="en-US" dirty="0"/>
              <a:t> </a:t>
            </a:r>
            <a:r>
              <a:rPr lang="en-US" dirty="0" err="1"/>
              <a:t>ativar</a:t>
            </a:r>
            <a:r>
              <a:rPr lang="zh-CN" altLang="en-US" dirty="0"/>
              <a:t> </a:t>
            </a:r>
            <a:r>
              <a:rPr lang="en-US" dirty="0"/>
              <a:t>as</a:t>
            </a:r>
            <a:r>
              <a:rPr lang="zh-CN" altLang="en-US" dirty="0"/>
              <a:t> </a:t>
            </a:r>
            <a:r>
              <a:rPr lang="en-US" dirty="0" err="1"/>
              <a:t>legendas</a:t>
            </a:r>
            <a:r>
              <a:rPr lang="zh-CN" altLang="en-US" dirty="0"/>
              <a:t> </a:t>
            </a:r>
            <a:r>
              <a:rPr lang="en-US" dirty="0"/>
              <a:t>a</a:t>
            </a:r>
            <a:r>
              <a:rPr lang="zh-CN" altLang="en-US" dirty="0"/>
              <a:t> </a:t>
            </a:r>
            <a:r>
              <a:rPr lang="en-US" dirty="0" err="1"/>
              <a:t>partir</a:t>
            </a:r>
            <a:r>
              <a:rPr lang="zh-CN" altLang="en-US" dirty="0"/>
              <a:t> </a:t>
            </a:r>
            <a:r>
              <a:rPr lang="en-US" dirty="0"/>
              <a:t>da</a:t>
            </a:r>
            <a:r>
              <a:rPr lang="zh-CN" altLang="en-US" dirty="0"/>
              <a:t> </a:t>
            </a:r>
            <a:r>
              <a:rPr lang="en-US" dirty="0" err="1"/>
              <a:t>página</a:t>
            </a:r>
            <a:r>
              <a:rPr lang="zh-CN" altLang="en-US" dirty="0"/>
              <a:t> </a:t>
            </a:r>
            <a:r>
              <a:rPr lang="en-US" dirty="0"/>
              <a:t>principal</a:t>
            </a:r>
            <a:r>
              <a:rPr lang="zh-CN" altLang="en-US" dirty="0"/>
              <a:t> </a:t>
            </a:r>
            <a:r>
              <a:rPr lang="en-US" dirty="0"/>
              <a:t>do</a:t>
            </a:r>
            <a:r>
              <a:rPr lang="zh-CN" altLang="en-US" dirty="0"/>
              <a:t> </a:t>
            </a:r>
            <a:r>
              <a:rPr lang="en-US" dirty="0"/>
              <a:t>YouTube.</a:t>
            </a:r>
            <a:r>
              <a:rPr lang="zh-CN" altLang="en-US" dirty="0"/>
              <a:t> </a:t>
            </a:r>
            <a:r>
              <a:rPr lang="en-US" dirty="0" err="1"/>
              <a:t>Recomenda</a:t>
            </a:r>
            <a:r>
              <a:rPr lang="en-US" dirty="0"/>
              <a:t>-se</a:t>
            </a:r>
            <a:r>
              <a:rPr lang="zh-CN" altLang="en-US" dirty="0"/>
              <a:t> </a:t>
            </a:r>
            <a:r>
              <a:rPr lang="en-US" dirty="0"/>
              <a:t>a</a:t>
            </a:r>
            <a:r>
              <a:rPr lang="zh-CN" altLang="en-US" dirty="0"/>
              <a:t> </a:t>
            </a:r>
            <a:r>
              <a:rPr lang="en-US" dirty="0" err="1"/>
              <a:t>sua</a:t>
            </a:r>
            <a:r>
              <a:rPr lang="zh-CN" altLang="en-US" dirty="0"/>
              <a:t> </a:t>
            </a:r>
            <a:r>
              <a:rPr lang="en-US" dirty="0" err="1"/>
              <a:t>preparação</a:t>
            </a:r>
            <a:r>
              <a:rPr lang="zh-CN" altLang="en-US" dirty="0"/>
              <a:t> </a:t>
            </a:r>
            <a:r>
              <a:rPr lang="en-US" dirty="0"/>
              <a:t>antes</a:t>
            </a:r>
            <a:r>
              <a:rPr lang="zh-CN" altLang="en-US" dirty="0"/>
              <a:t> </a:t>
            </a:r>
            <a:r>
              <a:rPr lang="en-US" dirty="0"/>
              <a:t>do</a:t>
            </a:r>
            <a:r>
              <a:rPr lang="zh-CN" altLang="en-US" dirty="0"/>
              <a:t> </a:t>
            </a:r>
            <a:r>
              <a:rPr lang="en-US" dirty="0" err="1"/>
              <a:t>início</a:t>
            </a:r>
            <a:r>
              <a:rPr lang="zh-CN" altLang="en-US" dirty="0"/>
              <a:t> </a:t>
            </a:r>
            <a:r>
              <a:rPr lang="en-US" dirty="0"/>
              <a:t>do</a:t>
            </a:r>
            <a:r>
              <a:rPr lang="zh-CN" altLang="en-US" dirty="0"/>
              <a:t> </a:t>
            </a:r>
            <a:r>
              <a:rPr lang="en-US" dirty="0" err="1"/>
              <a:t>dia</a:t>
            </a:r>
            <a:r>
              <a:rPr lang="zh-CN" altLang="en-US" dirty="0"/>
              <a:t> </a:t>
            </a:r>
            <a:r>
              <a:rPr lang="en-US" dirty="0"/>
              <a:t>de</a:t>
            </a:r>
            <a:r>
              <a:rPr lang="zh-CN" altLang="en-US" dirty="0"/>
              <a:t> </a:t>
            </a:r>
            <a:r>
              <a:rPr lang="en-US" dirty="0" err="1"/>
              <a:t>formação</a:t>
            </a:r>
            <a:r>
              <a:rPr lang="en-US" dirty="0"/>
              <a:t>.</a:t>
            </a:r>
            <a:r>
              <a:rPr lang="zh-CN" altLang="en-US" dirty="0"/>
              <a:t> </a:t>
            </a:r>
            <a:r>
              <a:rPr lang="en-US" dirty="0"/>
              <a:t>Active</a:t>
            </a:r>
            <a:r>
              <a:rPr lang="zh-CN" altLang="en-US" dirty="0"/>
              <a:t> </a:t>
            </a:r>
            <a:r>
              <a:rPr lang="en-US" dirty="0"/>
              <a:t>o</a:t>
            </a:r>
            <a:r>
              <a:rPr lang="zh-CN" altLang="en-US" dirty="0"/>
              <a:t> </a:t>
            </a:r>
            <a:r>
              <a:rPr lang="en-US" dirty="0" err="1"/>
              <a:t>botão</a:t>
            </a:r>
            <a:r>
              <a:rPr lang="zh-CN" altLang="en-US" dirty="0"/>
              <a:t> </a:t>
            </a:r>
            <a:r>
              <a:rPr lang="en-US" dirty="0"/>
              <a:t>das</a:t>
            </a:r>
            <a:r>
              <a:rPr lang="zh-CN" altLang="en-US" dirty="0"/>
              <a:t> </a:t>
            </a:r>
            <a:r>
              <a:rPr lang="en-US" dirty="0" err="1"/>
              <a:t>legendas</a:t>
            </a:r>
            <a:r>
              <a:rPr lang="zh-CN" altLang="en-US" dirty="0"/>
              <a:t> </a:t>
            </a:r>
            <a:r>
              <a:rPr lang="en-US" dirty="0"/>
              <a:t>e,</a:t>
            </a:r>
            <a:r>
              <a:rPr lang="zh-CN" altLang="en-US" dirty="0"/>
              <a:t> </a:t>
            </a:r>
            <a:r>
              <a:rPr lang="en-US" dirty="0" err="1"/>
              <a:t>em</a:t>
            </a:r>
            <a:r>
              <a:rPr lang="zh-CN" altLang="en-US" dirty="0"/>
              <a:t> </a:t>
            </a:r>
            <a:r>
              <a:rPr lang="en-US" dirty="0" err="1"/>
              <a:t>seguida</a:t>
            </a:r>
            <a:r>
              <a:rPr lang="en-US" dirty="0"/>
              <a:t>,</a:t>
            </a:r>
            <a:r>
              <a:rPr lang="zh-CN" altLang="en-US" dirty="0"/>
              <a:t> </a:t>
            </a:r>
            <a:r>
              <a:rPr lang="en-US" dirty="0"/>
              <a:t>no</a:t>
            </a:r>
            <a:r>
              <a:rPr lang="zh-CN" altLang="en-US" dirty="0"/>
              <a:t> </a:t>
            </a:r>
            <a:r>
              <a:rPr lang="en-US" dirty="0" err="1"/>
              <a:t>botão</a:t>
            </a:r>
            <a:r>
              <a:rPr lang="zh-CN" altLang="en-US" dirty="0"/>
              <a:t> </a:t>
            </a:r>
            <a:r>
              <a:rPr lang="en-US" dirty="0"/>
              <a:t>de</a:t>
            </a:r>
            <a:r>
              <a:rPr lang="zh-CN" altLang="en-US" dirty="0"/>
              <a:t> </a:t>
            </a:r>
            <a:r>
              <a:rPr lang="en-US" dirty="0" err="1"/>
              <a:t>configuração</a:t>
            </a:r>
            <a:r>
              <a:rPr lang="en-US" dirty="0"/>
              <a:t>,</a:t>
            </a:r>
            <a:r>
              <a:rPr lang="zh-CN" altLang="en-US" dirty="0"/>
              <a:t> </a:t>
            </a:r>
            <a:r>
              <a:rPr lang="en-US" dirty="0" err="1"/>
              <a:t>seleccione</a:t>
            </a:r>
            <a:r>
              <a:rPr lang="en-US" dirty="0"/>
              <a:t>:</a:t>
            </a:r>
            <a:r>
              <a:rPr lang="zh-CN" altLang="en-US" dirty="0"/>
              <a:t> </a:t>
            </a:r>
            <a:r>
              <a:rPr lang="en-US" dirty="0" err="1"/>
              <a:t>Inglês</a:t>
            </a:r>
            <a:r>
              <a:rPr lang="zh-CN" altLang="en-US" dirty="0"/>
              <a:t> </a:t>
            </a:r>
            <a:r>
              <a:rPr lang="en-US" dirty="0"/>
              <a:t>(</a:t>
            </a:r>
            <a:r>
              <a:rPr lang="en-US" dirty="0" err="1"/>
              <a:t>gerado</a:t>
            </a:r>
            <a:r>
              <a:rPr lang="zh-CN" altLang="en-US" dirty="0"/>
              <a:t> </a:t>
            </a:r>
            <a:r>
              <a:rPr lang="en-US" dirty="0" err="1"/>
              <a:t>automaticamente</a:t>
            </a:r>
            <a:r>
              <a:rPr lang="en-US" dirty="0"/>
              <a:t>),</a:t>
            </a:r>
            <a:r>
              <a:rPr lang="zh-CN" altLang="en-US" dirty="0"/>
              <a:t> </a:t>
            </a:r>
            <a:r>
              <a:rPr lang="en-US" dirty="0" err="1"/>
              <a:t>serão</a:t>
            </a:r>
            <a:r>
              <a:rPr lang="zh-CN" altLang="en-US" dirty="0"/>
              <a:t> </a:t>
            </a:r>
            <a:r>
              <a:rPr lang="en-US" dirty="0" err="1"/>
              <a:t>apresentadas</a:t>
            </a:r>
            <a:r>
              <a:rPr lang="zh-CN" altLang="en-US" dirty="0"/>
              <a:t> </a:t>
            </a:r>
            <a:r>
              <a:rPr lang="en-US" dirty="0"/>
              <a:t>3</a:t>
            </a:r>
            <a:r>
              <a:rPr lang="zh-CN" altLang="en-US" dirty="0"/>
              <a:t> </a:t>
            </a:r>
            <a:r>
              <a:rPr lang="en-US" dirty="0" err="1"/>
              <a:t>opções</a:t>
            </a:r>
            <a:r>
              <a:rPr lang="en-US" dirty="0"/>
              <a:t>,</a:t>
            </a:r>
            <a:r>
              <a:rPr lang="zh-CN" altLang="en-US" dirty="0"/>
              <a:t> </a:t>
            </a:r>
            <a:r>
              <a:rPr lang="en-US" dirty="0" err="1"/>
              <a:t>seleccione</a:t>
            </a:r>
            <a:r>
              <a:rPr lang="zh-CN" altLang="en-US" dirty="0"/>
              <a:t> </a:t>
            </a:r>
            <a:r>
              <a:rPr lang="en-US" dirty="0"/>
              <a:t>a</a:t>
            </a:r>
            <a:r>
              <a:rPr lang="zh-CN" altLang="en-US" dirty="0"/>
              <a:t> </a:t>
            </a:r>
            <a:r>
              <a:rPr lang="en-US" dirty="0" err="1"/>
              <a:t>tradução</a:t>
            </a:r>
            <a:r>
              <a:rPr lang="zh-CN" altLang="en-US" dirty="0"/>
              <a:t> </a:t>
            </a:r>
            <a:r>
              <a:rPr lang="en-US" dirty="0" err="1"/>
              <a:t>automática</a:t>
            </a:r>
            <a:r>
              <a:rPr lang="zh-CN" altLang="en-US" dirty="0"/>
              <a:t> </a:t>
            </a:r>
            <a:r>
              <a:rPr lang="en-US" dirty="0"/>
              <a:t>e,</a:t>
            </a:r>
            <a:r>
              <a:rPr lang="zh-CN" altLang="en-US" dirty="0"/>
              <a:t> </a:t>
            </a:r>
            <a:r>
              <a:rPr lang="en-US" dirty="0" err="1"/>
              <a:t>em</a:t>
            </a:r>
            <a:r>
              <a:rPr lang="zh-CN" altLang="en-US" dirty="0"/>
              <a:t> </a:t>
            </a:r>
            <a:r>
              <a:rPr lang="en-US" dirty="0" err="1"/>
              <a:t>seguida</a:t>
            </a:r>
            <a:r>
              <a:rPr lang="en-US" dirty="0"/>
              <a:t>,</a:t>
            </a:r>
            <a:r>
              <a:rPr lang="zh-CN" altLang="en-US" dirty="0"/>
              <a:t> </a:t>
            </a:r>
            <a:r>
              <a:rPr lang="en-US" dirty="0" err="1"/>
              <a:t>seleccione</a:t>
            </a:r>
            <a:r>
              <a:rPr lang="zh-CN" altLang="en-US" dirty="0"/>
              <a:t> </a:t>
            </a:r>
            <a:r>
              <a:rPr lang="en-US" dirty="0"/>
              <a:t>o</a:t>
            </a:r>
            <a:r>
              <a:rPr lang="zh-CN" altLang="en-US" dirty="0"/>
              <a:t> </a:t>
            </a:r>
            <a:r>
              <a:rPr lang="en-US" dirty="0" err="1"/>
              <a:t>idioma</a:t>
            </a:r>
            <a:r>
              <a:rPr lang="zh-CN" altLang="en-US" dirty="0"/>
              <a:t> </a:t>
            </a:r>
            <a:r>
              <a:rPr lang="en-US" dirty="0" err="1"/>
              <a:t>pretendido</a:t>
            </a:r>
            <a:r>
              <a:rPr lang="en-US" dirty="0"/>
              <a:t>.</a:t>
            </a:r>
            <a:endParaRPr lang="pt" altLang="zh-CN" dirty="0"/>
          </a:p>
          <a:p>
            <a:pPr>
              <a:defRPr/>
            </a:pPr>
            <a:r>
              <a:rPr lang="zh-CN" altLang="en-US" dirty="0"/>
              <a:t> </a:t>
            </a:r>
            <a:endParaRPr lang="pt" dirty="0"/>
          </a:p>
          <a:p>
            <a:pPr>
              <a:defRPr/>
            </a:pPr>
            <a:r>
              <a:rPr lang="en-US" dirty="0"/>
              <a:t>Quando</a:t>
            </a:r>
            <a:r>
              <a:rPr lang="zh-CN" altLang="en-US" dirty="0"/>
              <a:t> </a:t>
            </a:r>
            <a:r>
              <a:rPr lang="en-US" dirty="0"/>
              <a:t>as</a:t>
            </a:r>
            <a:r>
              <a:rPr lang="zh-CN" altLang="en-US" dirty="0"/>
              <a:t> </a:t>
            </a:r>
            <a:r>
              <a:rPr lang="en-US" dirty="0" err="1"/>
              <a:t>legendas</a:t>
            </a:r>
            <a:r>
              <a:rPr lang="zh-CN" altLang="en-US" dirty="0"/>
              <a:t> </a:t>
            </a:r>
            <a:r>
              <a:rPr lang="en-US" dirty="0" err="1"/>
              <a:t>estiverem</a:t>
            </a:r>
            <a:r>
              <a:rPr lang="zh-CN" altLang="en-US" dirty="0"/>
              <a:t> </a:t>
            </a:r>
            <a:r>
              <a:rPr lang="en-US" dirty="0" err="1"/>
              <a:t>activadas</a:t>
            </a:r>
            <a:r>
              <a:rPr lang="en-US" dirty="0"/>
              <a:t>,</a:t>
            </a:r>
            <a:r>
              <a:rPr lang="zh-CN" altLang="en-US" dirty="0"/>
              <a:t> </a:t>
            </a:r>
            <a:r>
              <a:rPr lang="en-US" dirty="0"/>
              <a:t>FAÇA</a:t>
            </a:r>
            <a:r>
              <a:rPr lang="zh-CN" altLang="en-US" dirty="0"/>
              <a:t> </a:t>
            </a:r>
            <a:r>
              <a:rPr lang="en-US" dirty="0"/>
              <a:t>O</a:t>
            </a:r>
            <a:r>
              <a:rPr lang="zh-CN" altLang="en-US" dirty="0"/>
              <a:t> </a:t>
            </a:r>
            <a:r>
              <a:rPr lang="en-US" dirty="0"/>
              <a:t>SEGUINTE:</a:t>
            </a:r>
            <a:endParaRPr lang="pt" dirty="0"/>
          </a:p>
          <a:p>
            <a:pPr>
              <a:defRPr/>
            </a:pPr>
            <a:endParaRPr lang="pt" dirty="0"/>
          </a:p>
          <a:p>
            <a:pPr>
              <a:defRPr/>
            </a:pPr>
            <a:r>
              <a:rPr lang="pt" b="1"/>
              <a:t>FAÇA: </a:t>
            </a:r>
            <a:r>
              <a:rPr lang="pt"/>
              <a:t>Reproduza o vídeo sobre perímetro braquial, dos 4:54 minutos até aos 6:28 minutos: https://www.youtube.com/watch?v=t4dholcfl84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a:t>Se o vídeo não estiver no idioma correto para os formandos, peça a um formando voluntário que demonstre como medir o perímetro braquial. </a:t>
            </a:r>
            <a:endParaRPr lang="en-US" dirty="0"/>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56</a:t>
            </a:fld>
            <a:endParaRPr lang="en-UK"/>
          </a:p>
        </p:txBody>
      </p:sp>
    </p:spTree>
    <p:extLst>
      <p:ext uri="{BB962C8B-B14F-4D97-AF65-F5344CB8AC3E}">
        <p14:creationId xmlns:p14="http://schemas.microsoft.com/office/powerpoint/2010/main" val="804842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DIGA: </a:t>
            </a:r>
          </a:p>
          <a:p>
            <a:pPr marL="171450" indent="-171450" rtl="0">
              <a:buFont typeface="Arial" panose="020B0604020202020204" pitchFamily="34" charset="0"/>
              <a:buChar char="•"/>
            </a:pPr>
            <a:r>
              <a:rPr lang="pt"/>
              <a:t>Para a avaliação MAMI, utilizamos 2 limiares diferentes para identificar os bebés “em risco”.</a:t>
            </a:r>
          </a:p>
          <a:p>
            <a:pPr marL="171450" indent="-171450" rtl="0">
              <a:buFont typeface="Arial" panose="020B0604020202020204" pitchFamily="34" charset="0"/>
              <a:buChar char="•"/>
            </a:pPr>
            <a:r>
              <a:rPr lang="pt"/>
              <a:t>Estes são:</a:t>
            </a:r>
          </a:p>
          <a:p>
            <a:pPr marL="628650" lvl="1" indent="-171450" rtl="0">
              <a:buFont typeface="Arial" panose="020B0604020202020204" pitchFamily="34" charset="0"/>
              <a:buChar char="•"/>
            </a:pPr>
            <a:r>
              <a:rPr lang="pt"/>
              <a:t>De 0 a 6 semanas, &lt; 110 mm ou &lt; 11,0 cm define o lactente como estando em risco</a:t>
            </a:r>
          </a:p>
          <a:p>
            <a:pPr marL="628650" lvl="1" indent="-171450" rtl="0">
              <a:buFont typeface="Arial" panose="020B0604020202020204" pitchFamily="34" charset="0"/>
              <a:buChar char="•"/>
            </a:pPr>
            <a:r>
              <a:rPr lang="pt"/>
              <a:t>De 6 semanas a 6 meses, &lt; 115 mm ou &lt; 11,5 cm define o lactente como estando em risco</a:t>
            </a:r>
          </a:p>
          <a:p>
            <a:pPr marL="171450" lvl="0" indent="-171450" rtl="0">
              <a:buFont typeface="Arial" panose="020B0604020202020204" pitchFamily="34" charset="0"/>
              <a:buChar char="•"/>
            </a:pPr>
            <a:r>
              <a:rPr lang="pt"/>
              <a:t>Existe um design especial de fitas de perímetro braquial MAMI, que está atualmente a ser testado, mas por agora precisamos de utilizar as fitas de perímetro braquial para crianças normais e aplicar estes 2 limiares aos lactentes &lt; 6 meses.</a:t>
            </a:r>
          </a:p>
          <a:p>
            <a:pPr marL="171450" lvl="0" indent="-171450" rtl="0">
              <a:buFont typeface="Arial" panose="020B0604020202020204" pitchFamily="34" charset="0"/>
              <a:buChar char="•"/>
            </a:pPr>
            <a:r>
              <a:rPr lang="pt"/>
              <a:t>Isto significa que para os bebés &lt; 6 meses de idade, utilizamos o código de cores na fita</a:t>
            </a:r>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57</a:t>
            </a:fld>
            <a:endParaRPr lang="en-UK"/>
          </a:p>
        </p:txBody>
      </p:sp>
    </p:spTree>
    <p:extLst>
      <p:ext uri="{BB962C8B-B14F-4D97-AF65-F5344CB8AC3E}">
        <p14:creationId xmlns:p14="http://schemas.microsoft.com/office/powerpoint/2010/main" val="1383137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DIGA:</a:t>
            </a:r>
            <a:r>
              <a:rPr lang="pt"/>
              <a:t> vamos praticar algumas destas competências. </a:t>
            </a:r>
          </a:p>
          <a:p>
            <a:pPr rtl="0"/>
            <a:endParaRPr lang="en-US" baseline="0" dirty="0"/>
          </a:p>
          <a:p>
            <a:pPr rtl="0"/>
            <a:r>
              <a:rPr lang="pt" b="1" u="sng"/>
              <a:t>Instruções para a atividade (20 minutos):</a:t>
            </a:r>
          </a:p>
          <a:p>
            <a:pPr marL="228600" indent="-228600" rtl="0">
              <a:buAutoNum type="arabicPeriod"/>
            </a:pPr>
            <a:r>
              <a:rPr lang="pt" u="none"/>
              <a:t>Divida os formandos em pares; assegure-se de que são pares do mesmo sexo se tal for culturalmente apropriado</a:t>
            </a:r>
          </a:p>
          <a:p>
            <a:pPr marL="228600" indent="-228600" rtl="0">
              <a:buAutoNum type="arabicPeriod"/>
            </a:pPr>
            <a:r>
              <a:rPr lang="pt" u="none"/>
              <a:t>Forneça a cada par um cronómetro (ou podem usar os seus telemóveis), uma fita de perímetro braquial e um termómetro</a:t>
            </a:r>
          </a:p>
          <a:p>
            <a:pPr marL="228600" indent="-228600" rtl="0">
              <a:buAutoNum type="arabicPeriod"/>
            </a:pPr>
            <a:r>
              <a:rPr lang="pt" u="none"/>
              <a:t>Peça a cada par para medir os outros: ritmo respiratório e temperatura</a:t>
            </a:r>
          </a:p>
          <a:p>
            <a:pPr marL="228600" indent="-228600" rtl="0">
              <a:buAutoNum type="arabicPeriod"/>
            </a:pPr>
            <a:r>
              <a:rPr lang="pt" u="none"/>
              <a:t>Uma vez terminado, mude a pessoa que mede para que ambas tenham a oportunidade de ser o medidor</a:t>
            </a:r>
            <a:endParaRPr lang="en-US" u="none"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58</a:t>
            </a:fld>
            <a:endParaRPr lang="en-UK"/>
          </a:p>
        </p:txBody>
      </p:sp>
    </p:spTree>
    <p:extLst>
      <p:ext uri="{BB962C8B-B14F-4D97-AF65-F5344CB8AC3E}">
        <p14:creationId xmlns:p14="http://schemas.microsoft.com/office/powerpoint/2010/main" val="890338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a:t>DIGA:</a:t>
            </a:r>
          </a:p>
          <a:p>
            <a:pPr marL="171450" indent="-171450" rtl="0">
              <a:buFont typeface="Arial" panose="020B0604020202020204" pitchFamily="34" charset="0"/>
              <a:buChar char="•"/>
            </a:pPr>
            <a:r>
              <a:rPr lang="pt"/>
              <a:t>O passo 4 avalia os Fatores de Risco da MAMI — uma lista de fatores de risco baseados em evidências que têm impacto no estado de risco nutricional do lactente. São perguntas simples de sim ou não. </a:t>
            </a:r>
          </a:p>
          <a:p>
            <a:pPr marL="171450" indent="-171450" rtl="0">
              <a:buFont typeface="Arial" panose="020B0604020202020204" pitchFamily="34" charset="0"/>
              <a:buChar char="•"/>
            </a:pPr>
            <a:r>
              <a:rPr lang="pt"/>
              <a:t>Alguma dúvida sobre alguma das perguntas? </a:t>
            </a:r>
          </a:p>
          <a:p>
            <a:pPr marL="171450" indent="-171450" rtl="0">
              <a:buFont typeface="Arial" panose="020B0604020202020204" pitchFamily="34" charset="0"/>
              <a:buChar char="•"/>
            </a:pPr>
            <a:r>
              <a:rPr lang="pt"/>
              <a:t>Existe um espaço no final para “quaisquer outras preocupações”, que permite ao profissional de saúde utilizar o seu próprio parecer por qualquer outro motivo, que possa não ter sido implicitamente captado durante a avaliação, ainda que o profissional sinta que existe um risco para a mãe e o lactente e a necessidade de serem inscritos no programa MAMI para apoio. </a:t>
            </a:r>
            <a:endParaRPr lang="en-US" dirty="0"/>
          </a:p>
          <a:p>
            <a:pPr marL="0" indent="0" rtl="0">
              <a:buFont typeface="Arial" panose="020B0604020202020204" pitchFamily="34" charset="0"/>
              <a:buNone/>
            </a:pPr>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59</a:t>
            </a:fld>
            <a:endParaRPr lang="en-UK"/>
          </a:p>
        </p:txBody>
      </p:sp>
    </p:spTree>
    <p:extLst>
      <p:ext uri="{BB962C8B-B14F-4D97-AF65-F5344CB8AC3E}">
        <p14:creationId xmlns:p14="http://schemas.microsoft.com/office/powerpoint/2010/main" val="23259222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sz="1200" b="1">
                <a:solidFill>
                  <a:schemeClr val="tx1"/>
                </a:solidFill>
              </a:rPr>
              <a:t>DIGA:</a:t>
            </a:r>
          </a:p>
          <a:p>
            <a:pPr marL="171450" indent="-171450" rtl="0">
              <a:buFont typeface="Arial" panose="020B0604020202020204" pitchFamily="34" charset="0"/>
              <a:buChar char="•"/>
            </a:pPr>
            <a:r>
              <a:rPr lang="pt" sz="1200" b="0">
                <a:solidFill>
                  <a:schemeClr val="tx1"/>
                </a:solidFill>
              </a:rPr>
              <a:t>O Formulário de Avaliação MAMI faz perguntas básicas sobre alimentação infantil com respostas de sim ou não.</a:t>
            </a:r>
            <a:endParaRPr lang="en-US" sz="1200" b="0" dirty="0">
              <a:solidFill>
                <a:schemeClr val="tx1"/>
              </a:solidFill>
            </a:endParaRPr>
          </a:p>
          <a:p>
            <a:pPr marL="171450" indent="-171450" rtl="0">
              <a:buFont typeface="Arial" panose="020B0604020202020204" pitchFamily="34" charset="0"/>
              <a:buChar char="•"/>
            </a:pPr>
            <a:r>
              <a:rPr lang="pt" sz="1200" b="0">
                <a:solidFill>
                  <a:schemeClr val="tx1"/>
                </a:solidFill>
              </a:rPr>
              <a:t>Se houver riscos potenciais de alimentação, então realize uma avaliação de alimentação infantil completa — esta pode ser a que utiliza normalmente, ou a avaliação de alimentação no pacote do Percurso de Cuidados MAMI.</a:t>
            </a:r>
            <a:endParaRPr lang="en-US" sz="1200" b="0" dirty="0">
              <a:solidFill>
                <a:schemeClr val="tx1"/>
              </a:solidFill>
            </a:endParaRPr>
          </a:p>
          <a:p>
            <a:pPr marL="0" indent="0" rtl="0">
              <a:buFont typeface="Arial" panose="020B0604020202020204" pitchFamily="34" charset="0"/>
              <a:buNone/>
            </a:pPr>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60</a:t>
            </a:fld>
            <a:endParaRPr lang="en-UK"/>
          </a:p>
        </p:txBody>
      </p:sp>
    </p:spTree>
    <p:extLst>
      <p:ext uri="{BB962C8B-B14F-4D97-AF65-F5344CB8AC3E}">
        <p14:creationId xmlns:p14="http://schemas.microsoft.com/office/powerpoint/2010/main" val="2213665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i="1"/>
              <a:t>Nota — se a Formação em IYCF for uma lacuna — isto deve ser organizado separadamente. </a:t>
            </a:r>
          </a:p>
          <a:p>
            <a:pPr marL="0" indent="0" rtl="0">
              <a:buFont typeface="Arial" panose="020B0604020202020204" pitchFamily="34" charset="0"/>
              <a:buNone/>
            </a:pPr>
            <a:endParaRPr lang="en-US" b="1" i="1" baseline="0" dirty="0"/>
          </a:p>
          <a:p>
            <a:pPr marL="0" indent="0" rtl="0">
              <a:buFont typeface="Arial" panose="020B0604020202020204" pitchFamily="34" charset="0"/>
              <a:buNone/>
            </a:pPr>
            <a:r>
              <a:rPr lang="pt" b="1" i="0"/>
              <a:t>DIGA: </a:t>
            </a:r>
          </a:p>
          <a:p>
            <a:pPr marL="171450" indent="-171450" rtl="0">
              <a:buFont typeface="Arial" panose="020B0604020202020204" pitchFamily="34" charset="0"/>
              <a:buChar char="•"/>
            </a:pPr>
            <a:r>
              <a:rPr lang="pt" b="0" i="0"/>
              <a:t>Uma avaliação alimentar procura confirmar as práticas alimentares e compreender quaisquer desafios que o cuidador possa ter na prática do aleitamento materno exclusivo. </a:t>
            </a:r>
          </a:p>
          <a:p>
            <a:pPr marL="171450" indent="-171450" rtl="0">
              <a:buFont typeface="Arial" panose="020B0604020202020204" pitchFamily="34" charset="0"/>
              <a:buChar char="•"/>
            </a:pPr>
            <a:r>
              <a:rPr lang="pt" b="0" i="0"/>
              <a:t>Se uma criança está a ser alimentada com fórmula para lactentes, a avaliação também analisa estas práticas, identificando práticas que podem estar a colocar a criança em risco. </a:t>
            </a:r>
          </a:p>
          <a:p>
            <a:pPr marL="0" indent="0" rtl="0">
              <a:buFont typeface="Arial" panose="020B0604020202020204" pitchFamily="34" charset="0"/>
              <a:buNone/>
            </a:pPr>
            <a:endParaRPr lang="en-US" b="0" i="0" baseline="0" dirty="0"/>
          </a:p>
          <a:p>
            <a:pPr rtl="0" eaLnBrk="1" fontAlgn="auto" hangingPunct="1">
              <a:spcBef>
                <a:spcPts val="0"/>
              </a:spcBef>
              <a:spcAft>
                <a:spcPts val="0"/>
              </a:spcAft>
              <a:defRPr/>
            </a:pPr>
            <a:r>
              <a:rPr lang="pt" b="1"/>
              <a:t>PERGUNTE:</a:t>
            </a:r>
            <a:r>
              <a:rPr lang="pt"/>
              <a:t> quais são as práticas recomendadas adequadas no que toca a IYCF?</a:t>
            </a:r>
          </a:p>
          <a:p>
            <a:pPr rtl="0" eaLnBrk="1" fontAlgn="auto" hangingPunct="1">
              <a:spcBef>
                <a:spcPts val="0"/>
              </a:spcBef>
              <a:spcAft>
                <a:spcPts val="0"/>
              </a:spcAft>
              <a:defRPr/>
            </a:pPr>
            <a:endParaRPr lang="en-US" dirty="0"/>
          </a:p>
          <a:p>
            <a:pPr rtl="0" eaLnBrk="1" fontAlgn="auto" hangingPunct="1">
              <a:spcBef>
                <a:spcPts val="0"/>
              </a:spcBef>
              <a:spcAft>
                <a:spcPts val="0"/>
              </a:spcAft>
              <a:defRPr/>
            </a:pPr>
            <a:r>
              <a:rPr lang="pt" b="1" i="1"/>
              <a:t>CLIQUE</a:t>
            </a:r>
            <a:r>
              <a:rPr lang="pt" b="1" i="1">
                <a:sym typeface="Wingdings" panose="05000000000000000000" pitchFamily="2" charset="2"/>
              </a:rPr>
              <a:t> </a:t>
            </a:r>
            <a:r>
              <a:rPr lang="pt">
                <a:sym typeface="Wingdings" panose="05000000000000000000" pitchFamily="2" charset="2"/>
              </a:rPr>
              <a:t>  para revelar as respostas</a:t>
            </a:r>
          </a:p>
          <a:p>
            <a:pPr rtl="0" eaLnBrk="1" fontAlgn="auto" hangingPunct="1">
              <a:spcBef>
                <a:spcPts val="0"/>
              </a:spcBef>
              <a:spcAft>
                <a:spcPts val="0"/>
              </a:spcAft>
              <a:defRPr/>
            </a:pPr>
            <a:endParaRPr lang="en-US" dirty="0">
              <a:sym typeface="Wingdings" panose="05000000000000000000" pitchFamily="2" charset="2"/>
            </a:endParaRPr>
          </a:p>
          <a:p>
            <a:pPr rtl="0" eaLnBrk="1" fontAlgn="auto" hangingPunct="1">
              <a:spcBef>
                <a:spcPts val="0"/>
              </a:spcBef>
              <a:spcAft>
                <a:spcPts val="0"/>
              </a:spcAft>
              <a:defRPr/>
            </a:pPr>
            <a:r>
              <a:rPr lang="pt" b="1" u="sng">
                <a:sym typeface="Wingdings" panose="05000000000000000000" pitchFamily="2" charset="2"/>
              </a:rPr>
              <a:t>Pontos de discussão:</a:t>
            </a:r>
            <a:endParaRPr lang="en-US" b="1" dirty="0"/>
          </a:p>
          <a:p>
            <a:pPr marL="171450" indent="-171450" rtl="0" eaLnBrk="1" fontAlgn="auto" hangingPunct="1">
              <a:spcBef>
                <a:spcPts val="0"/>
              </a:spcBef>
              <a:spcAft>
                <a:spcPts val="0"/>
              </a:spcAft>
              <a:buFont typeface="Arial"/>
              <a:buChar char="•"/>
              <a:defRPr/>
            </a:pPr>
            <a:r>
              <a:rPr lang="pt" b="1"/>
              <a:t>Amamentação ideal </a:t>
            </a:r>
            <a:r>
              <a:rPr lang="pt"/>
              <a:t>significa amamentar na primeira hora após o nascimento e alimentar apenas com leite materno até aos 6 meses.</a:t>
            </a:r>
          </a:p>
          <a:p>
            <a:pPr marL="171450" indent="-171450" rtl="0" eaLnBrk="1" fontAlgn="auto" hangingPunct="1">
              <a:spcBef>
                <a:spcPts val="0"/>
              </a:spcBef>
              <a:spcAft>
                <a:spcPts val="0"/>
              </a:spcAft>
              <a:buFont typeface="Arial"/>
              <a:buChar char="•"/>
              <a:defRPr/>
            </a:pPr>
            <a:r>
              <a:rPr lang="pt" b="1"/>
              <a:t>Alimentação complementar ideal</a:t>
            </a:r>
            <a:r>
              <a:rPr lang="pt"/>
              <a:t> significa dar sólidos ou líquidos que não o leite materno aos 6 meses, que sejam adequados, seguros e apropriados à idade com amamentação contínua até aos 24 meses ou mais.</a:t>
            </a:r>
          </a:p>
          <a:p>
            <a:pPr marL="171450" indent="-171450" rtl="0" eaLnBrk="1" fontAlgn="auto" hangingPunct="1">
              <a:spcBef>
                <a:spcPts val="0"/>
              </a:spcBef>
              <a:spcAft>
                <a:spcPts val="0"/>
              </a:spcAft>
              <a:buFont typeface="Arial"/>
              <a:buChar char="•"/>
              <a:defRPr/>
            </a:pPr>
            <a:r>
              <a:rPr lang="pt"/>
              <a:t>Debata o uso do termo </a:t>
            </a:r>
            <a:r>
              <a:rPr lang="pt" b="1"/>
              <a:t>“recomendado”</a:t>
            </a:r>
            <a:r>
              <a:rPr lang="pt"/>
              <a:t>. Algumas pessoas preferem usar o termo </a:t>
            </a:r>
            <a:r>
              <a:rPr lang="pt" b="1"/>
              <a:t>“</a:t>
            </a:r>
            <a:r>
              <a:rPr lang="pt"/>
              <a:t>ideal” ou “apropriado” — podem discutir com o grupo sobre o que sentem sobre estes três termos e como as mães/pais podem responder ao uso destas palavras. </a:t>
            </a:r>
          </a:p>
          <a:p>
            <a:pPr marL="0" indent="0" rtl="0">
              <a:buFont typeface="Arial" panose="020B0604020202020204" pitchFamily="34" charset="0"/>
              <a:buNone/>
            </a:pPr>
            <a:endParaRPr lang="en-US" b="0" i="0"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61</a:t>
            </a:fld>
            <a:endParaRPr lang="en-UK"/>
          </a:p>
        </p:txBody>
      </p:sp>
    </p:spTree>
    <p:extLst>
      <p:ext uri="{BB962C8B-B14F-4D97-AF65-F5344CB8AC3E}">
        <p14:creationId xmlns:p14="http://schemas.microsoft.com/office/powerpoint/2010/main" val="1635706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sz="1200" b="1">
                <a:latin typeface="Gill Sans Infant Std"/>
                <a:cs typeface="Gill Sans Infant Std"/>
              </a:rPr>
              <a:t>DIGA: </a:t>
            </a:r>
            <a:r>
              <a:rPr lang="pt" sz="1200">
                <a:latin typeface="Gill Sans Infant Std"/>
                <a:cs typeface="Gill Sans Infant Std"/>
              </a:rPr>
              <a:t>Vejamos como analisamos as preocupações de saúde mental com uma avaliação chamada PHQ2. </a:t>
            </a:r>
          </a:p>
          <a:p>
            <a:pPr marL="171450" indent="-171450" rtl="0">
              <a:buFont typeface="Arial" panose="020B0604020202020204" pitchFamily="34" charset="0"/>
              <a:buChar char="•"/>
            </a:pPr>
            <a:endParaRPr lang="en-GB" sz="1200" baseline="0" dirty="0">
              <a:latin typeface="Gill Sans Infant Std"/>
              <a:cs typeface="Gill Sans Infant Std"/>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 sz="1200" b="1">
                <a:latin typeface="Gill Sans Infant Std"/>
                <a:cs typeface="Gill Sans Infant Std"/>
              </a:rPr>
              <a:t>FAÇA: </a:t>
            </a:r>
            <a:r>
              <a:rPr lang="pt" b="0">
                <a:solidFill>
                  <a:schemeClr val="tx1"/>
                </a:solidFill>
              </a:rPr>
              <a:t>Chame a atenção dos formandos para o Passo 6 no formulário de avaliação: triagem de preocupações de saúde mental materna.</a:t>
            </a:r>
          </a:p>
          <a:p>
            <a:pPr marL="0" indent="0" rtl="0">
              <a:buFont typeface="Arial" panose="020B0604020202020204" pitchFamily="34" charset="0"/>
              <a:buNone/>
            </a:pPr>
            <a:r>
              <a:rPr lang="pt" sz="1200">
                <a:latin typeface="Gill Sans Infant Std"/>
                <a:cs typeface="Gill Sans Infant Std"/>
              </a:rPr>
              <a:t>Converse enquanto faz as perguntas.</a:t>
            </a:r>
          </a:p>
          <a:p>
            <a:pPr marL="0" indent="0" rtl="0">
              <a:buFont typeface="Arial" panose="020B0604020202020204" pitchFamily="34" charset="0"/>
              <a:buNone/>
            </a:pPr>
            <a:endParaRPr lang="en-GB" sz="1200" dirty="0">
              <a:latin typeface="Gill Sans Infant Std"/>
              <a:cs typeface="Gill Sans Infant Std"/>
            </a:endParaRPr>
          </a:p>
          <a:p>
            <a:pPr marL="0" indent="0" rtl="0">
              <a:buFont typeface="Arial" panose="020B0604020202020204" pitchFamily="34" charset="0"/>
              <a:buNone/>
            </a:pPr>
            <a:r>
              <a:rPr lang="pt" sz="1200" b="1">
                <a:latin typeface="Gill Sans Infant Std"/>
                <a:cs typeface="Gill Sans Infant Std"/>
              </a:rPr>
              <a:t>DIGA:</a:t>
            </a:r>
          </a:p>
          <a:p>
            <a:pPr marL="171450" indent="-171450" rtl="0">
              <a:buFont typeface="Arial" panose="020B0604020202020204" pitchFamily="34" charset="0"/>
              <a:buChar char="•"/>
            </a:pPr>
            <a:r>
              <a:rPr lang="pt" sz="1200">
                <a:latin typeface="Gill Sans Infant Std"/>
                <a:cs typeface="Gill Sans Infant Std"/>
              </a:rPr>
              <a:t>Se a mãe tiver uma pontuação de 3+, deve proceder a uma avaliação aprofundada de saúde mental usando o Formulário de Avaliação da Saúde Mental Materna, chamado PHQ9. </a:t>
            </a:r>
          </a:p>
          <a:p>
            <a:pPr marL="171450" indent="-171450" rtl="0">
              <a:buFont typeface="Arial" panose="020B0604020202020204" pitchFamily="34" charset="0"/>
              <a:buChar char="•"/>
            </a:pPr>
            <a:r>
              <a:rPr lang="pt" sz="1200">
                <a:latin typeface="Gill Sans Infant Std"/>
                <a:cs typeface="Gill Sans Infant Std"/>
              </a:rPr>
              <a:t>Vamos ver um clipe de um vídeo sobre como utilizar o PHQ2 e, quando necessário, o PHQ9</a:t>
            </a:r>
          </a:p>
          <a:p>
            <a:pPr marL="171450" indent="-171450" rtl="0">
              <a:buFont typeface="Arial" panose="020B0604020202020204" pitchFamily="34" charset="0"/>
              <a:buChar char="•"/>
            </a:pPr>
            <a:endParaRPr lang="en-GB" sz="1200" baseline="0" dirty="0">
              <a:latin typeface="Gill Sans Infant Std"/>
              <a:cs typeface="Gill Sans Infant Std"/>
            </a:endParaRP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62</a:t>
            </a:fld>
            <a:endParaRPr lang="en-UK"/>
          </a:p>
        </p:txBody>
      </p:sp>
    </p:spTree>
    <p:extLst>
      <p:ext uri="{BB962C8B-B14F-4D97-AF65-F5344CB8AC3E}">
        <p14:creationId xmlns:p14="http://schemas.microsoft.com/office/powerpoint/2010/main" val="3185786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defRPr/>
            </a:pPr>
            <a:r>
              <a:rPr lang="en-US" dirty="0" err="1"/>
              <a:t>Vídeo</a:t>
            </a:r>
            <a:r>
              <a:rPr lang="zh-CN" altLang="en-US" dirty="0"/>
              <a:t> </a:t>
            </a:r>
            <a:r>
              <a:rPr lang="en-US" dirty="0" err="1"/>
              <a:t>disponível</a:t>
            </a:r>
            <a:r>
              <a:rPr lang="zh-CN" altLang="en-US" dirty="0"/>
              <a:t> </a:t>
            </a:r>
            <a:r>
              <a:rPr lang="en-US" dirty="0" err="1"/>
              <a:t>apenas</a:t>
            </a:r>
            <a:r>
              <a:rPr lang="zh-CN" altLang="en-US" dirty="0"/>
              <a:t> </a:t>
            </a:r>
            <a:r>
              <a:rPr lang="en-US" dirty="0" err="1"/>
              <a:t>em</a:t>
            </a:r>
            <a:r>
              <a:rPr lang="zh-CN" altLang="en-US" dirty="0"/>
              <a:t> </a:t>
            </a:r>
            <a:r>
              <a:rPr lang="en-US" dirty="0" err="1"/>
              <a:t>inglês</a:t>
            </a:r>
            <a:r>
              <a:rPr lang="en-US" dirty="0"/>
              <a:t>.</a:t>
            </a:r>
            <a:r>
              <a:rPr lang="zh-CN" altLang="en-US" dirty="0"/>
              <a:t> </a:t>
            </a:r>
            <a:r>
              <a:rPr lang="en-US" dirty="0"/>
              <a:t>É</a:t>
            </a:r>
            <a:r>
              <a:rPr lang="zh-CN" altLang="en-US" dirty="0"/>
              <a:t> </a:t>
            </a:r>
            <a:r>
              <a:rPr lang="en-US" dirty="0" err="1"/>
              <a:t>possível</a:t>
            </a:r>
            <a:r>
              <a:rPr lang="zh-CN" altLang="en-US" dirty="0"/>
              <a:t> </a:t>
            </a:r>
            <a:r>
              <a:rPr lang="en-US" dirty="0" err="1"/>
              <a:t>ativar</a:t>
            </a:r>
            <a:r>
              <a:rPr lang="zh-CN" altLang="en-US" dirty="0"/>
              <a:t> </a:t>
            </a:r>
            <a:r>
              <a:rPr lang="en-US" dirty="0"/>
              <a:t>as</a:t>
            </a:r>
            <a:r>
              <a:rPr lang="zh-CN" altLang="en-US" dirty="0"/>
              <a:t> </a:t>
            </a:r>
            <a:r>
              <a:rPr lang="en-US" dirty="0" err="1"/>
              <a:t>legendas</a:t>
            </a:r>
            <a:r>
              <a:rPr lang="zh-CN" altLang="en-US" dirty="0"/>
              <a:t> </a:t>
            </a:r>
            <a:r>
              <a:rPr lang="en-US" dirty="0"/>
              <a:t>a</a:t>
            </a:r>
            <a:r>
              <a:rPr lang="zh-CN" altLang="en-US" dirty="0"/>
              <a:t> </a:t>
            </a:r>
            <a:r>
              <a:rPr lang="en-US" dirty="0" err="1"/>
              <a:t>partir</a:t>
            </a:r>
            <a:r>
              <a:rPr lang="zh-CN" altLang="en-US" dirty="0"/>
              <a:t> </a:t>
            </a:r>
            <a:r>
              <a:rPr lang="en-US" dirty="0"/>
              <a:t>da</a:t>
            </a:r>
            <a:r>
              <a:rPr lang="zh-CN" altLang="en-US" dirty="0"/>
              <a:t> </a:t>
            </a:r>
            <a:r>
              <a:rPr lang="en-US" dirty="0" err="1"/>
              <a:t>página</a:t>
            </a:r>
            <a:r>
              <a:rPr lang="zh-CN" altLang="en-US" dirty="0"/>
              <a:t> </a:t>
            </a:r>
            <a:r>
              <a:rPr lang="en-US" dirty="0"/>
              <a:t>principal</a:t>
            </a:r>
            <a:r>
              <a:rPr lang="zh-CN" altLang="en-US" dirty="0"/>
              <a:t> </a:t>
            </a:r>
            <a:r>
              <a:rPr lang="en-US" dirty="0"/>
              <a:t>do</a:t>
            </a:r>
            <a:r>
              <a:rPr lang="zh-CN" altLang="en-US" dirty="0"/>
              <a:t> </a:t>
            </a:r>
            <a:r>
              <a:rPr lang="en-US" dirty="0"/>
              <a:t>YouTube.</a:t>
            </a:r>
            <a:r>
              <a:rPr lang="zh-CN" altLang="en-US" dirty="0"/>
              <a:t> </a:t>
            </a:r>
            <a:r>
              <a:rPr lang="en-US" dirty="0" err="1"/>
              <a:t>Recomenda</a:t>
            </a:r>
            <a:r>
              <a:rPr lang="en-US" dirty="0"/>
              <a:t>-se</a:t>
            </a:r>
            <a:r>
              <a:rPr lang="zh-CN" altLang="en-US" dirty="0"/>
              <a:t> </a:t>
            </a:r>
            <a:r>
              <a:rPr lang="en-US" dirty="0"/>
              <a:t>a</a:t>
            </a:r>
            <a:r>
              <a:rPr lang="zh-CN" altLang="en-US" dirty="0"/>
              <a:t> </a:t>
            </a:r>
            <a:r>
              <a:rPr lang="en-US" dirty="0" err="1"/>
              <a:t>sua</a:t>
            </a:r>
            <a:r>
              <a:rPr lang="zh-CN" altLang="en-US" dirty="0"/>
              <a:t> </a:t>
            </a:r>
            <a:r>
              <a:rPr lang="en-US" dirty="0" err="1"/>
              <a:t>preparação</a:t>
            </a:r>
            <a:r>
              <a:rPr lang="zh-CN" altLang="en-US" dirty="0"/>
              <a:t> </a:t>
            </a:r>
            <a:r>
              <a:rPr lang="en-US" dirty="0"/>
              <a:t>antes</a:t>
            </a:r>
            <a:r>
              <a:rPr lang="zh-CN" altLang="en-US" dirty="0"/>
              <a:t> </a:t>
            </a:r>
            <a:r>
              <a:rPr lang="en-US" dirty="0"/>
              <a:t>do</a:t>
            </a:r>
            <a:r>
              <a:rPr lang="zh-CN" altLang="en-US" dirty="0"/>
              <a:t> </a:t>
            </a:r>
            <a:r>
              <a:rPr lang="en-US" dirty="0" err="1"/>
              <a:t>início</a:t>
            </a:r>
            <a:r>
              <a:rPr lang="zh-CN" altLang="en-US" dirty="0"/>
              <a:t> </a:t>
            </a:r>
            <a:r>
              <a:rPr lang="en-US" dirty="0"/>
              <a:t>do</a:t>
            </a:r>
            <a:r>
              <a:rPr lang="zh-CN" altLang="en-US" dirty="0"/>
              <a:t> </a:t>
            </a:r>
            <a:r>
              <a:rPr lang="en-US" dirty="0" err="1"/>
              <a:t>dia</a:t>
            </a:r>
            <a:r>
              <a:rPr lang="zh-CN" altLang="en-US" dirty="0"/>
              <a:t> </a:t>
            </a:r>
            <a:r>
              <a:rPr lang="en-US" dirty="0"/>
              <a:t>de</a:t>
            </a:r>
            <a:r>
              <a:rPr lang="zh-CN" altLang="en-US" dirty="0"/>
              <a:t> </a:t>
            </a:r>
            <a:r>
              <a:rPr lang="en-US" dirty="0" err="1"/>
              <a:t>formação</a:t>
            </a:r>
            <a:r>
              <a:rPr lang="en-US" dirty="0"/>
              <a:t>.</a:t>
            </a:r>
            <a:r>
              <a:rPr lang="zh-CN" altLang="en-US" dirty="0"/>
              <a:t> </a:t>
            </a:r>
            <a:r>
              <a:rPr lang="en-US" dirty="0"/>
              <a:t>Active</a:t>
            </a:r>
            <a:r>
              <a:rPr lang="zh-CN" altLang="en-US" dirty="0"/>
              <a:t> </a:t>
            </a:r>
            <a:r>
              <a:rPr lang="en-US" dirty="0"/>
              <a:t>o</a:t>
            </a:r>
            <a:r>
              <a:rPr lang="zh-CN" altLang="en-US" dirty="0"/>
              <a:t> </a:t>
            </a:r>
            <a:r>
              <a:rPr lang="en-US" dirty="0" err="1"/>
              <a:t>botão</a:t>
            </a:r>
            <a:r>
              <a:rPr lang="zh-CN" altLang="en-US" dirty="0"/>
              <a:t> </a:t>
            </a:r>
            <a:r>
              <a:rPr lang="en-US" dirty="0"/>
              <a:t>das</a:t>
            </a:r>
            <a:r>
              <a:rPr lang="zh-CN" altLang="en-US" dirty="0"/>
              <a:t> </a:t>
            </a:r>
            <a:r>
              <a:rPr lang="en-US" dirty="0" err="1"/>
              <a:t>legendas</a:t>
            </a:r>
            <a:r>
              <a:rPr lang="zh-CN" altLang="en-US" dirty="0"/>
              <a:t> </a:t>
            </a:r>
            <a:r>
              <a:rPr lang="en-US" dirty="0"/>
              <a:t>e,</a:t>
            </a:r>
            <a:r>
              <a:rPr lang="zh-CN" altLang="en-US" dirty="0"/>
              <a:t> </a:t>
            </a:r>
            <a:r>
              <a:rPr lang="en-US" dirty="0" err="1"/>
              <a:t>em</a:t>
            </a:r>
            <a:r>
              <a:rPr lang="zh-CN" altLang="en-US" dirty="0"/>
              <a:t> </a:t>
            </a:r>
            <a:r>
              <a:rPr lang="en-US" dirty="0" err="1"/>
              <a:t>seguida</a:t>
            </a:r>
            <a:r>
              <a:rPr lang="en-US" dirty="0"/>
              <a:t>,</a:t>
            </a:r>
            <a:r>
              <a:rPr lang="zh-CN" altLang="en-US" dirty="0"/>
              <a:t> </a:t>
            </a:r>
            <a:r>
              <a:rPr lang="en-US" dirty="0"/>
              <a:t>no</a:t>
            </a:r>
            <a:r>
              <a:rPr lang="zh-CN" altLang="en-US" dirty="0"/>
              <a:t> </a:t>
            </a:r>
            <a:r>
              <a:rPr lang="en-US" dirty="0" err="1"/>
              <a:t>botão</a:t>
            </a:r>
            <a:r>
              <a:rPr lang="zh-CN" altLang="en-US" dirty="0"/>
              <a:t> </a:t>
            </a:r>
            <a:r>
              <a:rPr lang="en-US" dirty="0"/>
              <a:t>de</a:t>
            </a:r>
            <a:r>
              <a:rPr lang="zh-CN" altLang="en-US" dirty="0"/>
              <a:t> </a:t>
            </a:r>
            <a:r>
              <a:rPr lang="en-US" dirty="0" err="1"/>
              <a:t>configuração</a:t>
            </a:r>
            <a:r>
              <a:rPr lang="en-US" dirty="0"/>
              <a:t>,</a:t>
            </a:r>
            <a:r>
              <a:rPr lang="zh-CN" altLang="en-US" dirty="0"/>
              <a:t> </a:t>
            </a:r>
            <a:r>
              <a:rPr lang="en-US" dirty="0" err="1"/>
              <a:t>seleccione</a:t>
            </a:r>
            <a:r>
              <a:rPr lang="en-US" dirty="0"/>
              <a:t>:</a:t>
            </a:r>
            <a:r>
              <a:rPr lang="zh-CN" altLang="en-US" dirty="0"/>
              <a:t> </a:t>
            </a:r>
            <a:r>
              <a:rPr lang="en-US" dirty="0" err="1"/>
              <a:t>Inglês</a:t>
            </a:r>
            <a:r>
              <a:rPr lang="zh-CN" altLang="en-US" dirty="0"/>
              <a:t> </a:t>
            </a:r>
            <a:r>
              <a:rPr lang="en-US" dirty="0"/>
              <a:t>(</a:t>
            </a:r>
            <a:r>
              <a:rPr lang="en-US" dirty="0" err="1"/>
              <a:t>gerado</a:t>
            </a:r>
            <a:r>
              <a:rPr lang="zh-CN" altLang="en-US" dirty="0"/>
              <a:t> </a:t>
            </a:r>
            <a:r>
              <a:rPr lang="en-US" dirty="0" err="1"/>
              <a:t>automaticamente</a:t>
            </a:r>
            <a:r>
              <a:rPr lang="en-US" dirty="0"/>
              <a:t>),</a:t>
            </a:r>
            <a:r>
              <a:rPr lang="zh-CN" altLang="en-US" dirty="0"/>
              <a:t> </a:t>
            </a:r>
            <a:r>
              <a:rPr lang="en-US" dirty="0" err="1"/>
              <a:t>serão</a:t>
            </a:r>
            <a:r>
              <a:rPr lang="zh-CN" altLang="en-US" dirty="0"/>
              <a:t> </a:t>
            </a:r>
            <a:r>
              <a:rPr lang="en-US" dirty="0" err="1"/>
              <a:t>apresentadas</a:t>
            </a:r>
            <a:r>
              <a:rPr lang="zh-CN" altLang="en-US" dirty="0"/>
              <a:t> </a:t>
            </a:r>
            <a:r>
              <a:rPr lang="en-US" dirty="0"/>
              <a:t>3</a:t>
            </a:r>
            <a:r>
              <a:rPr lang="zh-CN" altLang="en-US" dirty="0"/>
              <a:t> </a:t>
            </a:r>
            <a:r>
              <a:rPr lang="en-US" dirty="0" err="1"/>
              <a:t>opções</a:t>
            </a:r>
            <a:r>
              <a:rPr lang="en-US" dirty="0"/>
              <a:t>,</a:t>
            </a:r>
            <a:r>
              <a:rPr lang="zh-CN" altLang="en-US" dirty="0"/>
              <a:t> </a:t>
            </a:r>
            <a:r>
              <a:rPr lang="en-US" dirty="0" err="1"/>
              <a:t>seleccione</a:t>
            </a:r>
            <a:r>
              <a:rPr lang="zh-CN" altLang="en-US" dirty="0"/>
              <a:t> </a:t>
            </a:r>
            <a:r>
              <a:rPr lang="en-US" dirty="0"/>
              <a:t>a</a:t>
            </a:r>
            <a:r>
              <a:rPr lang="zh-CN" altLang="en-US" dirty="0"/>
              <a:t> </a:t>
            </a:r>
            <a:r>
              <a:rPr lang="en-US" dirty="0" err="1"/>
              <a:t>tradução</a:t>
            </a:r>
            <a:r>
              <a:rPr lang="zh-CN" altLang="en-US" dirty="0"/>
              <a:t> </a:t>
            </a:r>
            <a:r>
              <a:rPr lang="en-US" dirty="0" err="1"/>
              <a:t>automática</a:t>
            </a:r>
            <a:r>
              <a:rPr lang="zh-CN" altLang="en-US" dirty="0"/>
              <a:t> </a:t>
            </a:r>
            <a:r>
              <a:rPr lang="en-US" dirty="0"/>
              <a:t>e,</a:t>
            </a:r>
            <a:r>
              <a:rPr lang="zh-CN" altLang="en-US" dirty="0"/>
              <a:t> </a:t>
            </a:r>
            <a:r>
              <a:rPr lang="en-US" dirty="0" err="1"/>
              <a:t>em</a:t>
            </a:r>
            <a:r>
              <a:rPr lang="zh-CN" altLang="en-US" dirty="0"/>
              <a:t> </a:t>
            </a:r>
            <a:r>
              <a:rPr lang="en-US" dirty="0" err="1"/>
              <a:t>seguida</a:t>
            </a:r>
            <a:r>
              <a:rPr lang="en-US" dirty="0"/>
              <a:t>,</a:t>
            </a:r>
            <a:r>
              <a:rPr lang="zh-CN" altLang="en-US" dirty="0"/>
              <a:t> </a:t>
            </a:r>
            <a:r>
              <a:rPr lang="en-US" dirty="0" err="1"/>
              <a:t>seleccione</a:t>
            </a:r>
            <a:r>
              <a:rPr lang="zh-CN" altLang="en-US" dirty="0"/>
              <a:t> </a:t>
            </a:r>
            <a:r>
              <a:rPr lang="en-US" dirty="0"/>
              <a:t>o</a:t>
            </a:r>
            <a:r>
              <a:rPr lang="zh-CN" altLang="en-US" dirty="0"/>
              <a:t> </a:t>
            </a:r>
            <a:r>
              <a:rPr lang="en-US" dirty="0" err="1"/>
              <a:t>idioma</a:t>
            </a:r>
            <a:r>
              <a:rPr lang="zh-CN" altLang="en-US" dirty="0"/>
              <a:t> </a:t>
            </a:r>
            <a:r>
              <a:rPr lang="en-US" dirty="0" err="1"/>
              <a:t>pretendido</a:t>
            </a:r>
            <a:r>
              <a:rPr lang="en-US" dirty="0"/>
              <a:t>.</a:t>
            </a:r>
            <a:endParaRPr lang="pt" dirty="0"/>
          </a:p>
          <a:p>
            <a:pPr>
              <a:defRPr/>
            </a:pPr>
            <a:r>
              <a:rPr lang="zh-CN" altLang="en-US" dirty="0"/>
              <a:t> </a:t>
            </a:r>
            <a:endParaRPr lang="pt" dirty="0"/>
          </a:p>
          <a:p>
            <a:pPr>
              <a:defRPr/>
            </a:pPr>
            <a:r>
              <a:rPr lang="en-US" dirty="0"/>
              <a:t>Quando</a:t>
            </a:r>
            <a:r>
              <a:rPr lang="zh-CN" altLang="en-US" dirty="0"/>
              <a:t> </a:t>
            </a:r>
            <a:r>
              <a:rPr lang="en-US" dirty="0"/>
              <a:t>as</a:t>
            </a:r>
            <a:r>
              <a:rPr lang="zh-CN" altLang="en-US" dirty="0"/>
              <a:t> </a:t>
            </a:r>
            <a:r>
              <a:rPr lang="en-US" dirty="0" err="1"/>
              <a:t>legendas</a:t>
            </a:r>
            <a:r>
              <a:rPr lang="zh-CN" altLang="en-US" dirty="0"/>
              <a:t> </a:t>
            </a:r>
            <a:r>
              <a:rPr lang="en-US" dirty="0" err="1"/>
              <a:t>estiverem</a:t>
            </a:r>
            <a:r>
              <a:rPr lang="zh-CN" altLang="en-US" dirty="0"/>
              <a:t> </a:t>
            </a:r>
            <a:r>
              <a:rPr lang="en-US" dirty="0" err="1"/>
              <a:t>activadas</a:t>
            </a:r>
            <a:r>
              <a:rPr lang="en-US" dirty="0"/>
              <a:t>,</a:t>
            </a:r>
            <a:r>
              <a:rPr lang="zh-CN" altLang="en-US" dirty="0"/>
              <a:t> </a:t>
            </a:r>
            <a:r>
              <a:rPr lang="en-US" dirty="0"/>
              <a:t>FAÇA</a:t>
            </a:r>
            <a:r>
              <a:rPr lang="zh-CN" altLang="en-US" dirty="0"/>
              <a:t> </a:t>
            </a:r>
            <a:r>
              <a:rPr lang="en-US" dirty="0"/>
              <a:t>O</a:t>
            </a:r>
            <a:r>
              <a:rPr lang="zh-CN" altLang="en-US" dirty="0"/>
              <a:t> </a:t>
            </a:r>
            <a:r>
              <a:rPr lang="en-US" dirty="0"/>
              <a:t>SEGUINTE:</a:t>
            </a:r>
            <a:endParaRPr lang="pt" dirty="0"/>
          </a:p>
          <a:p>
            <a:pPr>
              <a:defRPr/>
            </a:pPr>
            <a:endParaRPr lang="pt" dirty="0"/>
          </a:p>
          <a:p>
            <a:pPr marL="0" marR="0" lvl="0" indent="0" algn="l" defTabSz="914400" rtl="0" eaLnBrk="1" fontAlgn="auto" latinLnBrk="0" hangingPunct="1">
              <a:lnSpc>
                <a:spcPct val="100000"/>
              </a:lnSpc>
              <a:spcBef>
                <a:spcPts val="0"/>
              </a:spcBef>
              <a:spcAft>
                <a:spcPts val="0"/>
              </a:spcAft>
              <a:buClrTx/>
              <a:buSzTx/>
              <a:buFontTx/>
              <a:buNone/>
              <a:tabLst/>
              <a:defRPr/>
            </a:pPr>
            <a:r>
              <a:rPr lang="pt" sz="1200" b="1">
                <a:latin typeface="Gill Sans Infant Std"/>
                <a:cs typeface="Gill Sans Infant Std"/>
              </a:rPr>
              <a:t>FAÇA: </a:t>
            </a:r>
            <a:r>
              <a:rPr lang="pt" sz="1200">
                <a:latin typeface="Gill Sans Infant Std"/>
                <a:cs typeface="Gill Sans Infant Std"/>
              </a:rPr>
              <a:t>Reproduza o vídeo de 3:42 – 5:38: https://www.youtube.com/watch?v=I-j8WllBk4g </a:t>
            </a:r>
            <a:endParaRPr lang="en-GB" sz="1200" dirty="0">
              <a:latin typeface="Gill Sans Infant Std"/>
              <a:cs typeface="Gill Sans Infant Std"/>
            </a:endParaRP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63</a:t>
            </a:fld>
            <a:endParaRPr lang="en-UK"/>
          </a:p>
        </p:txBody>
      </p:sp>
    </p:spTree>
    <p:extLst>
      <p:ext uri="{BB962C8B-B14F-4D97-AF65-F5344CB8AC3E}">
        <p14:creationId xmlns:p14="http://schemas.microsoft.com/office/powerpoint/2010/main" val="32378509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pt" b="1">
                <a:solidFill>
                  <a:schemeClr val="tx1"/>
                </a:solidFill>
              </a:rPr>
              <a:t>FAÇA: Chame a atenção dos formandos para o Formulário de Avaliação da Saúde Mental Materna da MAMI.</a:t>
            </a:r>
          </a:p>
          <a:p>
            <a:pPr marL="171450" indent="-171450" rtl="0">
              <a:buFont typeface="Arial" panose="020B0604020202020204" pitchFamily="34" charset="0"/>
              <a:buChar char="•"/>
            </a:pPr>
            <a:endParaRPr lang="en-GB" b="1" dirty="0">
              <a:solidFill>
                <a:schemeClr val="tx1"/>
              </a:solidFill>
            </a:endParaRPr>
          </a:p>
          <a:p>
            <a:pPr marL="171450" indent="-171450" rtl="0">
              <a:buFont typeface="Arial" panose="020B0604020202020204" pitchFamily="34" charset="0"/>
              <a:buChar char="•"/>
            </a:pPr>
            <a:r>
              <a:rPr lang="pt" b="1">
                <a:solidFill>
                  <a:schemeClr val="tx1"/>
                </a:solidFill>
              </a:rPr>
              <a:t>DIGA:</a:t>
            </a:r>
          </a:p>
          <a:p>
            <a:pPr marL="628650" lvl="1" indent="-171450" rtl="0">
              <a:buFont typeface="Arial" panose="020B0604020202020204" pitchFamily="34" charset="0"/>
              <a:buChar char="•"/>
            </a:pPr>
            <a:r>
              <a:rPr lang="pt" b="0">
                <a:solidFill>
                  <a:schemeClr val="tx1"/>
                </a:solidFill>
              </a:rPr>
              <a:t>Trata-se do PHQ9 de que acabámos de mencionar. Esta é a avaliação completa da saúde mental que pode ser utilizada, apenas se necessário, para uma avaliação mais detalhada da mãe.</a:t>
            </a:r>
          </a:p>
          <a:p>
            <a:pPr marL="457200" lvl="1" indent="0" rtl="0">
              <a:buFont typeface="Arial" panose="020B0604020202020204" pitchFamily="34" charset="0"/>
              <a:buNone/>
            </a:pPr>
            <a:endParaRPr lang="en-GB" b="0" baseline="0" dirty="0">
              <a:solidFill>
                <a:schemeClr val="tx1"/>
              </a:solidFill>
            </a:endParaRPr>
          </a:p>
          <a:p>
            <a:pPr marL="171450" lvl="0" indent="-171450" rtl="0">
              <a:buFont typeface="Arial" panose="020B0604020202020204" pitchFamily="34" charset="0"/>
              <a:buChar char="•"/>
            </a:pPr>
            <a:r>
              <a:rPr lang="pt" b="1">
                <a:solidFill>
                  <a:schemeClr val="tx1"/>
                </a:solidFill>
              </a:rPr>
              <a:t>PERGUNTE: </a:t>
            </a:r>
            <a:r>
              <a:rPr lang="pt" b="0">
                <a:solidFill>
                  <a:schemeClr val="tx1"/>
                </a:solidFill>
              </a:rPr>
              <a:t>Quando utilizaríamos esta avaliação?</a:t>
            </a:r>
          </a:p>
          <a:p>
            <a:pPr marL="171450" lvl="0" indent="-171450" rtl="0">
              <a:buFont typeface="Arial" panose="020B0604020202020204" pitchFamily="34" charset="0"/>
              <a:buChar char="•"/>
            </a:pPr>
            <a:r>
              <a:rPr lang="pt" b="1" i="1">
                <a:solidFill>
                  <a:schemeClr val="tx1"/>
                </a:solidFill>
              </a:rPr>
              <a:t>Resposta: </a:t>
            </a:r>
            <a:r>
              <a:rPr lang="pt" b="0" i="1">
                <a:solidFill>
                  <a:schemeClr val="tx1"/>
                </a:solidFill>
              </a:rPr>
              <a:t>se a mãe tiver uma pontuação de 3+ no PHQ2.</a:t>
            </a:r>
          </a:p>
          <a:p>
            <a:pPr marL="171450" lvl="0" indent="-171450" rtl="0">
              <a:buFont typeface="Arial" panose="020B0604020202020204" pitchFamily="34" charset="0"/>
              <a:buChar char="•"/>
            </a:pPr>
            <a:endParaRPr lang="en-GB" b="1" baseline="0" dirty="0">
              <a:solidFill>
                <a:schemeClr val="tx1"/>
              </a:solidFill>
            </a:endParaRPr>
          </a:p>
          <a:p>
            <a:pPr marL="171450" lvl="0" indent="-171450" rtl="0">
              <a:buFont typeface="Arial" panose="020B0604020202020204" pitchFamily="34" charset="0"/>
              <a:buChar char="•"/>
            </a:pPr>
            <a:r>
              <a:rPr lang="pt" b="1">
                <a:solidFill>
                  <a:schemeClr val="tx1"/>
                </a:solidFill>
              </a:rPr>
              <a:t>DIGA:</a:t>
            </a:r>
            <a:endParaRPr lang="en-GB" b="1" dirty="0">
              <a:solidFill>
                <a:schemeClr val="tx1"/>
              </a:solidFill>
            </a:endParaRPr>
          </a:p>
          <a:p>
            <a:pPr marL="628650" lvl="1" indent="-171450" rtl="0">
              <a:buFont typeface="Arial" panose="020B0604020202020204" pitchFamily="34" charset="0"/>
              <a:buChar char="•"/>
            </a:pPr>
            <a:r>
              <a:rPr lang="pt" b="0">
                <a:solidFill>
                  <a:schemeClr val="tx1"/>
                </a:solidFill>
              </a:rPr>
              <a:t>Ao realizarem as perguntas numa avaliação da saúde mental, tentem que se assemelhe mais a uma conversa. </a:t>
            </a:r>
          </a:p>
          <a:p>
            <a:pPr marL="628650" lvl="1" indent="-171450" rtl="0">
              <a:buFont typeface="Arial" panose="020B0604020202020204" pitchFamily="34" charset="0"/>
              <a:buChar char="•"/>
            </a:pPr>
            <a:r>
              <a:rPr lang="pt" b="0">
                <a:solidFill>
                  <a:schemeClr val="tx1"/>
                </a:solidFill>
              </a:rPr>
              <a:t>É comum as mães sentirem-se julgadas por terem sentimentos e emoções negativas relativamente a um lactente — sejam tranquilizadores.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a:latin typeface="Gill Sans Infant Std"/>
                <a:cs typeface="Gill Sans Infant Std"/>
              </a:rPr>
              <a:t>Ao falar com as mães, tentem não usar linguagem como “depressão” ou “saúde mental”, pois podem deixar as mães menos à vontade para se abrirem. </a:t>
            </a:r>
            <a:endParaRPr lang="en-GB" b="0" dirty="0">
              <a:solidFill>
                <a:schemeClr val="tx1"/>
              </a:solidFill>
            </a:endParaRPr>
          </a:p>
          <a:p>
            <a:pPr marL="628650" lvl="1" indent="-171450" rtl="0">
              <a:buFont typeface="Arial" panose="020B0604020202020204" pitchFamily="34" charset="0"/>
              <a:buChar char="•"/>
            </a:pPr>
            <a:r>
              <a:rPr lang="pt" b="0">
                <a:solidFill>
                  <a:schemeClr val="tx1"/>
                </a:solidFill>
              </a:rPr>
              <a:t>Se disserem que estão a pensar em magoar-se a si próprias ou que seria melhor se morressem, encaminhem-nas imediatamente para serviços especializados de saúde mental, pois isto indica uma grave preocupação de saúde mental. </a:t>
            </a:r>
            <a:endParaRPr lang="en-GB" b="0" dirty="0">
              <a:solidFill>
                <a:schemeClr val="tx1"/>
              </a:solidFill>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64</a:t>
            </a:fld>
            <a:endParaRPr lang="en-UK"/>
          </a:p>
        </p:txBody>
      </p:sp>
    </p:spTree>
    <p:extLst>
      <p:ext uri="{BB962C8B-B14F-4D97-AF65-F5344CB8AC3E}">
        <p14:creationId xmlns:p14="http://schemas.microsoft.com/office/powerpoint/2010/main" val="1998691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B963DF67-57A7-4E60-B412-2E26C2D4287B}" type="slidenum">
              <a:rPr lang="en-UK" smtClean="0"/>
              <a:t>14</a:t>
            </a:fld>
            <a:endParaRPr lang="en-UK"/>
          </a:p>
        </p:txBody>
      </p:sp>
    </p:spTree>
    <p:extLst>
      <p:ext uri="{BB962C8B-B14F-4D97-AF65-F5344CB8AC3E}">
        <p14:creationId xmlns:p14="http://schemas.microsoft.com/office/powerpoint/2010/main" val="3961162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65</a:t>
            </a:fld>
            <a:endParaRPr lang="en-UK"/>
          </a:p>
        </p:txBody>
      </p:sp>
    </p:spTree>
    <p:extLst>
      <p:ext uri="{BB962C8B-B14F-4D97-AF65-F5344CB8AC3E}">
        <p14:creationId xmlns:p14="http://schemas.microsoft.com/office/powerpoint/2010/main" val="1499090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lvl="0" indent="-171450" rtl="0">
              <a:buFont typeface="Arial" panose="020B0604020202020204" pitchFamily="34" charset="0"/>
              <a:buChar char="•"/>
            </a:pPr>
            <a:r>
              <a:rPr lang="pt" sz="1200" b="1" kern="1200">
                <a:solidFill>
                  <a:schemeClr val="tx1"/>
                </a:solidFill>
                <a:effectLst/>
                <a:latin typeface="+mn-lt"/>
                <a:ea typeface="+mn-ea"/>
                <a:cs typeface="+mn-cs"/>
              </a:rPr>
              <a:t>FAÇA: </a:t>
            </a:r>
            <a:r>
              <a:rPr lang="pt" sz="1200" kern="1200">
                <a:solidFill>
                  <a:schemeClr val="tx1"/>
                </a:solidFill>
                <a:effectLst/>
                <a:latin typeface="+mn-lt"/>
                <a:ea typeface="+mn-ea"/>
                <a:cs typeface="+mn-cs"/>
              </a:rPr>
              <a:t>Consulte o Resumo da Avaliação MAMI — destaque o esquema de cores de semáforo no Resumo da Avaliação MAMI e em todo o Formulário de Avaliação.</a:t>
            </a:r>
            <a:endParaRPr lang="en-US" sz="1200" kern="1200" dirty="0">
              <a:solidFill>
                <a:schemeClr val="tx1"/>
              </a:solidFill>
              <a:effectLst/>
              <a:latin typeface="+mn-lt"/>
              <a:ea typeface="+mn-ea"/>
              <a:cs typeface="+mn-cs"/>
            </a:endParaRPr>
          </a:p>
          <a:p>
            <a:pPr marL="0" lvl="0" indent="0" rtl="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1" kern="1200">
                <a:solidFill>
                  <a:schemeClr val="tx1"/>
                </a:solidFill>
                <a:effectLst/>
                <a:latin typeface="+mn-lt"/>
                <a:ea typeface="+mn-ea"/>
                <a:cs typeface="+mn-cs"/>
              </a:rPr>
              <a:t>PERGUNTE: </a:t>
            </a:r>
            <a:r>
              <a:rPr lang="pt" sz="1200" b="0" kern="1200">
                <a:solidFill>
                  <a:schemeClr val="tx1"/>
                </a:solidFill>
                <a:effectLst/>
                <a:latin typeface="+mn-lt"/>
                <a:ea typeface="+mn-ea"/>
                <a:cs typeface="+mn-cs"/>
              </a:rPr>
              <a:t>O</a:t>
            </a:r>
            <a:r>
              <a:rPr lang="pt" sz="1200" kern="1200">
                <a:solidFill>
                  <a:schemeClr val="tx1"/>
                </a:solidFill>
                <a:effectLst/>
                <a:latin typeface="+mn-lt"/>
                <a:ea typeface="+mn-ea"/>
                <a:cs typeface="+mn-cs"/>
              </a:rPr>
              <a:t> que pensam que isto representa e o que significa para vocês? </a:t>
            </a:r>
          </a:p>
          <a:p>
            <a:pPr marL="0" lvl="0" indent="0" rtl="0">
              <a:buFont typeface="Arial" panose="020B0604020202020204" pitchFamily="34" charset="0"/>
              <a:buNone/>
            </a:pPr>
            <a:endParaRPr lang="en-US" sz="1200" kern="1200" baseline="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1" kern="1200">
                <a:solidFill>
                  <a:schemeClr val="tx1"/>
                </a:solidFill>
                <a:effectLst/>
                <a:latin typeface="+mn-lt"/>
                <a:ea typeface="+mn-ea"/>
                <a:cs typeface="+mn-cs"/>
              </a:rPr>
              <a:t>DIGA: </a:t>
            </a:r>
            <a:r>
              <a:rPr lang="pt" sz="1200" b="0" kern="1200">
                <a:solidFill>
                  <a:schemeClr val="tx1"/>
                </a:solidFill>
                <a:effectLst/>
                <a:latin typeface="+mn-lt"/>
                <a:ea typeface="+mn-ea"/>
                <a:cs typeface="+mn-cs"/>
              </a:rPr>
              <a:t>As</a:t>
            </a:r>
            <a:r>
              <a:rPr lang="pt" sz="1200" kern="1200">
                <a:solidFill>
                  <a:schemeClr val="tx1"/>
                </a:solidFill>
                <a:effectLst/>
                <a:latin typeface="+mn-lt"/>
                <a:ea typeface="+mn-ea"/>
                <a:cs typeface="+mn-cs"/>
              </a:rPr>
              <a:t> classificações de “baixo risco nutricional”, “risco nutricional moderado” e “alto risco nutricional” fazem referência a estas categorias, que são codificadas por cores. O risco elevado é rosa, o risco moderado é amarelo, e o risco baixo é verde. </a:t>
            </a:r>
            <a:endParaRPr lang="en-US" sz="1200" kern="1200" dirty="0">
              <a:solidFill>
                <a:schemeClr val="tx1"/>
              </a:solidFill>
              <a:effectLst/>
              <a:latin typeface="+mn-lt"/>
              <a:ea typeface="+mn-ea"/>
              <a:cs typeface="+mn-cs"/>
            </a:endParaRPr>
          </a:p>
          <a:p>
            <a:pPr marL="0" lvl="0" indent="0" rtl="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rtl="0">
              <a:buFont typeface="Arial" panose="020B0604020202020204" pitchFamily="34" charset="0"/>
              <a:buNone/>
            </a:pPr>
            <a:r>
              <a:rPr lang="pt" sz="1200" b="1" u="sng" kern="1200">
                <a:solidFill>
                  <a:schemeClr val="tx1"/>
                </a:solidFill>
                <a:effectLst/>
                <a:latin typeface="+mn-lt"/>
                <a:ea typeface="+mn-ea"/>
                <a:cs typeface="+mn-cs"/>
              </a:rPr>
              <a:t>Instruções para a atividade (30 minutos)</a:t>
            </a:r>
            <a:endParaRPr lang="en-US" sz="1200" b="1" u="sng"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kern="1200">
                <a:solidFill>
                  <a:schemeClr val="tx1"/>
                </a:solidFill>
                <a:effectLst/>
                <a:latin typeface="+mn-lt"/>
                <a:ea typeface="+mn-ea"/>
                <a:cs typeface="+mn-cs"/>
              </a:rPr>
              <a:t>Divida em pequenos grupos e forneça a Folha de Estudos de casos — C</a:t>
            </a:r>
            <a:endParaRPr lang="en-US" sz="1200" b="1" kern="1200" baseline="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kern="1200">
                <a:solidFill>
                  <a:schemeClr val="tx1"/>
                </a:solidFill>
                <a:effectLst/>
                <a:latin typeface="+mn-lt"/>
                <a:ea typeface="+mn-ea"/>
                <a:cs typeface="+mn-cs"/>
              </a:rPr>
              <a:t>Peça aos formandos que respondam nos seus grupos sobre que </a:t>
            </a:r>
            <a:r>
              <a:rPr lang="pt" sz="1200" b="1" kern="1200">
                <a:solidFill>
                  <a:schemeClr val="tx1"/>
                </a:solidFill>
                <a:effectLst/>
                <a:latin typeface="+mn-lt"/>
                <a:ea typeface="+mn-ea"/>
                <a:cs typeface="+mn-cs"/>
              </a:rPr>
              <a:t>classificação de risco nutricional </a:t>
            </a:r>
            <a:r>
              <a:rPr lang="pt" sz="1200" kern="1200">
                <a:solidFill>
                  <a:schemeClr val="tx1"/>
                </a:solidFill>
                <a:effectLst/>
                <a:latin typeface="+mn-lt"/>
                <a:ea typeface="+mn-ea"/>
                <a:cs typeface="+mn-cs"/>
              </a:rPr>
              <a:t>a mãe e o bebé podem ter, utilizando o Formulário de Avaliação MAMI para os ajudar a responder (não terão uma lista completa de critérios para preencher o formulário — isto é apenas para prática em áreas específicas). </a:t>
            </a:r>
          </a:p>
          <a:p>
            <a:pPr marL="171450" lvl="0" indent="-171450" rtl="0">
              <a:buFont typeface="Arial" panose="020B0604020202020204" pitchFamily="34" charset="0"/>
              <a:buChar char="•"/>
            </a:pPr>
            <a:r>
              <a:rPr lang="pt" sz="1200" kern="1200">
                <a:solidFill>
                  <a:schemeClr val="tx1"/>
                </a:solidFill>
                <a:effectLst/>
                <a:latin typeface="+mn-lt"/>
                <a:ea typeface="+mn-ea"/>
                <a:cs typeface="+mn-cs"/>
              </a:rPr>
              <a:t>Dê aos grupos 20 minutos para trabalharem o máximo de 1–8, conforme conseguirem.</a:t>
            </a:r>
          </a:p>
          <a:p>
            <a:pPr marL="171450" lvl="0" indent="-171450" rtl="0">
              <a:buFont typeface="Arial" panose="020B0604020202020204" pitchFamily="34" charset="0"/>
              <a:buChar char="•"/>
            </a:pPr>
            <a:r>
              <a:rPr lang="pt" sz="1200" kern="1200">
                <a:solidFill>
                  <a:schemeClr val="tx1"/>
                </a:solidFill>
                <a:effectLst/>
                <a:latin typeface="+mn-lt"/>
                <a:ea typeface="+mn-ea"/>
                <a:cs typeface="+mn-cs"/>
              </a:rPr>
              <a:t>Voltem a reunir-se e deem feedback em plenário durante 10 minutos. Peça aos voluntários que leiam cada estudo de caso e partilhem a sua classificação.</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1" kern="1200">
                <a:solidFill>
                  <a:schemeClr val="tx1"/>
                </a:solidFill>
                <a:effectLst/>
                <a:latin typeface="+mn-lt"/>
                <a:ea typeface="+mn-ea"/>
                <a:cs typeface="+mn-cs"/>
              </a:rPr>
              <a:t>FAÇA: </a:t>
            </a:r>
            <a:r>
              <a:rPr lang="pt" sz="1200" kern="1200">
                <a:solidFill>
                  <a:schemeClr val="tx1"/>
                </a:solidFill>
                <a:effectLst/>
                <a:latin typeface="+mn-lt"/>
                <a:ea typeface="+mn-ea"/>
                <a:cs typeface="+mn-cs"/>
              </a:rPr>
              <a:t>Coloque a questão ao grupo sobre o que fariam se a mãe e o lactente fossem classificados como “baixo/nenhum risco nutricional”? </a:t>
            </a:r>
          </a:p>
          <a:p>
            <a:pPr marL="171450" lvl="0" indent="-171450" rtl="0">
              <a:buFont typeface="Arial" panose="020B0604020202020204" pitchFamily="34" charset="0"/>
              <a:buChar char="•"/>
            </a:pPr>
            <a:r>
              <a:rPr lang="pt" sz="1200" kern="1200">
                <a:solidFill>
                  <a:schemeClr val="tx1"/>
                </a:solidFill>
                <a:effectLst/>
                <a:latin typeface="+mn-lt"/>
                <a:ea typeface="+mn-ea"/>
                <a:cs typeface="+mn-cs"/>
              </a:rPr>
              <a:t>Ajude os formandos a compreender que, mesmo assim, devem permanecer envolvidos com eles nos serviços de rotina usando o Percurso de Cuidados MAMI </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66</a:t>
            </a:fld>
            <a:endParaRPr lang="en-UK"/>
          </a:p>
        </p:txBody>
      </p:sp>
    </p:spTree>
    <p:extLst>
      <p:ext uri="{BB962C8B-B14F-4D97-AF65-F5344CB8AC3E}">
        <p14:creationId xmlns:p14="http://schemas.microsoft.com/office/powerpoint/2010/main" val="2679292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67</a:t>
            </a:fld>
            <a:endParaRPr lang="en-UK"/>
          </a:p>
        </p:txBody>
      </p:sp>
    </p:spTree>
    <p:extLst>
      <p:ext uri="{BB962C8B-B14F-4D97-AF65-F5344CB8AC3E}">
        <p14:creationId xmlns:p14="http://schemas.microsoft.com/office/powerpoint/2010/main" val="3901407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Font typeface="Arial" panose="020B0604020202020204" pitchFamily="34" charset="0"/>
              <a:buNone/>
            </a:pPr>
            <a:r>
              <a:rPr lang="pt" sz="1200" b="1" kern="1200">
                <a:solidFill>
                  <a:schemeClr val="tx1"/>
                </a:solidFill>
                <a:effectLst/>
                <a:latin typeface="+mn-lt"/>
                <a:ea typeface="+mn-ea"/>
                <a:cs typeface="+mn-cs"/>
              </a:rPr>
              <a:t>DIGA: </a:t>
            </a:r>
            <a:r>
              <a:rPr lang="pt" sz="1200" kern="1200">
                <a:solidFill>
                  <a:schemeClr val="tx1"/>
                </a:solidFill>
                <a:effectLst/>
                <a:latin typeface="+mn-lt"/>
                <a:ea typeface="+mn-ea"/>
                <a:cs typeface="+mn-cs"/>
              </a:rPr>
              <a:t>O pacote de apoio abrange 4 pontos:</a:t>
            </a:r>
          </a:p>
          <a:p>
            <a:pPr marL="628650" lvl="1" indent="-171450" rtl="0">
              <a:buFont typeface="Arial" panose="020B0604020202020204" pitchFamily="34" charset="0"/>
              <a:buChar char="•"/>
            </a:pPr>
            <a:r>
              <a:rPr lang="pt" sz="1200" kern="1200">
                <a:solidFill>
                  <a:schemeClr val="tx1"/>
                </a:solidFill>
                <a:effectLst/>
                <a:latin typeface="+mn-lt"/>
                <a:ea typeface="+mn-ea"/>
                <a:cs typeface="+mn-cs"/>
              </a:rPr>
              <a:t>Prestar apoio</a:t>
            </a:r>
          </a:p>
          <a:p>
            <a:pPr marL="628650" lvl="1" indent="-171450" rtl="0">
              <a:buFont typeface="Arial" panose="020B0604020202020204" pitchFamily="34" charset="0"/>
              <a:buChar char="•"/>
            </a:pPr>
            <a:r>
              <a:rPr lang="pt" sz="1200" kern="1200">
                <a:solidFill>
                  <a:schemeClr val="tx1"/>
                </a:solidFill>
                <a:effectLst/>
                <a:latin typeface="+mn-lt"/>
                <a:ea typeface="+mn-ea"/>
                <a:cs typeface="+mn-cs"/>
              </a:rPr>
              <a:t>Monitorização e acompanhamento até aos 6 meses</a:t>
            </a:r>
          </a:p>
          <a:p>
            <a:pPr marL="457200" lvl="1" indent="0" rtl="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1" kern="1200">
                <a:solidFill>
                  <a:schemeClr val="tx1"/>
                </a:solidFill>
                <a:effectLst/>
                <a:latin typeface="+mn-lt"/>
                <a:ea typeface="+mn-ea"/>
                <a:cs typeface="+mn-cs"/>
              </a:rPr>
              <a:t>Pergunte: </a:t>
            </a:r>
            <a:r>
              <a:rPr lang="pt" sz="1200" kern="1200">
                <a:solidFill>
                  <a:schemeClr val="tx1"/>
                </a:solidFill>
                <a:effectLst/>
                <a:latin typeface="+mn-lt"/>
                <a:ea typeface="+mn-ea"/>
                <a:cs typeface="+mn-cs"/>
              </a:rPr>
              <a:t>Porque poderá ser importante que as mães e os lactentes não tenham alta do Percurso de Cuidados MAMI? </a:t>
            </a:r>
          </a:p>
          <a:p>
            <a:pPr marL="171450" lvl="0" indent="-171450" rtl="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1" kern="1200">
                <a:solidFill>
                  <a:schemeClr val="tx1"/>
                </a:solidFill>
                <a:effectLst/>
                <a:latin typeface="+mn-lt"/>
                <a:ea typeface="+mn-ea"/>
                <a:cs typeface="+mn-cs"/>
              </a:rPr>
              <a:t>FAÇA: </a:t>
            </a:r>
            <a:r>
              <a:rPr lang="pt" sz="1200" kern="1200">
                <a:solidFill>
                  <a:schemeClr val="tx1"/>
                </a:solidFill>
                <a:effectLst/>
                <a:latin typeface="+mn-lt"/>
                <a:ea typeface="+mn-ea"/>
                <a:cs typeface="+mn-cs"/>
              </a:rPr>
              <a:t>Espere pelas respostas e, em seguida, preencha os espaços com o seguinte:</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a:latin typeface="Calibri" panose="020F0502020204030204" pitchFamily="34" charset="0"/>
                <a:ea typeface="Calibri" panose="020F0502020204030204" pitchFamily="34" charset="0"/>
                <a:cs typeface="Times New Roman" panose="02020603050405020304" pitchFamily="18" charset="0"/>
              </a:rPr>
              <a:t>Podem surgir ou ser identificados novos problemas durante o acompanhamento que podem também requerer apoio ou encaminhamento personalizado.</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628650" lvl="1" indent="-171450" rtl="0">
              <a:buFont typeface="Arial" panose="020B0604020202020204" pitchFamily="34" charset="0"/>
              <a:buChar char="•"/>
            </a:pPr>
            <a:r>
              <a:rPr lang="pt" sz="1200" kern="1200">
                <a:solidFill>
                  <a:schemeClr val="tx1"/>
                </a:solidFill>
                <a:effectLst/>
                <a:latin typeface="+mn-lt"/>
                <a:ea typeface="+mn-ea"/>
                <a:cs typeface="+mn-cs"/>
              </a:rPr>
              <a:t>Importante a fim de continuar a monitorizar o progresso da dupla.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a:latin typeface="Calibri" panose="020F0502020204030204" pitchFamily="34" charset="0"/>
                <a:ea typeface="Calibri" panose="020F0502020204030204" pitchFamily="34" charset="0"/>
                <a:cs typeface="Times New Roman" panose="02020603050405020304" pitchFamily="18" charset="0"/>
              </a:rPr>
              <a:t>A frequência de visitas é reduzida ou aumentada conforme considerado apropriado pelo profissional de saúde e pela mãe. </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68</a:t>
            </a:fld>
            <a:endParaRPr lang="en-UK"/>
          </a:p>
        </p:txBody>
      </p:sp>
    </p:spTree>
    <p:extLst>
      <p:ext uri="{BB962C8B-B14F-4D97-AF65-F5344CB8AC3E}">
        <p14:creationId xmlns:p14="http://schemas.microsoft.com/office/powerpoint/2010/main" val="715111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a:t>DIGA:</a:t>
            </a:r>
          </a:p>
          <a:p>
            <a:pPr marL="171450" indent="-171450" rtl="0">
              <a:buFont typeface="Arial" panose="020B0604020202020204" pitchFamily="34" charset="0"/>
              <a:buChar char="•"/>
            </a:pPr>
            <a:r>
              <a:rPr lang="pt"/>
              <a:t>Temos Cartões de Aconselhamento e Medidas de Apoio específicos da MAMI, mas também podemos utilizar os instrumentos e materiais de aconselhamento sobre IYCF existentes e com os quais os profissionais de saúde estão familiarizados</a:t>
            </a:r>
          </a:p>
          <a:p>
            <a:pPr marL="171450" indent="-171450" rtl="0">
              <a:buFont typeface="Arial" panose="020B0604020202020204" pitchFamily="34" charset="0"/>
              <a:buChar char="•"/>
            </a:pPr>
            <a:r>
              <a:rPr lang="pt"/>
              <a:t>Estes podem ser utilizados para complementar as ferramentas de aconselhamento sobre IYCF que possui.</a:t>
            </a:r>
          </a:p>
          <a:p>
            <a:pPr marL="171450" indent="-171450" rtl="0">
              <a:buFont typeface="Arial" panose="020B0604020202020204" pitchFamily="34" charset="0"/>
              <a:buChar char="•"/>
            </a:pPr>
            <a:r>
              <a:rPr lang="pt" sz="1200" kern="1200">
                <a:solidFill>
                  <a:schemeClr val="tx1"/>
                </a:solidFill>
                <a:effectLst/>
                <a:latin typeface="+mn-lt"/>
                <a:ea typeface="+mn-ea"/>
                <a:cs typeface="+mn-cs"/>
              </a:rPr>
              <a:t>São um recurso-chave, uma vez que fornecem mensagens e imagens-chave que visam ajudar a mãe numa variedade de desafios que ela e o lactente possam estar a enfrentar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kern="1200">
                <a:solidFill>
                  <a:schemeClr val="tx1"/>
                </a:solidFill>
                <a:effectLst/>
                <a:latin typeface="+mn-lt"/>
                <a:ea typeface="+mn-ea"/>
                <a:cs typeface="+mn-cs"/>
              </a:rPr>
              <a:t>Existem 3 secções: apoio à amamentação, apoio ao lactente não amamentado e Tópicos Principais.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0" lvl="0" indent="0" rtl="0">
              <a:buFont typeface="Arial" panose="020B0604020202020204" pitchFamily="34" charset="0"/>
              <a:buNone/>
            </a:pPr>
            <a:r>
              <a:rPr lang="pt" sz="1200" b="1" kern="1200">
                <a:solidFill>
                  <a:schemeClr val="tx1"/>
                </a:solidFill>
                <a:effectLst/>
                <a:latin typeface="+mn-lt"/>
                <a:ea typeface="+mn-ea"/>
                <a:cs typeface="+mn-cs"/>
              </a:rPr>
              <a:t>FAÇA: </a:t>
            </a:r>
          </a:p>
          <a:p>
            <a:pPr marL="171450" lvl="0" indent="-171450" rtl="0">
              <a:buFont typeface="Arial" panose="020B0604020202020204" pitchFamily="34" charset="0"/>
              <a:buChar char="•"/>
            </a:pPr>
            <a:r>
              <a:rPr lang="pt" sz="1200" kern="1200">
                <a:solidFill>
                  <a:schemeClr val="tx1"/>
                </a:solidFill>
                <a:effectLst/>
                <a:latin typeface="+mn-lt"/>
                <a:ea typeface="+mn-ea"/>
                <a:cs typeface="+mn-cs"/>
              </a:rPr>
              <a:t>Peça aos formandos que consultem o Folheto de Cartões de Aconselhamento e Medidas de Apoio durante 5–10 minutos.</a:t>
            </a: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kern="1200">
                <a:solidFill>
                  <a:schemeClr val="tx1"/>
                </a:solidFill>
                <a:effectLst/>
                <a:latin typeface="+mn-lt"/>
                <a:ea typeface="+mn-ea"/>
                <a:cs typeface="+mn-cs"/>
              </a:rPr>
              <a:t>Converse sobre o Folheto de Cartões de Aconselhamento e Medidas de Apoio MAMI. Realce que este é um recurso-chave, uma vez que fornece mensagens e imagens-chave que visam ajudar a mãe numa variedade de desafios que ela e o lactente possam estar a enfrentar.     </a:t>
            </a:r>
            <a:endParaRPr lang="en-US" sz="1200" kern="1200" dirty="0">
              <a:solidFill>
                <a:schemeClr val="tx1"/>
              </a:solidFill>
              <a:effectLst/>
              <a:latin typeface="+mn-lt"/>
              <a:ea typeface="+mn-ea"/>
              <a:cs typeface="+mn-cs"/>
            </a:endParaRPr>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69</a:t>
            </a:fld>
            <a:endParaRPr lang="en-UK"/>
          </a:p>
        </p:txBody>
      </p:sp>
    </p:spTree>
    <p:extLst>
      <p:ext uri="{BB962C8B-B14F-4D97-AF65-F5344CB8AC3E}">
        <p14:creationId xmlns:p14="http://schemas.microsoft.com/office/powerpoint/2010/main" val="27755092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DIGA:</a:t>
            </a:r>
          </a:p>
          <a:p>
            <a:pPr marL="171450" indent="-171450" rtl="0">
              <a:buFont typeface="Arial" panose="020B0604020202020204" pitchFamily="34" charset="0"/>
              <a:buChar char="•"/>
            </a:pPr>
            <a:r>
              <a:rPr lang="pt" b="0"/>
              <a:t>Componente 1 do pacote de apoio: aconselhamento sobre tópicos principais para todas as duplas inscritas</a:t>
            </a:r>
          </a:p>
          <a:p>
            <a:pPr marL="171450" indent="-171450" rtl="0">
              <a:buFont typeface="Arial" panose="020B0604020202020204" pitchFamily="34" charset="0"/>
              <a:buChar char="•"/>
            </a:pPr>
            <a:r>
              <a:rPr lang="pt" b="0"/>
              <a:t>Os tópicos principais incluem:</a:t>
            </a:r>
          </a:p>
          <a:p>
            <a:pPr marL="628650" lvl="1" indent="-171450" rtl="0">
              <a:buFont typeface="Arial" panose="020B0604020202020204" pitchFamily="34" charset="0"/>
              <a:buChar char="•"/>
            </a:pPr>
            <a:r>
              <a:rPr lang="pt" b="0"/>
              <a:t>Apoio à família e ao parceiro</a:t>
            </a:r>
          </a:p>
          <a:p>
            <a:pPr marL="628650" lvl="1" indent="-171450" rtl="0">
              <a:buFont typeface="Arial" panose="020B0604020202020204" pitchFamily="34" charset="0"/>
              <a:buChar char="•"/>
            </a:pPr>
            <a:r>
              <a:rPr lang="pt" b="0"/>
              <a:t>Apoio comunitário</a:t>
            </a:r>
          </a:p>
          <a:p>
            <a:pPr marL="628650" lvl="1" indent="-171450" rtl="0">
              <a:buFont typeface="Arial" panose="020B0604020202020204" pitchFamily="34" charset="0"/>
              <a:buChar char="•"/>
            </a:pPr>
            <a:r>
              <a:rPr lang="pt" b="0"/>
              <a:t>Planeamento familiar</a:t>
            </a:r>
          </a:p>
          <a:p>
            <a:pPr marL="628650" lvl="1" indent="-171450" rtl="0">
              <a:buFont typeface="Arial" panose="020B0604020202020204" pitchFamily="34" charset="0"/>
              <a:buChar char="•"/>
            </a:pPr>
            <a:r>
              <a:rPr lang="pt" b="0"/>
              <a:t>O choro e o sono</a:t>
            </a:r>
          </a:p>
          <a:p>
            <a:pPr marL="628650" lvl="1" indent="-171450" rtl="0">
              <a:buFont typeface="Arial" panose="020B0604020202020204" pitchFamily="34" charset="0"/>
              <a:buChar char="•"/>
            </a:pPr>
            <a:r>
              <a:rPr lang="pt" b="0"/>
              <a:t>Relaxamento</a:t>
            </a:r>
          </a:p>
          <a:p>
            <a:pPr marL="628650" lvl="1" indent="-171450" rtl="0">
              <a:buFont typeface="Arial" panose="020B0604020202020204" pitchFamily="34" charset="0"/>
              <a:buChar char="•"/>
            </a:pPr>
            <a:r>
              <a:rPr lang="pt" b="0"/>
              <a:t>Introdução de alimentação complementar</a:t>
            </a:r>
          </a:p>
          <a:p>
            <a:pPr marL="628650" lvl="1" indent="-171450" rtl="0">
              <a:buFont typeface="Arial" panose="020B0604020202020204" pitchFamily="34" charset="0"/>
              <a:buChar char="•"/>
            </a:pPr>
            <a:r>
              <a:rPr lang="pt" b="0"/>
              <a:t>Cuidados para o desenvolvimento</a:t>
            </a:r>
          </a:p>
          <a:p>
            <a:pPr marL="171450" lvl="0" indent="-171450" rtl="0">
              <a:buFont typeface="Arial" panose="020B0604020202020204" pitchFamily="34" charset="0"/>
              <a:buChar char="•"/>
            </a:pPr>
            <a:r>
              <a:rPr lang="pt" b="0"/>
              <a:t>Estes são tópicos que servirão de apoio e serão úteis a todos os cuidadores de lactentes, pelo que são denominados “Tópicos Principais”.</a:t>
            </a:r>
          </a:p>
          <a:p>
            <a:pPr marL="171450" lvl="0" indent="-171450" rtl="0">
              <a:buFont typeface="Arial" panose="020B0604020202020204" pitchFamily="34" charset="0"/>
              <a:buChar char="•"/>
            </a:pPr>
            <a:r>
              <a:rPr lang="pt" b="0"/>
              <a:t>Analisaremos cada um deles em maior detalhe mais adiante nesta formação</a:t>
            </a:r>
          </a:p>
          <a:p>
            <a:pPr marL="171450" lvl="0" indent="-171450" rtl="0">
              <a:buFont typeface="Arial" panose="020B0604020202020204" pitchFamily="34" charset="0"/>
              <a:buChar char="•"/>
            </a:pPr>
            <a:r>
              <a:rPr lang="pt" b="0"/>
              <a:t>Cada Tópico Principal tem cartões de Aconselhamento MAMI para ajudar os profissionais de saúde a prestar apoio nesta área </a:t>
            </a:r>
            <a:endParaRPr lang="en-US" b="0" dirty="0"/>
          </a:p>
          <a:p>
            <a:pPr marL="171450" indent="-171450" rtl="0">
              <a:buFontTx/>
              <a:buChar char="-"/>
            </a:pPr>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70</a:t>
            </a:fld>
            <a:endParaRPr lang="en-UK"/>
          </a:p>
        </p:txBody>
      </p:sp>
    </p:spTree>
    <p:extLst>
      <p:ext uri="{BB962C8B-B14F-4D97-AF65-F5344CB8AC3E}">
        <p14:creationId xmlns:p14="http://schemas.microsoft.com/office/powerpoint/2010/main" val="3852197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a:t>DIGA: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a:t>Componente 2 do pacote de apoio: O aconselhamento personalizado pode dar lugar a medidas para abordar fatores de risco e problemas específicos. Este é o aconselhamento presencial com que provavelmente está mais familiarizado.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a:t>É aqui que os profissionais de saúde prestam aconselhamento específico para os problemas e fatores de risco identificados durante a avaliação MAMI.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a:t>Por exemplo, se durante a Avaliação MAMI for notada uma posição e/ou ligação incorreta durante a amamentação, devem fornecer aconselhamento presencial direcionado no sentido de ajudar a mãe a ultrapassar este desafio e a corrigir a posição e a ligação para melhorar a prática de amamentação.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a:t>Analisaremos também vários cenários e os cartões de aconselhamento MAMI incluídos mais detalhadamente durante uma atividade baseada em Cenários, mais adiante, nesta formação.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71</a:t>
            </a:fld>
            <a:endParaRPr lang="en-UK"/>
          </a:p>
        </p:txBody>
      </p:sp>
    </p:spTree>
    <p:extLst>
      <p:ext uri="{BB962C8B-B14F-4D97-AF65-F5344CB8AC3E}">
        <p14:creationId xmlns:p14="http://schemas.microsoft.com/office/powerpoint/2010/main" val="34842980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PERGUNTE: O que é o aconselhamento sobre IYCF? Podem descrevê-lo por palavras suas?</a:t>
            </a:r>
          </a:p>
          <a:p>
            <a:pPr rtl="0"/>
            <a:endParaRPr lang="en-US" b="1" dirty="0"/>
          </a:p>
          <a:p>
            <a:pPr algn="just" rtl="0"/>
            <a:r>
              <a:rPr lang="pt" sz="1200" b="0">
                <a:solidFill>
                  <a:schemeClr val="tx1"/>
                </a:solidFill>
              </a:rPr>
              <a:t>Uma interação bidirecional entre um conselheiro formado em IYCF e uma ou mais mães ou outros cuidadores de crianças (o mais habitual). O processo envolve escutar as preocupações, discutir questões, ensinar as práticas de IYCF, e observar e ajudar no processo normal de amamentação e nos desafios do aleitamento materno. </a:t>
            </a:r>
          </a:p>
          <a:p>
            <a:pPr algn="just" rtl="0"/>
            <a:endParaRPr lang="en-US" sz="1200" b="0" dirty="0">
              <a:solidFill>
                <a:schemeClr val="tx1"/>
              </a:solidFill>
            </a:endParaRPr>
          </a:p>
          <a:p>
            <a:pPr algn="just" rtl="0"/>
            <a:r>
              <a:rPr lang="pt" sz="1200" b="0">
                <a:solidFill>
                  <a:schemeClr val="tx1"/>
                </a:solidFill>
              </a:rPr>
              <a:t>O objetivo do aconselhamento é capacitar os cuidadores para alimentar e cuidar dos seus lactentes como recomendado, respeitando ao mesmo tempo as suas situações e desejos pessoais</a:t>
            </a:r>
          </a:p>
          <a:p>
            <a:pPr algn="just" rtl="0"/>
            <a:endParaRPr lang="en-US" sz="1200" b="0" dirty="0">
              <a:solidFill>
                <a:schemeClr val="tx1"/>
              </a:solidFill>
            </a:endParaRPr>
          </a:p>
          <a:p>
            <a:pPr marL="171450" indent="-171450" algn="just" rtl="0">
              <a:buFont typeface="Wingdings" panose="05000000000000000000" pitchFamily="2" charset="2"/>
              <a:buChar char="à"/>
            </a:pPr>
            <a:r>
              <a:rPr lang="pt" sz="1200" b="0" i="1">
                <a:solidFill>
                  <a:schemeClr val="tx1"/>
                </a:solidFill>
                <a:sym typeface="Wingdings" panose="05000000000000000000" pitchFamily="2" charset="2"/>
              </a:rPr>
              <a:t>CLIQUE </a:t>
            </a:r>
          </a:p>
          <a:p>
            <a:pPr rtl="0"/>
            <a:endParaRPr lang="en-US" b="1" dirty="0"/>
          </a:p>
          <a:p>
            <a:pPr rtl="0"/>
            <a:r>
              <a:rPr lang="pt" b="1"/>
              <a:t>PERGUNTE: Qual é a diferença entre a educação para a amamentação ou a partilha de mensagens-chave sobre IYCF?</a:t>
            </a:r>
          </a:p>
          <a:p>
            <a:pPr rtl="0"/>
            <a:endParaRPr lang="en-US" b="1" dirty="0"/>
          </a:p>
          <a:p>
            <a:pPr rtl="0"/>
            <a:r>
              <a:rPr lang="pt"/>
              <a:t>Uma diferença-chave é a escuta, a aprendizagem e as interações de desenvolvimento de competências que têm lugar durante o aconselhamento para apoiar a pessoa que recebe o aconselhamento na sua tomada de decisão. </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72</a:t>
            </a:fld>
            <a:endParaRPr lang="en-UK"/>
          </a:p>
        </p:txBody>
      </p:sp>
    </p:spTree>
    <p:extLst>
      <p:ext uri="{BB962C8B-B14F-4D97-AF65-F5344CB8AC3E}">
        <p14:creationId xmlns:p14="http://schemas.microsoft.com/office/powerpoint/2010/main" val="25464524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altLang="zh-CN"/>
              <a:t>Vídeo</a:t>
            </a:r>
            <a:r>
              <a:rPr lang="zh-CN" altLang="en-US" dirty="0"/>
              <a:t> </a:t>
            </a:r>
            <a:r>
              <a:rPr lang="en-US" altLang="zh-CN"/>
              <a:t>disponível</a:t>
            </a:r>
            <a:r>
              <a:rPr lang="zh-CN" altLang="en-US" dirty="0"/>
              <a:t> </a:t>
            </a:r>
            <a:r>
              <a:rPr lang="en-US" altLang="zh-CN"/>
              <a:t>apenas</a:t>
            </a:r>
            <a:r>
              <a:rPr lang="zh-CN" altLang="en-US" dirty="0"/>
              <a:t> </a:t>
            </a:r>
            <a:r>
              <a:rPr lang="en-US" altLang="zh-CN"/>
              <a:t>em</a:t>
            </a:r>
            <a:r>
              <a:rPr lang="zh-CN" altLang="en-US" dirty="0"/>
              <a:t> </a:t>
            </a:r>
            <a:r>
              <a:rPr lang="en-US" altLang="zh-CN"/>
              <a:t>inglês.</a:t>
            </a:r>
            <a:r>
              <a:rPr lang="zh-CN" altLang="en-US" dirty="0"/>
              <a:t> </a:t>
            </a:r>
            <a:r>
              <a:rPr lang="en-US" altLang="zh-CN"/>
              <a:t>É</a:t>
            </a:r>
            <a:r>
              <a:rPr lang="zh-CN" altLang="en-US" dirty="0"/>
              <a:t> </a:t>
            </a:r>
            <a:r>
              <a:rPr lang="en-US" altLang="zh-CN"/>
              <a:t>possível</a:t>
            </a:r>
            <a:r>
              <a:rPr lang="zh-CN" altLang="en-US" dirty="0"/>
              <a:t> </a:t>
            </a:r>
            <a:r>
              <a:rPr lang="en-US" altLang="zh-CN"/>
              <a:t>ativar</a:t>
            </a:r>
            <a:r>
              <a:rPr lang="zh-CN" altLang="en-US" dirty="0"/>
              <a:t> </a:t>
            </a:r>
            <a:r>
              <a:rPr lang="en-US" altLang="zh-CN"/>
              <a:t>as</a:t>
            </a:r>
            <a:r>
              <a:rPr lang="zh-CN" altLang="en-US" dirty="0"/>
              <a:t> </a:t>
            </a:r>
            <a:r>
              <a:rPr lang="en-US" altLang="zh-CN"/>
              <a:t>legendas</a:t>
            </a:r>
            <a:r>
              <a:rPr lang="zh-CN" altLang="en-US" dirty="0"/>
              <a:t> </a:t>
            </a:r>
            <a:r>
              <a:rPr lang="en-US" altLang="zh-CN"/>
              <a:t>a</a:t>
            </a:r>
            <a:r>
              <a:rPr lang="zh-CN" altLang="en-US" dirty="0"/>
              <a:t> </a:t>
            </a:r>
            <a:r>
              <a:rPr lang="en-US" altLang="zh-CN"/>
              <a:t>partir</a:t>
            </a:r>
            <a:r>
              <a:rPr lang="zh-CN" altLang="en-US" dirty="0"/>
              <a:t> </a:t>
            </a:r>
            <a:r>
              <a:rPr lang="en-US" altLang="zh-CN"/>
              <a:t>da</a:t>
            </a:r>
            <a:r>
              <a:rPr lang="zh-CN" altLang="en-US" dirty="0"/>
              <a:t> </a:t>
            </a:r>
            <a:r>
              <a:rPr lang="en-US" altLang="zh-CN"/>
              <a:t>página</a:t>
            </a:r>
            <a:r>
              <a:rPr lang="zh-CN" altLang="en-US" dirty="0"/>
              <a:t> </a:t>
            </a:r>
            <a:r>
              <a:rPr lang="en-US" altLang="zh-CN"/>
              <a:t>principal</a:t>
            </a:r>
            <a:r>
              <a:rPr lang="zh-CN" altLang="en-US" dirty="0"/>
              <a:t> </a:t>
            </a:r>
            <a:r>
              <a:rPr lang="en-US" altLang="zh-CN"/>
              <a:t>do</a:t>
            </a:r>
            <a:r>
              <a:rPr lang="zh-CN" altLang="en-US" dirty="0"/>
              <a:t> </a:t>
            </a:r>
            <a:r>
              <a:rPr lang="en-US" altLang="zh-CN"/>
              <a:t>YouTube.</a:t>
            </a:r>
            <a:r>
              <a:rPr lang="zh-CN" altLang="en-US" dirty="0"/>
              <a:t> </a:t>
            </a:r>
            <a:r>
              <a:rPr lang="en-US" altLang="zh-CN"/>
              <a:t>Recomenda-se</a:t>
            </a:r>
            <a:r>
              <a:rPr lang="zh-CN" altLang="en-US" dirty="0"/>
              <a:t> </a:t>
            </a:r>
            <a:r>
              <a:rPr lang="en-US" altLang="zh-CN"/>
              <a:t>a</a:t>
            </a:r>
            <a:r>
              <a:rPr lang="zh-CN" altLang="en-US" dirty="0"/>
              <a:t> </a:t>
            </a:r>
            <a:r>
              <a:rPr lang="en-US" altLang="zh-CN"/>
              <a:t>sua</a:t>
            </a:r>
            <a:r>
              <a:rPr lang="zh-CN" altLang="en-US" dirty="0"/>
              <a:t> </a:t>
            </a:r>
            <a:r>
              <a:rPr lang="en-US" altLang="zh-CN"/>
              <a:t>preparação</a:t>
            </a:r>
            <a:r>
              <a:rPr lang="zh-CN" altLang="en-US" dirty="0"/>
              <a:t> </a:t>
            </a:r>
            <a:r>
              <a:rPr lang="en-US" altLang="zh-CN"/>
              <a:t>antes</a:t>
            </a:r>
            <a:r>
              <a:rPr lang="zh-CN" altLang="en-US" dirty="0"/>
              <a:t> </a:t>
            </a:r>
            <a:r>
              <a:rPr lang="en-US" altLang="zh-CN"/>
              <a:t>do</a:t>
            </a:r>
            <a:r>
              <a:rPr lang="zh-CN" altLang="en-US" dirty="0"/>
              <a:t> </a:t>
            </a:r>
            <a:r>
              <a:rPr lang="en-US" altLang="zh-CN"/>
              <a:t>início</a:t>
            </a:r>
            <a:r>
              <a:rPr lang="zh-CN" altLang="en-US" dirty="0"/>
              <a:t> </a:t>
            </a:r>
            <a:r>
              <a:rPr lang="en-US" altLang="zh-CN"/>
              <a:t>do</a:t>
            </a:r>
            <a:r>
              <a:rPr lang="zh-CN" altLang="en-US" dirty="0"/>
              <a:t> </a:t>
            </a:r>
            <a:r>
              <a:rPr lang="en-US" altLang="zh-CN"/>
              <a:t>dia</a:t>
            </a:r>
            <a:r>
              <a:rPr lang="zh-CN" altLang="en-US" dirty="0"/>
              <a:t> </a:t>
            </a:r>
            <a:r>
              <a:rPr lang="en-US" altLang="zh-CN"/>
              <a:t>de</a:t>
            </a:r>
            <a:r>
              <a:rPr lang="zh-CN" altLang="en-US" dirty="0"/>
              <a:t> </a:t>
            </a:r>
            <a:r>
              <a:rPr lang="en-US" altLang="zh-CN"/>
              <a:t>formação.</a:t>
            </a:r>
            <a:r>
              <a:rPr lang="zh-CN" altLang="en-US" dirty="0"/>
              <a:t> </a:t>
            </a:r>
            <a:r>
              <a:rPr lang="en-US" altLang="zh-CN"/>
              <a:t>Active</a:t>
            </a:r>
            <a:r>
              <a:rPr lang="zh-CN" altLang="en-US" dirty="0"/>
              <a:t> </a:t>
            </a:r>
            <a:r>
              <a:rPr lang="en-US" altLang="zh-CN"/>
              <a:t>o</a:t>
            </a:r>
            <a:r>
              <a:rPr lang="zh-CN" altLang="en-US" dirty="0"/>
              <a:t> </a:t>
            </a:r>
            <a:r>
              <a:rPr lang="en-US" altLang="zh-CN"/>
              <a:t>botão</a:t>
            </a:r>
            <a:r>
              <a:rPr lang="zh-CN" altLang="en-US" dirty="0"/>
              <a:t> </a:t>
            </a:r>
            <a:r>
              <a:rPr lang="en-US" altLang="zh-CN"/>
              <a:t>das</a:t>
            </a:r>
            <a:r>
              <a:rPr lang="zh-CN" altLang="en-US" dirty="0"/>
              <a:t> </a:t>
            </a:r>
            <a:r>
              <a:rPr lang="en-US" altLang="zh-CN"/>
              <a:t>legendas</a:t>
            </a:r>
            <a:r>
              <a:rPr lang="zh-CN" altLang="en-US" dirty="0"/>
              <a:t> </a:t>
            </a:r>
            <a:r>
              <a:rPr lang="en-US" altLang="zh-CN"/>
              <a:t>e,</a:t>
            </a:r>
            <a:r>
              <a:rPr lang="zh-CN" altLang="en-US" dirty="0"/>
              <a:t> </a:t>
            </a:r>
            <a:r>
              <a:rPr lang="en-US" altLang="zh-CN"/>
              <a:t>em</a:t>
            </a:r>
            <a:r>
              <a:rPr lang="zh-CN" altLang="en-US" dirty="0"/>
              <a:t> </a:t>
            </a:r>
            <a:r>
              <a:rPr lang="en-US" altLang="zh-CN"/>
              <a:t>seguida,</a:t>
            </a:r>
            <a:r>
              <a:rPr lang="zh-CN" altLang="en-US" dirty="0"/>
              <a:t> </a:t>
            </a:r>
            <a:r>
              <a:rPr lang="en-US" altLang="zh-CN"/>
              <a:t>no</a:t>
            </a:r>
            <a:r>
              <a:rPr lang="zh-CN" altLang="en-US" dirty="0"/>
              <a:t> </a:t>
            </a:r>
            <a:r>
              <a:rPr lang="en-US" altLang="zh-CN"/>
              <a:t>botão</a:t>
            </a:r>
            <a:r>
              <a:rPr lang="zh-CN" altLang="en-US" dirty="0"/>
              <a:t> </a:t>
            </a:r>
            <a:r>
              <a:rPr lang="en-US" altLang="zh-CN"/>
              <a:t>de</a:t>
            </a:r>
            <a:r>
              <a:rPr lang="zh-CN" altLang="en-US" dirty="0"/>
              <a:t> </a:t>
            </a:r>
            <a:r>
              <a:rPr lang="en-US" altLang="zh-CN"/>
              <a:t>configuração,</a:t>
            </a:r>
            <a:r>
              <a:rPr lang="zh-CN" altLang="en-US" dirty="0"/>
              <a:t> </a:t>
            </a:r>
            <a:r>
              <a:rPr lang="en-US" altLang="zh-CN"/>
              <a:t>seleccione:</a:t>
            </a:r>
            <a:r>
              <a:rPr lang="zh-CN" altLang="en-US" dirty="0"/>
              <a:t> </a:t>
            </a:r>
            <a:r>
              <a:rPr lang="en-US" altLang="zh-CN"/>
              <a:t>Inglês</a:t>
            </a:r>
            <a:r>
              <a:rPr lang="zh-CN" altLang="en-US" dirty="0"/>
              <a:t> </a:t>
            </a:r>
            <a:r>
              <a:rPr lang="en-US" altLang="zh-CN"/>
              <a:t>(gerado</a:t>
            </a:r>
            <a:r>
              <a:rPr lang="zh-CN" altLang="en-US" dirty="0"/>
              <a:t> </a:t>
            </a:r>
            <a:r>
              <a:rPr lang="en-US" altLang="zh-CN"/>
              <a:t>automaticamente),</a:t>
            </a:r>
            <a:r>
              <a:rPr lang="zh-CN" altLang="en-US" dirty="0"/>
              <a:t> </a:t>
            </a:r>
            <a:r>
              <a:rPr lang="en-US" altLang="zh-CN"/>
              <a:t>serão</a:t>
            </a:r>
            <a:r>
              <a:rPr lang="zh-CN" altLang="en-US" dirty="0"/>
              <a:t> </a:t>
            </a:r>
            <a:r>
              <a:rPr lang="en-US" altLang="zh-CN"/>
              <a:t>apresentadas</a:t>
            </a:r>
            <a:r>
              <a:rPr lang="zh-CN" altLang="en-US" dirty="0"/>
              <a:t> </a:t>
            </a:r>
            <a:r>
              <a:rPr lang="en-US" altLang="zh-CN"/>
              <a:t>3</a:t>
            </a:r>
            <a:r>
              <a:rPr lang="zh-CN" altLang="en-US" dirty="0"/>
              <a:t> </a:t>
            </a:r>
            <a:r>
              <a:rPr lang="en-US" altLang="zh-CN"/>
              <a:t>opções,</a:t>
            </a:r>
            <a:r>
              <a:rPr lang="zh-CN" altLang="en-US" dirty="0"/>
              <a:t> </a:t>
            </a:r>
            <a:r>
              <a:rPr lang="en-US" altLang="zh-CN"/>
              <a:t>seleccione</a:t>
            </a:r>
            <a:r>
              <a:rPr lang="zh-CN" altLang="en-US" dirty="0"/>
              <a:t> </a:t>
            </a:r>
            <a:r>
              <a:rPr lang="en-US" altLang="zh-CN"/>
              <a:t>a</a:t>
            </a:r>
            <a:r>
              <a:rPr lang="zh-CN" altLang="en-US" dirty="0"/>
              <a:t> </a:t>
            </a:r>
            <a:r>
              <a:rPr lang="en-US" altLang="zh-CN"/>
              <a:t>tradução</a:t>
            </a:r>
            <a:r>
              <a:rPr lang="zh-CN" altLang="en-US" dirty="0"/>
              <a:t> </a:t>
            </a:r>
            <a:r>
              <a:rPr lang="en-US" altLang="zh-CN"/>
              <a:t>automática</a:t>
            </a:r>
            <a:r>
              <a:rPr lang="zh-CN" altLang="en-US" dirty="0"/>
              <a:t> </a:t>
            </a:r>
            <a:r>
              <a:rPr lang="en-US" altLang="zh-CN"/>
              <a:t>e,</a:t>
            </a:r>
            <a:r>
              <a:rPr lang="zh-CN" altLang="en-US" dirty="0"/>
              <a:t> </a:t>
            </a:r>
            <a:r>
              <a:rPr lang="en-US" altLang="zh-CN"/>
              <a:t>em</a:t>
            </a:r>
            <a:r>
              <a:rPr lang="zh-CN" altLang="en-US" dirty="0"/>
              <a:t> </a:t>
            </a:r>
            <a:r>
              <a:rPr lang="en-US" altLang="zh-CN"/>
              <a:t>seguida,</a:t>
            </a:r>
            <a:r>
              <a:rPr lang="zh-CN" altLang="en-US" dirty="0"/>
              <a:t> </a:t>
            </a:r>
            <a:r>
              <a:rPr lang="en-US" altLang="zh-CN"/>
              <a:t>seleccione</a:t>
            </a:r>
            <a:r>
              <a:rPr lang="zh-CN" altLang="en-US" dirty="0"/>
              <a:t> </a:t>
            </a:r>
            <a:r>
              <a:rPr lang="en-US" altLang="zh-CN"/>
              <a:t>o</a:t>
            </a:r>
            <a:r>
              <a:rPr lang="zh-CN" altLang="en-US" dirty="0"/>
              <a:t> </a:t>
            </a:r>
            <a:r>
              <a:rPr lang="en-US" altLang="zh-CN"/>
              <a:t>idioma</a:t>
            </a:r>
            <a:r>
              <a:rPr lang="zh-CN" altLang="en-US" dirty="0"/>
              <a:t> </a:t>
            </a:r>
            <a:r>
              <a:rPr lang="en-US" altLang="zh-CN"/>
              <a:t>pretendido.</a:t>
            </a:r>
          </a:p>
          <a:p>
            <a:r>
              <a:rPr lang="zh-CN" altLang="en-US" dirty="0"/>
              <a:t> </a:t>
            </a:r>
            <a:endParaRPr lang="pt" dirty="0"/>
          </a:p>
          <a:p>
            <a:r>
              <a:rPr lang="en-US" altLang="zh-CN"/>
              <a:t>Quando</a:t>
            </a:r>
            <a:r>
              <a:rPr lang="zh-CN" altLang="en-US" dirty="0"/>
              <a:t> </a:t>
            </a:r>
            <a:r>
              <a:rPr lang="en-US" altLang="zh-CN"/>
              <a:t>as</a:t>
            </a:r>
            <a:r>
              <a:rPr lang="zh-CN" altLang="en-US" dirty="0"/>
              <a:t> </a:t>
            </a:r>
            <a:r>
              <a:rPr lang="en-US" altLang="zh-CN"/>
              <a:t>legendas</a:t>
            </a:r>
            <a:r>
              <a:rPr lang="zh-CN" altLang="en-US" dirty="0"/>
              <a:t> </a:t>
            </a:r>
            <a:r>
              <a:rPr lang="en-US" altLang="zh-CN"/>
              <a:t>estiverem</a:t>
            </a:r>
            <a:r>
              <a:rPr lang="zh-CN" altLang="en-US" dirty="0"/>
              <a:t> </a:t>
            </a:r>
            <a:r>
              <a:rPr lang="en-US" altLang="zh-CN"/>
              <a:t>activadas,</a:t>
            </a:r>
            <a:r>
              <a:rPr lang="zh-CN" altLang="en-US" dirty="0"/>
              <a:t> </a:t>
            </a:r>
            <a:r>
              <a:rPr lang="en-US" altLang="zh-CN"/>
              <a:t>FAÇA</a:t>
            </a:r>
            <a:r>
              <a:rPr lang="zh-CN" altLang="en-US" dirty="0"/>
              <a:t> </a:t>
            </a:r>
            <a:r>
              <a:rPr lang="en-US" altLang="zh-CN"/>
              <a:t>O</a:t>
            </a:r>
            <a:r>
              <a:rPr lang="zh-CN" altLang="en-US" dirty="0"/>
              <a:t> </a:t>
            </a:r>
            <a:r>
              <a:rPr lang="en-US" altLang="zh-CN"/>
              <a:t>SEGUINTE:</a:t>
            </a:r>
            <a:endParaRPr lang="pt"/>
          </a:p>
          <a:p>
            <a:endParaRPr lang="pt" b="1" dirty="0">
              <a:ea typeface="Lato"/>
              <a:cs typeface="Lato"/>
            </a:endParaRPr>
          </a:p>
          <a:p>
            <a:r>
              <a:rPr lang="pt" b="1"/>
              <a:t>PERGUNTE: Quais são os 3 passos envolvidos no processo de aconselhamento?</a:t>
            </a:r>
            <a:endParaRPr lang="pt"/>
          </a:p>
          <a:p>
            <a:pPr rtl="0"/>
            <a:r>
              <a:rPr lang="pt" b="0"/>
              <a:t>Avaliar, analisar, agir </a:t>
            </a:r>
          </a:p>
          <a:p>
            <a:pPr rtl="0"/>
            <a:endParaRPr lang="en-US" b="0" dirty="0"/>
          </a:p>
          <a:p>
            <a:pPr rtl="0"/>
            <a:r>
              <a:rPr lang="pt"/>
              <a:t>Passo 1: Avaliar — pergunte, escute e observ</a:t>
            </a:r>
            <a:r>
              <a:rPr lang="pt" b="0"/>
              <a:t>e</a:t>
            </a:r>
          </a:p>
          <a:p>
            <a:pPr rtl="0"/>
            <a:r>
              <a:rPr lang="pt"/>
              <a:t>Passo 2: Analisar — identifique dificuldades, caso haja mais do que uma, estabeleça prioridades para as mesmas</a:t>
            </a:r>
          </a:p>
          <a:p>
            <a:pPr rtl="0"/>
            <a:endParaRPr lang="en-US" b="0" dirty="0"/>
          </a:p>
          <a:p>
            <a:pPr rtl="0"/>
            <a:r>
              <a:rPr lang="pt" b="1"/>
              <a:t>DIGA: </a:t>
            </a:r>
            <a:r>
              <a:rPr lang="pt" b="0"/>
              <a:t>Vamos agora ver um clipe de um vídeo </a:t>
            </a:r>
            <a:r>
              <a:rPr lang="pt" sz="1200" b="0" i="0" kern="1200">
                <a:solidFill>
                  <a:schemeClr val="tx1"/>
                </a:solidFill>
                <a:effectLst/>
                <a:latin typeface="+mn-lt"/>
                <a:ea typeface="+mn-ea"/>
                <a:cs typeface="+mn-cs"/>
              </a:rPr>
              <a:t>que mostra algumas competências-chave úteis durante uma visita de aconselhamento. Enquanto vemos, anotem algumas das competências-chave que mencionam; discuti-las-emos posteriormente. </a:t>
            </a:r>
            <a:endParaRPr lang="en-US" sz="1200" b="0" i="0" kern="1200" dirty="0">
              <a:solidFill>
                <a:schemeClr val="tx1"/>
              </a:solidFill>
              <a:effectLst/>
              <a:latin typeface="+mn-lt"/>
              <a:ea typeface="+mn-ea"/>
              <a:cs typeface="+mn-cs"/>
            </a:endParaRPr>
          </a:p>
          <a:p>
            <a:pPr rtl="0"/>
            <a:endParaRPr lang="en-US" b="0" dirty="0"/>
          </a:p>
          <a:p>
            <a:pPr marL="171450" indent="-171450" rtl="0">
              <a:buFont typeface="Wingdings" panose="05000000000000000000" pitchFamily="2" charset="2"/>
              <a:buChar char="à"/>
            </a:pPr>
            <a:r>
              <a:rPr lang="pt" b="0" i="1">
                <a:sym typeface="Wingdings" panose="05000000000000000000" pitchFamily="2" charset="2"/>
              </a:rPr>
              <a:t>VER VÍDEO </a:t>
            </a:r>
            <a:r>
              <a:rPr lang="pt" b="1" i="1" u="sng">
                <a:sym typeface="Wingdings" panose="05000000000000000000" pitchFamily="2" charset="2"/>
              </a:rPr>
              <a:t>SÓ ATÉ 2:30</a:t>
            </a:r>
            <a:r>
              <a:rPr lang="pt" b="0" i="1">
                <a:sym typeface="Wingdings" panose="05000000000000000000" pitchFamily="2" charset="2"/>
              </a:rPr>
              <a:t>: https://www.youtube.com/watch?v=RBGZ44NbeoU&amp;t=596s</a:t>
            </a:r>
          </a:p>
          <a:p>
            <a:pPr marL="0" indent="0" rtl="0">
              <a:buFont typeface="Wingdings" panose="05000000000000000000" pitchFamily="2" charset="2"/>
              <a:buNone/>
            </a:pPr>
            <a:endParaRPr lang="en-US" b="0" i="1" dirty="0">
              <a:sym typeface="Wingdings" panose="05000000000000000000" pitchFamily="2" charset="2"/>
            </a:endParaRPr>
          </a:p>
          <a:p>
            <a:pPr marL="0" indent="0" rtl="0">
              <a:buFont typeface="Wingdings" panose="05000000000000000000" pitchFamily="2" charset="2"/>
              <a:buNone/>
            </a:pPr>
            <a:r>
              <a:rPr lang="pt" b="1" i="0">
                <a:sym typeface="Wingdings" panose="05000000000000000000" pitchFamily="2" charset="2"/>
              </a:rPr>
              <a:t>PERGUNTE: </a:t>
            </a:r>
            <a:r>
              <a:rPr lang="pt" b="0" i="0">
                <a:sym typeface="Wingdings" panose="05000000000000000000" pitchFamily="2" charset="2"/>
              </a:rPr>
              <a:t>Quais são as competências-chave para um aconselhamento positivo e reativo mencionadas? Há mais alguma que queiram mencionar?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pt" b="1" i="0">
                <a:sym typeface="Wingdings" panose="05000000000000000000" pitchFamily="2" charset="2"/>
              </a:rPr>
              <a:t>FAÇA: </a:t>
            </a:r>
            <a:r>
              <a:rPr lang="pt"/>
              <a:t>Crie uma lista num bloco de cavalete/quadro branco</a:t>
            </a:r>
            <a:endParaRPr lang="en-US" b="1" i="0" baseline="0" dirty="0">
              <a:sym typeface="Wingdings" panose="05000000000000000000" pitchFamily="2" charset="2"/>
            </a:endParaRPr>
          </a:p>
          <a:p>
            <a:pPr marL="0" indent="0" rtl="0">
              <a:buFont typeface="Wingdings" panose="05000000000000000000" pitchFamily="2" charset="2"/>
              <a:buNone/>
            </a:pPr>
            <a:endParaRPr lang="en-US" b="1" i="0" dirty="0">
              <a:sym typeface="Wingdings" panose="05000000000000000000" pitchFamily="2" charset="2"/>
            </a:endParaRPr>
          </a:p>
          <a:p>
            <a:pPr marL="0" indent="0" rtl="0">
              <a:buFont typeface="Wingdings" panose="05000000000000000000" pitchFamily="2" charset="2"/>
              <a:buNone/>
            </a:pPr>
            <a:r>
              <a:rPr lang="pt" b="1" i="0" u="sng">
                <a:sym typeface="Wingdings" panose="05000000000000000000" pitchFamily="2" charset="2"/>
              </a:rPr>
              <a:t>Pontos de discussão:</a:t>
            </a:r>
          </a:p>
          <a:p>
            <a:pPr marL="0" indent="0" rtl="0">
              <a:buFont typeface="Wingdings" panose="05000000000000000000" pitchFamily="2" charset="2"/>
              <a:buNone/>
            </a:pPr>
            <a:r>
              <a:rPr lang="pt" b="0" i="0" u="none">
                <a:sym typeface="Wingdings" panose="05000000000000000000" pitchFamily="2" charset="2"/>
              </a:rPr>
              <a:t>O vídeo demonstra as seguintes capacidades de aconselhamento:</a:t>
            </a:r>
          </a:p>
          <a:p>
            <a:pPr marL="171450" indent="-171450" rtl="0">
              <a:buFontTx/>
              <a:buChar char="-"/>
            </a:pPr>
            <a:r>
              <a:rPr lang="pt" b="0" i="0" u="none">
                <a:sym typeface="Wingdings" panose="05000000000000000000" pitchFamily="2" charset="2"/>
              </a:rPr>
              <a:t>Bondade e respeito</a:t>
            </a:r>
          </a:p>
          <a:p>
            <a:pPr marL="171450" indent="-171450" rtl="0">
              <a:buFontTx/>
              <a:buChar char="-"/>
            </a:pPr>
            <a:r>
              <a:rPr lang="pt" b="0" i="0" u="none">
                <a:sym typeface="Wingdings" panose="05000000000000000000" pitchFamily="2" charset="2"/>
              </a:rPr>
              <a:t>Apresentações</a:t>
            </a:r>
          </a:p>
          <a:p>
            <a:pPr marL="171450" indent="-171450" rtl="0">
              <a:buFontTx/>
              <a:buChar char="-"/>
            </a:pPr>
            <a:r>
              <a:rPr lang="pt" b="0" i="0">
                <a:sym typeface="Wingdings" panose="05000000000000000000" pitchFamily="2" charset="2"/>
              </a:rPr>
              <a:t>Sentado ao mesmo nível</a:t>
            </a:r>
          </a:p>
          <a:p>
            <a:pPr marL="171450" indent="-171450" rtl="0">
              <a:buFontTx/>
              <a:buChar char="-"/>
            </a:pPr>
            <a:r>
              <a:rPr lang="pt" b="0" i="0">
                <a:sym typeface="Wingdings" panose="05000000000000000000" pitchFamily="2" charset="2"/>
              </a:rPr>
              <a:t>Relação amigável e aberta</a:t>
            </a:r>
          </a:p>
          <a:p>
            <a:pPr marL="171450" indent="-171450" rtl="0">
              <a:buFontTx/>
              <a:buChar char="-"/>
            </a:pPr>
            <a:r>
              <a:rPr lang="pt" b="0" i="0">
                <a:sym typeface="Wingdings" panose="05000000000000000000" pitchFamily="2" charset="2"/>
              </a:rPr>
              <a:t>Mostrar interesse genuíno</a:t>
            </a:r>
          </a:p>
          <a:p>
            <a:pPr marL="171450" indent="-171450" rtl="0">
              <a:buFontTx/>
              <a:buChar char="-"/>
            </a:pPr>
            <a:r>
              <a:rPr lang="pt" b="0" i="0">
                <a:sym typeface="Wingdings" panose="05000000000000000000" pitchFamily="2" charset="2"/>
              </a:rPr>
              <a:t>Contacto visual</a:t>
            </a:r>
          </a:p>
          <a:p>
            <a:pPr marL="171450" indent="-171450" rtl="0">
              <a:buFontTx/>
              <a:buChar char="-"/>
            </a:pPr>
            <a:r>
              <a:rPr lang="pt" b="0" i="0">
                <a:sym typeface="Wingdings" panose="05000000000000000000" pitchFamily="2" charset="2"/>
              </a:rPr>
              <a:t>Dar-lhes tempo para falar</a:t>
            </a:r>
          </a:p>
          <a:p>
            <a:pPr marL="171450" indent="-171450" rtl="0">
              <a:buFontTx/>
              <a:buChar char="-"/>
            </a:pPr>
            <a:r>
              <a:rPr lang="pt" b="0" i="0">
                <a:sym typeface="Wingdings" panose="05000000000000000000" pitchFamily="2" charset="2"/>
              </a:rPr>
              <a:t>Resumir o que dizem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 b="0" i="0">
                <a:sym typeface="Wingdings" panose="05000000000000000000" pitchFamily="2" charset="2"/>
              </a:rPr>
              <a:t>Respostas ponderadas</a:t>
            </a:r>
          </a:p>
          <a:p>
            <a:pPr marL="171450" indent="-171450" rtl="0">
              <a:buFontTx/>
              <a:buChar char="-"/>
            </a:pPr>
            <a:r>
              <a:rPr lang="pt" b="0" i="0">
                <a:sym typeface="Wingdings" panose="05000000000000000000" pitchFamily="2" charset="2"/>
              </a:rPr>
              <a:t>Evitar palavras de julgamento e gestos de repreensão</a:t>
            </a:r>
          </a:p>
          <a:p>
            <a:pPr marL="171450" indent="-171450" rtl="0">
              <a:buFontTx/>
              <a:buChar char="-"/>
            </a:pPr>
            <a:r>
              <a:rPr lang="pt" b="0" i="0">
                <a:sym typeface="Wingdings" panose="05000000000000000000" pitchFamily="2" charset="2"/>
              </a:rPr>
              <a:t>Comunicação autêntica para estabelecer confiança</a:t>
            </a:r>
          </a:p>
          <a:p>
            <a:pPr marL="171450" indent="-171450" rtl="0">
              <a:buFontTx/>
              <a:buChar char="-"/>
            </a:pPr>
            <a:r>
              <a:rPr lang="pt" b="0" i="0">
                <a:sym typeface="Wingdings" panose="05000000000000000000" pitchFamily="2" charset="2"/>
              </a:rPr>
              <a:t>Escutar atentamente</a:t>
            </a:r>
          </a:p>
          <a:p>
            <a:pPr marL="171450" indent="-171450" rtl="0">
              <a:buFontTx/>
              <a:buChar char="-"/>
            </a:pPr>
            <a:endParaRPr lang="en-US" b="0" i="0" baseline="0" dirty="0">
              <a:sym typeface="Wingdings" panose="05000000000000000000" pitchFamily="2" charset="2"/>
            </a:endParaRPr>
          </a:p>
          <a:p>
            <a:pPr marL="0" indent="0" rtl="0">
              <a:buFontTx/>
              <a:buNone/>
            </a:pPr>
            <a:r>
              <a:rPr lang="pt" b="0" i="0">
                <a:sym typeface="Wingdings" panose="05000000000000000000" pitchFamily="2" charset="2"/>
              </a:rPr>
              <a:t>Exemplos de competências-chave para um aconselhamento eficaz que podem ser mencionados:</a:t>
            </a:r>
            <a:endParaRPr lang="en-US"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Boa capacidade de escuta, dar-lhes tempo para falar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0" i="0" kern="1200">
                <a:solidFill>
                  <a:schemeClr val="tx1"/>
                </a:solidFill>
                <a:effectLst/>
                <a:latin typeface="+mn-lt"/>
                <a:ea typeface="+mn-ea"/>
                <a:cs typeface="+mn-cs"/>
              </a:rPr>
              <a:t>Excelentes capacidades de comunicação verbal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0" i="0" kern="1200">
                <a:solidFill>
                  <a:schemeClr val="tx1"/>
                </a:solidFill>
                <a:effectLst/>
                <a:latin typeface="+mn-lt"/>
                <a:ea typeface="+mn-ea"/>
                <a:cs typeface="+mn-cs"/>
              </a:rPr>
              <a:t>Ser capaz de construir boas relações e confiança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0" i="0" kern="1200">
                <a:solidFill>
                  <a:schemeClr val="tx1"/>
                </a:solidFill>
                <a:effectLst/>
                <a:latin typeface="+mn-lt"/>
                <a:ea typeface="+mn-ea"/>
                <a:cs typeface="+mn-cs"/>
              </a:rPr>
              <a:t>Paciente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0" i="0" kern="1200">
                <a:solidFill>
                  <a:schemeClr val="tx1"/>
                </a:solidFill>
                <a:effectLst/>
                <a:latin typeface="+mn-lt"/>
                <a:ea typeface="+mn-ea"/>
                <a:cs typeface="+mn-cs"/>
              </a:rPr>
              <a:t>Compassivo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u="none">
                <a:sym typeface="Wingdings" panose="05000000000000000000" pitchFamily="2" charset="2"/>
              </a:rPr>
              <a:t>Carinhoso e respeitoso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sym typeface="Wingdings" panose="05000000000000000000" pitchFamily="2" charset="2"/>
              </a:rPr>
              <a:t>Senta-se ao mesmo nível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sym typeface="Wingdings" panose="05000000000000000000" pitchFamily="2" charset="2"/>
              </a:rPr>
              <a:t>Relação amigável e aberta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sym typeface="Wingdings" panose="05000000000000000000" pitchFamily="2" charset="2"/>
              </a:rPr>
              <a:t>Mostra interesse genuíno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sym typeface="Wingdings" panose="05000000000000000000" pitchFamily="2" charset="2"/>
              </a:rPr>
              <a:t>Estabelece contacto visual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sym typeface="Wingdings" panose="05000000000000000000" pitchFamily="2" charset="2"/>
              </a:rPr>
              <a:t>Respostas ponderadas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sym typeface="Wingdings" panose="05000000000000000000" pitchFamily="2" charset="2"/>
              </a:rPr>
              <a:t>Evita palavras de julgamento e gestos de repreensão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sym typeface="Wingdings" panose="05000000000000000000" pitchFamily="2" charset="2"/>
              </a:rPr>
              <a:t>Comunicação autêntica para estabelecer confiança</a:t>
            </a:r>
            <a:endParaRPr lang="en-US" baseline="0" dirty="0"/>
          </a:p>
          <a:p>
            <a:pPr marL="0" indent="0" rtl="0">
              <a:buFontTx/>
              <a:buNone/>
            </a:pPr>
            <a:endParaRPr lang="en-US" b="0" i="0" baseline="0" dirty="0">
              <a:sym typeface="Wingdings" panose="05000000000000000000" pitchFamily="2" charset="2"/>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73</a:t>
            </a:fld>
            <a:endParaRPr lang="en-UK"/>
          </a:p>
        </p:txBody>
      </p:sp>
    </p:spTree>
    <p:extLst>
      <p:ext uri="{BB962C8B-B14F-4D97-AF65-F5344CB8AC3E}">
        <p14:creationId xmlns:p14="http://schemas.microsoft.com/office/powerpoint/2010/main" val="27599454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ctr"/>
            <a:r>
              <a:rPr lang="pt" sz="1200" b="1" u="sng" kern="1200">
                <a:solidFill>
                  <a:schemeClr val="tx1"/>
                </a:solidFill>
                <a:effectLst/>
                <a:latin typeface="+mn-lt"/>
                <a:ea typeface="+mn-ea"/>
                <a:cs typeface="+mn-cs"/>
              </a:rPr>
              <a:t>Instruções para a atividade (10 minutos): </a:t>
            </a:r>
            <a:endParaRPr lang="en-US" sz="1200" u="sng"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Coloque os formandos em pares. Peça-lhes que contem uma história um ao outro ao mesmo tempo durante 2 minutos. </a:t>
            </a:r>
            <a:endParaRPr lang="en-US"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Depois regressem a todo o grupo: </a:t>
            </a: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PERGUNTE:</a:t>
            </a:r>
            <a:endParaRPr lang="en-US" sz="12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pt" sz="1200" kern="1200">
                <a:solidFill>
                  <a:schemeClr val="tx1"/>
                </a:solidFill>
                <a:effectLst/>
                <a:latin typeface="+mn-lt"/>
                <a:ea typeface="+mn-ea"/>
                <a:cs typeface="+mn-cs"/>
              </a:rPr>
              <a:t>Como se sentiu ao falar ao mesmo tempo com outra pessoa? </a:t>
            </a:r>
            <a:endParaRPr lang="en-US" sz="12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pt" sz="1200" kern="1200">
                <a:solidFill>
                  <a:schemeClr val="tx1"/>
                </a:solidFill>
                <a:effectLst/>
                <a:latin typeface="+mn-lt"/>
                <a:ea typeface="+mn-ea"/>
                <a:cs typeface="+mn-cs"/>
              </a:rPr>
              <a:t>Conseguiu perceber alguma coisa da história? </a:t>
            </a:r>
            <a:endParaRPr lang="en-US"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Com os mesmos pares, repita o exercício, </a:t>
            </a:r>
            <a:r>
              <a:rPr lang="pt" sz="1800">
                <a:effectLst/>
                <a:latin typeface="Gill Sans Infant Std"/>
                <a:ea typeface="Calibri" panose="020F0502020204030204" pitchFamily="34" charset="0"/>
                <a:cs typeface="Arial" panose="020B0604020202020204" pitchFamily="34" charset="0"/>
              </a:rPr>
              <a:t>mas desta vez a pessoa 1 conta a sua história e a pessoa 2 escuta. </a:t>
            </a: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Em seguida, a pessoa 2 deve repetir a história novamente à pessoa 1</a:t>
            </a:r>
          </a:p>
          <a:p>
            <a:pPr marL="0" lvl="0" indent="0" rtl="0" fontAlgn="ctr">
              <a:buFont typeface="Arial" panose="020B0604020202020204" pitchFamily="34" charset="0"/>
              <a:buNone/>
            </a:pPr>
            <a:endParaRPr lang="en-GB" sz="1200" kern="1200" dirty="0">
              <a:solidFill>
                <a:schemeClr val="tx1"/>
              </a:solidFill>
              <a:effectLst/>
              <a:latin typeface="+mn-lt"/>
              <a:ea typeface="+mn-ea"/>
              <a:cs typeface="+mn-cs"/>
            </a:endParaRPr>
          </a:p>
          <a:p>
            <a:pPr marL="0" lvl="0" indent="0" rtl="0" fontAlgn="ctr">
              <a:buFont typeface="Arial" panose="020B0604020202020204" pitchFamily="34" charset="0"/>
              <a:buNone/>
            </a:pPr>
            <a:r>
              <a:rPr lang="pt" sz="1200" b="1" kern="1200">
                <a:solidFill>
                  <a:schemeClr val="tx1"/>
                </a:solidFill>
                <a:effectLst/>
                <a:latin typeface="+mn-lt"/>
                <a:ea typeface="+mn-ea"/>
                <a:cs typeface="+mn-cs"/>
              </a:rPr>
              <a:t>FAÇA: Peça aos formandos para voltarem a reunir-se com todo o grupo.</a:t>
            </a:r>
            <a:endParaRPr lang="en-US" sz="1200" b="1" kern="1200" dirty="0">
              <a:solidFill>
                <a:schemeClr val="tx1"/>
              </a:solidFill>
              <a:effectLst/>
              <a:latin typeface="+mn-lt"/>
              <a:ea typeface="+mn-ea"/>
              <a:cs typeface="+mn-cs"/>
            </a:endParaRPr>
          </a:p>
          <a:p>
            <a:pPr marL="0" lvl="0" indent="0" rtl="0" fontAlgn="ctr">
              <a:buFont typeface="Arial" panose="020B0604020202020204" pitchFamily="34" charset="0"/>
              <a:buNone/>
            </a:pPr>
            <a:endParaRPr lang="en-GB" sz="1200" b="1" kern="1200" baseline="0" dirty="0">
              <a:solidFill>
                <a:schemeClr val="tx1"/>
              </a:solidFill>
              <a:effectLst/>
              <a:latin typeface="+mn-lt"/>
              <a:ea typeface="+mn-ea"/>
              <a:cs typeface="+mn-cs"/>
            </a:endParaRPr>
          </a:p>
          <a:p>
            <a:pPr marL="0" lvl="0" indent="0" rtl="0" fontAlgn="ctr">
              <a:buFont typeface="Arial" panose="020B0604020202020204" pitchFamily="34" charset="0"/>
              <a:buNone/>
            </a:pPr>
            <a:r>
              <a:rPr lang="pt" sz="1200" b="1" kern="1200">
                <a:solidFill>
                  <a:schemeClr val="tx1"/>
                </a:solidFill>
                <a:effectLst/>
                <a:latin typeface="+mn-lt"/>
                <a:ea typeface="+mn-ea"/>
                <a:cs typeface="+mn-cs"/>
              </a:rPr>
              <a:t>PERGUNTE: </a:t>
            </a: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Quanto da sua história é que o seu parceiro acertou? </a:t>
            </a:r>
            <a:endParaRPr lang="en-US"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Como se sentiu internamente ao contar uma história e ver que alguém a escutou? </a:t>
            </a:r>
          </a:p>
          <a:p>
            <a:pPr marL="171450" lvl="0" indent="-171450" rtl="0" fontAlgn="ctr">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rtl="0" fontAlgn="ctr">
              <a:buFont typeface="Arial" panose="020B0604020202020204" pitchFamily="34" charset="0"/>
              <a:buNone/>
            </a:pPr>
            <a:r>
              <a:rPr lang="pt" sz="1200" b="1" kern="1200">
                <a:solidFill>
                  <a:schemeClr val="tx1"/>
                </a:solidFill>
                <a:effectLst/>
                <a:latin typeface="+mn-lt"/>
                <a:ea typeface="+mn-ea"/>
                <a:cs typeface="+mn-cs"/>
              </a:rPr>
              <a:t>PERGUNTE: </a:t>
            </a:r>
            <a:r>
              <a:rPr lang="pt" sz="1200" kern="1200">
                <a:solidFill>
                  <a:schemeClr val="tx1"/>
                </a:solidFill>
                <a:effectLst/>
                <a:latin typeface="+mn-lt"/>
                <a:ea typeface="+mn-ea"/>
                <a:cs typeface="+mn-cs"/>
              </a:rPr>
              <a:t>O que fez para se certificar de que o seu parceiro o escutou? </a:t>
            </a:r>
          </a:p>
          <a:p>
            <a:pPr marL="0" lvl="0" indent="0" rtl="0" fontAlgn="ctr">
              <a:buFont typeface="Arial" panose="020B0604020202020204" pitchFamily="34" charset="0"/>
              <a:buNone/>
            </a:pPr>
            <a:r>
              <a:rPr lang="pt" sz="1200" b="1" kern="1200">
                <a:solidFill>
                  <a:schemeClr val="tx1"/>
                </a:solidFill>
                <a:effectLst/>
                <a:latin typeface="+mn-lt"/>
                <a:ea typeface="+mn-ea"/>
                <a:cs typeface="+mn-cs"/>
              </a:rPr>
              <a:t>FAÇA: Enumere as respostas num bloco de cavalete e sonde até que as seguintes capacidades de escuta e aprendizagem tenham sido mencionadas/preencha os espaços, conforme necessário:</a:t>
            </a:r>
            <a:endParaRPr lang="en-US" sz="1200" b="1"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pt" sz="1200" kern="1200">
                <a:solidFill>
                  <a:schemeClr val="tx1"/>
                </a:solidFill>
                <a:effectLst/>
                <a:latin typeface="+mn-lt"/>
                <a:ea typeface="+mn-ea"/>
                <a:cs typeface="+mn-cs"/>
              </a:rPr>
              <a:t>Comunicação não-verbal </a:t>
            </a:r>
            <a:endParaRPr lang="en-US" sz="12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pt" sz="1200" kern="1200">
                <a:solidFill>
                  <a:schemeClr val="tx1"/>
                </a:solidFill>
                <a:effectLst/>
                <a:latin typeface="+mn-lt"/>
                <a:ea typeface="+mn-ea"/>
                <a:cs typeface="+mn-cs"/>
              </a:rPr>
              <a:t>Manter a cabeça ao mesmo nível </a:t>
            </a:r>
            <a:endParaRPr lang="en-US" sz="12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pt" sz="1200" kern="1200">
                <a:solidFill>
                  <a:schemeClr val="tx1"/>
                </a:solidFill>
                <a:effectLst/>
                <a:latin typeface="+mn-lt"/>
                <a:ea typeface="+mn-ea"/>
                <a:cs typeface="+mn-cs"/>
              </a:rPr>
              <a:t>Prestar atenção (contacto visual) </a:t>
            </a:r>
            <a:endParaRPr lang="en-US" sz="12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pt" sz="1200" kern="1200">
                <a:solidFill>
                  <a:schemeClr val="tx1"/>
                </a:solidFill>
                <a:effectLst/>
                <a:latin typeface="+mn-lt"/>
                <a:ea typeface="+mn-ea"/>
                <a:cs typeface="+mn-cs"/>
              </a:rPr>
              <a:t>Remover barreiras (mesas e notas) </a:t>
            </a:r>
            <a:endParaRPr lang="en-US" sz="12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pt" sz="1200" kern="1200">
                <a:solidFill>
                  <a:schemeClr val="tx1"/>
                </a:solidFill>
                <a:effectLst/>
                <a:latin typeface="+mn-lt"/>
                <a:ea typeface="+mn-ea"/>
                <a:cs typeface="+mn-cs"/>
              </a:rPr>
              <a:t>Demorar o tempo necessário </a:t>
            </a:r>
            <a:endParaRPr lang="en-US" sz="12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pt" sz="1200" kern="1200">
                <a:solidFill>
                  <a:schemeClr val="tx1"/>
                </a:solidFill>
                <a:effectLst/>
                <a:latin typeface="+mn-lt"/>
                <a:ea typeface="+mn-ea"/>
                <a:cs typeface="+mn-cs"/>
              </a:rPr>
              <a:t>Toque apropriado </a:t>
            </a:r>
            <a:endParaRPr lang="en-US" sz="12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pt" sz="1200" kern="1200">
                <a:solidFill>
                  <a:schemeClr val="tx1"/>
                </a:solidFill>
                <a:effectLst/>
                <a:latin typeface="+mn-lt"/>
                <a:ea typeface="+mn-ea"/>
                <a:cs typeface="+mn-cs"/>
              </a:rPr>
              <a:t>Usar respostas e gestos que demonstrem interesse </a:t>
            </a:r>
          </a:p>
          <a:p>
            <a:pPr marL="457200" lvl="1" indent="0" rtl="0" fontAlgn="ctr">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b="1" kern="1200">
                <a:solidFill>
                  <a:schemeClr val="tx1"/>
                </a:solidFill>
                <a:effectLst/>
                <a:latin typeface="+mn-lt"/>
                <a:ea typeface="+mn-ea"/>
                <a:cs typeface="+mn-cs"/>
              </a:rPr>
              <a:t>DIGA: </a:t>
            </a:r>
            <a:r>
              <a:rPr lang="pt" sz="1200" kern="1200">
                <a:solidFill>
                  <a:schemeClr val="tx1"/>
                </a:solidFill>
                <a:effectLst/>
                <a:latin typeface="+mn-lt"/>
                <a:ea typeface="+mn-ea"/>
                <a:cs typeface="+mn-cs"/>
              </a:rPr>
              <a:t>A capacidade de escutar e aprender é um conjunto crítico de competências que devem aprender e praticar a fim de serem conselheiros eficazes. </a:t>
            </a:r>
            <a:endParaRPr lang="en-US" sz="1200" kern="1200" dirty="0">
              <a:solidFill>
                <a:schemeClr val="tx1"/>
              </a:solidFill>
              <a:effectLst/>
              <a:latin typeface="+mn-lt"/>
              <a:ea typeface="+mn-ea"/>
              <a:cs typeface="+mn-cs"/>
            </a:endParaRPr>
          </a:p>
          <a:p>
            <a:pPr marL="171450" indent="-171450" rtl="0">
              <a:buFont typeface="Arial" panose="020B0604020202020204" pitchFamily="34" charset="0"/>
              <a:buChar char="•"/>
            </a:pPr>
            <a:r>
              <a:rPr lang="pt" sz="1200" b="1" kern="1200">
                <a:solidFill>
                  <a:schemeClr val="tx1"/>
                </a:solidFill>
                <a:effectLst/>
                <a:latin typeface="+mn-lt"/>
                <a:ea typeface="+mn-ea"/>
                <a:cs typeface="+mn-cs"/>
              </a:rPr>
              <a:t>FAÇA: Forneça a Folha_Visão geral das competências de escuta e aprendizagem. </a:t>
            </a:r>
            <a:endParaRPr lang="en-US" b="1"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74</a:t>
            </a:fld>
            <a:endParaRPr lang="en-UK"/>
          </a:p>
        </p:txBody>
      </p:sp>
    </p:spTree>
    <p:extLst>
      <p:ext uri="{BB962C8B-B14F-4D97-AF65-F5344CB8AC3E}">
        <p14:creationId xmlns:p14="http://schemas.microsoft.com/office/powerpoint/2010/main" val="2267153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Na frente da nutrição, a MAMI articula-se com intervenções sobre IYCF que operam mais ao nível primário de intervenção.</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pt"/>
              <a:t>Numa ótica de saúde pública:</a:t>
            </a:r>
          </a:p>
          <a:p>
            <a:pPr marL="628650" lvl="1" indent="-171450" rtl="0">
              <a:buFont typeface="Arial" panose="020B0604020202020204" pitchFamily="34" charset="0"/>
              <a:buChar char="•"/>
            </a:pPr>
            <a:r>
              <a:rPr lang="pt"/>
              <a:t>a prevenção primária previne a doença</a:t>
            </a:r>
          </a:p>
          <a:p>
            <a:pPr marL="628650" lvl="1" indent="-171450" rtl="0">
              <a:buFont typeface="Arial" panose="020B0604020202020204" pitchFamily="34" charset="0"/>
              <a:buChar char="•"/>
            </a:pPr>
            <a:r>
              <a:rPr lang="pt"/>
              <a:t>a secundária lida com problemas precoces a fim de evitar o declínio para algo mais grave </a:t>
            </a:r>
          </a:p>
          <a:p>
            <a:pPr marL="628650" lvl="1" indent="-171450" rtl="0">
              <a:buFont typeface="Arial" panose="020B0604020202020204" pitchFamily="34" charset="0"/>
              <a:buChar char="•"/>
            </a:pPr>
            <a:r>
              <a:rPr lang="pt"/>
              <a:t>enquanto as intervenções terciárias previnem um impacto negativo grave na saúde</a:t>
            </a:r>
          </a:p>
          <a:p>
            <a:pPr marL="628650" lvl="1" indent="-171450" rtl="0">
              <a:buFont typeface="Arial" panose="020B0604020202020204" pitchFamily="34" charset="0"/>
              <a:buChar char="•"/>
            </a:pPr>
            <a:endParaRPr lang="en-GB" dirty="0"/>
          </a:p>
          <a:p>
            <a:pPr marL="171450" lvl="0" indent="-171450" rtl="0">
              <a:buFont typeface="Arial" panose="020B0604020202020204" pitchFamily="34" charset="0"/>
              <a:buChar char="•"/>
            </a:pPr>
            <a:r>
              <a:rPr lang="pt"/>
              <a:t>Com o Percurso de Cuidados MAMI, procuramos tratar E prevenir uma maior deterioração. </a:t>
            </a:r>
            <a:endParaRPr lang="en-GB"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16</a:t>
            </a:fld>
            <a:endParaRPr lang="en-UK"/>
          </a:p>
        </p:txBody>
      </p:sp>
    </p:spTree>
    <p:extLst>
      <p:ext uri="{BB962C8B-B14F-4D97-AF65-F5344CB8AC3E}">
        <p14:creationId xmlns:p14="http://schemas.microsoft.com/office/powerpoint/2010/main" val="2564218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sz="1200" b="1" u="sng" kern="1200">
                <a:solidFill>
                  <a:schemeClr val="tx1"/>
                </a:solidFill>
                <a:effectLst/>
                <a:latin typeface="+mn-lt"/>
                <a:ea typeface="+mn-ea"/>
                <a:cs typeface="+mn-cs"/>
              </a:rPr>
              <a:t>Instruções para a atividade (5 minutos):</a:t>
            </a:r>
            <a:r>
              <a:rPr lang="pt" sz="1200" b="0" u="sng" kern="1200">
                <a:solidFill>
                  <a:schemeClr val="tx1"/>
                </a:solidFill>
                <a:effectLst/>
                <a:latin typeface="+mn-lt"/>
                <a:ea typeface="+mn-ea"/>
                <a:cs typeface="+mn-cs"/>
              </a:rPr>
              <a:t> </a:t>
            </a:r>
            <a:endParaRPr lang="en-US" sz="1200" b="1" u="sng"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1" kern="1200">
                <a:solidFill>
                  <a:schemeClr val="tx1"/>
                </a:solidFill>
                <a:effectLst/>
                <a:latin typeface="+mn-lt"/>
                <a:ea typeface="+mn-ea"/>
                <a:cs typeface="+mn-cs"/>
              </a:rPr>
              <a:t>PERGUNTE: </a:t>
            </a:r>
            <a:r>
              <a:rPr lang="pt" sz="1200" b="0" kern="1200">
                <a:solidFill>
                  <a:schemeClr val="tx1"/>
                </a:solidFill>
                <a:effectLst/>
                <a:latin typeface="+mn-lt"/>
                <a:ea typeface="+mn-ea"/>
                <a:cs typeface="+mn-cs"/>
              </a:rPr>
              <a:t>O que ajuda a dar confiança e apoio a um cuidador? </a:t>
            </a:r>
          </a:p>
          <a:p>
            <a:pPr marL="171450" lvl="0" indent="-171450" rtl="0">
              <a:buFont typeface="Arial" panose="020B0604020202020204" pitchFamily="34" charset="0"/>
              <a:buChar char="•"/>
            </a:pPr>
            <a:r>
              <a:rPr lang="pt" sz="1200" b="1" kern="1200">
                <a:solidFill>
                  <a:schemeClr val="tx1"/>
                </a:solidFill>
                <a:effectLst/>
                <a:latin typeface="+mn-lt"/>
                <a:ea typeface="+mn-ea"/>
                <a:cs typeface="+mn-cs"/>
              </a:rPr>
              <a:t>FAÇA:</a:t>
            </a:r>
            <a:r>
              <a:rPr lang="pt" sz="1200" b="0" kern="1200">
                <a:solidFill>
                  <a:schemeClr val="tx1"/>
                </a:solidFill>
                <a:effectLst/>
                <a:latin typeface="+mn-lt"/>
                <a:ea typeface="+mn-ea"/>
                <a:cs typeface="+mn-cs"/>
              </a:rPr>
              <a:t> Enumere as respostas num bloco de cavalete, faça perguntas até que as competências abaixo sejam listadas/preencha os espaços usando os pontos abaixo: </a:t>
            </a:r>
            <a:endParaRPr lang="en-US" sz="1200" b="0" kern="1200" dirty="0">
              <a:solidFill>
                <a:schemeClr val="tx1"/>
              </a:solidFill>
              <a:effectLst/>
              <a:latin typeface="+mn-lt"/>
              <a:ea typeface="+mn-ea"/>
              <a:cs typeface="+mn-cs"/>
            </a:endParaRPr>
          </a:p>
          <a:p>
            <a:pPr lvl="0" rtl="0"/>
            <a:endParaRPr lang="en-US" sz="1200" b="0" kern="1200" dirty="0">
              <a:solidFill>
                <a:schemeClr val="tx1"/>
              </a:solidFill>
              <a:effectLst/>
              <a:latin typeface="+mn-lt"/>
              <a:ea typeface="+mn-ea"/>
              <a:cs typeface="+mn-cs"/>
            </a:endParaRPr>
          </a:p>
          <a:p>
            <a:pPr rtl="0" fontAlgn="ctr"/>
            <a:r>
              <a:rPr lang="pt" sz="1200" b="1" u="sng" kern="1200">
                <a:solidFill>
                  <a:schemeClr val="tx1"/>
                </a:solidFill>
                <a:effectLst/>
                <a:latin typeface="+mn-lt"/>
                <a:ea typeface="+mn-ea"/>
                <a:cs typeface="+mn-cs"/>
              </a:rPr>
              <a:t>Pontos de discussão:</a:t>
            </a:r>
          </a:p>
          <a:p>
            <a:pPr rtl="0" fontAlgn="ctr"/>
            <a:r>
              <a:rPr lang="pt" sz="1200" b="1" u="none" kern="1200">
                <a:solidFill>
                  <a:schemeClr val="tx1"/>
                </a:solidFill>
                <a:effectLst/>
                <a:latin typeface="+mn-lt"/>
                <a:ea typeface="+mn-ea"/>
                <a:cs typeface="+mn-cs"/>
              </a:rPr>
              <a:t>Capacidade de construir confiança e dar apoio: </a:t>
            </a:r>
            <a:endParaRPr lang="en-US" sz="1200" b="1" u="none"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Aceitem o que uma mãe pensa e sente (para criar confiança, deixem a mãe falar sobre as suas preocupações antes de corrigir a informação) </a:t>
            </a:r>
            <a:endParaRPr lang="en-US"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Reconheçam e elogiem o que uma mãe e um bebé estão a fazer corretamente </a:t>
            </a:r>
            <a:endParaRPr lang="en-US"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Deem ajuda prática </a:t>
            </a:r>
            <a:endParaRPr lang="en-US"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Deem informação relevante, mas breve </a:t>
            </a:r>
            <a:endParaRPr lang="en-US"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Usem linguagem simples </a:t>
            </a:r>
            <a:endParaRPr lang="en-US"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Usem o(s) cartão(ões) de aconselhamento apropriado(s) </a:t>
            </a:r>
            <a:endParaRPr lang="en-US" sz="1200" kern="1200" dirty="0">
              <a:solidFill>
                <a:schemeClr val="tx1"/>
              </a:solidFill>
              <a:effectLst/>
              <a:latin typeface="+mn-lt"/>
              <a:ea typeface="+mn-ea"/>
              <a:cs typeface="+mn-cs"/>
            </a:endParaRPr>
          </a:p>
          <a:p>
            <a:pPr marL="171450" indent="-171450" rtl="0">
              <a:buFont typeface="Arial" panose="020B0604020202020204" pitchFamily="34" charset="0"/>
              <a:buChar char="•"/>
            </a:pPr>
            <a:r>
              <a:rPr lang="pt" sz="1200" kern="1200">
                <a:solidFill>
                  <a:schemeClr val="tx1"/>
                </a:solidFill>
                <a:effectLst/>
                <a:latin typeface="+mn-lt"/>
                <a:ea typeface="+mn-ea"/>
                <a:cs typeface="+mn-cs"/>
              </a:rPr>
              <a:t>Façam uma ou duas sugestões, não deem ordens</a:t>
            </a:r>
            <a:endParaRPr lang="en-US" sz="1200" b="0" kern="1200" dirty="0">
              <a:solidFill>
                <a:schemeClr val="tx1"/>
              </a:solidFill>
              <a:effectLst/>
              <a:latin typeface="+mn-lt"/>
              <a:ea typeface="+mn-ea"/>
              <a:cs typeface="+mn-cs"/>
            </a:endParaRPr>
          </a:p>
          <a:p>
            <a:pPr lvl="0" rtl="0"/>
            <a:endParaRPr lang="en-US" sz="1200" b="0" kern="1200" dirty="0">
              <a:solidFill>
                <a:schemeClr val="tx1"/>
              </a:solidFill>
              <a:effectLst/>
              <a:latin typeface="+mn-lt"/>
              <a:ea typeface="+mn-ea"/>
              <a:cs typeface="+mn-cs"/>
            </a:endParaRPr>
          </a:p>
          <a:p>
            <a:pPr rtl="0"/>
            <a:r>
              <a:rPr lang="pt" sz="1200" b="1" kern="1200">
                <a:solidFill>
                  <a:schemeClr val="tx1"/>
                </a:solidFill>
                <a:effectLst/>
                <a:latin typeface="+mn-lt"/>
                <a:ea typeface="+mn-ea"/>
                <a:cs typeface="+mn-cs"/>
              </a:rPr>
              <a:t>Faça: Debatam e resumam.</a:t>
            </a:r>
            <a:r>
              <a:rPr lang="pt" sz="1200" kern="1200">
                <a:solidFill>
                  <a:schemeClr val="tx1"/>
                </a:solidFill>
                <a:effectLst/>
                <a:latin typeface="+mn-lt"/>
                <a:ea typeface="+mn-ea"/>
                <a:cs typeface="+mn-cs"/>
              </a:rPr>
              <a:t>	</a:t>
            </a: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Elogiem e encorajem a mãe/cuidador</a:t>
            </a:r>
            <a:endParaRPr lang="en-GB"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Se houver mais do que uma dificuldade, definam prioridades para as dificuldades, uma vez que nem todas podem ser abordadas numa sessão. </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pt" sz="1200" kern="1200">
                <a:solidFill>
                  <a:schemeClr val="tx1"/>
                </a:solidFill>
                <a:effectLst/>
                <a:latin typeface="+mn-lt"/>
                <a:ea typeface="+mn-ea"/>
                <a:cs typeface="+mn-cs"/>
              </a:rPr>
              <a:t>Selecionem uma pequena quantidade de INFORMAÇÃO RELEVANTE à situação da mãe.</a:t>
            </a:r>
            <a:endParaRPr lang="en-US" sz="1200" kern="1200" baseline="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pt" sz="1200" kern="1200">
                <a:solidFill>
                  <a:schemeClr val="tx1"/>
                </a:solidFill>
                <a:effectLst/>
                <a:latin typeface="+mn-lt"/>
                <a:ea typeface="+mn-ea"/>
                <a:cs typeface="+mn-cs"/>
              </a:rPr>
              <a:t>Forneçam recomendações e acordem ações com o cuidador: isto deve ser resumido a 2 a 3 ações por sessão de aconselhamento, e deve ser uma recomendação prática que possa ser monitorizada no acompanhamento, por exemplo, tentar amamentar mais duas vezes por dia</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75</a:t>
            </a:fld>
            <a:endParaRPr lang="en-UK"/>
          </a:p>
        </p:txBody>
      </p:sp>
    </p:spTree>
    <p:extLst>
      <p:ext uri="{BB962C8B-B14F-4D97-AF65-F5344CB8AC3E}">
        <p14:creationId xmlns:p14="http://schemas.microsoft.com/office/powerpoint/2010/main" val="10555796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altLang="zh-CN"/>
              <a:t>Vídeo</a:t>
            </a:r>
            <a:r>
              <a:rPr lang="zh-CN" altLang="en-US" dirty="0"/>
              <a:t> </a:t>
            </a:r>
            <a:r>
              <a:rPr lang="en-US" altLang="zh-CN"/>
              <a:t>disponível</a:t>
            </a:r>
            <a:r>
              <a:rPr lang="zh-CN" altLang="en-US" dirty="0"/>
              <a:t> </a:t>
            </a:r>
            <a:r>
              <a:rPr lang="en-US" altLang="zh-CN"/>
              <a:t>apenas</a:t>
            </a:r>
            <a:r>
              <a:rPr lang="zh-CN" altLang="en-US" dirty="0"/>
              <a:t> </a:t>
            </a:r>
            <a:r>
              <a:rPr lang="en-US" altLang="zh-CN"/>
              <a:t>em</a:t>
            </a:r>
            <a:r>
              <a:rPr lang="zh-CN" altLang="en-US" dirty="0"/>
              <a:t> </a:t>
            </a:r>
            <a:r>
              <a:rPr lang="en-US" altLang="zh-CN"/>
              <a:t>inglês.</a:t>
            </a:r>
            <a:r>
              <a:rPr lang="zh-CN" altLang="en-US" dirty="0"/>
              <a:t> </a:t>
            </a:r>
            <a:r>
              <a:rPr lang="en-US" altLang="zh-CN"/>
              <a:t>É</a:t>
            </a:r>
            <a:r>
              <a:rPr lang="zh-CN" altLang="en-US" dirty="0"/>
              <a:t> </a:t>
            </a:r>
            <a:r>
              <a:rPr lang="en-US" altLang="zh-CN"/>
              <a:t>possível</a:t>
            </a:r>
            <a:r>
              <a:rPr lang="zh-CN" altLang="en-US" dirty="0"/>
              <a:t> </a:t>
            </a:r>
            <a:r>
              <a:rPr lang="en-US" altLang="zh-CN"/>
              <a:t>ativar</a:t>
            </a:r>
            <a:r>
              <a:rPr lang="zh-CN" altLang="en-US" dirty="0"/>
              <a:t> </a:t>
            </a:r>
            <a:r>
              <a:rPr lang="en-US" altLang="zh-CN"/>
              <a:t>as</a:t>
            </a:r>
            <a:r>
              <a:rPr lang="zh-CN" altLang="en-US" dirty="0"/>
              <a:t> </a:t>
            </a:r>
            <a:r>
              <a:rPr lang="en-US" altLang="zh-CN"/>
              <a:t>legendas</a:t>
            </a:r>
            <a:r>
              <a:rPr lang="zh-CN" altLang="en-US" dirty="0"/>
              <a:t> </a:t>
            </a:r>
            <a:r>
              <a:rPr lang="en-US" altLang="zh-CN"/>
              <a:t>a</a:t>
            </a:r>
            <a:r>
              <a:rPr lang="zh-CN" altLang="en-US" dirty="0"/>
              <a:t> </a:t>
            </a:r>
            <a:r>
              <a:rPr lang="en-US" altLang="zh-CN"/>
              <a:t>partir</a:t>
            </a:r>
            <a:r>
              <a:rPr lang="zh-CN" altLang="en-US" dirty="0"/>
              <a:t> </a:t>
            </a:r>
            <a:r>
              <a:rPr lang="en-US" altLang="zh-CN"/>
              <a:t>da</a:t>
            </a:r>
            <a:r>
              <a:rPr lang="zh-CN" altLang="en-US" dirty="0"/>
              <a:t> </a:t>
            </a:r>
            <a:r>
              <a:rPr lang="en-US" altLang="zh-CN"/>
              <a:t>página</a:t>
            </a:r>
            <a:r>
              <a:rPr lang="zh-CN" altLang="en-US" dirty="0"/>
              <a:t> </a:t>
            </a:r>
            <a:r>
              <a:rPr lang="en-US" altLang="zh-CN"/>
              <a:t>principal</a:t>
            </a:r>
            <a:r>
              <a:rPr lang="zh-CN" altLang="en-US" dirty="0"/>
              <a:t> </a:t>
            </a:r>
            <a:r>
              <a:rPr lang="en-US" altLang="zh-CN"/>
              <a:t>do</a:t>
            </a:r>
            <a:r>
              <a:rPr lang="zh-CN" altLang="en-US" dirty="0"/>
              <a:t> </a:t>
            </a:r>
            <a:r>
              <a:rPr lang="en-US" altLang="zh-CN"/>
              <a:t>YouTube.</a:t>
            </a:r>
            <a:r>
              <a:rPr lang="zh-CN" altLang="en-US" dirty="0"/>
              <a:t> </a:t>
            </a:r>
            <a:r>
              <a:rPr lang="en-US" altLang="zh-CN"/>
              <a:t>Recomenda-se</a:t>
            </a:r>
            <a:r>
              <a:rPr lang="zh-CN" altLang="en-US" dirty="0"/>
              <a:t> </a:t>
            </a:r>
            <a:r>
              <a:rPr lang="en-US" altLang="zh-CN"/>
              <a:t>a</a:t>
            </a:r>
            <a:r>
              <a:rPr lang="zh-CN" altLang="en-US" dirty="0"/>
              <a:t> </a:t>
            </a:r>
            <a:r>
              <a:rPr lang="en-US" altLang="zh-CN"/>
              <a:t>sua</a:t>
            </a:r>
            <a:r>
              <a:rPr lang="zh-CN" altLang="en-US" dirty="0"/>
              <a:t> </a:t>
            </a:r>
            <a:r>
              <a:rPr lang="en-US" altLang="zh-CN"/>
              <a:t>preparação</a:t>
            </a:r>
            <a:r>
              <a:rPr lang="zh-CN" altLang="en-US" dirty="0"/>
              <a:t> </a:t>
            </a:r>
            <a:r>
              <a:rPr lang="en-US" altLang="zh-CN"/>
              <a:t>antes</a:t>
            </a:r>
            <a:r>
              <a:rPr lang="zh-CN" altLang="en-US" dirty="0"/>
              <a:t> </a:t>
            </a:r>
            <a:r>
              <a:rPr lang="en-US" altLang="zh-CN"/>
              <a:t>do</a:t>
            </a:r>
            <a:r>
              <a:rPr lang="zh-CN" altLang="en-US" dirty="0"/>
              <a:t> </a:t>
            </a:r>
            <a:r>
              <a:rPr lang="en-US" altLang="zh-CN"/>
              <a:t>início</a:t>
            </a:r>
            <a:r>
              <a:rPr lang="zh-CN" altLang="en-US" dirty="0"/>
              <a:t> </a:t>
            </a:r>
            <a:r>
              <a:rPr lang="en-US" altLang="zh-CN"/>
              <a:t>do</a:t>
            </a:r>
            <a:r>
              <a:rPr lang="zh-CN" altLang="en-US" dirty="0"/>
              <a:t> </a:t>
            </a:r>
            <a:r>
              <a:rPr lang="en-US" altLang="zh-CN"/>
              <a:t>dia</a:t>
            </a:r>
            <a:r>
              <a:rPr lang="zh-CN" altLang="en-US" dirty="0"/>
              <a:t> </a:t>
            </a:r>
            <a:r>
              <a:rPr lang="en-US" altLang="zh-CN"/>
              <a:t>de</a:t>
            </a:r>
            <a:r>
              <a:rPr lang="zh-CN" altLang="en-US" dirty="0"/>
              <a:t> </a:t>
            </a:r>
            <a:r>
              <a:rPr lang="en-US" altLang="zh-CN"/>
              <a:t>formação.</a:t>
            </a:r>
            <a:r>
              <a:rPr lang="zh-CN" altLang="en-US" dirty="0"/>
              <a:t> </a:t>
            </a:r>
            <a:r>
              <a:rPr lang="en-US" altLang="zh-CN"/>
              <a:t>Active</a:t>
            </a:r>
            <a:r>
              <a:rPr lang="zh-CN" altLang="en-US" dirty="0"/>
              <a:t> </a:t>
            </a:r>
            <a:r>
              <a:rPr lang="en-US" altLang="zh-CN"/>
              <a:t>o</a:t>
            </a:r>
            <a:r>
              <a:rPr lang="zh-CN" altLang="en-US" dirty="0"/>
              <a:t> </a:t>
            </a:r>
            <a:r>
              <a:rPr lang="en-US" altLang="zh-CN"/>
              <a:t>botão</a:t>
            </a:r>
            <a:r>
              <a:rPr lang="zh-CN" altLang="en-US" dirty="0"/>
              <a:t> </a:t>
            </a:r>
            <a:r>
              <a:rPr lang="en-US" altLang="zh-CN"/>
              <a:t>das</a:t>
            </a:r>
            <a:r>
              <a:rPr lang="zh-CN" altLang="en-US" dirty="0"/>
              <a:t> </a:t>
            </a:r>
            <a:r>
              <a:rPr lang="en-US" altLang="zh-CN"/>
              <a:t>legendas</a:t>
            </a:r>
            <a:r>
              <a:rPr lang="zh-CN" altLang="en-US" dirty="0"/>
              <a:t> </a:t>
            </a:r>
            <a:r>
              <a:rPr lang="en-US" altLang="zh-CN"/>
              <a:t>e,</a:t>
            </a:r>
            <a:r>
              <a:rPr lang="zh-CN" altLang="en-US" dirty="0"/>
              <a:t> </a:t>
            </a:r>
            <a:r>
              <a:rPr lang="en-US" altLang="zh-CN"/>
              <a:t>em</a:t>
            </a:r>
            <a:r>
              <a:rPr lang="zh-CN" altLang="en-US" dirty="0"/>
              <a:t> </a:t>
            </a:r>
            <a:r>
              <a:rPr lang="en-US" altLang="zh-CN"/>
              <a:t>seguida,</a:t>
            </a:r>
            <a:r>
              <a:rPr lang="zh-CN" altLang="en-US" dirty="0"/>
              <a:t> </a:t>
            </a:r>
            <a:r>
              <a:rPr lang="en-US" altLang="zh-CN"/>
              <a:t>no</a:t>
            </a:r>
            <a:r>
              <a:rPr lang="zh-CN" altLang="en-US" dirty="0"/>
              <a:t> </a:t>
            </a:r>
            <a:r>
              <a:rPr lang="en-US" altLang="zh-CN"/>
              <a:t>botão</a:t>
            </a:r>
            <a:r>
              <a:rPr lang="zh-CN" altLang="en-US" dirty="0"/>
              <a:t> </a:t>
            </a:r>
            <a:r>
              <a:rPr lang="en-US" altLang="zh-CN"/>
              <a:t>de</a:t>
            </a:r>
            <a:r>
              <a:rPr lang="zh-CN" altLang="en-US" dirty="0"/>
              <a:t> </a:t>
            </a:r>
            <a:r>
              <a:rPr lang="en-US" altLang="zh-CN"/>
              <a:t>configuração,</a:t>
            </a:r>
            <a:r>
              <a:rPr lang="zh-CN" altLang="en-US" dirty="0"/>
              <a:t> </a:t>
            </a:r>
            <a:r>
              <a:rPr lang="en-US" altLang="zh-CN"/>
              <a:t>seleccione:</a:t>
            </a:r>
            <a:r>
              <a:rPr lang="zh-CN" altLang="en-US" dirty="0"/>
              <a:t> </a:t>
            </a:r>
            <a:r>
              <a:rPr lang="en-US" altLang="zh-CN"/>
              <a:t>Inglês</a:t>
            </a:r>
            <a:r>
              <a:rPr lang="zh-CN" altLang="en-US" dirty="0"/>
              <a:t> </a:t>
            </a:r>
            <a:r>
              <a:rPr lang="en-US" altLang="zh-CN"/>
              <a:t>(gerado</a:t>
            </a:r>
            <a:r>
              <a:rPr lang="zh-CN" altLang="en-US" dirty="0"/>
              <a:t> </a:t>
            </a:r>
            <a:r>
              <a:rPr lang="en-US" altLang="zh-CN"/>
              <a:t>automaticamente),</a:t>
            </a:r>
            <a:r>
              <a:rPr lang="zh-CN" altLang="en-US" dirty="0"/>
              <a:t> </a:t>
            </a:r>
            <a:r>
              <a:rPr lang="en-US" altLang="zh-CN"/>
              <a:t>serão</a:t>
            </a:r>
            <a:r>
              <a:rPr lang="zh-CN" altLang="en-US" dirty="0"/>
              <a:t> </a:t>
            </a:r>
            <a:r>
              <a:rPr lang="en-US" altLang="zh-CN"/>
              <a:t>apresentadas</a:t>
            </a:r>
            <a:r>
              <a:rPr lang="zh-CN" altLang="en-US" dirty="0"/>
              <a:t> </a:t>
            </a:r>
            <a:r>
              <a:rPr lang="en-US" altLang="zh-CN"/>
              <a:t>3</a:t>
            </a:r>
            <a:r>
              <a:rPr lang="zh-CN" altLang="en-US" dirty="0"/>
              <a:t> </a:t>
            </a:r>
            <a:r>
              <a:rPr lang="en-US" altLang="zh-CN"/>
              <a:t>opções,</a:t>
            </a:r>
            <a:r>
              <a:rPr lang="zh-CN" altLang="en-US" dirty="0"/>
              <a:t> </a:t>
            </a:r>
            <a:r>
              <a:rPr lang="en-US" altLang="zh-CN"/>
              <a:t>seleccione</a:t>
            </a:r>
            <a:r>
              <a:rPr lang="zh-CN" altLang="en-US" dirty="0"/>
              <a:t> </a:t>
            </a:r>
            <a:r>
              <a:rPr lang="en-US" altLang="zh-CN"/>
              <a:t>a</a:t>
            </a:r>
            <a:r>
              <a:rPr lang="zh-CN" altLang="en-US" dirty="0"/>
              <a:t> </a:t>
            </a:r>
            <a:r>
              <a:rPr lang="en-US" altLang="zh-CN"/>
              <a:t>tradução</a:t>
            </a:r>
            <a:r>
              <a:rPr lang="zh-CN" altLang="en-US" dirty="0"/>
              <a:t> </a:t>
            </a:r>
            <a:r>
              <a:rPr lang="en-US" altLang="zh-CN"/>
              <a:t>automática</a:t>
            </a:r>
            <a:r>
              <a:rPr lang="zh-CN" altLang="en-US" dirty="0"/>
              <a:t> </a:t>
            </a:r>
            <a:r>
              <a:rPr lang="en-US" altLang="zh-CN"/>
              <a:t>e,</a:t>
            </a:r>
            <a:r>
              <a:rPr lang="zh-CN" altLang="en-US" dirty="0"/>
              <a:t> </a:t>
            </a:r>
            <a:r>
              <a:rPr lang="en-US" altLang="zh-CN"/>
              <a:t>em</a:t>
            </a:r>
            <a:r>
              <a:rPr lang="zh-CN" altLang="en-US" dirty="0"/>
              <a:t> </a:t>
            </a:r>
            <a:r>
              <a:rPr lang="en-US" altLang="zh-CN"/>
              <a:t>seguida,</a:t>
            </a:r>
            <a:r>
              <a:rPr lang="zh-CN" altLang="en-US" dirty="0"/>
              <a:t> </a:t>
            </a:r>
            <a:r>
              <a:rPr lang="en-US" altLang="zh-CN"/>
              <a:t>seleccione</a:t>
            </a:r>
            <a:r>
              <a:rPr lang="zh-CN" altLang="en-US" dirty="0"/>
              <a:t> </a:t>
            </a:r>
            <a:r>
              <a:rPr lang="en-US" altLang="zh-CN"/>
              <a:t>o</a:t>
            </a:r>
            <a:r>
              <a:rPr lang="zh-CN" altLang="en-US" dirty="0"/>
              <a:t> </a:t>
            </a:r>
            <a:r>
              <a:rPr lang="en-US" altLang="zh-CN"/>
              <a:t>idioma</a:t>
            </a:r>
            <a:r>
              <a:rPr lang="zh-CN" altLang="en-US" dirty="0"/>
              <a:t> </a:t>
            </a:r>
            <a:r>
              <a:rPr lang="en-US" altLang="zh-CN"/>
              <a:t>pretendido.</a:t>
            </a:r>
          </a:p>
          <a:p>
            <a:r>
              <a:rPr lang="zh-CN" altLang="en-US" dirty="0"/>
              <a:t> </a:t>
            </a:r>
            <a:endParaRPr lang="pt" dirty="0"/>
          </a:p>
          <a:p>
            <a:r>
              <a:rPr lang="en-US" altLang="zh-CN"/>
              <a:t>Quando</a:t>
            </a:r>
            <a:r>
              <a:rPr lang="zh-CN" altLang="en-US" dirty="0"/>
              <a:t> </a:t>
            </a:r>
            <a:r>
              <a:rPr lang="en-US" altLang="zh-CN"/>
              <a:t>as</a:t>
            </a:r>
            <a:r>
              <a:rPr lang="zh-CN" altLang="en-US" dirty="0"/>
              <a:t> </a:t>
            </a:r>
            <a:r>
              <a:rPr lang="en-US" altLang="zh-CN"/>
              <a:t>legendas</a:t>
            </a:r>
            <a:r>
              <a:rPr lang="zh-CN" altLang="en-US" dirty="0"/>
              <a:t> </a:t>
            </a:r>
            <a:r>
              <a:rPr lang="en-US" altLang="zh-CN"/>
              <a:t>estiverem</a:t>
            </a:r>
            <a:r>
              <a:rPr lang="zh-CN" altLang="en-US" dirty="0"/>
              <a:t> </a:t>
            </a:r>
            <a:r>
              <a:rPr lang="en-US" altLang="zh-CN"/>
              <a:t>activadas,</a:t>
            </a:r>
            <a:r>
              <a:rPr lang="zh-CN" altLang="en-US" dirty="0"/>
              <a:t> </a:t>
            </a:r>
            <a:r>
              <a:rPr lang="en-US" altLang="zh-CN"/>
              <a:t>FAÇA</a:t>
            </a:r>
            <a:r>
              <a:rPr lang="zh-CN" altLang="en-US" dirty="0"/>
              <a:t> </a:t>
            </a:r>
            <a:r>
              <a:rPr lang="en-US" altLang="zh-CN"/>
              <a:t>O</a:t>
            </a:r>
            <a:r>
              <a:rPr lang="zh-CN" altLang="en-US" dirty="0"/>
              <a:t> </a:t>
            </a:r>
            <a:r>
              <a:rPr lang="en-US" altLang="zh-CN"/>
              <a:t>SEGUINTE:</a:t>
            </a:r>
            <a:endParaRPr lang="pt"/>
          </a:p>
          <a:p>
            <a:endParaRPr lang="pt" b="1" dirty="0"/>
          </a:p>
          <a:p>
            <a:r>
              <a:rPr lang="pt" b="1"/>
              <a:t>Faça: </a:t>
            </a:r>
            <a:r>
              <a:rPr lang="pt"/>
              <a:t>Reproduza o vídeo que mostra o apoio à amamentação e os três passos do aconselhamento </a:t>
            </a:r>
            <a:r>
              <a:rPr lang="pt" b="1" i="1" dirty="0"/>
              <a:t>(11:04 minutos)</a:t>
            </a:r>
            <a:endParaRPr lang="pt" dirty="0">
              <a:ea typeface="Lato"/>
              <a:cs typeface="Lato"/>
            </a:endParaRPr>
          </a:p>
          <a:p>
            <a:pPr rtl="0"/>
            <a:endParaRPr lang="en-US" b="1" i="1" baseline="0" dirty="0"/>
          </a:p>
          <a:p>
            <a:pPr rtl="0"/>
            <a:r>
              <a:rPr lang="pt" b="0" i="1"/>
              <a:t>Ligação do vídeo para cópia de segurança, se necessário: https://globalhealthmedia.org/videos/helping-a-breastfeeding-mother/ </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76</a:t>
            </a:fld>
            <a:endParaRPr lang="en-UK"/>
          </a:p>
        </p:txBody>
      </p:sp>
    </p:spTree>
    <p:extLst>
      <p:ext uri="{BB962C8B-B14F-4D97-AF65-F5344CB8AC3E}">
        <p14:creationId xmlns:p14="http://schemas.microsoft.com/office/powerpoint/2010/main" val="33381838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 sz="1200" b="1" u="none"/>
              <a:t>DIGA: </a:t>
            </a:r>
            <a:r>
              <a:rPr lang="pt" sz="1200" b="0" u="none"/>
              <a:t>Através do aconselhamento, queremos alcançar uma mudança de comportamento positiva e sustentável. Vejamos o que é necessário para consegui-lo. </a:t>
            </a:r>
            <a:endParaRPr lang="en-US" sz="1200" b="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 sz="1200" b="1" u="sng"/>
              <a:t>Instruções para a atividade (15 minutos):</a:t>
            </a:r>
            <a:endParaRPr lang="en-US" sz="1200" b="1"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0"/>
              <a:t>Divida os formandos em 4–6 grupos.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0"/>
              <a:t>A cada grupo, forneça 1 cópia da: Folha de atividade_Fases de mudança com cada passo recortado (ou dê a cada grupo uma tesoura), uma folha de um bloco de cavalete em branco e uma embalagem de cola de bastão ou fita adesiva transparente.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0"/>
              <a:t>Cada grupo deve decidir a ordem das fases, desde a </a:t>
            </a:r>
            <a:r>
              <a:rPr lang="pt" sz="1200" b="1" u="sng"/>
              <a:t>1.ª fase: não sabe sobre isso</a:t>
            </a:r>
            <a:r>
              <a:rPr lang="pt" sz="1200" b="1" u="sng" baseline="30000"/>
              <a:t>, até à última fase.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0"/>
              <a:t>Uma vez que os grupos tenham decidido, devem manter as fases pela ordem decidida.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0"/>
              <a:t>Cada grupo trocará as suas respostas com outro grupo, que lhes dará notas pela ordem correta ou incorreta.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b="0"/>
              <a:t>Utilize o próximo diapositivo para revelar as respostas corretas.</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77</a:t>
            </a:fld>
            <a:endParaRPr lang="en-UK"/>
          </a:p>
        </p:txBody>
      </p:sp>
    </p:spTree>
    <p:extLst>
      <p:ext uri="{BB962C8B-B14F-4D97-AF65-F5344CB8AC3E}">
        <p14:creationId xmlns:p14="http://schemas.microsoft.com/office/powerpoint/2010/main" val="33103569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sz="1200" b="1"/>
              <a:t>FAÇA: </a:t>
            </a:r>
            <a:r>
              <a:rPr lang="pt" sz="1200" b="0"/>
              <a:t>Peça a cada grupo a sua pontuação de 1 a 5 e anuncie o vencedor.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sz="1200" b="1"/>
              <a:t>FAÇA:</a:t>
            </a:r>
            <a:r>
              <a:rPr lang="pt" sz="1200" b="0"/>
              <a:t> converse sobre as medidas de apoio assinaladas por setas, que um profissional de saúde ou de nutrição pode realizar para encorajar o progresso ao longo dos passos.</a:t>
            </a:r>
          </a:p>
          <a:p>
            <a:pPr rtl="0"/>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pt" i="1"/>
              <a:t>Referência: UNICEF. Community Training Package. 2013, Session 4, Facilitator Guide, Páginas 38–40. </a:t>
            </a:r>
            <a:r>
              <a:rPr lang="pt" sz="1200" i="1" u="sng" kern="1200">
                <a:solidFill>
                  <a:schemeClr val="tx1"/>
                </a:solidFill>
                <a:effectLst/>
                <a:latin typeface="+mn-lt"/>
                <a:ea typeface="MS PGothic" pitchFamily="34" charset="-128"/>
                <a:cs typeface="MS PGothic" charset="0"/>
                <a:hlinkClick r:id="rId3"/>
              </a:rPr>
              <a:t>http://www.unicef.org/nutrition/files/Facilitator_Guide_September_2013.pdf</a:t>
            </a:r>
            <a:r>
              <a:rPr lang="pt" sz="1200" i="1" u="sng" kern="1200">
                <a:solidFill>
                  <a:schemeClr val="tx1"/>
                </a:solidFill>
                <a:effectLst/>
                <a:latin typeface="+mn-lt"/>
                <a:ea typeface="MS PGothic" pitchFamily="34" charset="-128"/>
                <a:cs typeface="MS PGothic" charset="0"/>
              </a:rPr>
              <a:t> </a:t>
            </a:r>
            <a:endParaRPr lang="en-US" i="1" baseline="0" dirty="0"/>
          </a:p>
          <a:p>
            <a:pPr rtl="0"/>
            <a:endParaRPr lang="en-US" baseline="0"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78</a:t>
            </a:fld>
            <a:endParaRPr lang="en-UK"/>
          </a:p>
        </p:txBody>
      </p:sp>
    </p:spTree>
    <p:extLst>
      <p:ext uri="{BB962C8B-B14F-4D97-AF65-F5344CB8AC3E}">
        <p14:creationId xmlns:p14="http://schemas.microsoft.com/office/powerpoint/2010/main" val="38605141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i="0" dirty="0"/>
              <a:t>DIGA: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dirty="0"/>
              <a:t>Componente 3 do pacote de apoio: Encaminhamento de duplas mãe-lactente para outros serviços relevantes, conforme necessário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dirty="0"/>
              <a:t>Podem existir duplas mãe-lactente com os desafios que identificamos, mas que não somos capazes de abordar nos nossos serviços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dirty="0"/>
              <a:t>Neste caso, devemos fazer o nosso melhor a fim de os encaminhar para serviços apropriados que visem responder a essa necessidade ou desafio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baseline="0" dirty="0"/>
          </a:p>
          <a:p>
            <a:pPr marL="0" indent="0" rtl="0">
              <a:buFont typeface="Arial" panose="020B0604020202020204" pitchFamily="34" charset="0"/>
              <a:buNone/>
            </a:pPr>
            <a:r>
              <a:rPr lang="pt" b="1" i="0" u="sng" dirty="0"/>
              <a:t>Instruções para a atividade (10 minutos): </a:t>
            </a:r>
          </a:p>
          <a:p>
            <a:pPr marL="171450" indent="-171450" rtl="0">
              <a:buFont typeface="Arial" panose="020B0604020202020204" pitchFamily="34" charset="0"/>
              <a:buChar char="•"/>
            </a:pPr>
            <a:r>
              <a:rPr lang="pt" b="0" i="0" u="none" dirty="0"/>
              <a:t>Em plenário, use os cenários na </a:t>
            </a:r>
            <a:r>
              <a:rPr lang="pt" b="1" i="1" u="none" dirty="0"/>
              <a:t>Folha de Atividade_Estudos de casos C_Módulo 5 </a:t>
            </a:r>
          </a:p>
          <a:p>
            <a:pPr marL="171450" indent="-171450" rtl="0">
              <a:buFont typeface="Arial" panose="020B0604020202020204" pitchFamily="34" charset="0"/>
              <a:buChar char="•"/>
            </a:pPr>
            <a:r>
              <a:rPr lang="pt" b="0" i="0" u="none" dirty="0"/>
              <a:t>Leia os cenários de caso um a um</a:t>
            </a:r>
          </a:p>
          <a:p>
            <a:pPr marL="171450" indent="-171450" rtl="0">
              <a:buFont typeface="Arial" panose="020B0604020202020204" pitchFamily="34" charset="0"/>
              <a:buChar char="•"/>
            </a:pPr>
            <a:r>
              <a:rPr lang="pt" b="0" i="0" u="none" dirty="0"/>
              <a:t>Pergunte por cada:</a:t>
            </a:r>
          </a:p>
          <a:p>
            <a:pPr marL="685800" lvl="1" indent="-228600" rtl="0">
              <a:buFont typeface="+mj-lt"/>
              <a:buAutoNum type="arabicPeriod"/>
            </a:pPr>
            <a:r>
              <a:rPr lang="pt" b="0" i="0" dirty="0"/>
              <a:t>Os serviços prestados pelo Percurso de Cuidados MAMI responderiam às necessidades da dupla mãe-lactente? </a:t>
            </a:r>
          </a:p>
          <a:p>
            <a:pPr marL="685800" lvl="1" indent="-228600" rtl="0">
              <a:buFont typeface="+mj-lt"/>
              <a:buAutoNum type="arabicPeriod"/>
            </a:pPr>
            <a:r>
              <a:rPr lang="pt" b="0" i="0" dirty="0"/>
              <a:t>Para que outros serviços podem encaminhar a dupla mãe-lactente nos cenários? </a:t>
            </a:r>
          </a:p>
          <a:p>
            <a:pPr marL="228600" lvl="0" indent="-228600" rtl="0">
              <a:buFont typeface="Arial" panose="020B0604020202020204" pitchFamily="34" charset="0"/>
              <a:buChar char="•"/>
            </a:pPr>
            <a:r>
              <a:rPr lang="pt" b="0" i="0" dirty="0"/>
              <a:t>O facilitador pode encontrar as respostas em </a:t>
            </a:r>
            <a:r>
              <a:rPr lang="pt" b="1" i="1" dirty="0"/>
              <a:t>Folha do facilitador_Estudos de caso C — Respostas_Sessão 4</a:t>
            </a:r>
            <a:endParaRPr lang="en-US" b="1"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 b="1" i="0" dirty="0"/>
              <a:t>PERGUNTE: </a:t>
            </a:r>
            <a:r>
              <a:rPr lang="pt" b="0" i="0" dirty="0"/>
              <a:t>Que outros desafios que as mães ou os lactentes podem enfrentar deveriam referir? E para onde deveriam encaminhá-los?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 b="1" i="0" dirty="0"/>
              <a:t>FAÇA: </a:t>
            </a:r>
            <a:r>
              <a:rPr lang="pt" b="0" i="0" dirty="0"/>
              <a:t>Promova uma discussão sobre o encaminhamento de problemas que não podem ser tratados diretamente pela MAMI, por exemplo, doenças mentais graves, subnutrição materna para IMAM, doença para o médico, insegurança alimentar decorrente de problemas financeiros com impacto nos resultados da criança — pode interligar com os projetos FSL/dinheiro/proteção social. </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79</a:t>
            </a:fld>
            <a:endParaRPr lang="en-UK"/>
          </a:p>
        </p:txBody>
      </p:sp>
    </p:spTree>
    <p:extLst>
      <p:ext uri="{BB962C8B-B14F-4D97-AF65-F5344CB8AC3E}">
        <p14:creationId xmlns:p14="http://schemas.microsoft.com/office/powerpoint/2010/main" val="1364103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 sz="1200" b="1" kern="1200">
                <a:solidFill>
                  <a:schemeClr val="tx1"/>
                </a:solidFill>
                <a:effectLst/>
                <a:latin typeface="+mn-lt"/>
                <a:ea typeface="+mn-ea"/>
                <a:cs typeface="+mn-cs"/>
              </a:rPr>
              <a:t>FAÇA: </a:t>
            </a:r>
            <a:r>
              <a:rPr lang="pt" sz="1200" b="0" kern="1200">
                <a:solidFill>
                  <a:schemeClr val="tx1"/>
                </a:solidFill>
                <a:effectLst/>
                <a:latin typeface="+mn-lt"/>
                <a:ea typeface="+mn-ea"/>
                <a:cs typeface="+mn-cs"/>
              </a:rPr>
              <a:t>Distribua o Formulário de Inscrição e Acompanhamento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 sz="1200" b="1" kern="1200">
                <a:solidFill>
                  <a:schemeClr val="tx1"/>
                </a:solidFill>
                <a:effectLst/>
                <a:latin typeface="+mn-lt"/>
                <a:ea typeface="+mn-ea"/>
                <a:cs typeface="+mn-cs"/>
              </a:rPr>
              <a:t>DIGA: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a:t>Componente 4 do pacote de apoio: Monitorização contínua do progresso e bem-estar da dupla mãe-lactente em cada visita.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t>Para </a:t>
            </a:r>
            <a:r>
              <a:rPr lang="pt" b="1" i="0" u="sng"/>
              <a:t>[nome do contexto]</a:t>
            </a:r>
            <a:r>
              <a:rPr lang="pt" b="0" i="0" u="none"/>
              <a:t>, inicialmente, </a:t>
            </a:r>
            <a:r>
              <a:rPr lang="pt" b="0" i="0"/>
              <a:t> veremos as duplas mãe-lactente inscritas a cada </a:t>
            </a:r>
            <a:r>
              <a:rPr lang="pt" b="1" i="0" u="sng"/>
              <a:t>[adicionar frequência de visitas decidida para o contexto].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u="none"/>
              <a:t>Em cada visita, pretendemos monitorizar o progresso dos lactentes e das mães e avaliar quaisquer novos fatores de risco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t>Utilizamos o Formulário de Inscrição e Acompanhamento para nos orientarmos neste processo. </a:t>
            </a:r>
            <a:endParaRPr lang="en-US" b="0" i="0" u="none"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t>Em cada visita, monitorizamos a forma como o lactente e a mãe estão a progredir. Fazemos uma verificação de quaisquer sinais de perigo, novas doenças, doenças em curso ou desafios de alimentação ou de saúde mental materna atuais.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t>Em cada visita, monitorizamos o crescimento da criança, pois, em última análise, queremos que a criança esteja a aumentar de peso como seria de esperar — para crianças com menos de 6 meses, isto é pelo menos 500 g ou 0,5 kg por mês.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a:t>Calculamos o aumento de peso como g/kg/dia. O limiar com que trabalhamos para lactentes &lt; 6 meses é 5 g/kg/dia. Se o lactente está a aumentar menos do que isto, não está a aumentar adequadamente. </a:t>
            </a:r>
          </a:p>
          <a:p>
            <a:pPr marL="628650" lvl="1" indent="-171450" rtl="0">
              <a:buFont typeface="Arial" panose="020B0604020202020204" pitchFamily="34" charset="0"/>
              <a:buChar char="•"/>
            </a:pPr>
            <a:r>
              <a:rPr lang="pt" b="0" i="0"/>
              <a:t>Em cada visita, prestamos aconselhamento específico à mãe ou cuidador sobre os desafios que identificámos na avaliação inicial, e/ou sobre quaisquer novos desafios que tenham sido identificados durante as visitas de acompanhamento.</a:t>
            </a:r>
          </a:p>
          <a:p>
            <a:pPr marL="171450" indent="-171450" rtl="0">
              <a:buFont typeface="Arial" panose="020B0604020202020204" pitchFamily="34" charset="0"/>
              <a:buChar char="•"/>
            </a:pPr>
            <a:r>
              <a:rPr lang="pt" sz="1200" kern="1200">
                <a:solidFill>
                  <a:schemeClr val="tx1"/>
                </a:solidFill>
                <a:effectLst/>
                <a:latin typeface="+mn-lt"/>
                <a:ea typeface="+mn-ea"/>
                <a:cs typeface="+mn-cs"/>
              </a:rPr>
              <a:t>É importante continuar a monitorizar inscrições relativas a quaisquer novas preocupações, mas também acompanhar o progresso da mãe e do lactente em cada visita.</a:t>
            </a:r>
            <a:endParaRPr lang="en-GB" sz="1200" kern="1200" dirty="0">
              <a:solidFill>
                <a:schemeClr val="tx1"/>
              </a:solidFill>
              <a:effectLst/>
              <a:latin typeface="+mn-lt"/>
              <a:ea typeface="+mn-ea"/>
              <a:cs typeface="+mn-cs"/>
            </a:endParaRPr>
          </a:p>
          <a:p>
            <a:pPr marL="171450" indent="-171450" rtl="0">
              <a:buFont typeface="Arial" panose="020B0604020202020204" pitchFamily="34" charset="0"/>
              <a:buChar char="•"/>
            </a:pPr>
            <a:r>
              <a:rPr lang="pt" sz="1200" kern="1200">
                <a:solidFill>
                  <a:schemeClr val="tx1"/>
                </a:solidFill>
                <a:effectLst/>
                <a:latin typeface="+mn-lt"/>
                <a:ea typeface="+mn-ea"/>
                <a:cs typeface="+mn-cs"/>
              </a:rPr>
              <a:t>A frequência com que continuamos a ver a mãe e o lactente depende de como estão a progredir.</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80</a:t>
            </a:fld>
            <a:endParaRPr lang="en-UK"/>
          </a:p>
        </p:txBody>
      </p:sp>
    </p:spTree>
    <p:extLst>
      <p:ext uri="{BB962C8B-B14F-4D97-AF65-F5344CB8AC3E}">
        <p14:creationId xmlns:p14="http://schemas.microsoft.com/office/powerpoint/2010/main" val="262553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a:t>DIGA:</a:t>
            </a:r>
          </a:p>
          <a:p>
            <a:pPr marL="171450" indent="-171450" rtl="0">
              <a:buFont typeface="Arial" panose="020B0604020202020204" pitchFamily="34" charset="0"/>
              <a:buChar char="•"/>
            </a:pPr>
            <a:r>
              <a:rPr lang="pt"/>
              <a:t>Se estiver a correr bem, então poderão vê-los menos vezes</a:t>
            </a:r>
          </a:p>
          <a:p>
            <a:pPr marL="171450" indent="-171450" rtl="0">
              <a:buFont typeface="Arial" panose="020B0604020202020204" pitchFamily="34" charset="0"/>
              <a:buChar char="•"/>
            </a:pPr>
            <a:r>
              <a:rPr lang="pt"/>
              <a:t>Se a situação começar a deteriorar-se novamente ou se surgir um novo “risco”, poderão aumentar novamente a frequência</a:t>
            </a:r>
          </a:p>
          <a:p>
            <a:pPr marL="171450" indent="-171450" rtl="0">
              <a:buFont typeface="Arial" panose="020B0604020202020204" pitchFamily="34" charset="0"/>
              <a:buChar char="•"/>
            </a:pPr>
            <a:r>
              <a:rPr lang="pt"/>
              <a:t>Se, em algum momento, desenvolverem complicações, devem ser encaminhados para o Centro de Estabilização</a:t>
            </a:r>
          </a:p>
          <a:p>
            <a:pPr marL="171450" indent="-171450" rtl="0">
              <a:buFont typeface="Arial" panose="020B0604020202020204" pitchFamily="34" charset="0"/>
              <a:buChar char="•"/>
            </a:pPr>
            <a:r>
              <a:rPr lang="pt"/>
              <a:t>Isto deve ser flexível e ajustado ao progresso da mãe e do lactente</a:t>
            </a:r>
          </a:p>
          <a:p>
            <a:pPr marL="171450" indent="-171450" rtl="0">
              <a:buFont typeface="Arial" panose="020B0604020202020204" pitchFamily="34" charset="0"/>
              <a:buChar char="•"/>
            </a:pPr>
            <a:r>
              <a:rPr lang="pt"/>
              <a:t>A ideia não é aumentar o fardo do profissional de saúde ou da mãe</a:t>
            </a:r>
          </a:p>
          <a:p>
            <a:pPr marL="171450" indent="-171450" rtl="0">
              <a:buFont typeface="Arial" panose="020B0604020202020204" pitchFamily="34" charset="0"/>
              <a:buChar char="•"/>
            </a:pPr>
            <a:endParaRPr lang="en-US" b="1" baseline="0" dirty="0"/>
          </a:p>
          <a:p>
            <a:pPr marL="0" indent="0" rtl="0">
              <a:buFont typeface="Arial" panose="020B0604020202020204" pitchFamily="34" charset="0"/>
              <a:buNone/>
            </a:pPr>
            <a:r>
              <a:rPr lang="pt" b="1"/>
              <a:t>DIGA:</a:t>
            </a:r>
          </a:p>
          <a:p>
            <a:pPr marL="171450" indent="-171450" rtl="0">
              <a:buFont typeface="Arial" panose="020B0604020202020204" pitchFamily="34" charset="0"/>
              <a:buChar char="•"/>
            </a:pPr>
            <a:r>
              <a:rPr lang="pt"/>
              <a:t>Determinamos se está a correr tudo bem ou não, de acordo com os critérios enumerados nesta tabela</a:t>
            </a:r>
          </a:p>
          <a:p>
            <a:pPr marL="171450" indent="-171450" rtl="0">
              <a:buFont typeface="Arial" panose="020B0604020202020204" pitchFamily="34" charset="0"/>
              <a:buChar char="•"/>
            </a:pPr>
            <a:r>
              <a:rPr lang="pt"/>
              <a:t>Analisamos o ganho de peso, em g/kg/dia, e se existem problemas clínicos, de alimentação ou de saúde mental materna</a:t>
            </a:r>
          </a:p>
          <a:p>
            <a:pPr marL="171450" indent="-171450" rtl="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81</a:t>
            </a:fld>
            <a:endParaRPr lang="en-UK"/>
          </a:p>
        </p:txBody>
      </p:sp>
    </p:spTree>
    <p:extLst>
      <p:ext uri="{BB962C8B-B14F-4D97-AF65-F5344CB8AC3E}">
        <p14:creationId xmlns:p14="http://schemas.microsoft.com/office/powerpoint/2010/main" val="40731200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dirty="0"/>
              <a:t>DIGA:</a:t>
            </a:r>
          </a:p>
          <a:p>
            <a:pPr marL="171450" indent="-171450" rtl="0">
              <a:buFont typeface="Arial" panose="020B0604020202020204" pitchFamily="34" charset="0"/>
              <a:buChar char="•"/>
            </a:pPr>
            <a:r>
              <a:rPr lang="pt" dirty="0"/>
              <a:t>Aos 6 meses de idade, cada lactente e cada mãe devem ter uma visita final do “Resultado dos 6 meses”.</a:t>
            </a:r>
          </a:p>
          <a:p>
            <a:pPr marL="171450" indent="-171450" rtl="0">
              <a:buFont typeface="Arial" panose="020B0604020202020204" pitchFamily="34" charset="0"/>
              <a:buChar char="•"/>
            </a:pPr>
            <a:r>
              <a:rPr lang="pt" dirty="0"/>
              <a:t>Esta visita destina-se a decidir se há alguma necessidade de continuação do apoio aos 6 meses. </a:t>
            </a:r>
          </a:p>
          <a:p>
            <a:pPr marL="171450" indent="-171450" rtl="0">
              <a:buFont typeface="Arial" panose="020B0604020202020204" pitchFamily="34" charset="0"/>
              <a:buChar char="•"/>
            </a:pPr>
            <a:r>
              <a:rPr lang="pt" dirty="0"/>
              <a:t>A mãe está em risco? O lactente está em risco?</a:t>
            </a:r>
          </a:p>
          <a:p>
            <a:pPr marL="171450" indent="-171450" rtl="0">
              <a:buFont typeface="Arial" panose="020B0604020202020204" pitchFamily="34" charset="0"/>
              <a:buChar char="•"/>
            </a:pPr>
            <a:endParaRPr lang="en-US" baseline="0" dirty="0"/>
          </a:p>
          <a:p>
            <a:pPr marL="0" indent="0" rtl="0">
              <a:buFont typeface="Arial" panose="020B0604020202020204" pitchFamily="34" charset="0"/>
              <a:buNone/>
            </a:pPr>
            <a:r>
              <a:rPr lang="pt" b="1" dirty="0"/>
              <a:t>PERGUNTE: </a:t>
            </a:r>
            <a:r>
              <a:rPr lang="pt" dirty="0"/>
              <a:t>Se a </a:t>
            </a:r>
            <a:r>
              <a:rPr lang="pt"/>
              <a:t>criança estivesse gravemente subnutrida aos </a:t>
            </a:r>
            <a:r>
              <a:rPr lang="pt" dirty="0"/>
              <a:t>6 meses, o que fariam?</a:t>
            </a:r>
          </a:p>
          <a:p>
            <a:pPr marL="0" indent="0" rtl="0">
              <a:buFont typeface="Arial" panose="020B0604020202020204" pitchFamily="34" charset="0"/>
              <a:buNone/>
            </a:pPr>
            <a:r>
              <a:rPr lang="pt" b="1" i="1" dirty="0"/>
              <a:t>Resposta: </a:t>
            </a:r>
            <a:r>
              <a:rPr lang="pt" i="1" dirty="0"/>
              <a:t>encaminhar para o programa IMAM para avaliação e admissão.</a:t>
            </a:r>
          </a:p>
          <a:p>
            <a:pPr marL="0" indent="0" rtl="0">
              <a:buFont typeface="Arial" panose="020B0604020202020204" pitchFamily="34" charset="0"/>
              <a:buNone/>
            </a:pPr>
            <a:endParaRPr lang="en-US" i="1" baseline="0" dirty="0"/>
          </a:p>
          <a:p>
            <a:pPr marL="0" indent="0" rtl="0">
              <a:buFont typeface="Arial" panose="020B0604020202020204" pitchFamily="34" charset="0"/>
              <a:buNone/>
            </a:pPr>
            <a:r>
              <a:rPr lang="pt" b="1" i="0" dirty="0"/>
              <a:t>PERGUNTE: </a:t>
            </a:r>
            <a:r>
              <a:rPr lang="pt" i="0" dirty="0"/>
              <a:t>Se o lactente apresentasse um problema de alimentação aos 6 meses, o que fariam?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 b="1" i="1" dirty="0"/>
              <a:t>Resposta: </a:t>
            </a:r>
            <a:r>
              <a:rPr lang="pt" b="0" i="1" dirty="0"/>
              <a:t>encaminhar para apoio sobre IYCF, aconselhamento presencial idealmente, uma vez que foi identificado um problema. </a:t>
            </a:r>
          </a:p>
          <a:p>
            <a:pPr marL="0" indent="0" rtl="0">
              <a:buFont typeface="Arial" panose="020B0604020202020204" pitchFamily="34" charset="0"/>
              <a:buNone/>
            </a:pPr>
            <a:endParaRPr lang="en-US" i="1" baseline="0" dirty="0"/>
          </a:p>
          <a:p>
            <a:pPr marL="0" indent="0" rtl="0">
              <a:buFont typeface="Arial" panose="020B0604020202020204" pitchFamily="34" charset="0"/>
              <a:buNone/>
            </a:pPr>
            <a:r>
              <a:rPr lang="pt" b="1" i="0" dirty="0"/>
              <a:t>PERGUNTE: </a:t>
            </a:r>
            <a:r>
              <a:rPr lang="pt" i="0" dirty="0"/>
              <a:t>Se a mãe estivesse a enfrentar um desafio de saúde mental na revisão dos 6 meses, o que fariam?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 b="1" i="1" dirty="0"/>
              <a:t>Resposta: </a:t>
            </a:r>
            <a:r>
              <a:rPr lang="pt" b="0" i="1" dirty="0"/>
              <a:t>garantir que a mãe seja ligada aos serviços de apoio à saúde mental</a:t>
            </a:r>
            <a:endParaRPr lang="en-US" b="1" i="1" baseline="0" dirty="0"/>
          </a:p>
          <a:p>
            <a:pPr marL="0" indent="0" rtl="0">
              <a:buFont typeface="Arial" panose="020B0604020202020204" pitchFamily="34" charset="0"/>
              <a:buNone/>
            </a:pPr>
            <a:endParaRPr lang="en-US" i="1" baseline="0" dirty="0"/>
          </a:p>
          <a:p>
            <a:pPr marL="0" indent="0" rtl="0">
              <a:buFont typeface="Arial" panose="020B0604020202020204" pitchFamily="34" charset="0"/>
              <a:buNone/>
            </a:pPr>
            <a:r>
              <a:rPr lang="pt" b="1" i="0" dirty="0"/>
              <a:t>PERGUNTE: </a:t>
            </a:r>
            <a:r>
              <a:rPr lang="pt" i="0" dirty="0"/>
              <a:t>Se o lactente e a mãe estivessem nutricionalmente bem, não apresentassem problemas de alimentação ou clínicos, nem preocupações de saúde mental, o que fariam?</a:t>
            </a:r>
          </a:p>
          <a:p>
            <a:pPr marL="0" indent="0" rtl="0">
              <a:buFont typeface="Arial" panose="020B0604020202020204" pitchFamily="34" charset="0"/>
              <a:buNone/>
            </a:pPr>
            <a:r>
              <a:rPr lang="pt" b="1" i="1" dirty="0"/>
              <a:t>Resposta: </a:t>
            </a:r>
            <a:r>
              <a:rPr lang="pt" i="1" dirty="0"/>
              <a:t>Se não houver risco, a mãe e o lactente podem continuar com os cuidados de saúde de rotina, tais como assegurar que comparecem às consultas de vacinação e são encorajados a procurar apoio sobre IYCF se ocorrer algum problema de alimentação e a procurar cuidados de saúde se a mãe ou o lactente adoecerem. </a:t>
            </a:r>
          </a:p>
          <a:p>
            <a:pPr marL="0" indent="0" rtl="0">
              <a:buFont typeface="Arial" panose="020B0604020202020204" pitchFamily="34" charset="0"/>
              <a:buNone/>
            </a:pPr>
            <a:endParaRPr lang="en-US" i="1" baseline="0" dirty="0"/>
          </a:p>
          <a:p>
            <a:pPr marL="0" indent="0" rtl="0">
              <a:buFont typeface="Arial" panose="020B0604020202020204" pitchFamily="34" charset="0"/>
              <a:buNone/>
            </a:pPr>
            <a:r>
              <a:rPr lang="pt" b="1" i="0" dirty="0"/>
              <a:t>DIGA: </a:t>
            </a:r>
            <a:r>
              <a:rPr lang="pt" i="0" dirty="0"/>
              <a:t>Além de assegurar a continuidade dos cuidados, a revisão dos 6 meses é também importante porque que nos permite avaliar o impacto do programa MAMI, examinando o resultado do lactente e da mãe no ponto de saída do programa. </a:t>
            </a:r>
          </a:p>
          <a:p>
            <a:pPr marL="0" indent="0" rtl="0">
              <a:buFont typeface="Arial" panose="020B0604020202020204" pitchFamily="34" charset="0"/>
              <a:buNone/>
            </a:pPr>
            <a:endParaRPr lang="en-US" i="0" baseline="0" dirty="0"/>
          </a:p>
          <a:p>
            <a:pPr marL="0" indent="0" rtl="0">
              <a:buFont typeface="Arial" panose="020B0604020202020204" pitchFamily="34" charset="0"/>
              <a:buNone/>
            </a:pPr>
            <a:r>
              <a:rPr lang="pt" b="1" i="0" dirty="0"/>
              <a:t>DIGA: </a:t>
            </a:r>
            <a:r>
              <a:rPr lang="pt" i="0" dirty="0"/>
              <a:t>haverá alguns lactentes e mães que sairão do programa antes dos 6 meses, por exemplo, as que não cumprem, que se transferem para outros programas ou se um lactente morre. Nestas situações, pode não ser possível obter os dados de saída mas estes podem ser codificados como Incumprimento, Transferência ou Morte </a:t>
            </a:r>
            <a:endParaRPr lang="en-US" i="0"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82</a:t>
            </a:fld>
            <a:endParaRPr lang="en-UK"/>
          </a:p>
        </p:txBody>
      </p:sp>
    </p:spTree>
    <p:extLst>
      <p:ext uri="{BB962C8B-B14F-4D97-AF65-F5344CB8AC3E}">
        <p14:creationId xmlns:p14="http://schemas.microsoft.com/office/powerpoint/2010/main" val="40620733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83</a:t>
            </a:fld>
            <a:endParaRPr lang="en-UK"/>
          </a:p>
        </p:txBody>
      </p:sp>
    </p:spTree>
    <p:extLst>
      <p:ext uri="{BB962C8B-B14F-4D97-AF65-F5344CB8AC3E}">
        <p14:creationId xmlns:p14="http://schemas.microsoft.com/office/powerpoint/2010/main" val="2482543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a:t>Vamos debruçar-nos sobre o tópico principal de relaxamento.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PERGUNTE: </a:t>
            </a:r>
            <a:r>
              <a:rPr lang="pt"/>
              <a:t>Porque pensam que incluímos o relaxamento como um tópico principal no Percurso de Cuidados MAMI?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sz="1200" b="1" kern="1200">
                <a:solidFill>
                  <a:schemeClr val="tx1"/>
                </a:solidFill>
                <a:effectLst/>
                <a:latin typeface="+mn-lt"/>
                <a:ea typeface="+mn-ea"/>
                <a:cs typeface="+mn-cs"/>
              </a:rPr>
              <a:t>FAÇA: </a:t>
            </a:r>
            <a:r>
              <a:rPr lang="pt" sz="1200" kern="1200">
                <a:solidFill>
                  <a:schemeClr val="tx1"/>
                </a:solidFill>
                <a:effectLst/>
                <a:latin typeface="+mn-lt"/>
                <a:ea typeface="+mn-ea"/>
                <a:cs typeface="+mn-cs"/>
              </a:rPr>
              <a:t>Estimule uma discussão ativa sobre a razão pela qual isto é importante.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u="sng"/>
              <a:t>Pontos de discussão:</a:t>
            </a:r>
          </a:p>
          <a:p>
            <a:pPr marL="171450" indent="-171450" rtl="0">
              <a:buFont typeface="Arial" panose="020B0604020202020204" pitchFamily="34" charset="0"/>
              <a:buChar char="•"/>
            </a:pPr>
            <a:r>
              <a:rPr lang="pt"/>
              <a:t>Ansiedade, fadiga e stress emocional podem afetar o sucesso do aleitamento materno. </a:t>
            </a:r>
          </a:p>
          <a:p>
            <a:pPr marL="171450" indent="-171450" rtl="0">
              <a:buFont typeface="Arial" panose="020B0604020202020204" pitchFamily="34" charset="0"/>
              <a:buChar char="•"/>
            </a:pPr>
            <a:r>
              <a:rPr lang="pt"/>
              <a:t>As técnicas de relaxamento ajudam a estimular o fluxo de leite e contribuem para o sucesso e a continuação da amamentação. Quanto mais relaxada estiver a mãe, mais o fluxo de leite é estimulado.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baseline="0"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84</a:t>
            </a:fld>
            <a:endParaRPr lang="en-UK"/>
          </a:p>
        </p:txBody>
      </p:sp>
    </p:spTree>
    <p:extLst>
      <p:ext uri="{BB962C8B-B14F-4D97-AF65-F5344CB8AC3E}">
        <p14:creationId xmlns:p14="http://schemas.microsoft.com/office/powerpoint/2010/main" val="51553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i="0" u="sng" dirty="0"/>
              <a:t>Discussão plenária guiada:</a:t>
            </a:r>
          </a:p>
          <a:p>
            <a:pPr marL="0" marR="0" lvl="0" indent="0" algn="l" defTabSz="914400" rtl="0" eaLnBrk="1" fontAlgn="auto" latinLnBrk="0" hangingPunct="1">
              <a:lnSpc>
                <a:spcPct val="100000"/>
              </a:lnSpc>
              <a:spcBef>
                <a:spcPts val="0"/>
              </a:spcBef>
              <a:spcAft>
                <a:spcPts val="0"/>
              </a:spcAft>
              <a:buClrTx/>
              <a:buSzTx/>
              <a:buFontTx/>
              <a:buNone/>
              <a:tabLst/>
              <a:defRPr/>
            </a:pPr>
            <a:r>
              <a:rPr lang="pt" b="1" i="0" dirty="0"/>
              <a:t>Faça: </a:t>
            </a:r>
            <a:r>
              <a:rPr lang="pt" b="0" i="0" dirty="0"/>
              <a:t>Utilize diapositivos para partilhar as principais orientações relevantes para MAMI: Gestão da subnutrição aguda, GIDI, MIYCN e Cuidados para o Desenvolvimento — destaque as principais orientações existentes. Pergunte-lhes se estão familiarizados com elas. Perceba o que estão a utilizar que não esteja incluído neste diapositivo. </a:t>
            </a:r>
          </a:p>
          <a:p>
            <a:pPr rtl="0"/>
            <a:endParaRPr lang="en-US" b="0" i="0" baseline="0" dirty="0"/>
          </a:p>
          <a:p>
            <a:pPr rtl="0"/>
            <a:r>
              <a:rPr lang="pt" b="1" i="0" dirty="0"/>
              <a:t>Faça: </a:t>
            </a:r>
            <a:r>
              <a:rPr lang="pt" b="0" i="0" dirty="0"/>
              <a:t>O facilitador deve abordar e documentar alguns desafios-chave e comuns da orientação existente, sondando os formandos por meio das seguintes perguntas:</a:t>
            </a:r>
          </a:p>
          <a:p>
            <a:pPr rtl="0"/>
            <a:endParaRPr lang="en-US" b="1" i="0" baseline="0" dirty="0"/>
          </a:p>
          <a:p>
            <a:pPr rtl="0"/>
            <a:r>
              <a:rPr lang="pt" b="1" i="0" dirty="0"/>
              <a:t>Pergunte</a:t>
            </a:r>
            <a:r>
              <a:rPr lang="pt" b="0" i="0" dirty="0"/>
              <a:t>: “Quais são os principais desafios que enfrentam com a orientação/cuidado existente para lactentes pequenos e em risco nutricional &lt; 6 meses e respetivas mães?”</a:t>
            </a:r>
          </a:p>
          <a:p>
            <a:pPr marL="0" marR="0" lvl="0" indent="0" algn="l" defTabSz="914400" rtl="0" eaLnBrk="1" fontAlgn="auto" latinLnBrk="0" hangingPunct="1">
              <a:lnSpc>
                <a:spcPct val="100000"/>
              </a:lnSpc>
              <a:spcBef>
                <a:spcPts val="0"/>
              </a:spcBef>
              <a:spcAft>
                <a:spcPts val="0"/>
              </a:spcAft>
              <a:buClrTx/>
              <a:buSzTx/>
              <a:buFontTx/>
              <a:buNone/>
              <a:tabLst/>
              <a:defRPr/>
            </a:pPr>
            <a:r>
              <a:rPr lang="pt" b="0" i="1" u="sng" dirty="0"/>
              <a:t>Exemplos:</a:t>
            </a:r>
            <a:r>
              <a:rPr lang="pt" b="0" i="1" dirty="0"/>
              <a:t> apenas cuidados hospitalares disponíveis para lactentes </a:t>
            </a:r>
            <a:r>
              <a:rPr lang="pt-PT" b="0" i="1" dirty="0"/>
              <a:t>gravemente subnutridos</a:t>
            </a:r>
            <a:r>
              <a:rPr lang="pt" b="0" i="1" dirty="0"/>
              <a:t> — desafios enfrentados pelas mães e famílias, encaminhamento para cuidados hospitalares difíceis para as famílias; continuidade limitada dos cuidados para recém-nascidos em risco, apoio comunitário insuficiente para lactentes em risco dos 0–6 meses, muitos lactentes em risco estão atualmente a ser esquecidos; quaisquer serviços que não estão disponíveis ou são incertos? Serviços que não são prestados com a melhor qualidade?</a:t>
            </a:r>
          </a:p>
          <a:p>
            <a:pPr rtl="0"/>
            <a:endParaRPr lang="en-US" b="0" i="1" baseline="0" dirty="0"/>
          </a:p>
          <a:p>
            <a:pPr rtl="0"/>
            <a:r>
              <a:rPr lang="pt" b="1" i="0" dirty="0"/>
              <a:t>Pergunte:</a:t>
            </a:r>
            <a:r>
              <a:rPr lang="pt" b="0" i="1" dirty="0"/>
              <a:t> “</a:t>
            </a:r>
            <a:r>
              <a:rPr lang="pt" b="0" i="0" dirty="0"/>
              <a:t>Quais são, na vossa opinião, as implicações disto para os lactentes e as mães?”</a:t>
            </a:r>
          </a:p>
          <a:p>
            <a:pPr rtl="0"/>
            <a:r>
              <a:rPr lang="pt" b="0" i="1" u="sng" dirty="0"/>
              <a:t>Exemplos</a:t>
            </a:r>
            <a:r>
              <a:rPr lang="pt" b="0" i="1" u="none" dirty="0"/>
              <a:t>: </a:t>
            </a:r>
            <a:r>
              <a:rPr lang="pt" b="0" i="1" dirty="0"/>
              <a:t>crescimento insuficiente, voltar novamente.    </a:t>
            </a:r>
          </a:p>
          <a:p>
            <a:pPr rtl="0"/>
            <a:endParaRPr lang="en-US" b="0" i="1" baseline="0" dirty="0"/>
          </a:p>
          <a:p>
            <a:pPr lvl="0" rtl="0"/>
            <a:r>
              <a:rPr lang="pt" sz="1200" b="1" kern="1200" dirty="0">
                <a:solidFill>
                  <a:schemeClr val="tx1"/>
                </a:solidFill>
                <a:effectLst/>
                <a:latin typeface="+mn-lt"/>
                <a:ea typeface="+mn-ea"/>
                <a:cs typeface="+mn-cs"/>
              </a:rPr>
              <a:t>Pergunte:</a:t>
            </a:r>
            <a:r>
              <a:rPr lang="pt" sz="1200" kern="1200" dirty="0">
                <a:solidFill>
                  <a:schemeClr val="tx1"/>
                </a:solidFill>
                <a:effectLst/>
                <a:latin typeface="+mn-lt"/>
                <a:ea typeface="+mn-ea"/>
                <a:cs typeface="+mn-cs"/>
              </a:rPr>
              <a:t> “há alguma implicação para vocês na clínica?” </a:t>
            </a:r>
            <a:endParaRPr lang="en-US" sz="1200" kern="1200" dirty="0">
              <a:solidFill>
                <a:schemeClr val="tx1"/>
              </a:solidFill>
              <a:effectLst/>
              <a:latin typeface="+mn-lt"/>
              <a:ea typeface="+mn-ea"/>
              <a:cs typeface="+mn-cs"/>
            </a:endParaRPr>
          </a:p>
          <a:p>
            <a:pPr lvl="0" rtl="0"/>
            <a:r>
              <a:rPr lang="pt" sz="1200" b="1" kern="1200" dirty="0">
                <a:solidFill>
                  <a:schemeClr val="tx1"/>
                </a:solidFill>
                <a:effectLst/>
                <a:latin typeface="+mn-lt"/>
                <a:ea typeface="+mn-ea"/>
                <a:cs typeface="+mn-cs"/>
              </a:rPr>
              <a:t>Pergunte: “</a:t>
            </a:r>
            <a:r>
              <a:rPr lang="pt" sz="1200" kern="1200" dirty="0">
                <a:solidFill>
                  <a:schemeClr val="tx1"/>
                </a:solidFill>
                <a:effectLst/>
                <a:latin typeface="+mn-lt"/>
                <a:ea typeface="+mn-ea"/>
                <a:cs typeface="+mn-cs"/>
              </a:rPr>
              <a:t>De que forma pensam que estas implicações poderiam ser ultrapassadas?”</a:t>
            </a:r>
          </a:p>
          <a:p>
            <a:pPr rtl="0"/>
            <a:endParaRPr lang="en-US" b="0" i="1" u="sng" baseline="0" dirty="0"/>
          </a:p>
          <a:p>
            <a:pPr rtl="0"/>
            <a:r>
              <a:rPr lang="pt" b="1" i="0" u="none" dirty="0"/>
              <a:t>Diga: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1" i="0" dirty="0"/>
              <a:t>“</a:t>
            </a:r>
            <a:r>
              <a:rPr lang="pt" b="0" i="0" dirty="0"/>
              <a:t>Em suma, estão a dizer-nos de que, no vosso caso, os desafios que enfrentam são X, Y e Z </a:t>
            </a:r>
            <a:r>
              <a:rPr lang="pt" b="1" i="1" dirty="0"/>
              <a:t>(preencher a partir das discussões anteriores)</a:t>
            </a:r>
            <a:r>
              <a:rPr lang="pt" b="0" i="0" dirty="0"/>
              <a:t>”</a:t>
            </a:r>
          </a:p>
          <a:p>
            <a:pPr marL="171450" indent="-171450" rtl="0">
              <a:buFont typeface="Arial" panose="020B0604020202020204" pitchFamily="34" charset="0"/>
              <a:buChar char="•"/>
            </a:pPr>
            <a:r>
              <a:rPr lang="pt" b="0" i="0" u="none" dirty="0"/>
              <a:t>“O que estão a vivenciar é partilhado por outros profissionais de saúde em todo o mundo, tal como vocês. Todas estas experiências estão na base do que nos levou a desenvolver o Pacote do Percurso de Cuidados MAMI para vos ajudar no vosso trabalho.”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u="none" dirty="0"/>
              <a:t>“P</a:t>
            </a:r>
            <a:r>
              <a:rPr lang="pt" sz="1200" kern="1200" dirty="0">
                <a:solidFill>
                  <a:schemeClr val="tx1"/>
                </a:solidFill>
                <a:effectLst/>
                <a:latin typeface="+mn-lt"/>
                <a:ea typeface="+mn-ea"/>
                <a:cs typeface="+mn-cs"/>
              </a:rPr>
              <a:t>ensem em quando o Percurso de Cuidados MAMI pode ter sido útil no vosso trabalho, ou com pessoas que conhecem, e tenham isto em mente ao longo da formação.”</a:t>
            </a:r>
          </a:p>
          <a:p>
            <a:pPr marL="171450" indent="-171450" rtl="0">
              <a:buFont typeface="Arial" panose="020B0604020202020204" pitchFamily="34" charset="0"/>
              <a:buChar char="•"/>
            </a:pPr>
            <a:endParaRPr lang="en-US" b="0" i="0" u="none" baseline="0"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17</a:t>
            </a:fld>
            <a:endParaRPr lang="en-UK"/>
          </a:p>
        </p:txBody>
      </p:sp>
    </p:spTree>
    <p:extLst>
      <p:ext uri="{BB962C8B-B14F-4D97-AF65-F5344CB8AC3E}">
        <p14:creationId xmlns:p14="http://schemas.microsoft.com/office/powerpoint/2010/main" val="25300612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u="sng"/>
              <a:t>Instruções para a atividade</a:t>
            </a:r>
            <a:endParaRPr lang="en-US" dirty="0"/>
          </a:p>
          <a:p>
            <a:pPr rtl="0"/>
            <a:r>
              <a:rPr lang="pt" b="1"/>
              <a:t>FAÇA: </a:t>
            </a:r>
            <a:r>
              <a:rPr lang="pt"/>
              <a:t>Peça a um voluntário para ler o Cenário no ecrã</a:t>
            </a:r>
            <a:endParaRPr lang="en-US" dirty="0"/>
          </a:p>
          <a:p>
            <a:pPr rtl="0"/>
            <a:endParaRPr lang="en-US" dirty="0"/>
          </a:p>
          <a:p>
            <a:pPr rtl="0"/>
            <a:r>
              <a:rPr lang="pt" b="1"/>
              <a:t>DIGA: </a:t>
            </a:r>
            <a:r>
              <a:rPr lang="pt"/>
              <a:t>Consultem os cartões C5 e C6 e dediquem alguns minutos a ler o conteúdo. </a:t>
            </a:r>
          </a:p>
          <a:p>
            <a:pPr rtl="0"/>
            <a:endParaRPr lang="en-US" b="1" baseline="0" dirty="0"/>
          </a:p>
          <a:p>
            <a:pPr rtl="0"/>
            <a:r>
              <a:rPr lang="pt" b="1"/>
              <a:t>FAÇA: dê aos formandos alguns minutos para 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rtl="0"/>
            <a:r>
              <a:rPr lang="pt" b="1"/>
              <a:t>FAÇA: Peça a um voluntário que faça uma dramatização sobre o que poderia fazer neste cenário. </a:t>
            </a:r>
          </a:p>
          <a:p>
            <a:pPr rtl="0"/>
            <a:r>
              <a:rPr lang="pt" b="1"/>
              <a:t>FAÇA: Peça aos outros formandos que reflitam e forneçam feedback sobre a dramatização. </a:t>
            </a:r>
            <a:endParaRPr lang="en-US" b="1" dirty="0"/>
          </a:p>
          <a:p>
            <a:pPr marL="171450" indent="-171450" rtl="0">
              <a:buFont typeface="Arial" panose="020B0604020202020204" pitchFamily="34" charset="0"/>
              <a:buChar char="•"/>
            </a:pPr>
            <a:endParaRPr lang="en-US" dirty="0"/>
          </a:p>
          <a:p>
            <a:pPr marL="0" indent="0" rtl="0">
              <a:buFont typeface="Arial" panose="020B0604020202020204" pitchFamily="34" charset="0"/>
              <a:buNone/>
            </a:pPr>
            <a:r>
              <a:rPr lang="pt" b="1" u="sng"/>
              <a:t>Pontos de discussão:</a:t>
            </a:r>
            <a:endParaRPr lang="en-US" b="1" u="sng" dirty="0"/>
          </a:p>
          <a:p>
            <a:pPr marL="171450" indent="-171450" rtl="0">
              <a:buFont typeface="Arial" panose="020B0604020202020204" pitchFamily="34" charset="0"/>
              <a:buChar char="•"/>
            </a:pPr>
            <a:r>
              <a:rPr lang="pt"/>
              <a:t>Existem diferentes técnicas de relaxamento. Examinem-nas com a mãe e discutam o método preferido. </a:t>
            </a:r>
          </a:p>
          <a:p>
            <a:pPr marL="171450" indent="-171450" rtl="0">
              <a:buFont typeface="Arial" panose="020B0604020202020204" pitchFamily="34" charset="0"/>
              <a:buChar char="•"/>
            </a:pPr>
            <a:r>
              <a:rPr lang="pt"/>
              <a:t>Exemplos de técnicas de relaxamento incluem: exercícios respiratórios guiados por uma gravação de áudio, ouvir música, massagem, entre outras</a:t>
            </a:r>
          </a:p>
          <a:p>
            <a:pPr marL="171450" indent="-171450" rtl="0">
              <a:buFont typeface="Arial" panose="020B0604020202020204" pitchFamily="34" charset="0"/>
              <a:buChar char="•"/>
            </a:pPr>
            <a:r>
              <a:rPr lang="pt"/>
              <a:t>Respiração profunda: Numa situação stressante, uma pessoa entra no modo de luta ou fuga Neste modo, uma pessoa apresenta uma mente “em branco”, suores, músculos tensos, aumento do ritmo cardíaco, etc.</a:t>
            </a:r>
          </a:p>
          <a:p>
            <a:pPr marL="171450" indent="-171450" rtl="0">
              <a:buFont typeface="Arial" panose="020B0604020202020204" pitchFamily="34" charset="0"/>
              <a:buChar char="•"/>
            </a:pPr>
            <a:r>
              <a:rPr lang="pt"/>
              <a:t>Numa situação stressante, a respiração torna-se aguda e pouco profunda. A respiração profunda acalma o corpo porque é o que o corpo faz quando está calmo.</a:t>
            </a:r>
          </a:p>
          <a:p>
            <a:pPr marL="171450" indent="-171450" rtl="0">
              <a:buFont typeface="Arial" panose="020B0604020202020204" pitchFamily="34" charset="0"/>
              <a:buChar char="•"/>
            </a:pPr>
            <a:r>
              <a:rPr lang="pt"/>
              <a:t>Visualizar: Imagine algo que vos faça ficar calmos ou algo que vos agrade. Descrevam como cheira, está quente? Etc.</a:t>
            </a:r>
          </a:p>
          <a:p>
            <a:pPr rtl="0"/>
            <a:r>
              <a:rPr lang="pt"/>
              <a:t>Técnica de apertar-abraçar </a:t>
            </a:r>
          </a:p>
          <a:p>
            <a:pPr rtl="0"/>
            <a:r>
              <a:rPr lang="pt"/>
              <a:t>• Peçam à mãe ou ao cuidador (em pé ou sentado numa cadeira) que se certifique de que ambas as plantas dos pés estão planas no chão. </a:t>
            </a:r>
          </a:p>
          <a:p>
            <a:pPr rtl="0"/>
            <a:r>
              <a:rPr lang="pt"/>
              <a:t>• Deve mover os pés (batendo levemente no chão ou deslizando-os de um lado para o outro, mas mantendo sempre a planta dos pés no chão). Posteriormente, enquanto mantêm os pés da mãe/cuidador premidos no chão, peçam-lhe para imaginar que está a premir os pés sobre areia quente e macia, ou terra macia. </a:t>
            </a:r>
          </a:p>
          <a:p>
            <a:pPr rtl="0"/>
            <a:r>
              <a:rPr lang="pt"/>
              <a:t>• Em seguida, peçam-lhe para cruzar os braços à frente do peito, e usando a mão oposta no braço oposto, façam-na apertar suavemente a mão que se encontra no braço, movendo do ombro para baixo até ao cotovelo, e depois do cotovelo para baixo até ao pulso e de novo para trás até ao cotovelo. Devem apertar suavemente ambos os braços ao mesmo tempo. </a:t>
            </a:r>
          </a:p>
          <a:p>
            <a:pPr rtl="0"/>
            <a:r>
              <a:rPr lang="pt"/>
              <a:t>• Em seguida, peçam-lhe que se envolva a si própria com os braços para que as mãos toquem nas costas/omoplatas. Deve dar a si própria um aperto uniforme e suave durante cerca de um minuto. Seguidamente, deve soltar os braços. </a:t>
            </a:r>
          </a:p>
          <a:p>
            <a:pPr rtl="0"/>
            <a:endParaRPr lang="en-US" dirty="0"/>
          </a:p>
          <a:p>
            <a:pPr rtl="0"/>
            <a:r>
              <a:rPr lang="pt"/>
              <a:t>Técnica de massagem das costas (com parceiro) </a:t>
            </a:r>
          </a:p>
          <a:p>
            <a:pPr rtl="0"/>
            <a:r>
              <a:rPr lang="pt"/>
              <a:t>• A mãe senta-se à mesa descansando a cabeça nos braços, o mais relaxada possível. </a:t>
            </a:r>
          </a:p>
          <a:p>
            <a:pPr rtl="0"/>
            <a:r>
              <a:rPr lang="pt"/>
              <a:t>• Expliquem que é importante que os seus seios e as suas costas estejam nus. </a:t>
            </a:r>
          </a:p>
          <a:p>
            <a:pPr rtl="0"/>
            <a:r>
              <a:rPr lang="pt"/>
              <a:t>• A cadeira deve estar suficientemente afastada da mesa para que os seus seios fiquem soltos. </a:t>
            </a:r>
          </a:p>
          <a:p>
            <a:pPr rtl="0"/>
            <a:r>
              <a:rPr lang="pt"/>
              <a:t>• Esfreguem ambos os lados da sua coluna com polegares, fazendo pequenos movimentos circulares, desde o pescoço até às omoplatas. </a:t>
            </a:r>
          </a:p>
          <a:p>
            <a:pPr rtl="0"/>
            <a:r>
              <a:rPr lang="pt"/>
              <a:t>• Perguntem-lhe como se sente, e se isso a faz sentir relaxada. Nota: esta técnica pode ser demonstrada durante a sessão de aconselhamento para que a mãe e o parceiro possam praticar em casa. </a:t>
            </a:r>
          </a:p>
          <a:p>
            <a:pPr marL="171450" indent="-171450" rtl="0">
              <a:buFont typeface="Arial" panose="020B0604020202020204" pitchFamily="34" charset="0"/>
              <a:buChar char="•"/>
            </a:pPr>
            <a:endParaRPr lang="en-US" baseline="0" dirty="0"/>
          </a:p>
          <a:p>
            <a:pPr marL="171450" indent="-171450" rtl="0">
              <a:buFont typeface="Arial" panose="020B0604020202020204" pitchFamily="34" charset="0"/>
              <a:buChar char="•"/>
            </a:pPr>
            <a:endParaRPr lang="en-US" baseline="0"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85</a:t>
            </a:fld>
            <a:endParaRPr lang="en-UK"/>
          </a:p>
        </p:txBody>
      </p:sp>
    </p:spTree>
    <p:extLst>
      <p:ext uri="{BB962C8B-B14F-4D97-AF65-F5344CB8AC3E}">
        <p14:creationId xmlns:p14="http://schemas.microsoft.com/office/powerpoint/2010/main" val="8501550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a:t>Vamos debruçar-nos sobre o tópico principal de choro e do sono.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PERGUNTE: </a:t>
            </a:r>
            <a:r>
              <a:rPr lang="pt"/>
              <a:t>Porque pensam que incluímos o choro e o sono como um tópico principal no Percurso de Cuidados MAMI?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sz="1200" b="1" kern="1200">
                <a:solidFill>
                  <a:schemeClr val="tx1"/>
                </a:solidFill>
                <a:effectLst/>
                <a:latin typeface="+mn-lt"/>
                <a:ea typeface="+mn-ea"/>
                <a:cs typeface="+mn-cs"/>
              </a:rPr>
              <a:t>FAÇA: </a:t>
            </a:r>
            <a:r>
              <a:rPr lang="pt" sz="1200" kern="1200">
                <a:solidFill>
                  <a:schemeClr val="tx1"/>
                </a:solidFill>
                <a:effectLst/>
                <a:latin typeface="+mn-lt"/>
                <a:ea typeface="+mn-ea"/>
                <a:cs typeface="+mn-cs"/>
              </a:rPr>
              <a:t>Estimule uma discussão ativa sobre a razão pela qual isto é importante.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u="sng"/>
              <a:t>Pontos de discussão: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O choro é natural e é a forma como os bebés se expressam.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Alguns bebés choram mais do que outros e alguns até choram quando não se passa nada de errado.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Para um bebé de 2 meses, o choro pode variar de 30 minutos por dia a 5–6 horas por dia.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O choro, por vezes, ao final da tarde e início da noite, pode aumentar às 6–8 semanas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Isto pode ser muito stressante e cansativo para uma mãe/cuidador e para a família, pressionando o cuidador primário a encontrar formas de acalmar a criança.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Fornecer apoio útil sobre formas de acalmar uma criança que chora pode ser incrivelmente útil e aliviar essa tensão para a mãe.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Todos os bebés dormem de forma diferente. Alguns bebés podem não dormir durante longos períodos.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Isto também pode ser cansativo e stressante para a mãe/cuidador.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Fornecer dicas úteis sobre sono saudável e seguro pode ser muito útil para uma mãe com um recém-nascido. </a:t>
            </a:r>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86</a:t>
            </a:fld>
            <a:endParaRPr lang="en-UK"/>
          </a:p>
        </p:txBody>
      </p:sp>
    </p:spTree>
    <p:extLst>
      <p:ext uri="{BB962C8B-B14F-4D97-AF65-F5344CB8AC3E}">
        <p14:creationId xmlns:p14="http://schemas.microsoft.com/office/powerpoint/2010/main" val="4816530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u="sng"/>
              <a:t>Instruções para a atividade</a:t>
            </a:r>
            <a:endParaRPr lang="en-US" dirty="0"/>
          </a:p>
          <a:p>
            <a:pPr rtl="0"/>
            <a:r>
              <a:rPr lang="pt" b="1"/>
              <a:t>FAÇA: </a:t>
            </a:r>
            <a:r>
              <a:rPr lang="pt"/>
              <a:t>Peça a um voluntário para ler o Cenário no ecrã</a:t>
            </a:r>
            <a:endParaRPr lang="en-US" dirty="0"/>
          </a:p>
          <a:p>
            <a:pPr rtl="0"/>
            <a:endParaRPr lang="en-US" dirty="0"/>
          </a:p>
          <a:p>
            <a:pPr rtl="0"/>
            <a:r>
              <a:rPr lang="pt" b="1"/>
              <a:t>DIGA: </a:t>
            </a:r>
            <a:r>
              <a:rPr lang="pt"/>
              <a:t>Consultem o cartão C4 e dedique alguns minutos a ler o conteúdo. </a:t>
            </a:r>
          </a:p>
          <a:p>
            <a:pPr rtl="0"/>
            <a:endParaRPr lang="en-US" b="1" baseline="0" dirty="0"/>
          </a:p>
          <a:p>
            <a:pPr rtl="0"/>
            <a:r>
              <a:rPr lang="pt" b="1"/>
              <a:t>FAÇA: dê aos formandos alguns minutos para 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a:t>Lembrem-se de voltar aos pontos de aconselhamento reativo — informação breve, útil e direcionada. Não julguem nem critiquem. Elogiem e encorajem, sempre que puderem. Acordem uma ação exequível que o cuidador deve tentar, a fim de resolver o desafio que está a enfrentar. </a:t>
            </a:r>
            <a:endParaRPr lang="en-US" dirty="0"/>
          </a:p>
          <a:p>
            <a:pPr rtl="0"/>
            <a:endParaRPr lang="en-US" baseline="0" dirty="0"/>
          </a:p>
          <a:p>
            <a:pPr rtl="0"/>
            <a:r>
              <a:rPr lang="pt" b="1"/>
              <a:t>FAÇA: Peça a um voluntário que faça uma dramatização sobre o que poderia dizer à mãe e ao pai no cenário. </a:t>
            </a:r>
          </a:p>
          <a:p>
            <a:pPr rtl="0"/>
            <a:r>
              <a:rPr lang="pt" b="1"/>
              <a:t>FAÇA: Peça aos outros formandos que reflitam e forneçam feedback sobre a dramatização. </a:t>
            </a:r>
            <a:endParaRPr lang="en-US" b="1"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87</a:t>
            </a:fld>
            <a:endParaRPr lang="en-UK"/>
          </a:p>
        </p:txBody>
      </p:sp>
    </p:spTree>
    <p:extLst>
      <p:ext uri="{BB962C8B-B14F-4D97-AF65-F5344CB8AC3E}">
        <p14:creationId xmlns:p14="http://schemas.microsoft.com/office/powerpoint/2010/main" val="8803404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DIGA: </a:t>
            </a:r>
            <a:r>
              <a:rPr lang="pt" b="0"/>
              <a:t>Uma boa maneira de recordar as sugestões para dormir em segurança é o Sono Seguro 7. </a:t>
            </a:r>
          </a:p>
          <a:p>
            <a:pPr rtl="0"/>
            <a:endParaRPr lang="en-US" b="0" baseline="0" dirty="0"/>
          </a:p>
          <a:p>
            <a:pPr rtl="0"/>
            <a:r>
              <a:rPr lang="pt" b="1"/>
              <a:t>FAÇA: </a:t>
            </a:r>
            <a:r>
              <a:rPr lang="pt" b="0"/>
              <a:t>Leia os 7 pontos no ecrã</a:t>
            </a:r>
            <a:endParaRPr lang="en-US" b="0"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88</a:t>
            </a:fld>
            <a:endParaRPr lang="en-UK"/>
          </a:p>
        </p:txBody>
      </p:sp>
    </p:spTree>
    <p:extLst>
      <p:ext uri="{BB962C8B-B14F-4D97-AF65-F5344CB8AC3E}">
        <p14:creationId xmlns:p14="http://schemas.microsoft.com/office/powerpoint/2010/main" val="20932722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a:t>Vamos debruçar-nos sobre o tópico principal de Cuidados para o Desenvolvimento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rtl="0"/>
            <a:r>
              <a:rPr lang="pt" b="1"/>
              <a:t>PERGUNTE: </a:t>
            </a:r>
            <a:r>
              <a:rPr lang="pt"/>
              <a:t>Alguém é capaz de nos explicar os cuidados para o desenvolvimento?</a:t>
            </a:r>
          </a:p>
          <a:p>
            <a:pPr rtl="0"/>
            <a:endParaRPr lang="en-US" baseline="0" dirty="0"/>
          </a:p>
          <a:p>
            <a:pPr rtl="0"/>
            <a:r>
              <a:rPr lang="pt" b="1" u="sng"/>
              <a:t>Pontos de discussão:</a:t>
            </a:r>
          </a:p>
          <a:p>
            <a:pPr marL="171450" indent="-171450" rtl="0">
              <a:buFont typeface="Arial" panose="020B0604020202020204" pitchFamily="34" charset="0"/>
              <a:buChar char="•"/>
            </a:pPr>
            <a:r>
              <a:rPr lang="pt" sz="1200" b="0" i="0" kern="1200">
                <a:solidFill>
                  <a:schemeClr val="tx1"/>
                </a:solidFill>
                <a:effectLst/>
                <a:latin typeface="+mn-lt"/>
                <a:ea typeface="+mn-ea"/>
                <a:cs typeface="+mn-cs"/>
              </a:rPr>
              <a:t>Para atingir o seu pleno potencial, as crianças precisam dos cinco componentes interligados e indivisíveis do cuidado para o desenvolvimento: </a:t>
            </a:r>
          </a:p>
          <a:p>
            <a:pPr marL="628650" lvl="1" indent="-171450" rtl="0">
              <a:buFont typeface="Arial" panose="020B0604020202020204" pitchFamily="34" charset="0"/>
              <a:buChar char="•"/>
            </a:pPr>
            <a:r>
              <a:rPr lang="pt" sz="1200" b="0" i="0" kern="1200">
                <a:solidFill>
                  <a:schemeClr val="tx1"/>
                </a:solidFill>
                <a:effectLst/>
                <a:latin typeface="+mn-lt"/>
                <a:ea typeface="+mn-ea"/>
                <a:cs typeface="+mn-cs"/>
              </a:rPr>
              <a:t>boa saúde</a:t>
            </a:r>
          </a:p>
          <a:p>
            <a:pPr marL="628650" lvl="1" indent="-171450" rtl="0">
              <a:buFont typeface="Arial" panose="020B0604020202020204" pitchFamily="34" charset="0"/>
              <a:buChar char="•"/>
            </a:pPr>
            <a:r>
              <a:rPr lang="pt" sz="1200" b="0" i="0" kern="1200">
                <a:solidFill>
                  <a:schemeClr val="tx1"/>
                </a:solidFill>
                <a:effectLst/>
                <a:latin typeface="+mn-lt"/>
                <a:ea typeface="+mn-ea"/>
                <a:cs typeface="+mn-cs"/>
              </a:rPr>
              <a:t>nutrição adequada</a:t>
            </a:r>
          </a:p>
          <a:p>
            <a:pPr marL="628650" lvl="1" indent="-171450" rtl="0">
              <a:buFont typeface="Arial" panose="020B0604020202020204" pitchFamily="34" charset="0"/>
              <a:buChar char="•"/>
            </a:pPr>
            <a:r>
              <a:rPr lang="pt" sz="1200" b="0" i="0" kern="1200">
                <a:solidFill>
                  <a:schemeClr val="tx1"/>
                </a:solidFill>
                <a:effectLst/>
                <a:latin typeface="+mn-lt"/>
                <a:ea typeface="+mn-ea"/>
                <a:cs typeface="+mn-cs"/>
              </a:rPr>
              <a:t>segurança e proteção</a:t>
            </a:r>
          </a:p>
          <a:p>
            <a:pPr marL="628650" lvl="1" indent="-171450" rtl="0">
              <a:buFont typeface="Arial" panose="020B0604020202020204" pitchFamily="34" charset="0"/>
              <a:buChar char="•"/>
            </a:pPr>
            <a:r>
              <a:rPr lang="pt" sz="1200" b="0" i="0" kern="1200">
                <a:solidFill>
                  <a:schemeClr val="tx1"/>
                </a:solidFill>
                <a:effectLst/>
                <a:latin typeface="+mn-lt"/>
                <a:ea typeface="+mn-ea"/>
                <a:cs typeface="+mn-cs"/>
              </a:rPr>
              <a:t>cuidados de saúde reativos</a:t>
            </a:r>
          </a:p>
          <a:p>
            <a:pPr marL="628650" lvl="1" indent="-171450" rtl="0">
              <a:buFont typeface="Arial" panose="020B0604020202020204" pitchFamily="34" charset="0"/>
              <a:buChar char="•"/>
            </a:pPr>
            <a:r>
              <a:rPr lang="pt" sz="1200" b="0" i="0" kern="1200">
                <a:solidFill>
                  <a:schemeClr val="tx1"/>
                </a:solidFill>
                <a:effectLst/>
                <a:latin typeface="+mn-lt"/>
                <a:ea typeface="+mn-ea"/>
                <a:cs typeface="+mn-cs"/>
              </a:rPr>
              <a:t>oportunidades de aprendizagem</a:t>
            </a:r>
          </a:p>
          <a:p>
            <a:pPr marL="171450" indent="-171450" rtl="0">
              <a:buFont typeface="Arial" panose="020B0604020202020204" pitchFamily="34" charset="0"/>
              <a:buChar char="•"/>
            </a:pPr>
            <a:r>
              <a:rPr lang="pt" sz="1200" b="0" i="0" kern="1200">
                <a:solidFill>
                  <a:schemeClr val="tx1"/>
                </a:solidFill>
                <a:effectLst/>
                <a:latin typeface="+mn-lt"/>
                <a:ea typeface="+mn-ea"/>
                <a:cs typeface="+mn-cs"/>
              </a:rPr>
              <a:t>Nos primeiros anos de vida, os pais, membros íntimos da família e cuidadores são os mais próximos dos bebés e, portanto, os melhores prestadores de Cuidados para o Desenvolvimento. </a:t>
            </a:r>
          </a:p>
          <a:p>
            <a:pPr marL="171450" indent="-171450" rtl="0">
              <a:buFont typeface="Arial" panose="020B0604020202020204" pitchFamily="34" charset="0"/>
              <a:buChar char="•"/>
            </a:pPr>
            <a:r>
              <a:rPr lang="pt" sz="1200" b="0" i="0" kern="1200">
                <a:solidFill>
                  <a:schemeClr val="tx1"/>
                </a:solidFill>
                <a:effectLst/>
                <a:latin typeface="+mn-lt"/>
                <a:ea typeface="+mn-ea"/>
                <a:cs typeface="+mn-cs"/>
              </a:rPr>
              <a:t>É por isso que um ambiente familiar seguro é importante para o bebé. </a:t>
            </a:r>
          </a:p>
          <a:p>
            <a:pPr marL="171450" indent="-171450" rtl="0">
              <a:buFont typeface="Arial" panose="020B0604020202020204" pitchFamily="34" charset="0"/>
              <a:buChar cha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 b="1"/>
              <a:t>PERGUNTE: </a:t>
            </a:r>
            <a:r>
              <a:rPr lang="pt"/>
              <a:t>Porque pensam que incluímos os cuidados para o desenvolvimento como um tópico principal no Percurso de Cuidados MAMI?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sz="1200" b="1" kern="1200">
                <a:solidFill>
                  <a:schemeClr val="tx1"/>
                </a:solidFill>
                <a:effectLst/>
                <a:latin typeface="+mn-lt"/>
                <a:ea typeface="+mn-ea"/>
                <a:cs typeface="+mn-cs"/>
              </a:rPr>
              <a:t>FAÇA: Estimule uma discussão ativa sobre a razão pela qual isto é importante.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u="sng"/>
              <a:t>Pontos de discussão:</a:t>
            </a:r>
          </a:p>
          <a:p>
            <a:pPr marL="171450" indent="-171450" rtl="0">
              <a:buFont typeface="Arial" panose="020B0604020202020204" pitchFamily="34" charset="0"/>
              <a:buChar char="•"/>
            </a:pPr>
            <a:r>
              <a:rPr lang="pt" sz="1200" b="0" i="0" kern="1200">
                <a:solidFill>
                  <a:schemeClr val="tx1"/>
                </a:solidFill>
                <a:effectLst/>
                <a:latin typeface="+mn-lt"/>
                <a:ea typeface="+mn-ea"/>
                <a:cs typeface="+mn-cs"/>
              </a:rPr>
              <a:t>Todas as crianças necessitam de cuidados para desenvolverem todo o seu potencial — é vital para um crescimento e desenvolvimento saudável. </a:t>
            </a:r>
          </a:p>
          <a:p>
            <a:pPr marL="171450" indent="-171450" rtl="0">
              <a:buFont typeface="Arial" panose="020B0604020202020204" pitchFamily="34" charset="0"/>
              <a:buChar char="•"/>
            </a:pPr>
            <a:r>
              <a:rPr lang="pt" sz="1200" b="0" i="0" kern="1200">
                <a:solidFill>
                  <a:schemeClr val="tx1"/>
                </a:solidFill>
                <a:effectLst/>
                <a:latin typeface="+mn-lt"/>
                <a:ea typeface="+mn-ea"/>
                <a:cs typeface="+mn-cs"/>
              </a:rPr>
              <a:t>O tempo entre a gravidez e os três anos, quando o cérebro é mais suscetível a influências ambientais, é crucial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1200" kern="1200">
                <a:solidFill>
                  <a:schemeClr val="tx1"/>
                </a:solidFill>
                <a:effectLst/>
                <a:latin typeface="+mn-lt"/>
                <a:ea typeface="+mn-ea"/>
                <a:cs typeface="+mn-cs"/>
              </a:rPr>
              <a:t>Isto inclui os 0–6 meses.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89</a:t>
            </a:fld>
            <a:endParaRPr lang="en-UK"/>
          </a:p>
        </p:txBody>
      </p:sp>
    </p:spTree>
    <p:extLst>
      <p:ext uri="{BB962C8B-B14F-4D97-AF65-F5344CB8AC3E}">
        <p14:creationId xmlns:p14="http://schemas.microsoft.com/office/powerpoint/2010/main" val="23100548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u="sng"/>
              <a:t>Instruções para a atividade</a:t>
            </a:r>
            <a:endParaRPr lang="en-US" dirty="0"/>
          </a:p>
          <a:p>
            <a:pPr rtl="0"/>
            <a:r>
              <a:rPr lang="pt" b="1"/>
              <a:t>FAÇA: </a:t>
            </a:r>
            <a:r>
              <a:rPr lang="pt"/>
              <a:t>Peça a um voluntário para ler o Cenário no ecrã</a:t>
            </a:r>
            <a:endParaRPr lang="en-US" dirty="0"/>
          </a:p>
          <a:p>
            <a:pPr rtl="0"/>
            <a:endParaRPr lang="en-US" dirty="0"/>
          </a:p>
          <a:p>
            <a:pPr rtl="0"/>
            <a:r>
              <a:rPr lang="pt" b="1"/>
              <a:t>DIGA: </a:t>
            </a:r>
            <a:r>
              <a:rPr lang="pt"/>
              <a:t>Consultem o cartão C4 e dedique alguns minutos a ler o conteúdo. </a:t>
            </a:r>
          </a:p>
          <a:p>
            <a:pPr rtl="0"/>
            <a:endParaRPr lang="en-US" b="1" baseline="0" dirty="0"/>
          </a:p>
          <a:p>
            <a:pPr rtl="0"/>
            <a:r>
              <a:rPr lang="pt" b="1"/>
              <a:t>FAÇA: dê aos formandos alguns minutos para 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a:t>Lembrem-se de voltar aos pontos de aconselhamento reativo — informação breve, útil e direcionada. Não julguem nem critiquem. Elogiem e encorajem, sempre que puderem. Acordem uma ação exequível que o cuidador deve tentar, a fim de resolver o desafio que está a enfrentar. </a:t>
            </a:r>
            <a:endParaRPr lang="en-US" dirty="0"/>
          </a:p>
          <a:p>
            <a:pPr rtl="0"/>
            <a:endParaRPr lang="en-US" baseline="0" dirty="0"/>
          </a:p>
          <a:p>
            <a:pPr rtl="0"/>
            <a:r>
              <a:rPr lang="pt" b="1"/>
              <a:t>FAÇA: Peça a um voluntário que faça uma dramatização sobre o que poderia dizer à mãe e ao pai no cenário. </a:t>
            </a:r>
          </a:p>
          <a:p>
            <a:pPr rtl="0"/>
            <a:r>
              <a:rPr lang="pt" b="1"/>
              <a:t>FAÇA: Peça aos outros formandos que reflitam e forneçam feedback sobre a dramatização. </a:t>
            </a:r>
            <a:endParaRPr lang="en-US" b="1"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90</a:t>
            </a:fld>
            <a:endParaRPr lang="en-UK"/>
          </a:p>
        </p:txBody>
      </p:sp>
    </p:spTree>
    <p:extLst>
      <p:ext uri="{BB962C8B-B14F-4D97-AF65-F5344CB8AC3E}">
        <p14:creationId xmlns:p14="http://schemas.microsoft.com/office/powerpoint/2010/main" val="29917203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DIGA:</a:t>
            </a:r>
          </a:p>
          <a:p>
            <a:pPr marL="171450" indent="-171450" rtl="0">
              <a:buFont typeface="Arial" panose="020B0604020202020204" pitchFamily="34" charset="0"/>
              <a:buChar char="•"/>
            </a:pPr>
            <a:r>
              <a:rPr lang="pt" b="0">
                <a:solidFill>
                  <a:schemeClr val="tx1"/>
                </a:solidFill>
              </a:rPr>
              <a:t>Cada criança é única à nascença, e as diferenças entre as crianças afetam a forma como aprendem.</a:t>
            </a:r>
          </a:p>
          <a:p>
            <a:pPr marL="171450" indent="-171450" rtl="0">
              <a:buFont typeface="Arial" panose="020B0604020202020204" pitchFamily="34" charset="0"/>
              <a:buChar char="•"/>
            </a:pPr>
            <a:r>
              <a:rPr lang="pt" b="0">
                <a:solidFill>
                  <a:schemeClr val="tx1"/>
                </a:solidFill>
              </a:rPr>
              <a:t>Os seus primeiros cuidados também afetam a sua aprendizagem. As experiências durante os primeiros anos com as suas famílias e outros cuidadores afetam o tipo de crianças adultas que se tornarão.</a:t>
            </a:r>
          </a:p>
          <a:p>
            <a:pPr marL="171450" indent="-171450" rtl="0">
              <a:buFont typeface="Arial" panose="020B0604020202020204" pitchFamily="34" charset="0"/>
              <a:buChar char="•"/>
            </a:pPr>
            <a:r>
              <a:rPr lang="pt" b="0">
                <a:solidFill>
                  <a:schemeClr val="tx1"/>
                </a:solidFill>
              </a:rPr>
              <a:t>Muito do que as crianças aprendem, aprendem quando são muito jovens.</a:t>
            </a:r>
          </a:p>
          <a:p>
            <a:pPr marL="171450" indent="-171450" rtl="0">
              <a:buFont typeface="Arial" panose="020B0604020202020204" pitchFamily="34" charset="0"/>
              <a:buChar char="•"/>
            </a:pPr>
            <a:r>
              <a:rPr lang="pt" b="0">
                <a:solidFill>
                  <a:schemeClr val="tx1"/>
                </a:solidFill>
              </a:rPr>
              <a:t>O cérebro desenvolve-se mais rapidamente antes do nascimento e durante os dois primeiros anos de vida.</a:t>
            </a:r>
          </a:p>
          <a:p>
            <a:pPr marL="171450" indent="-171450" rtl="0">
              <a:buFont typeface="Arial" panose="020B0604020202020204" pitchFamily="34" charset="0"/>
              <a:buChar char="•"/>
            </a:pPr>
            <a:r>
              <a:rPr lang="pt" b="0">
                <a:solidFill>
                  <a:schemeClr val="tx1"/>
                </a:solidFill>
              </a:rPr>
              <a:t>As áreas da audição e visão do cérebro desenvolvem-se mais rapidamente durante os primeiros 3–4 meses de vida.</a:t>
            </a:r>
          </a:p>
          <a:p>
            <a:pPr marL="171450" indent="-171450" rtl="0">
              <a:buFont typeface="Arial" panose="020B0604020202020204" pitchFamily="34" charset="0"/>
              <a:buChar char="•"/>
            </a:pPr>
            <a:r>
              <a:rPr lang="pt" b="0">
                <a:solidFill>
                  <a:schemeClr val="tx1"/>
                </a:solidFill>
              </a:rPr>
              <a:t>As áreas da linguagem desenvolvem-se mais rapidamente entre 6–12 meses</a:t>
            </a:r>
          </a:p>
          <a:p>
            <a:pPr marL="171450" indent="-171450" rtl="0">
              <a:buFont typeface="Arial" panose="020B0604020202020204" pitchFamily="34" charset="0"/>
              <a:buChar char="•"/>
            </a:pPr>
            <a:r>
              <a:rPr lang="pt" b="0">
                <a:solidFill>
                  <a:schemeClr val="tx1"/>
                </a:solidFill>
              </a:rPr>
              <a:t>No ecrã, encontram-se atividades apropriadas à idade para os diferentes grupos etários, desde recém-nascido até aos 2 anos</a:t>
            </a:r>
            <a:endParaRPr lang="en-US" b="0" dirty="0">
              <a:solidFill>
                <a:schemeClr val="tx1"/>
              </a:solidFill>
            </a:endParaRPr>
          </a:p>
          <a:p>
            <a:pPr marL="171450" indent="-171450" rtl="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91</a:t>
            </a:fld>
            <a:endParaRPr lang="en-UK"/>
          </a:p>
        </p:txBody>
      </p:sp>
    </p:spTree>
    <p:extLst>
      <p:ext uri="{BB962C8B-B14F-4D97-AF65-F5344CB8AC3E}">
        <p14:creationId xmlns:p14="http://schemas.microsoft.com/office/powerpoint/2010/main" val="11221986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u="sng"/>
              <a:t>Instruções para a atividade</a:t>
            </a:r>
            <a:endParaRPr lang="en-US" dirty="0"/>
          </a:p>
          <a:p>
            <a:pPr rtl="0"/>
            <a:r>
              <a:rPr lang="pt" b="1"/>
              <a:t>FAÇA: </a:t>
            </a:r>
            <a:r>
              <a:rPr lang="pt"/>
              <a:t>Peça a um voluntário para ler o Cenário no ecrã</a:t>
            </a:r>
            <a:endParaRPr lang="en-US" dirty="0"/>
          </a:p>
          <a:p>
            <a:pPr rtl="0"/>
            <a:endParaRPr lang="en-US" dirty="0"/>
          </a:p>
          <a:p>
            <a:pPr rtl="0"/>
            <a:r>
              <a:rPr lang="pt" b="1"/>
              <a:t>DIGA: </a:t>
            </a:r>
            <a:r>
              <a:rPr lang="pt"/>
              <a:t>Consultem os cartões C8, C9 e C10 e dediquem alguns minutos a ler o conteúdo. </a:t>
            </a:r>
          </a:p>
          <a:p>
            <a:pPr rtl="0"/>
            <a:endParaRPr lang="en-US" b="1" baseline="0" dirty="0"/>
          </a:p>
          <a:p>
            <a:pPr rtl="0"/>
            <a:r>
              <a:rPr lang="pt" b="1"/>
              <a:t>FAÇA: dê aos formandos alguns minutos para 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a:t>Lembrem-se de voltar aos pontos de aconselhamento reativo — informação breve, útil e direcionada. Não julguem nem critiquem. Elogiem e encorajem, sempre que puderem. Acordem uma ação exequível que o cuidador deve tentar, a fim de resolver o desafio que está a enfrentar. </a:t>
            </a:r>
            <a:endParaRPr lang="en-US" dirty="0"/>
          </a:p>
          <a:p>
            <a:pPr rtl="0"/>
            <a:endParaRPr lang="en-US" baseline="0" dirty="0"/>
          </a:p>
          <a:p>
            <a:pPr rtl="0"/>
            <a:r>
              <a:rPr lang="pt" b="1"/>
              <a:t>FAÇA: Peça a um voluntário que faça uma dramatização sobre o que poderia dizer à mãe em termos de como e porque pode ela tentar brincar e comunicar com o seu bebé.</a:t>
            </a:r>
          </a:p>
          <a:p>
            <a:pPr rtl="0"/>
            <a:r>
              <a:rPr lang="pt" b="1"/>
              <a:t>FAÇA: Peça aos outros formandos que reflitam e forneçam feedback sobre a dramatização. </a:t>
            </a:r>
            <a:endParaRPr lang="en-US" b="1"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92</a:t>
            </a:fld>
            <a:endParaRPr lang="en-UK"/>
          </a:p>
        </p:txBody>
      </p:sp>
    </p:spTree>
    <p:extLst>
      <p:ext uri="{BB962C8B-B14F-4D97-AF65-F5344CB8AC3E}">
        <p14:creationId xmlns:p14="http://schemas.microsoft.com/office/powerpoint/2010/main" val="20337847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DIGA: </a:t>
            </a:r>
            <a:r>
              <a:rPr lang="pt"/>
              <a:t>Vamos debruçar-nos sobre o tópico principal de apoio da Família e do Pai </a:t>
            </a:r>
          </a:p>
          <a:p>
            <a:pPr rtl="0"/>
            <a:endParaRPr lang="en-US" baseline="0" dirty="0"/>
          </a:p>
          <a:p>
            <a:pPr rtl="0"/>
            <a:r>
              <a:rPr lang="pt" b="1"/>
              <a:t>PERGUNTE: </a:t>
            </a:r>
            <a:r>
              <a:rPr lang="pt"/>
              <a:t>Porque pensam que incluímos o apoio da família/pai como um tópico principal no Percurso de Cuidados MAMI? Porque é tão importante que uma mãe tenha o apoio de um pai e da sua família quando cuida de um recém-nascido?</a:t>
            </a:r>
          </a:p>
          <a:p>
            <a:pPr rtl="0"/>
            <a:endParaRPr lang="en-US" baseline="0" dirty="0"/>
          </a:p>
          <a:p>
            <a:pPr rtl="0"/>
            <a:r>
              <a:rPr lang="pt" b="1"/>
              <a:t>FAÇA: </a:t>
            </a:r>
            <a:r>
              <a:rPr lang="pt"/>
              <a:t>Estimule uma discussão ativa sobre a razão pela qual isto é importante. </a:t>
            </a:r>
          </a:p>
          <a:p>
            <a:pPr rtl="0"/>
            <a:r>
              <a:rPr lang="pt" b="1"/>
              <a:t>FAÇA: </a:t>
            </a:r>
            <a:r>
              <a:rPr lang="pt"/>
              <a:t>Sonde em que medida os pais e outros membros da família apoiam as novas mães no contexto específico da formação, e quem, em particular, a apoia mais frequentemente. </a:t>
            </a:r>
          </a:p>
          <a:p>
            <a:pPr rtl="0"/>
            <a:endParaRPr lang="en-US" baseline="0" dirty="0"/>
          </a:p>
          <a:p>
            <a:pPr rtl="0"/>
            <a:r>
              <a:rPr lang="pt" b="1"/>
              <a:t>PERGUNTE: </a:t>
            </a:r>
            <a:r>
              <a:rPr lang="pt"/>
              <a:t>Quem são os principais influenciadores das práticas de alimentação e cuidados dos recém-nascidos?</a:t>
            </a:r>
          </a:p>
          <a:p>
            <a:pPr rtl="0"/>
            <a:endParaRPr lang="en-US" baseline="0" dirty="0"/>
          </a:p>
          <a:p>
            <a:pPr rtl="0"/>
            <a:r>
              <a:rPr lang="pt" b="1" u="sng"/>
              <a:t>Pontos de discussão:</a:t>
            </a:r>
          </a:p>
          <a:p>
            <a:pPr marL="171450" indent="-171450" rtl="0">
              <a:buFont typeface="Arial" panose="020B0604020202020204" pitchFamily="34" charset="0"/>
              <a:buChar char="•"/>
            </a:pPr>
            <a:r>
              <a:rPr lang="pt"/>
              <a:t>É benéfico incluir pais/pais num relacionamento co-parental, avós e sogras ou outros membros da família no aconselhamento ou envolvê-los em atividades relacionadas, por exemplo, educação, grupos de apoio, mensagens-chave.</a:t>
            </a:r>
          </a:p>
          <a:p>
            <a:pPr marL="171450" indent="-171450" rtl="0">
              <a:buFont typeface="Arial" panose="020B0604020202020204" pitchFamily="34" charset="0"/>
              <a:buChar char="•"/>
            </a:pPr>
            <a:r>
              <a:rPr lang="pt"/>
              <a:t>Isto porque são frequentemente decisores e influenciadores no que diz respeito à alimentação infantil e aos comportamentos de procura de cuidados. Se estiverem também a ser aconselhados e educados sobre práticas recomendadas, isto encorajará a mudança de comportamento/alimentação positiva e práticas de cuidados no lar.</a:t>
            </a:r>
            <a:endParaRPr lang="en-US" dirty="0"/>
          </a:p>
          <a:p>
            <a:pPr marL="171450" indent="-171450" rtl="0">
              <a:buFont typeface="Arial" panose="020B0604020202020204" pitchFamily="34" charset="0"/>
              <a:buChar char="•"/>
            </a:pPr>
            <a:r>
              <a:rPr lang="pt"/>
              <a:t>A inclusão de membros da família no aconselhamento pré-natal pode ajudar a identificar formas específicas de prestar apoio à mãe no período pós-natal de uma forma que apoie o aleitamento materno. </a:t>
            </a:r>
          </a:p>
          <a:p>
            <a:pPr marL="171450" indent="-171450" rtl="0">
              <a:buFont typeface="Arial" panose="020B0604020202020204" pitchFamily="34" charset="0"/>
              <a:buChar char="•"/>
            </a:pPr>
            <a:r>
              <a:rPr lang="pt"/>
              <a:t>Os membros da família também podem ajudar a recordar a informação e fornecer apoio contínuo. </a:t>
            </a:r>
            <a:endParaRPr lang="en-US" baseline="0"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93</a:t>
            </a:fld>
            <a:endParaRPr lang="en-UK"/>
          </a:p>
        </p:txBody>
      </p:sp>
    </p:spTree>
    <p:extLst>
      <p:ext uri="{BB962C8B-B14F-4D97-AF65-F5344CB8AC3E}">
        <p14:creationId xmlns:p14="http://schemas.microsoft.com/office/powerpoint/2010/main" val="11988150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u="sng"/>
              <a:t>Instruções para a atividade</a:t>
            </a:r>
          </a:p>
          <a:p>
            <a:pPr rtl="0"/>
            <a:r>
              <a:rPr lang="pt" b="1"/>
              <a:t>FAÇA: </a:t>
            </a:r>
            <a:r>
              <a:rPr lang="pt"/>
              <a:t>Peça a um voluntário para ler o Cenário no ecrã</a:t>
            </a:r>
            <a:endParaRPr lang="en-US" dirty="0"/>
          </a:p>
          <a:p>
            <a:pPr rtl="0"/>
            <a:endParaRPr lang="en-US" dirty="0"/>
          </a:p>
          <a:p>
            <a:pPr rtl="0"/>
            <a:r>
              <a:rPr lang="pt" b="1"/>
              <a:t>DIGA: </a:t>
            </a:r>
            <a:r>
              <a:rPr lang="pt"/>
              <a:t>Consultem os cartões C1 e C2 e dediquem alguns minutos a ler o conteúdo. </a:t>
            </a:r>
          </a:p>
          <a:p>
            <a:pPr rtl="0"/>
            <a:endParaRPr lang="en-US" b="1" baseline="0" dirty="0"/>
          </a:p>
          <a:p>
            <a:pPr rtl="0"/>
            <a:r>
              <a:rPr lang="pt" b="1"/>
              <a:t>FAÇA: D</a:t>
            </a:r>
            <a:r>
              <a:rPr lang="pt" b="0"/>
              <a:t>ê aos formandos alguns minutos para 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a:t>Lembrem-se de voltar aos pontos de aconselhamento reativo — informação breve, útil e direcionada. Não julguem nem critiquem. Elogiem e encorajem, sempre que puderem. Acordem uma ação exequível que o cuidador deve tentar, a fim de resolver o desafio que está a enfrentar. </a:t>
            </a:r>
            <a:endParaRPr lang="en-US" dirty="0"/>
          </a:p>
          <a:p>
            <a:pPr rtl="0"/>
            <a:endParaRPr lang="en-US" baseline="0" dirty="0"/>
          </a:p>
          <a:p>
            <a:pPr rtl="0"/>
            <a:r>
              <a:rPr lang="pt" b="1"/>
              <a:t>FAÇA: </a:t>
            </a:r>
            <a:r>
              <a:rPr lang="pt" b="0"/>
              <a:t>Peça a um voluntário para fazer uma dramatização sobre o que, em primeiro lugar, poderia dizer à mãe neste cenário e, em segundo lugar, o que poderia sugerir à família para ajudar a apoiar a mãe e o bebé. </a:t>
            </a:r>
          </a:p>
          <a:p>
            <a:pPr rtl="0"/>
            <a:endParaRPr lang="en-US" b="0" baseline="0" dirty="0"/>
          </a:p>
          <a:p>
            <a:pPr rtl="0"/>
            <a:r>
              <a:rPr lang="pt" b="1"/>
              <a:t>FAÇA: </a:t>
            </a:r>
            <a:r>
              <a:rPr lang="pt" b="0"/>
              <a:t>Peça aos outros formandos que reflitam e forneçam feedback sobre a dramatização. </a:t>
            </a:r>
            <a:endParaRPr lang="en-US" b="0"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94</a:t>
            </a:fld>
            <a:endParaRPr lang="en-UK"/>
          </a:p>
        </p:txBody>
      </p:sp>
    </p:spTree>
    <p:extLst>
      <p:ext uri="{BB962C8B-B14F-4D97-AF65-F5344CB8AC3E}">
        <p14:creationId xmlns:p14="http://schemas.microsoft.com/office/powerpoint/2010/main" val="2991538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b="0"/>
              <a:t>A visão da Rede Global MAMI, e da Save the Children, é que todos os lactentes pequenos e em risco nutricional com menos de 6 meses e respetivas mães sejam apoiados para que possam sobreviver e prosperar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Pergunte: </a:t>
            </a:r>
            <a:r>
              <a:rPr lang="pt" sz="1200" kern="1200">
                <a:solidFill>
                  <a:schemeClr val="tx1"/>
                </a:solidFill>
                <a:effectLst/>
                <a:latin typeface="+mn-lt"/>
                <a:ea typeface="+mn-ea"/>
                <a:cs typeface="+mn-cs"/>
              </a:rPr>
              <a:t>Pensam que MAMI só deve ser utilizada em situações de emergência, respostas humanitárias, contexto de desenvolvimento, ou em todos?</a:t>
            </a:r>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18</a:t>
            </a:fld>
            <a:endParaRPr lang="en-UK"/>
          </a:p>
        </p:txBody>
      </p:sp>
    </p:spTree>
    <p:extLst>
      <p:ext uri="{BB962C8B-B14F-4D97-AF65-F5344CB8AC3E}">
        <p14:creationId xmlns:p14="http://schemas.microsoft.com/office/powerpoint/2010/main" val="10142702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i="1"/>
              <a:t>Nota para o Facilitador — tem 10 minutos para este tópico principal</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a:t>Vamos debruçar-nos sobre o tópico principal de Planeamento Familiar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PERGUNTE: </a:t>
            </a:r>
            <a:r>
              <a:rPr lang="pt"/>
              <a:t>Porque pensam que incluímos o planeamento familiar como tópico principal no pacote de cartões de aconselhamento do Percurso de Cuidados MAMI? Porque é importante para o bem-estar dos lactentes &lt; 6 meses?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u="sng"/>
              <a:t>Pontos de discussão: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O espaçamento de nascimento entre crianças permite mais tempo para amamentar e cuidar de cada criança e, em última análise, melhores resultados para cada criança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Também permite mais tempo para o corpo da mãe recuperar entre gravidezes.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Menos crianças também significa menos pressão financeira sobre a família, uma vez que há menos despesas com propinas escolares, vestuário, alimentação, etc.</a:t>
            </a:r>
            <a:endParaRPr lang="en-US" b="1" u="sng"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95</a:t>
            </a:fld>
            <a:endParaRPr lang="en-UK"/>
          </a:p>
        </p:txBody>
      </p:sp>
    </p:spTree>
    <p:extLst>
      <p:ext uri="{BB962C8B-B14F-4D97-AF65-F5344CB8AC3E}">
        <p14:creationId xmlns:p14="http://schemas.microsoft.com/office/powerpoint/2010/main" val="275630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u="sng"/>
              <a:t>Instruções para a atividade</a:t>
            </a:r>
          </a:p>
          <a:p>
            <a:pPr rtl="0"/>
            <a:endParaRPr lang="en-US" dirty="0"/>
          </a:p>
          <a:p>
            <a:pPr rtl="0"/>
            <a:r>
              <a:rPr lang="pt" b="1"/>
              <a:t>FAÇA: </a:t>
            </a:r>
            <a:r>
              <a:rPr lang="pt"/>
              <a:t>Peça a um voluntário para ler o Cenário no ecrã</a:t>
            </a:r>
            <a:endParaRPr lang="en-US" dirty="0"/>
          </a:p>
          <a:p>
            <a:pPr rtl="0"/>
            <a:endParaRPr lang="en-US" dirty="0"/>
          </a:p>
          <a:p>
            <a:pPr rtl="0"/>
            <a:r>
              <a:rPr lang="pt" b="1"/>
              <a:t>DIGA: </a:t>
            </a:r>
            <a:r>
              <a:rPr lang="pt"/>
              <a:t>Consultem o cartão C3 e dediquem alguns minutos a ler o conteúdo. </a:t>
            </a:r>
          </a:p>
          <a:p>
            <a:pPr rtl="0"/>
            <a:endParaRPr lang="en-US" b="1" baseline="0" dirty="0"/>
          </a:p>
          <a:p>
            <a:pPr rtl="0"/>
            <a:r>
              <a:rPr lang="pt" b="1"/>
              <a:t>FAÇA: dê aos formandos alguns minutos para 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a:t>Lembrem-se de voltar aos pontos de aconselhamento reativo — informação breve, útil e direcionada. Não julguem nem critiquem. Elogiem e encorajem, sempre que puderem. Acordem uma ação exequível que o cuidador deve tentar, a fim de resolver o desafio que está a enfrentar. </a:t>
            </a:r>
            <a:endParaRPr lang="en-US" dirty="0"/>
          </a:p>
          <a:p>
            <a:pPr rtl="0"/>
            <a:endParaRPr lang="en-US" baseline="0" dirty="0"/>
          </a:p>
          <a:p>
            <a:pPr rtl="0"/>
            <a:r>
              <a:rPr lang="pt" b="1"/>
              <a:t>FAÇA: Peça a um voluntário que faça uma dramatização sobre o que poderia dizer à mãe no cenário. </a:t>
            </a:r>
          </a:p>
          <a:p>
            <a:pPr rtl="0"/>
            <a:r>
              <a:rPr lang="pt" b="1"/>
              <a:t>FAÇA: Peça aos outros formandos que reflitam e forneçam feedback sobre a dramatização. </a:t>
            </a:r>
            <a:endParaRPr lang="en-US" b="1"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96</a:t>
            </a:fld>
            <a:endParaRPr lang="en-UK"/>
          </a:p>
        </p:txBody>
      </p:sp>
    </p:spTree>
    <p:extLst>
      <p:ext uri="{BB962C8B-B14F-4D97-AF65-F5344CB8AC3E}">
        <p14:creationId xmlns:p14="http://schemas.microsoft.com/office/powerpoint/2010/main" val="41892818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i="1"/>
              <a:t>Nota para o facilitador — tem 10 minutos para este tópico principal</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a:t>Vamos debruçar-nos sobre o tópico principal de Alimentação Complementar</a:t>
            </a:r>
            <a:endParaRPr lang="en-US" dirty="0"/>
          </a:p>
          <a:p>
            <a:pPr rtl="0"/>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PERGUNTE: </a:t>
            </a:r>
            <a:r>
              <a:rPr lang="pt"/>
              <a:t>Porque pensam que incluímos a alimentação complementar como um tópico principal nos cartões de aconselhamento do pacote do Percurso de Cuidados MAMI? </a:t>
            </a:r>
            <a:endParaRPr lang="en-US" i="1"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97</a:t>
            </a:fld>
            <a:endParaRPr lang="en-UK"/>
          </a:p>
        </p:txBody>
      </p:sp>
    </p:spTree>
    <p:extLst>
      <p:ext uri="{BB962C8B-B14F-4D97-AF65-F5344CB8AC3E}">
        <p14:creationId xmlns:p14="http://schemas.microsoft.com/office/powerpoint/2010/main" val="16868940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pt" sz="1200" b="1" i="0" u="none" strike="noStrike" kern="1200">
                <a:solidFill>
                  <a:schemeClr val="tx1"/>
                </a:solidFill>
                <a:effectLst/>
                <a:latin typeface="+mn-lt"/>
                <a:ea typeface="+mn-ea"/>
                <a:cs typeface="+mn-cs"/>
              </a:rPr>
              <a:t>DIGA: ​</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Este gráfico demonstra visualmente como a alimentação complementar complementa a amamentação a partir dos 6 meses por forma a satisfazer as necessidades energéticas crescentes de uma criança.</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Vemos a partir</a:t>
            </a:r>
            <a:r>
              <a:rPr lang="pt" sz="1200" b="0" i="1" u="none" strike="noStrike" kern="1200">
                <a:solidFill>
                  <a:schemeClr val="tx1"/>
                </a:solidFill>
                <a:effectLst/>
                <a:latin typeface="+mn-lt"/>
                <a:ea typeface="+mn-ea"/>
                <a:cs typeface="+mn-cs"/>
              </a:rPr>
              <a:t> deste esquema adaptado da IBFAN</a:t>
            </a:r>
            <a:r>
              <a:rPr lang="pt" sz="1200" b="0" i="0" u="none" strike="noStrike" kern="1200">
                <a:solidFill>
                  <a:schemeClr val="tx1"/>
                </a:solidFill>
                <a:effectLst/>
                <a:latin typeface="+mn-lt"/>
                <a:ea typeface="+mn-ea"/>
                <a:cs typeface="+mn-cs"/>
              </a:rPr>
              <a:t> que o leite materno constitui a dieta completa para uma criança até aos 6 meses.​</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De 6 meses até aos 2 anos, a </a:t>
            </a:r>
            <a:r>
              <a:rPr lang="pt" sz="1200" b="1" i="0" u="none" strike="noStrike" kern="1200">
                <a:solidFill>
                  <a:schemeClr val="tx1"/>
                </a:solidFill>
                <a:effectLst/>
                <a:latin typeface="+mn-lt"/>
                <a:ea typeface="+mn-ea"/>
                <a:cs typeface="+mn-cs"/>
              </a:rPr>
              <a:t>maioria</a:t>
            </a:r>
            <a:r>
              <a:rPr lang="pt" sz="1200" b="0" i="0" u="none" strike="noStrike" kern="1200">
                <a:solidFill>
                  <a:schemeClr val="tx1"/>
                </a:solidFill>
                <a:effectLst/>
                <a:latin typeface="+mn-lt"/>
                <a:ea typeface="+mn-ea"/>
                <a:cs typeface="+mn-cs"/>
              </a:rPr>
              <a:t> das necessidades energéticas de uma criança continua a ser satisfeita pelo leite materno</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Observem neste gráfico que a quantidade de nutrientes fornecidos pelo leite materno aumenta após os 6 meses,</a:t>
            </a:r>
            <a:r>
              <a:rPr lang="pt" sz="1200" b="1" i="0" u="none" strike="noStrike" kern="1200">
                <a:solidFill>
                  <a:schemeClr val="tx1"/>
                </a:solidFill>
                <a:effectLst/>
                <a:latin typeface="+mn-lt"/>
                <a:ea typeface="+mn-ea"/>
                <a:cs typeface="+mn-cs"/>
              </a:rPr>
              <a:t> </a:t>
            </a:r>
            <a:r>
              <a:rPr lang="pt" sz="1200" b="0" i="0" u="none" strike="noStrike" kern="1200">
                <a:solidFill>
                  <a:schemeClr val="tx1"/>
                </a:solidFill>
                <a:effectLst/>
                <a:latin typeface="+mn-lt"/>
                <a:ea typeface="+mn-ea"/>
                <a:cs typeface="+mn-cs"/>
              </a:rPr>
              <a:t> mas, em geral, trata-se de “amamentação parcial” porque são necessários alimentos complementares para completar as necessidades energéticas totais</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Após os dois anos, os alimentos sólidos formam cada vez mais a maior parte da dieta da criança. </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A amamentação para além dos 2 anos (também conhecida como “amamentação prolongada”) continua a ser uma fonte valiosa de nutrição e proteção contra doenças enquanto a amamentação continuar. </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Outras leituras: </a:t>
            </a:r>
            <a:r>
              <a:rPr lang="pt" sz="1200" b="0" i="0" u="sng" strike="noStrike" kern="1200">
                <a:solidFill>
                  <a:schemeClr val="tx1"/>
                </a:solidFill>
                <a:effectLst/>
                <a:latin typeface="+mn-lt"/>
                <a:ea typeface="+mn-ea"/>
                <a:cs typeface="+mn-cs"/>
                <a:hlinkClick r:id="rId3"/>
              </a:rPr>
              <a:t>https://kellymom.com/ages/older-infant/ebf-benefits/</a:t>
            </a:r>
            <a:r>
              <a:rPr lang="pt" sz="1200" b="0" i="0" u="none" strike="noStrike" kern="120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98</a:t>
            </a:fld>
            <a:endParaRPr lang="en-UK"/>
          </a:p>
        </p:txBody>
      </p:sp>
    </p:spTree>
    <p:extLst>
      <p:ext uri="{BB962C8B-B14F-4D97-AF65-F5344CB8AC3E}">
        <p14:creationId xmlns:p14="http://schemas.microsoft.com/office/powerpoint/2010/main" val="6526522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pt" sz="1200" b="1" i="0" u="none" strike="noStrike" kern="1200">
                <a:solidFill>
                  <a:schemeClr val="tx1"/>
                </a:solidFill>
                <a:effectLst/>
                <a:latin typeface="+mn-lt"/>
                <a:ea typeface="+mn-ea"/>
                <a:cs typeface="+mn-cs"/>
              </a:rPr>
              <a:t>PERGUNTE: </a:t>
            </a:r>
            <a:r>
              <a:rPr lang="pt" sz="1200" b="0" i="0" u="none" strike="noStrike" kern="1200">
                <a:solidFill>
                  <a:schemeClr val="tx1"/>
                </a:solidFill>
                <a:effectLst/>
                <a:latin typeface="+mn-lt"/>
                <a:ea typeface="+mn-ea"/>
                <a:cs typeface="+mn-cs"/>
              </a:rPr>
              <a:t>“Quais são algumas das principais recomendações de alimentação complementar?”</a:t>
            </a:r>
            <a:r>
              <a:rPr lang="pt" sz="1200" b="0" i="0" kern="1200">
                <a:solidFill>
                  <a:schemeClr val="tx1"/>
                </a:solidFill>
                <a:effectLst/>
                <a:latin typeface="+mn-lt"/>
                <a:ea typeface="+mn-ea"/>
                <a:cs typeface="+mn-cs"/>
              </a:rPr>
              <a:t>​</a:t>
            </a:r>
          </a:p>
          <a:p>
            <a:pPr rtl="0" fontAlgn="base"/>
            <a:r>
              <a:rPr lang="pt" sz="1200" b="0" i="1" u="none" strike="noStrike" kern="1200">
                <a:solidFill>
                  <a:schemeClr val="tx1"/>
                </a:solidFill>
                <a:effectLst/>
                <a:latin typeface="+mn-lt"/>
                <a:ea typeface="+mn-ea"/>
                <a:cs typeface="+mn-cs"/>
              </a:rPr>
              <a:t>--&gt; CLIQUE ​</a:t>
            </a:r>
            <a:r>
              <a:rPr lang="pt" sz="1200" b="0" i="0" kern="1200">
                <a:solidFill>
                  <a:schemeClr val="tx1"/>
                </a:solidFill>
                <a:effectLst/>
                <a:latin typeface="+mn-lt"/>
                <a:ea typeface="+mn-ea"/>
                <a:cs typeface="+mn-cs"/>
              </a:rPr>
              <a:t>​</a:t>
            </a:r>
          </a:p>
          <a:p>
            <a:pPr rtl="0" fontAlgn="base"/>
            <a:r>
              <a:rPr lang="pt" sz="1200" b="0" i="0" kern="1200">
                <a:solidFill>
                  <a:schemeClr val="tx1"/>
                </a:solidFill>
                <a:effectLst/>
                <a:latin typeface="+mn-lt"/>
                <a:ea typeface="+mn-ea"/>
                <a:cs typeface="+mn-cs"/>
              </a:rPr>
              <a:t>​​</a:t>
            </a:r>
          </a:p>
          <a:p>
            <a:pPr rtl="0" fontAlgn="base"/>
            <a:r>
              <a:rPr lang="pt" sz="1200" b="1" i="0" u="none" strike="noStrike" kern="1200">
                <a:solidFill>
                  <a:schemeClr val="tx1"/>
                </a:solidFill>
                <a:effectLst/>
                <a:latin typeface="+mn-lt"/>
                <a:ea typeface="+mn-ea"/>
                <a:cs typeface="+mn-cs"/>
              </a:rPr>
              <a:t>DIGA (Resuma utilizando os seguintes pontos): </a:t>
            </a:r>
            <a:r>
              <a:rPr lang="pt" sz="1200" b="0" i="0" kern="1200">
                <a:solidFill>
                  <a:schemeClr val="tx1"/>
                </a:solidFill>
                <a:effectLst/>
                <a:latin typeface="+mn-lt"/>
                <a:ea typeface="+mn-ea"/>
                <a:cs typeface="+mn-cs"/>
              </a:rPr>
              <a:t>​</a:t>
            </a:r>
          </a:p>
          <a:p>
            <a:pPr rtl="0" fontAlgn="base"/>
            <a:r>
              <a:rPr lang="pt" sz="1200" b="0" i="0" u="none" strike="noStrike" kern="1200">
                <a:solidFill>
                  <a:schemeClr val="tx1"/>
                </a:solidFill>
                <a:effectLst/>
                <a:latin typeface="+mn-lt"/>
                <a:ea typeface="+mn-ea"/>
                <a:cs typeface="+mn-cs"/>
              </a:rPr>
              <a:t>A recomendação-chave geral para a alimentação complementar:</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Introdução pontual dos primeiros alimentos aos 6 meses</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A frequência, quantidade e textura das refeições devem ser adequadas à idade da criança. </a:t>
            </a:r>
            <a:r>
              <a:rPr lang="pt" sz="1200" b="0" i="0" kern="120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pt" sz="1200" b="1" i="1" u="none" strike="noStrike" kern="1200">
                <a:solidFill>
                  <a:schemeClr val="tx1"/>
                </a:solidFill>
                <a:effectLst/>
                <a:latin typeface="+mn-lt"/>
                <a:ea typeface="+mn-ea"/>
                <a:cs typeface="+mn-cs"/>
              </a:rPr>
              <a:t>Uma nota:</a:t>
            </a:r>
            <a:r>
              <a:rPr lang="pt" sz="1200" b="1" i="0" u="none" strike="noStrike" kern="1200">
                <a:solidFill>
                  <a:schemeClr val="tx1"/>
                </a:solidFill>
                <a:effectLst/>
                <a:latin typeface="+mn-lt"/>
                <a:ea typeface="+mn-ea"/>
                <a:cs typeface="+mn-cs"/>
              </a:rPr>
              <a:t> </a:t>
            </a:r>
            <a:r>
              <a:rPr lang="pt" sz="1200" b="0" i="0" u="none" strike="noStrike" kern="1200">
                <a:solidFill>
                  <a:schemeClr val="tx1"/>
                </a:solidFill>
                <a:effectLst/>
                <a:latin typeface="+mn-lt"/>
                <a:ea typeface="+mn-ea"/>
                <a:cs typeface="+mn-cs"/>
              </a:rPr>
              <a:t>A alimentação deve ser apropriada à idade </a:t>
            </a:r>
            <a:r>
              <a:rPr lang="pt" sz="1200" b="0" i="1" u="sng" kern="1200">
                <a:solidFill>
                  <a:schemeClr val="tx1"/>
                </a:solidFill>
                <a:effectLst/>
                <a:latin typeface="+mn-lt"/>
                <a:ea typeface="+mn-ea"/>
                <a:cs typeface="+mn-cs"/>
              </a:rPr>
              <a:t>e </a:t>
            </a:r>
            <a:r>
              <a:rPr lang="pt" sz="1200" b="0" i="0" u="none" strike="noStrike" kern="1200">
                <a:solidFill>
                  <a:schemeClr val="tx1"/>
                </a:solidFill>
                <a:effectLst/>
                <a:latin typeface="+mn-lt"/>
                <a:ea typeface="+mn-ea"/>
                <a:cs typeface="+mn-cs"/>
              </a:rPr>
              <a:t>fase, considerando a idade, mas também a prematuridade e os marcos de desenvolvimento retardado/aquisição de competências associadas a deficiências. </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Os alimentos devem ser preparados, armazenados e utilizados em segurança, considerando uma higiene alimentar adequada</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Durante a doença: aumentar a ingestão de líquidos pela criança durante a doença (incluindo através de amamentação frequente) e encorajar a criança a comer (por exemplo, oferecendo alimentos suaves, apetitosos ou favoritos). Após a doença, os cuidadores devem fornecer refeições com mais frequência do que o habitual e encorajar a criança a comer mais. </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Crianças em circunstâncias especiais (por exemplo, com defeitos de nascença, alergias ou deficiências) que tenham necessidades e requisitos dietéticos específicos, necessitarão de apoio personalizado. Por exemplo, fornecer alimentos com uma consistência mais espessa a uma criança que tem dificuldade em engolir devido a uma perturbação neurológica como a paralisia cerebral.</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0" i="0" u="none" strike="noStrike" kern="1200">
                <a:solidFill>
                  <a:schemeClr val="tx1"/>
                </a:solidFill>
                <a:effectLst/>
                <a:latin typeface="+mn-lt"/>
                <a:ea typeface="+mn-ea"/>
                <a:cs typeface="+mn-cs"/>
              </a:rPr>
              <a:t>A alimentação das crianças deve ser feita de uma forma reativa pelos cuidadores. </a:t>
            </a:r>
          </a:p>
          <a:p>
            <a:pPr marL="171450" indent="-171450" rtl="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rtl="0" fontAlgn="base"/>
            <a:r>
              <a:rPr lang="pt" sz="1200" b="1" i="0" u="none" strike="noStrike" kern="1200">
                <a:solidFill>
                  <a:schemeClr val="tx1"/>
                </a:solidFill>
                <a:effectLst/>
                <a:latin typeface="+mn-lt"/>
                <a:ea typeface="+mn-ea"/>
                <a:cs typeface="+mn-cs"/>
              </a:rPr>
              <a:t>DIGA:</a:t>
            </a:r>
            <a:r>
              <a:rPr lang="pt" sz="1200" b="0" i="0" u="none" strike="noStrike" kern="1200">
                <a:solidFill>
                  <a:schemeClr val="tx1"/>
                </a:solidFill>
                <a:effectLst/>
                <a:latin typeface="+mn-lt"/>
                <a:ea typeface="+mn-ea"/>
                <a:cs typeface="+mn-cs"/>
              </a:rPr>
              <a:t> Este infográfico demonstra a quantidade de pontos diferentes que devemos ponderar na alimentação complementar. Esta é uma das razões pelas quais pode ser tão desafiante para os cuidadores.</a:t>
            </a:r>
            <a:endParaRPr lang="en-US" sz="1200" b="0" i="0" kern="1200" dirty="0">
              <a:solidFill>
                <a:schemeClr val="tx1"/>
              </a:solidFill>
              <a:effectLst/>
              <a:latin typeface="+mn-lt"/>
              <a:ea typeface="+mn-ea"/>
              <a:cs typeface="+mn-cs"/>
            </a:endParaRPr>
          </a:p>
          <a:p>
            <a:pPr rtl="0" fontAlgn="base"/>
            <a:r>
              <a:rPr lang="pt" sz="1200" b="0" i="0" kern="1200">
                <a:solidFill>
                  <a:schemeClr val="tx1"/>
                </a:solidFill>
                <a:effectLst/>
                <a:latin typeface="+mn-lt"/>
                <a:ea typeface="+mn-ea"/>
                <a:cs typeface="+mn-cs"/>
              </a:rPr>
              <a:t>​​</a:t>
            </a:r>
          </a:p>
          <a:p>
            <a:pPr rtl="0" fontAlgn="base"/>
            <a:r>
              <a:rPr lang="pt" sz="1200" b="0" i="1" u="none" strike="noStrike" kern="1200">
                <a:solidFill>
                  <a:schemeClr val="tx1"/>
                </a:solidFill>
                <a:effectLst/>
                <a:latin typeface="+mn-lt"/>
                <a:ea typeface="+mn-ea"/>
                <a:cs typeface="+mn-cs"/>
              </a:rPr>
              <a:t>Fonte: </a:t>
            </a:r>
            <a:r>
              <a:rPr lang="pt" sz="1200" b="0" i="0" u="none" strike="noStrike" kern="1200">
                <a:solidFill>
                  <a:schemeClr val="tx1"/>
                </a:solidFill>
                <a:effectLst/>
                <a:latin typeface="+mn-lt"/>
                <a:ea typeface="+mn-ea"/>
                <a:cs typeface="+mn-cs"/>
              </a:rPr>
              <a:t>Fundo das Nações Unidas para a Infância (UNICEF). Improving Young Children’s Diets During the Complementary Feeding Period. UNICEF Programming Guidance New York: UNICEF, 2020. </a:t>
            </a:r>
            <a:r>
              <a:rPr lang="pt" sz="1200" b="0" i="1" u="sng" strike="noStrike" kern="1200">
                <a:solidFill>
                  <a:schemeClr val="tx1"/>
                </a:solidFill>
                <a:effectLst/>
                <a:latin typeface="+mn-lt"/>
                <a:ea typeface="+mn-ea"/>
                <a:cs typeface="+mn-cs"/>
                <a:hlinkClick r:id="rId3"/>
              </a:rPr>
              <a:t>https://www.unicef.org/media/93981/file/Complementary-Feeding-Guidance-2020.pdf   ​</a:t>
            </a:r>
            <a:r>
              <a:rPr lang="pt" sz="1200" b="0" i="1" u="none" strike="noStrike" kern="1200">
                <a:solidFill>
                  <a:schemeClr val="tx1"/>
                </a:solidFill>
                <a:effectLst/>
                <a:latin typeface="+mn-lt"/>
                <a:ea typeface="+mn-ea"/>
                <a:cs typeface="+mn-cs"/>
              </a:rPr>
              <a:t>   </a:t>
            </a:r>
            <a:r>
              <a:rPr lang="pt" sz="1200" b="0" i="0" kern="1200">
                <a:solidFill>
                  <a:schemeClr val="tx1"/>
                </a:solidFill>
                <a:effectLst/>
                <a:latin typeface="+mn-lt"/>
                <a:ea typeface="+mn-ea"/>
                <a:cs typeface="+mn-cs"/>
              </a:rPr>
              <a:t>​</a:t>
            </a: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99</a:t>
            </a:fld>
            <a:endParaRPr lang="en-UK"/>
          </a:p>
        </p:txBody>
      </p:sp>
    </p:spTree>
    <p:extLst>
      <p:ext uri="{BB962C8B-B14F-4D97-AF65-F5344CB8AC3E}">
        <p14:creationId xmlns:p14="http://schemas.microsoft.com/office/powerpoint/2010/main" val="23242700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u="sng"/>
              <a:t>Instruções para a atividade:</a:t>
            </a:r>
          </a:p>
          <a:p>
            <a:pPr rtl="0"/>
            <a:r>
              <a:rPr lang="pt" b="1"/>
              <a:t>FAÇA: </a:t>
            </a:r>
            <a:r>
              <a:rPr lang="pt"/>
              <a:t>Peça a um voluntário para ler o Cenário no ecrã</a:t>
            </a:r>
            <a:endParaRPr lang="en-US" dirty="0"/>
          </a:p>
          <a:p>
            <a:pPr rtl="0"/>
            <a:endParaRPr lang="en-US" dirty="0"/>
          </a:p>
          <a:p>
            <a:pPr rtl="0"/>
            <a:r>
              <a:rPr lang="pt" b="1"/>
              <a:t>DIGA: </a:t>
            </a:r>
            <a:r>
              <a:rPr lang="pt"/>
              <a:t>Consultem o cartão C7 e dediquem alguns minutos a ler o conteúdo. </a:t>
            </a:r>
          </a:p>
          <a:p>
            <a:pPr rtl="0"/>
            <a:endParaRPr lang="en-US" b="1" baseline="0" dirty="0"/>
          </a:p>
          <a:p>
            <a:pPr rtl="0"/>
            <a:r>
              <a:rPr lang="pt" b="1"/>
              <a:t>FAÇA: dê aos formandos alguns minutos para 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 b="1"/>
              <a:t>DIGA: </a:t>
            </a:r>
            <a:r>
              <a:rPr lang="pt"/>
              <a:t>Lembrem-se de voltar aos pontos de aconselhamento reativo — informação breve, útil e direcionada. Não julguem nem critiquem. Elogiem e encorajem, sempre que puderem. Acordem uma ação exequível que o cuidador deve tentar, a fim de resolver o desafio que está a enfrentar. </a:t>
            </a:r>
            <a:endParaRPr lang="en-US" dirty="0"/>
          </a:p>
          <a:p>
            <a:pPr rtl="0"/>
            <a:endParaRPr lang="en-US" baseline="0" dirty="0"/>
          </a:p>
          <a:p>
            <a:pPr rtl="0"/>
            <a:r>
              <a:rPr lang="pt" b="1"/>
              <a:t>FAÇA: Peça a um voluntário que faça uma dramatização sobre o que poderia dizer à mãe no cenário. </a:t>
            </a:r>
          </a:p>
          <a:p>
            <a:pPr rtl="0"/>
            <a:r>
              <a:rPr lang="pt" b="1"/>
              <a:t>FAÇA: Peça aos outros formandos que reflitam e forneçam feedback sobre a dramatização. </a:t>
            </a:r>
          </a:p>
          <a:p>
            <a:pPr rtl="0"/>
            <a:endParaRPr lang="en-US" b="1" baseline="0" dirty="0"/>
          </a:p>
          <a:p>
            <a:pPr rtl="0"/>
            <a:r>
              <a:rPr lang="pt" b="1" i="1">
                <a:solidFill>
                  <a:schemeClr val="bg2"/>
                </a:solidFill>
              </a:rPr>
              <a:t>Nota para o facilitador — a introdução de alimentos complementares deve ser o único tópico discutido nesta fase, recomendações relevantes para os 6–9 meses. Se estão a discutir recomendações de alimentação complementar aos 1–2 anos, deve ser assinalado que este não é um aconselhamento adequado à idade, e pode ser abordado numa fase posterior. O aconselhamento deve ser direcionado e relevante. </a:t>
            </a:r>
            <a:endParaRPr lang="en-US" b="1" i="1" dirty="0">
              <a:solidFill>
                <a:schemeClr val="bg2"/>
              </a:solidFill>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100</a:t>
            </a:fld>
            <a:endParaRPr lang="en-UK"/>
          </a:p>
        </p:txBody>
      </p:sp>
    </p:spTree>
    <p:extLst>
      <p:ext uri="{BB962C8B-B14F-4D97-AF65-F5344CB8AC3E}">
        <p14:creationId xmlns:p14="http://schemas.microsoft.com/office/powerpoint/2010/main" val="21839409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sz="1200" b="1" kern="1200">
                <a:solidFill>
                  <a:schemeClr val="tx1"/>
                </a:solidFill>
                <a:effectLst/>
                <a:latin typeface="+mn-lt"/>
                <a:ea typeface="+mn-ea"/>
                <a:cs typeface="+mn-cs"/>
              </a:rPr>
              <a:t>FAÇA: </a:t>
            </a:r>
            <a:r>
              <a:rPr lang="pt" sz="1200" kern="1200">
                <a:solidFill>
                  <a:schemeClr val="tx1"/>
                </a:solidFill>
                <a:effectLst/>
                <a:latin typeface="+mn-lt"/>
                <a:ea typeface="+mn-ea"/>
                <a:cs typeface="+mn-cs"/>
              </a:rPr>
              <a:t>Resuma os três componentes: Triagem e Avaliação, Gestão e Monitorização, e Revisão e Encaminhamento. Junte todos os componentes do Percurso de Cuidados — explique como todos se encaixam enquanto jornada para a dupla mãe-lactente</a:t>
            </a:r>
            <a:endParaRPr lang="en-US"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101</a:t>
            </a:fld>
            <a:endParaRPr lang="en-UK"/>
          </a:p>
        </p:txBody>
      </p:sp>
    </p:spTree>
    <p:extLst>
      <p:ext uri="{BB962C8B-B14F-4D97-AF65-F5344CB8AC3E}">
        <p14:creationId xmlns:p14="http://schemas.microsoft.com/office/powerpoint/2010/main" val="21222558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102</a:t>
            </a:fld>
            <a:endParaRPr lang="en-UK"/>
          </a:p>
        </p:txBody>
      </p:sp>
    </p:spTree>
    <p:extLst>
      <p:ext uri="{BB962C8B-B14F-4D97-AF65-F5344CB8AC3E}">
        <p14:creationId xmlns:p14="http://schemas.microsoft.com/office/powerpoint/2010/main" val="14511615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PERGUNTE: </a:t>
            </a:r>
            <a:r>
              <a:rPr lang="pt"/>
              <a:t>Qual é a diferença entre género e sexo?</a:t>
            </a:r>
          </a:p>
          <a:p>
            <a:pPr rtl="0"/>
            <a:endParaRPr lang="en-US" baseline="0" dirty="0"/>
          </a:p>
          <a:p>
            <a:pPr rtl="0"/>
            <a:r>
              <a:rPr lang="pt" u="sng"/>
              <a:t>Definição de sexo:</a:t>
            </a:r>
            <a:r>
              <a:rPr lang="pt" sz="1200" b="0" i="0" kern="1200">
                <a:solidFill>
                  <a:schemeClr val="tx1"/>
                </a:solidFill>
                <a:effectLst/>
                <a:latin typeface="+mn-lt"/>
                <a:ea typeface="+mn-ea"/>
                <a:cs typeface="+mn-cs"/>
              </a:rPr>
              <a:t> </a:t>
            </a:r>
            <a:r>
              <a:rPr lang="pt" sz="1200" b="0" i="0" u="sng" kern="1200">
                <a:solidFill>
                  <a:schemeClr val="tx1"/>
                </a:solidFill>
                <a:effectLst/>
                <a:latin typeface="+mn-lt"/>
                <a:ea typeface="+mn-ea"/>
                <a:cs typeface="+mn-cs"/>
                <a:hlinkClick r:id="rId3"/>
              </a:rPr>
              <a:t>refere-se às diferenças físicas entre pessoas do sexo masculino, feminino, ou </a:t>
            </a:r>
            <a:r>
              <a:rPr lang="pt" sz="1200" b="0" i="0" kern="1200">
                <a:solidFill>
                  <a:schemeClr val="tx1"/>
                </a:solidFill>
                <a:effectLst/>
                <a:latin typeface="+mn-lt"/>
                <a:ea typeface="+mn-ea"/>
                <a:cs typeface="+mn-cs"/>
              </a:rPr>
              <a:t>intersexo. Uma pessoa tem normalmente o seu sexo atribuído à nascença com base nas características fisiológicas, incluindo os seus genitais e a composição cromossómica. </a:t>
            </a:r>
          </a:p>
          <a:p>
            <a:pPr rtl="0"/>
            <a:endParaRPr lang="en-US" u="sng" baseline="0" dirty="0"/>
          </a:p>
          <a:p>
            <a:pPr rtl="0"/>
            <a:r>
              <a:rPr lang="pt" u="sng"/>
              <a:t>Definição de género: </a:t>
            </a:r>
            <a:r>
              <a:rPr lang="pt" sz="1200" b="0" i="0" kern="1200">
                <a:solidFill>
                  <a:schemeClr val="tx1"/>
                </a:solidFill>
                <a:effectLst/>
                <a:latin typeface="+mn-lt"/>
                <a:ea typeface="+mn-ea"/>
                <a:cs typeface="+mn-cs"/>
              </a:rPr>
              <a:t>O género refere-se aos papéis, comportamentos, expressões e identidades socialmente construídos de raparigas, mulheres, rapazes, homens e pessoas de género diversificado.</a:t>
            </a:r>
          </a:p>
          <a:p>
            <a:pPr rtl="0"/>
            <a:endParaRPr lang="en-US" sz="1200" b="0" i="0" kern="1200" dirty="0">
              <a:solidFill>
                <a:schemeClr val="tx1"/>
              </a:solidFill>
              <a:effectLst/>
              <a:latin typeface="+mn-lt"/>
              <a:ea typeface="+mn-ea"/>
              <a:cs typeface="+mn-cs"/>
            </a:endParaRPr>
          </a:p>
          <a:p>
            <a:pPr rtl="0"/>
            <a:r>
              <a:rPr lang="pt" sz="1200" b="1" i="0" u="sng" kern="1200">
                <a:solidFill>
                  <a:schemeClr val="tx1"/>
                </a:solidFill>
                <a:effectLst/>
                <a:latin typeface="+mn-lt"/>
                <a:ea typeface="+mn-ea"/>
                <a:cs typeface="+mn-cs"/>
              </a:rPr>
              <a:t>Instruções para a atividade (15 minutos):</a:t>
            </a:r>
            <a:endParaRPr lang="en-US" sz="1200" b="1" i="0" u="sng" kern="1200" dirty="0">
              <a:solidFill>
                <a:schemeClr val="tx1"/>
              </a:solidFill>
              <a:effectLst/>
              <a:latin typeface="+mn-lt"/>
              <a:ea typeface="+mn-ea"/>
              <a:cs typeface="+mn-cs"/>
            </a:endParaRPr>
          </a:p>
          <a:p>
            <a:pPr rtl="0"/>
            <a:r>
              <a:rPr lang="pt" sz="1200" b="1" i="0" kern="1200">
                <a:solidFill>
                  <a:schemeClr val="tx1"/>
                </a:solidFill>
                <a:effectLst/>
                <a:latin typeface="+mn-lt"/>
                <a:ea typeface="+mn-ea"/>
                <a:cs typeface="+mn-cs"/>
              </a:rPr>
              <a:t>FAÇA: Prepare um bloco de cavalete com 2 colunas: 1 chamada HOMENS e 1 chamada MULHERES</a:t>
            </a:r>
            <a:endParaRPr lang="en-US" sz="1200" b="1" i="0" kern="1200" dirty="0">
              <a:solidFill>
                <a:schemeClr val="tx1"/>
              </a:solidFill>
              <a:effectLst/>
              <a:latin typeface="+mn-lt"/>
              <a:ea typeface="+mn-ea"/>
              <a:cs typeface="+mn-cs"/>
            </a:endParaRPr>
          </a:p>
          <a:p>
            <a:pPr rtl="0"/>
            <a:r>
              <a:rPr lang="pt" sz="1200" b="1" i="0" kern="1200">
                <a:solidFill>
                  <a:schemeClr val="tx1"/>
                </a:solidFill>
                <a:effectLst/>
                <a:latin typeface="+mn-lt"/>
                <a:ea typeface="+mn-ea"/>
                <a:cs typeface="+mn-cs"/>
              </a:rPr>
              <a:t>PERGUNTE: </a:t>
            </a:r>
            <a:r>
              <a:rPr lang="pt" sz="1200" b="0" i="0" kern="1200">
                <a:solidFill>
                  <a:schemeClr val="tx1"/>
                </a:solidFill>
                <a:effectLst/>
                <a:latin typeface="+mn-lt"/>
                <a:ea typeface="+mn-ea"/>
                <a:cs typeface="+mn-cs"/>
              </a:rPr>
              <a:t>Quando pensamos nos cuidados infantis, como é que os homens normalmente contribuem e como é que as mulheres contribuem/são tipicamente responsáveis em [nome do contexto]?</a:t>
            </a:r>
          </a:p>
          <a:p>
            <a:pPr rtl="0"/>
            <a:r>
              <a:rPr lang="pt" sz="1200" b="1" i="0" kern="1200">
                <a:solidFill>
                  <a:schemeClr val="tx1"/>
                </a:solidFill>
                <a:effectLst/>
                <a:latin typeface="+mn-lt"/>
                <a:ea typeface="+mn-ea"/>
                <a:cs typeface="+mn-cs"/>
              </a:rPr>
              <a:t>FAÇA: </a:t>
            </a:r>
            <a:r>
              <a:rPr lang="pt" sz="1200" b="0" i="0" kern="1200">
                <a:solidFill>
                  <a:schemeClr val="tx1"/>
                </a:solidFill>
                <a:effectLst/>
                <a:latin typeface="+mn-lt"/>
                <a:ea typeface="+mn-ea"/>
                <a:cs typeface="+mn-cs"/>
              </a:rPr>
              <a:t>Adicione as respostas na coluna relevante.</a:t>
            </a:r>
          </a:p>
          <a:p>
            <a:pPr rtl="0"/>
            <a:r>
              <a:rPr lang="pt" sz="1200" b="1" i="0" kern="1200">
                <a:solidFill>
                  <a:schemeClr val="tx1"/>
                </a:solidFill>
                <a:effectLst/>
                <a:latin typeface="+mn-lt"/>
                <a:ea typeface="+mn-ea"/>
                <a:cs typeface="+mn-cs"/>
              </a:rPr>
              <a:t>FAÇA: </a:t>
            </a:r>
            <a:r>
              <a:rPr lang="pt" sz="1200" b="0" i="0" kern="1200">
                <a:solidFill>
                  <a:schemeClr val="tx1"/>
                </a:solidFill>
                <a:effectLst/>
                <a:latin typeface="+mn-lt"/>
                <a:ea typeface="+mn-ea"/>
                <a:cs typeface="+mn-cs"/>
              </a:rPr>
              <a:t>Promova uma reflexão e discussão sobre a quota-parte nos cuidados infantis entre homens e mulheres. </a:t>
            </a:r>
          </a:p>
          <a:p>
            <a:pPr rtl="0"/>
            <a:r>
              <a:rPr lang="pt" sz="1200" b="1" i="0" kern="1200">
                <a:solidFill>
                  <a:schemeClr val="tx1"/>
                </a:solidFill>
                <a:effectLst/>
                <a:latin typeface="+mn-lt"/>
                <a:ea typeface="+mn-ea"/>
                <a:cs typeface="+mn-cs"/>
              </a:rPr>
              <a:t>PERGUNTE: </a:t>
            </a:r>
            <a:r>
              <a:rPr lang="pt" sz="1200" b="0" i="0" kern="1200">
                <a:solidFill>
                  <a:schemeClr val="tx1"/>
                </a:solidFill>
                <a:effectLst/>
                <a:latin typeface="+mn-lt"/>
                <a:ea typeface="+mn-ea"/>
                <a:cs typeface="+mn-cs"/>
              </a:rPr>
              <a:t>O que podemos fazer para tentar equalizar a contribuição, o tempo e o esforço no cuidado infantil entre homens e mulheres na comunidade?</a:t>
            </a:r>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103</a:t>
            </a:fld>
            <a:endParaRPr lang="en-UK"/>
          </a:p>
        </p:txBody>
      </p:sp>
    </p:spTree>
    <p:extLst>
      <p:ext uri="{BB962C8B-B14F-4D97-AF65-F5344CB8AC3E}">
        <p14:creationId xmlns:p14="http://schemas.microsoft.com/office/powerpoint/2010/main" val="7700779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104</a:t>
            </a:fld>
            <a:endParaRPr lang="en-UK"/>
          </a:p>
        </p:txBody>
      </p:sp>
    </p:spTree>
    <p:extLst>
      <p:ext uri="{BB962C8B-B14F-4D97-AF65-F5344CB8AC3E}">
        <p14:creationId xmlns:p14="http://schemas.microsoft.com/office/powerpoint/2010/main" val="3849121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pt" b="1" dirty="0"/>
              <a:t>Trabalhem em pares: 5 minutos. Feedback e discussão: 5 minutos.</a:t>
            </a:r>
          </a:p>
          <a:p>
            <a:pPr rtl="0"/>
            <a:endParaRPr lang="en-GB" sz="1200" b="1" kern="1200" dirty="0">
              <a:solidFill>
                <a:schemeClr val="tx1"/>
              </a:solidFill>
              <a:effectLst/>
              <a:latin typeface="+mn-lt"/>
              <a:ea typeface="+mn-ea"/>
              <a:cs typeface="+mn-cs"/>
            </a:endParaRPr>
          </a:p>
          <a:p>
            <a:pPr rtl="0"/>
            <a:r>
              <a:rPr lang="pt" sz="1200" b="1" kern="1200" dirty="0">
                <a:solidFill>
                  <a:schemeClr val="tx1"/>
                </a:solidFill>
                <a:effectLst/>
                <a:latin typeface="+mn-lt"/>
                <a:ea typeface="+mn-ea"/>
                <a:cs typeface="+mn-cs"/>
              </a:rPr>
              <a:t>Instruções para a atividade de grupo (5 minutos)</a:t>
            </a:r>
          </a:p>
          <a:p>
            <a:pPr marL="171450" indent="-171450">
              <a:buFont typeface="Arial"/>
              <a:buChar char="•"/>
              <a:defRPr/>
            </a:pPr>
            <a:r>
              <a:rPr lang="pt" b="0" dirty="0"/>
              <a:t>Em pares, pensem sobre: </a:t>
            </a:r>
            <a:r>
              <a:rPr lang="pt" dirty="0"/>
              <a:t>O que significa para si “lactente pequeno e em risco nutricional &lt; 6 meses”?  </a:t>
            </a:r>
            <a:endParaRPr lang="pt" sz="1200" b="0" dirty="0">
              <a:solidFill>
                <a:schemeClr val="bg1"/>
              </a:solidFill>
              <a:latin typeface="Calibri" panose="020F0502020204030204" pitchFamily="34" charset="0"/>
              <a:ea typeface="Calibri" panose="020F0502020204030204" pitchFamily="34" charset="0"/>
              <a:cs typeface="Calibri"/>
            </a:endParaRPr>
          </a:p>
          <a:p>
            <a:pPr marL="171450" indent="-171450">
              <a:buFont typeface="Arial"/>
              <a:buChar char="•"/>
              <a:defRPr/>
            </a:pPr>
            <a:r>
              <a:rPr lang="pt" dirty="0"/>
              <a:t>Pensem em como seria o seu aspeto. Como os identificariam como sendo pequenos e em risco nutricional? </a:t>
            </a:r>
            <a:endParaRPr lang="en-US" dirty="0"/>
          </a:p>
          <a:p>
            <a:pPr marL="171450" indent="-171450">
              <a:buFont typeface="Arial"/>
              <a:buChar char="•"/>
              <a:defRPr/>
            </a:pPr>
            <a:r>
              <a:rPr lang="pt" dirty="0"/>
              <a:t>O que significa estar em risco nutricional?  Em risco de quê? Alguns lactentes estão mais em risco do que outros? </a:t>
            </a:r>
            <a:endParaRPr lang="en-US" dirty="0"/>
          </a:p>
          <a:p>
            <a:pPr marL="171450" indent="-171450">
              <a:buFont typeface="Arial"/>
              <a:buChar char="•"/>
              <a:defRPr/>
            </a:pPr>
            <a:r>
              <a:rPr lang="pt" dirty="0"/>
              <a:t>Têm 5 minutos para discutir com a pessoa que está ao vosso lado.</a:t>
            </a:r>
            <a:endParaRPr lang="en-US" dirty="0"/>
          </a:p>
          <a:p>
            <a:pPr marL="171450" marR="0" lvl="0" indent="-171450" algn="l" defTabSz="914400">
              <a:lnSpc>
                <a:spcPct val="100000"/>
              </a:lnSpc>
              <a:spcBef>
                <a:spcPts val="0"/>
              </a:spcBef>
              <a:spcAft>
                <a:spcPts val="0"/>
              </a:spcAft>
              <a:buClrTx/>
              <a:buSzTx/>
              <a:buFontTx/>
              <a:buChar char="-"/>
              <a:tabLst/>
              <a:defRPr/>
            </a:pPr>
            <a:endParaRPr lang="en-US" b="0" baseline="0" dirty="0">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 sz="1200" b="1" kern="1200" dirty="0">
                <a:solidFill>
                  <a:schemeClr val="tx1"/>
                </a:solidFill>
                <a:effectLst/>
                <a:latin typeface="+mn-lt"/>
                <a:ea typeface="+mn-ea"/>
                <a:cs typeface="+mn-cs"/>
              </a:rPr>
              <a:t>Instruções para o plenário (5 minutos)</a:t>
            </a:r>
          </a:p>
          <a:p>
            <a:pPr marL="171450" indent="-171450" rtl="0">
              <a:buFontTx/>
              <a:buChar char="-"/>
            </a:pPr>
            <a:r>
              <a:rPr lang="pt" dirty="0"/>
              <a:t>Peça aos pares para partilharem as suas discussões</a:t>
            </a:r>
          </a:p>
          <a:p>
            <a:pPr marL="0" indent="0" rtl="0">
              <a:buFontTx/>
              <a:buNone/>
            </a:pPr>
            <a:endParaRPr lang="en-US" baseline="0" dirty="0"/>
          </a:p>
          <a:p>
            <a:pPr marL="0" indent="0" rtl="0">
              <a:buFontTx/>
              <a:buNone/>
            </a:pPr>
            <a:r>
              <a:rPr lang="pt" u="sng" dirty="0"/>
              <a:t>Exemplos, se necessário:</a:t>
            </a:r>
            <a:r>
              <a:rPr lang="pt" u="none" dirty="0"/>
              <a:t> </a:t>
            </a:r>
            <a:r>
              <a:rPr lang="pt" dirty="0"/>
              <a:t> lactentes com baixo peso à nascença, lactentes com baixo peso, atrofiados e/ou </a:t>
            </a:r>
            <a:r>
              <a:rPr lang="pt-PT" dirty="0"/>
              <a:t>gravemente subnutridos</a:t>
            </a:r>
            <a:r>
              <a:rPr lang="pt" dirty="0"/>
              <a:t>.  </a:t>
            </a:r>
          </a:p>
          <a:p>
            <a:pPr marL="0" indent="0" rtl="0">
              <a:buFontTx/>
              <a:buNone/>
            </a:pPr>
            <a:endParaRPr lang="en-US" baseline="0" dirty="0"/>
          </a:p>
          <a:p>
            <a:pPr marL="0" indent="0" rtl="0">
              <a:buFontTx/>
              <a:buNone/>
            </a:pPr>
            <a:r>
              <a:rPr lang="pt" b="1" dirty="0"/>
              <a:t>Pergunte: </a:t>
            </a:r>
            <a:r>
              <a:rPr lang="pt" dirty="0"/>
              <a:t>“Veem estes tipos de lactentes frequentemente?” “Pensam que há muitos?” </a:t>
            </a:r>
            <a:r>
              <a:rPr lang="pt" b="0" i="0" dirty="0"/>
              <a:t> “Veem alguma mãe com problemas que afetem a capacidade de cuidar do seu bebé?”</a:t>
            </a:r>
          </a:p>
          <a:p>
            <a:pPr marL="0" indent="0" rtl="0">
              <a:buFontTx/>
              <a:buNone/>
            </a:pPr>
            <a:endParaRPr lang="en-US" b="1" baseline="0" dirty="0"/>
          </a:p>
          <a:p>
            <a:pPr marL="0" indent="0" rtl="0">
              <a:buFontTx/>
              <a:buNone/>
            </a:pPr>
            <a:r>
              <a:rPr lang="pt" b="1" dirty="0"/>
              <a:t>Pontos de discussão:</a:t>
            </a:r>
          </a:p>
          <a:p>
            <a:pPr rtl="0"/>
            <a:r>
              <a:rPr lang="pt" sz="1200" b="0" kern="1200" dirty="0">
                <a:solidFill>
                  <a:schemeClr val="tx1"/>
                </a:solidFill>
                <a:effectLst/>
                <a:latin typeface="+mn-lt"/>
                <a:ea typeface="+mn-ea"/>
                <a:cs typeface="+mn-cs"/>
              </a:rPr>
              <a:t>Para fornecer uma ideia do alcance do problema:</a:t>
            </a: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Há muitos destes lactentes em todo o mundo.</a:t>
            </a: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Aproximadamente 1 em cada 5 lactentes &lt; 6 meses nasce com baixo peso à nascença</a:t>
            </a: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Aproximadamente 1 em cada 5 lactentes &lt; 6 meses está abaixo do peso, é atrofiado, está gravemente subnutrido</a:t>
            </a: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Estes lactentes estão em risco acrescido de morte, doença, subnutrição, crescimento e desenvolvimento deficientes, e ainda doenças a longo prazo.</a:t>
            </a:r>
            <a:endParaRPr lang="en-US" sz="1200" b="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É importante que façamos algo no sentido de melhorar a sua identificação e cuidado. </a:t>
            </a: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Temos de considerar sempre as necessidades da mãe e gerir a mãe e o lactente em conjunto.  </a:t>
            </a: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Alguns podem ser detetados nos serviços existentes, outros não.</a:t>
            </a: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Alguns podem não se apresentar para pedir ajuda, a menos que estejam doentes ou quando forem mais velhos.  </a:t>
            </a:r>
          </a:p>
          <a:p>
            <a:pPr marL="171450" lvl="0" indent="-171450" rtl="0">
              <a:buFont typeface="Arial" panose="020B0604020202020204" pitchFamily="34" charset="0"/>
              <a:buChar char="•"/>
            </a:pPr>
            <a:r>
              <a:rPr lang="pt" sz="1200" b="0" kern="1200" dirty="0">
                <a:solidFill>
                  <a:schemeClr val="tx1"/>
                </a:solidFill>
                <a:effectLst/>
                <a:latin typeface="+mn-lt"/>
                <a:ea typeface="+mn-ea"/>
                <a:cs typeface="+mn-cs"/>
              </a:rPr>
              <a:t>Existem serviços disponíveis para estes lactentes e respetivas mães, mas podemos fazer muito mais para os identificar, interligar diferentes serviços em conjunto e melhorar a qualidade dos cuidados. </a:t>
            </a:r>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20</a:t>
            </a:fld>
            <a:endParaRPr lang="en-UK"/>
          </a:p>
        </p:txBody>
      </p:sp>
    </p:spTree>
    <p:extLst>
      <p:ext uri="{BB962C8B-B14F-4D97-AF65-F5344CB8AC3E}">
        <p14:creationId xmlns:p14="http://schemas.microsoft.com/office/powerpoint/2010/main" val="24690933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105</a:t>
            </a:fld>
            <a:endParaRPr lang="en-UK"/>
          </a:p>
        </p:txBody>
      </p:sp>
    </p:spTree>
    <p:extLst>
      <p:ext uri="{BB962C8B-B14F-4D97-AF65-F5344CB8AC3E}">
        <p14:creationId xmlns:p14="http://schemas.microsoft.com/office/powerpoint/2010/main" val="14836783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106</a:t>
            </a:fld>
            <a:endParaRPr lang="en-UK"/>
          </a:p>
        </p:txBody>
      </p:sp>
    </p:spTree>
    <p:extLst>
      <p:ext uri="{BB962C8B-B14F-4D97-AF65-F5344CB8AC3E}">
        <p14:creationId xmlns:p14="http://schemas.microsoft.com/office/powerpoint/2010/main" val="36708761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sz="1200" b="1" i="0" u="none" strike="noStrike" kern="1200" cap="none" spc="0" normalizeH="0" noProof="0">
                <a:ln>
                  <a:noFill/>
                </a:ln>
                <a:solidFill>
                  <a:prstClr val="black"/>
                </a:solidFill>
                <a:effectLst/>
                <a:uLnTx/>
                <a:uFillTx/>
                <a:latin typeface="+mn-lt"/>
                <a:ea typeface="+mn-ea"/>
                <a:cs typeface="+mn-cs"/>
              </a:rPr>
              <a:t>DIGA: </a:t>
            </a:r>
            <a:r>
              <a:rPr lang="pt" sz="1200" b="0" i="0" u="none" strike="noStrike" kern="1200" cap="none" spc="0" normalizeH="0" noProof="0">
                <a:ln>
                  <a:noFill/>
                </a:ln>
                <a:solidFill>
                  <a:prstClr val="black"/>
                </a:solidFill>
                <a:effectLst/>
                <a:uLnTx/>
                <a:uFillTx/>
                <a:latin typeface="+mn-lt"/>
                <a:ea typeface="+mn-ea"/>
                <a:cs typeface="+mn-cs"/>
              </a:rPr>
              <a:t>Existem intervenções eficazes para reduzir a depressão e promover a saúde mental materna. </a:t>
            </a:r>
          </a:p>
          <a:p>
            <a:pPr rtl="0"/>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rtl="0"/>
            <a:r>
              <a:rPr lang="pt" sz="1200" b="1" i="0" u="none" strike="noStrike" kern="1200" cap="none" spc="0" normalizeH="0" noProof="0">
                <a:ln>
                  <a:noFill/>
                </a:ln>
                <a:solidFill>
                  <a:prstClr val="black"/>
                </a:solidFill>
                <a:effectLst/>
                <a:uLnTx/>
                <a:uFillTx/>
                <a:latin typeface="+mn-lt"/>
                <a:ea typeface="+mn-ea"/>
                <a:cs typeface="+mn-cs"/>
              </a:rPr>
              <a:t>Pergunte: </a:t>
            </a:r>
            <a:r>
              <a:rPr lang="pt" sz="1200" b="0" i="0" u="none" strike="noStrike" kern="1200" cap="none" spc="0" normalizeH="0" noProof="0">
                <a:ln>
                  <a:noFill/>
                </a:ln>
                <a:solidFill>
                  <a:prstClr val="black"/>
                </a:solidFill>
                <a:effectLst/>
                <a:uLnTx/>
                <a:uFillTx/>
                <a:latin typeface="+mn-lt"/>
                <a:ea typeface="+mn-ea"/>
                <a:cs typeface="+mn-cs"/>
              </a:rPr>
              <a:t>Quais podem ser alguns “sinais de alarme” que devemos procurar, de que uma mãe está mentalmente doente ou com dificuldades?</a:t>
            </a:r>
          </a:p>
          <a:p>
            <a:pPr rtl="0"/>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rtl="0"/>
            <a:r>
              <a:rPr lang="pt" sz="1200" b="1" i="0" u="sng" strike="noStrike" kern="1200" cap="none" spc="0" normalizeH="0" noProof="0">
                <a:ln>
                  <a:noFill/>
                </a:ln>
                <a:solidFill>
                  <a:prstClr val="black"/>
                </a:solidFill>
                <a:effectLst/>
                <a:uLnTx/>
                <a:uFillTx/>
                <a:latin typeface="+mn-lt"/>
                <a:ea typeface="+mn-ea"/>
                <a:cs typeface="+mn-cs"/>
              </a:rPr>
              <a:t>Pontos de discussão:</a:t>
            </a:r>
          </a:p>
          <a:p>
            <a:pPr rtl="0"/>
            <a:r>
              <a:rPr lang="pt" sz="1200" b="0" i="0" u="none" strike="noStrike" kern="1200" cap="none" spc="0" normalizeH="0" noProof="0">
                <a:ln>
                  <a:noFill/>
                </a:ln>
                <a:solidFill>
                  <a:prstClr val="black"/>
                </a:solidFill>
                <a:effectLst/>
                <a:uLnTx/>
                <a:uFillTx/>
                <a:latin typeface="+mn-lt"/>
                <a:ea typeface="+mn-ea"/>
                <a:cs typeface="+mn-cs"/>
              </a:rPr>
              <a:t>Exemplos de sinais</a:t>
            </a:r>
            <a:r>
              <a:rPr lang="pt"/>
              <a:t> de alarme:</a:t>
            </a:r>
          </a:p>
          <a:p>
            <a:pPr marL="342900" indent="-342900" rtl="0">
              <a:buClr>
                <a:schemeClr val="accent5"/>
              </a:buClr>
              <a:buFont typeface="Arial" panose="020B0604020202020204" pitchFamily="34" charset="0"/>
              <a:buChar char="•"/>
            </a:pPr>
            <a:r>
              <a:rPr lang="pt" sz="1200" b="0">
                <a:solidFill>
                  <a:schemeClr val="tx1"/>
                </a:solidFill>
              </a:rPr>
              <a:t>Falta de contacto visual</a:t>
            </a:r>
          </a:p>
          <a:p>
            <a:pPr marL="342900" indent="-342900" rtl="0">
              <a:buClr>
                <a:schemeClr val="accent5"/>
              </a:buClr>
              <a:buFont typeface="Arial" panose="020B0604020202020204" pitchFamily="34" charset="0"/>
              <a:buChar char="•"/>
            </a:pPr>
            <a:r>
              <a:rPr lang="pt" sz="1200" b="0">
                <a:solidFill>
                  <a:schemeClr val="tx1"/>
                </a:solidFill>
              </a:rPr>
              <a:t>Falta de toque físico para além do que é necessário</a:t>
            </a:r>
          </a:p>
          <a:p>
            <a:pPr marL="342900" indent="-342900" rtl="0">
              <a:buClr>
                <a:schemeClr val="accent5"/>
              </a:buClr>
              <a:buFont typeface="Arial" panose="020B0604020202020204" pitchFamily="34" charset="0"/>
              <a:buChar char="•"/>
            </a:pPr>
            <a:r>
              <a:rPr lang="pt" sz="1200" b="0">
                <a:solidFill>
                  <a:schemeClr val="tx1"/>
                </a:solidFill>
              </a:rPr>
              <a:t>Falta de interação expressiva entre mãe e filho (rostos fechados)</a:t>
            </a:r>
          </a:p>
          <a:p>
            <a:pPr marL="342900" indent="-342900" rtl="0">
              <a:buClr>
                <a:schemeClr val="accent5"/>
              </a:buClr>
              <a:buFont typeface="Arial" panose="020B0604020202020204" pitchFamily="34" charset="0"/>
              <a:buChar char="•"/>
            </a:pPr>
            <a:r>
              <a:rPr lang="pt" sz="1200" b="0">
                <a:solidFill>
                  <a:schemeClr val="tx1"/>
                </a:solidFill>
              </a:rPr>
              <a:t>Falta de interação verbal entre mãe e bebé (ruídos de carinho, sons, diferentes tons de voz, falar com o bebé)</a:t>
            </a:r>
          </a:p>
          <a:p>
            <a:pPr marL="342900" indent="-342900" rtl="0">
              <a:buClr>
                <a:schemeClr val="accent5"/>
              </a:buClr>
              <a:buFont typeface="Arial" panose="020B0604020202020204" pitchFamily="34" charset="0"/>
              <a:buChar char="•"/>
            </a:pPr>
            <a:r>
              <a:rPr lang="pt" sz="1200" b="0">
                <a:solidFill>
                  <a:schemeClr val="tx1"/>
                </a:solidFill>
              </a:rPr>
              <a:t>Mãe preocupada</a:t>
            </a:r>
          </a:p>
          <a:p>
            <a:pPr marL="342900" indent="-342900" rtl="0">
              <a:buClr>
                <a:schemeClr val="accent5"/>
              </a:buClr>
              <a:buFont typeface="Arial" panose="020B0604020202020204" pitchFamily="34" charset="0"/>
              <a:buChar char="•"/>
            </a:pPr>
            <a:r>
              <a:rPr lang="pt" sz="1200" b="0">
                <a:solidFill>
                  <a:schemeClr val="tx1"/>
                </a:solidFill>
              </a:rPr>
              <a:t>O bebé presta mais atenção aos estímulos externos do que à mãe</a:t>
            </a:r>
          </a:p>
          <a:p>
            <a:pPr marL="342900" indent="-342900" rtl="0">
              <a:buClr>
                <a:schemeClr val="accent5"/>
              </a:buClr>
              <a:buFont typeface="Arial" panose="020B0604020202020204" pitchFamily="34" charset="0"/>
              <a:buChar char="•"/>
            </a:pPr>
            <a:r>
              <a:rPr lang="pt" sz="1200" b="0">
                <a:solidFill>
                  <a:schemeClr val="tx1"/>
                </a:solidFill>
              </a:rPr>
              <a:t>Bebé cronicamente difícil de acalmar e não parece tranquilizado pela presença/toque da mãe</a:t>
            </a:r>
            <a:endParaRPr lang="en-US" sz="1200" b="0" dirty="0">
              <a:solidFill>
                <a:srgbClr val="FF0000"/>
              </a:solidFill>
            </a:endParaRPr>
          </a:p>
          <a:p>
            <a:pPr rtl="0"/>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107</a:t>
            </a:fld>
            <a:endParaRPr lang="en-UK"/>
          </a:p>
        </p:txBody>
      </p:sp>
    </p:spTree>
    <p:extLst>
      <p:ext uri="{BB962C8B-B14F-4D97-AF65-F5344CB8AC3E}">
        <p14:creationId xmlns:p14="http://schemas.microsoft.com/office/powerpoint/2010/main" val="1508871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solidFill>
                  <a:schemeClr val="tx1"/>
                </a:solidFill>
              </a:rPr>
              <a:t>DIGA: </a:t>
            </a:r>
          </a:p>
          <a:p>
            <a:pPr marL="171450" indent="-171450" rtl="0">
              <a:buFont typeface="Arial" panose="020B0604020202020204" pitchFamily="34" charset="0"/>
              <a:buChar char="•"/>
            </a:pPr>
            <a:r>
              <a:rPr lang="pt">
                <a:solidFill>
                  <a:schemeClr val="tx1"/>
                </a:solidFill>
              </a:rPr>
              <a:t>Sentir apoio significa geralmente que sentimos um sentimento de confiança, aceitação, autovalorização, valor e respeito. </a:t>
            </a:r>
          </a:p>
          <a:p>
            <a:pPr marL="171450" indent="-171450" rtl="0">
              <a:buFont typeface="Arial" panose="020B0604020202020204" pitchFamily="34" charset="0"/>
              <a:buChar char="•"/>
            </a:pPr>
            <a:r>
              <a:rPr lang="pt">
                <a:solidFill>
                  <a:schemeClr val="tx1"/>
                </a:solidFill>
              </a:rPr>
              <a:t>Quando somos apoiados, conseguimos partilhar melhor a informação, aprender novas competências, falar sobre os nossos pensamentos e sentimentos, e sentimo-nos ligados a outros. </a:t>
            </a:r>
          </a:p>
          <a:p>
            <a:pPr marL="171450" indent="-171450" rtl="0">
              <a:buFont typeface="Arial" panose="020B0604020202020204" pitchFamily="34" charset="0"/>
              <a:buChar char="•"/>
            </a:pPr>
            <a:r>
              <a:rPr lang="pt">
                <a:solidFill>
                  <a:schemeClr val="tx1"/>
                </a:solidFill>
              </a:rPr>
              <a:t>Os grupos de apoio ou grupos de cuidados incluem um ambiente seguro, um sentido de respeito, partilha de informação, prestação de ajuda prática, partilha de responsabilidade pelo sucesso do grupo, aceitação dos pontos de vista e sentimentos dos outros, aprendizagem em conjunto e uns com os outros e formação de uma ligação emocional aos pares. </a:t>
            </a:r>
            <a:endParaRPr lang="en-US" dirty="0">
              <a:solidFill>
                <a:schemeClr val="tx1"/>
              </a:solidFill>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108</a:t>
            </a:fld>
            <a:endParaRPr lang="en-UK"/>
          </a:p>
        </p:txBody>
      </p:sp>
    </p:spTree>
    <p:extLst>
      <p:ext uri="{BB962C8B-B14F-4D97-AF65-F5344CB8AC3E}">
        <p14:creationId xmlns:p14="http://schemas.microsoft.com/office/powerpoint/2010/main" val="4985220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109</a:t>
            </a:fld>
            <a:endParaRPr lang="en-UK"/>
          </a:p>
        </p:txBody>
      </p:sp>
    </p:spTree>
    <p:extLst>
      <p:ext uri="{BB962C8B-B14F-4D97-AF65-F5344CB8AC3E}">
        <p14:creationId xmlns:p14="http://schemas.microsoft.com/office/powerpoint/2010/main" val="22528153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pt" b="1"/>
              <a:t>Faça: </a:t>
            </a:r>
            <a:r>
              <a:rPr lang="pt" b="0"/>
              <a:t>Distribua o Folheto de Cartões de Aconselhamento e Medidas de Apoio MAMI (ou por pessoa, ou 1 entre 2)</a:t>
            </a:r>
            <a:endParaRPr lang="en-US" b="0" dirty="0"/>
          </a:p>
          <a:p>
            <a:pPr rtl="0"/>
            <a:endParaRPr lang="en-US" baseline="0" dirty="0"/>
          </a:p>
          <a:p>
            <a:pPr rtl="0"/>
            <a:r>
              <a:rPr lang="pt" b="1" u="none"/>
              <a:t>DIGA:</a:t>
            </a:r>
          </a:p>
          <a:p>
            <a:pPr marL="171450" indent="-171450" rtl="0">
              <a:buFont typeface="Arial" panose="020B0604020202020204" pitchFamily="34" charset="0"/>
              <a:buChar char="•"/>
            </a:pPr>
            <a:r>
              <a:rPr lang="pt"/>
              <a:t>O Folheto de Cartões de Aconselhamento e Medidas de Apoio MAMI está dividido em três secções com base nas necessidades da mãe ou cuidador:</a:t>
            </a:r>
          </a:p>
          <a:p>
            <a:pPr marL="628650" lvl="1" indent="-171450" rtl="0">
              <a:buFont typeface="Arial" panose="020B0604020202020204" pitchFamily="34" charset="0"/>
              <a:buChar char="•"/>
            </a:pPr>
            <a:r>
              <a:rPr lang="pt"/>
              <a:t>A secção A centra-se em questões e necessidades dos bebés amamentados ou predominantemente amamentados. </a:t>
            </a:r>
          </a:p>
          <a:p>
            <a:pPr marL="628650" lvl="1" indent="-171450" rtl="0">
              <a:buFont typeface="Arial" panose="020B0604020202020204" pitchFamily="34" charset="0"/>
              <a:buChar char="•"/>
            </a:pPr>
            <a:r>
              <a:rPr lang="pt"/>
              <a:t>A secção B está centrada em questões e necessidades dos cuidadores/parceiros/familiares. O Folheto de Cartões de Aconselhamento e Medidas de Apoio MAMI serve como suporte do trabalho a utilizar pelos conselheiros durante a avaliação de lactentes que não estão a ser amamentados. </a:t>
            </a:r>
          </a:p>
          <a:p>
            <a:pPr marL="628650" lvl="1" indent="-171450" rtl="0">
              <a:buFont typeface="Arial" panose="020B0604020202020204" pitchFamily="34" charset="0"/>
              <a:buChar char="•"/>
            </a:pPr>
            <a:r>
              <a:rPr lang="pt"/>
              <a:t>A secção C centra-se nos tópicos principais a discutir com a mãe, bem como na sessão de aconselhamento para abordar as necessidades identificadas durante a fase de avaliação do percurso. </a:t>
            </a:r>
            <a:endParaRPr lang="en-US" b="1" u="none" baseline="0" dirty="0"/>
          </a:p>
          <a:p>
            <a:pPr marL="171450" indent="-171450" rtl="0">
              <a:buFont typeface="Arial" panose="020B0604020202020204" pitchFamily="34" charset="0"/>
              <a:buChar char="•"/>
            </a:pPr>
            <a:r>
              <a:rPr lang="pt" b="0" u="none"/>
              <a:t>Vamos primeiro dar uma vista de olhos aos Cartões de Aconselhamento e como funcionam</a:t>
            </a:r>
          </a:p>
          <a:p>
            <a:pPr marL="171450" lvl="0" indent="-171450" rtl="0">
              <a:buFont typeface="Arial" panose="020B0604020202020204" pitchFamily="34" charset="0"/>
              <a:buChar char="•"/>
            </a:pPr>
            <a:r>
              <a:rPr lang="pt"/>
              <a:t>Os Cartões de Aconselhamento MAMI são concebidos de modo a que cada cartão inclua uma ilustração que possa ser mostrada à mãe ou cuidador durante a sessão de aconselhamento com mensagens e ações-chave enumeradas no verso de cada cartão para referência do conselheiro. </a:t>
            </a:r>
            <a:r>
              <a:rPr lang="pt" b="1"/>
              <a:t>MOSTRE UM EXEMPLO.</a:t>
            </a:r>
          </a:p>
          <a:p>
            <a:pPr marL="171450" indent="-171450" rtl="0">
              <a:buFont typeface="Arial" panose="020B0604020202020204" pitchFamily="34" charset="0"/>
              <a:buChar char="•"/>
            </a:pPr>
            <a:r>
              <a:rPr lang="pt"/>
              <a:t>Há 3 colunas do lado do conselheiro/profissional de saúde:</a:t>
            </a:r>
          </a:p>
          <a:p>
            <a:pPr marL="685800" lvl="1" indent="-228600" rtl="0">
              <a:buFont typeface="+mj-lt"/>
              <a:buAutoNum type="arabicPeriod"/>
            </a:pPr>
            <a:r>
              <a:rPr lang="pt" b="1"/>
              <a:t>Fotos: </a:t>
            </a:r>
            <a:r>
              <a:rPr lang="pt"/>
              <a:t>Pequenas cópias das fotografias que o cuidador/cliente pode ver</a:t>
            </a:r>
          </a:p>
          <a:p>
            <a:pPr marL="685800" lvl="1" indent="-228600" rtl="0">
              <a:buFont typeface="+mj-lt"/>
              <a:buAutoNum type="arabicPeriod"/>
            </a:pPr>
            <a:r>
              <a:rPr lang="pt" b="1"/>
              <a:t>Avaliar e Analisar:</a:t>
            </a:r>
            <a:r>
              <a:rPr lang="pt" b="0"/>
              <a:t> um lembrete dos pontos-chave a avaliar e analisar para identificar se há algum problema nesta área</a:t>
            </a:r>
          </a:p>
          <a:p>
            <a:pPr marL="685800" lvl="1" indent="-228600" rtl="0">
              <a:buFont typeface="+mj-lt"/>
              <a:buAutoNum type="arabicPeriod"/>
            </a:pPr>
            <a:r>
              <a:rPr lang="pt" b="1"/>
              <a:t>Aconselhamento e Medidas de Apoio: </a:t>
            </a:r>
            <a:r>
              <a:rPr lang="pt" b="0"/>
              <a:t>um lembrete das mensagens-chave e informações a fornecer durante a sessão de aconselhamento nesta área.</a:t>
            </a:r>
          </a:p>
          <a:p>
            <a:pPr marL="171450" lvl="0" indent="-171450" rtl="0">
              <a:buFont typeface="Arial" panose="020B0604020202020204" pitchFamily="34" charset="0"/>
              <a:buChar char="•"/>
            </a:pPr>
            <a:r>
              <a:rPr lang="pt"/>
              <a:t>Na parte inferior do cartão existem ligações para vídeos relevantes que podem ser utilizados para apoiar sessões de aconselhamento, caso esteja disponível um dispositivo eletrónico como um telemóvel ou um tablet. Os vídeos podem ser transferidos ou transmitidos em fluxo, se houver uma ligação à Internet.</a:t>
            </a:r>
            <a:endParaRPr lang="en-US" dirty="0"/>
          </a:p>
          <a:p>
            <a:pPr marL="171450" lvl="0" indent="-171450" rtl="0">
              <a:buFont typeface="Arial" panose="020B0604020202020204" pitchFamily="34" charset="0"/>
              <a:buChar char="•"/>
            </a:pPr>
            <a:r>
              <a:rPr lang="pt"/>
              <a:t>Para cada visita de aconselhamento, o conselheiro pode escolher o(s) cartão(ões) relevante(s) para abordar problemas-chave identificados (CARTÕES A1 a B3), bem como discutir outros tópicos gerais (CARTÕES C1-C7).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a:t>No início dos cartões de aconselhamento, na página 3, encontrará uma página de índice na qual poderá facilmente procurar o desafio que identificou e o cartão de aconselhamento relevante a fim de abordar o desafio. </a:t>
            </a:r>
            <a:r>
              <a:rPr lang="pt" b="1"/>
              <a:t>MOSTRE A PÁGINA DE ÍNDICE</a:t>
            </a:r>
            <a:endParaRPr lang="en-US" dirty="0"/>
          </a:p>
          <a:p>
            <a:pPr marL="171450" lvl="0" indent="-171450" rtl="0">
              <a:buFont typeface="Arial" panose="020B0604020202020204" pitchFamily="34" charset="0"/>
              <a:buChar char="•"/>
            </a:pPr>
            <a:r>
              <a:rPr lang="pt"/>
              <a:t>O folheto e os cartões não se destinam a substituir os conhecimentos e competências existentes com que o conselheiro deve estar equipado, mas sim a servir como lembrete das medidas e mensagens-chave. A fim de assegurar um aconselhamento e acompanhamento eficazes, certifique-se de que mantém um registo dos tópicos abordados em cada visita. </a:t>
            </a:r>
            <a:endParaRPr lang="en-US" b="1" u="sng" baseline="0"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110</a:t>
            </a:fld>
            <a:endParaRPr lang="en-UK"/>
          </a:p>
        </p:txBody>
      </p:sp>
    </p:spTree>
    <p:extLst>
      <p:ext uri="{BB962C8B-B14F-4D97-AF65-F5344CB8AC3E}">
        <p14:creationId xmlns:p14="http://schemas.microsoft.com/office/powerpoint/2010/main" val="28875044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pt" sz="1200" b="1" i="0" u="none" strike="noStrike" kern="1200">
                <a:solidFill>
                  <a:schemeClr val="tx1"/>
                </a:solidFill>
                <a:effectLst/>
                <a:latin typeface="+mn-lt"/>
                <a:ea typeface="+mn-ea"/>
                <a:cs typeface="+mn-cs"/>
              </a:rPr>
              <a:t>Pergunte: </a:t>
            </a:r>
            <a:r>
              <a:rPr lang="pt" sz="1200" b="0" i="0" u="none" strike="noStrike" kern="1200">
                <a:solidFill>
                  <a:schemeClr val="tx1"/>
                </a:solidFill>
                <a:effectLst/>
                <a:latin typeface="+mn-lt"/>
                <a:ea typeface="+mn-ea"/>
                <a:cs typeface="+mn-cs"/>
              </a:rPr>
              <a:t>Esperemos que se recordem que o aconselhamento deve ser um processo de 3 passos. Quem se lembra das 3 fases? </a:t>
            </a:r>
          </a:p>
          <a:p>
            <a:pPr rtl="0" fontAlgn="base"/>
            <a:endParaRPr lang="en-US" sz="1200" b="0" i="0" u="none" strike="noStrike" kern="1200" dirty="0">
              <a:solidFill>
                <a:schemeClr val="tx1"/>
              </a:solidFill>
              <a:effectLst/>
              <a:latin typeface="+mn-lt"/>
              <a:ea typeface="+mn-ea"/>
              <a:cs typeface="+mn-cs"/>
            </a:endParaRPr>
          </a:p>
          <a:p>
            <a:pPr rtl="0" fontAlgn="base"/>
            <a:r>
              <a:rPr lang="pt" sz="1200" b="1" i="1" u="none" strike="noStrike" kern="1200">
                <a:solidFill>
                  <a:schemeClr val="tx1"/>
                </a:solidFill>
                <a:effectLst/>
                <a:latin typeface="+mn-lt"/>
                <a:ea typeface="+mn-ea"/>
                <a:cs typeface="+mn-cs"/>
                <a:sym typeface="Wingdings" panose="05000000000000000000" pitchFamily="2" charset="2"/>
              </a:rPr>
              <a:t> </a:t>
            </a:r>
            <a:r>
              <a:rPr lang="pt" sz="1200" b="1" i="1" u="none" strike="noStrike" kern="1200">
                <a:solidFill>
                  <a:schemeClr val="tx1"/>
                </a:solidFill>
                <a:effectLst/>
                <a:latin typeface="+mn-lt"/>
                <a:ea typeface="+mn-ea"/>
                <a:cs typeface="+mn-cs"/>
              </a:rPr>
              <a:t>CLIQUE</a:t>
            </a:r>
            <a:endParaRPr lang="en-US" sz="1200" b="1" i="1"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r>
              <a:rPr lang="pt" sz="1200" b="1" i="0" u="none" strike="noStrike" kern="1200">
                <a:solidFill>
                  <a:schemeClr val="tx1"/>
                </a:solidFill>
                <a:effectLst/>
                <a:latin typeface="+mn-lt"/>
                <a:ea typeface="+mn-ea"/>
                <a:cs typeface="+mn-cs"/>
              </a:rPr>
              <a:t>Diga:</a:t>
            </a:r>
          </a:p>
          <a:p>
            <a:pPr rtl="0" fontAlgn="base"/>
            <a:r>
              <a:rPr lang="pt" sz="1200" b="0" i="0" u="none" strike="noStrike" kern="1200">
                <a:solidFill>
                  <a:schemeClr val="tx1"/>
                </a:solidFill>
                <a:effectLst/>
                <a:latin typeface="+mn-lt"/>
                <a:ea typeface="+mn-ea"/>
                <a:cs typeface="+mn-cs"/>
              </a:rPr>
              <a:t>As três fases são:</a:t>
            </a:r>
          </a:p>
          <a:p>
            <a:pPr marL="171450" indent="-171450" rtl="0" fontAlgn="base">
              <a:buFont typeface="Arial" panose="020B0604020202020204" pitchFamily="34" charset="0"/>
              <a:buChar char="•"/>
            </a:pPr>
            <a:r>
              <a:rPr lang="pt" sz="1200" b="1" i="0" u="none" strike="noStrike" kern="1200">
                <a:solidFill>
                  <a:schemeClr val="tx1"/>
                </a:solidFill>
                <a:effectLst/>
                <a:latin typeface="+mn-lt"/>
                <a:ea typeface="+mn-ea"/>
                <a:cs typeface="+mn-cs"/>
              </a:rPr>
              <a:t>Avaliação </a:t>
            </a:r>
            <a:r>
              <a:rPr lang="pt" sz="1200" b="0" i="0" u="none" strike="noStrike" kern="1200">
                <a:solidFill>
                  <a:schemeClr val="tx1"/>
                </a:solidFill>
                <a:effectLst/>
                <a:latin typeface="+mn-lt"/>
                <a:ea typeface="+mn-ea"/>
                <a:cs typeface="+mn-cs"/>
              </a:rPr>
              <a:t>— É a capacidade de “escutar e aprender” aplicada numa sessão de aconselhamento, demonstrando empatia. Obtenham uma imagem COMPLETA da situação da mãe no que toca a alimentação e cuidados. É fácil saltar etapas e concentrar-se na primeira coisa que a mãe está a fazer mal ou na primeira coisa errada que menciona. Os formulários de Avaliação Rápida Simples e Avaliação Completa (dados como folhetos nesta formação e no Kit de ferramentas IYCF-E) são concebidos para ajudar um conselheiro a estruturar as suas questões de avaliação de modo a que uma mãe tenha a oportunidade de fornecer informação crítica e uma imagem bastante completa da sua situação. </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1" i="0" u="none" strike="noStrike" kern="1200">
                <a:solidFill>
                  <a:schemeClr val="tx1"/>
                </a:solidFill>
                <a:effectLst/>
                <a:latin typeface="+mn-lt"/>
                <a:ea typeface="+mn-ea"/>
                <a:cs typeface="+mn-cs"/>
              </a:rPr>
              <a:t>Analisar</a:t>
            </a:r>
            <a:r>
              <a:rPr lang="pt" sz="1200" b="0" i="0" u="none" strike="noStrike" kern="1200">
                <a:solidFill>
                  <a:schemeClr val="tx1"/>
                </a:solidFill>
                <a:effectLst/>
                <a:latin typeface="+mn-lt"/>
                <a:ea typeface="+mn-ea"/>
                <a:cs typeface="+mn-cs"/>
              </a:rPr>
              <a:t> — Aplica-se à </a:t>
            </a:r>
            <a:r>
              <a:rPr lang="pt" sz="1200" b="0" i="0" u="sng" kern="1200">
                <a:solidFill>
                  <a:schemeClr val="tx1"/>
                </a:solidFill>
                <a:effectLst/>
                <a:latin typeface="+mn-lt"/>
                <a:ea typeface="+mn-ea"/>
                <a:cs typeface="+mn-cs"/>
              </a:rPr>
              <a:t>avaliação silenciosa</a:t>
            </a:r>
            <a:r>
              <a:rPr lang="pt" sz="1200" b="0" i="0" u="none" strike="noStrike" kern="1200">
                <a:solidFill>
                  <a:schemeClr val="tx1"/>
                </a:solidFill>
                <a:effectLst/>
                <a:latin typeface="+mn-lt"/>
                <a:ea typeface="+mn-ea"/>
                <a:cs typeface="+mn-cs"/>
              </a:rPr>
              <a:t>: comparar o que foi aprendido durante a Avaliação (perguntar, escutar, observar) e compará-lo com as recomendações (alimentação e cuidados) para uma criança daquela idade e, em seguida, identificar os problemas, e priorizar os mais críticos que requerem atenção imediata.</a:t>
            </a:r>
            <a:r>
              <a:rPr lang="pt"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pt" sz="1200" b="1" i="0" u="none" strike="noStrike" kern="1200">
                <a:solidFill>
                  <a:schemeClr val="tx1"/>
                </a:solidFill>
                <a:effectLst/>
                <a:latin typeface="+mn-lt"/>
                <a:ea typeface="+mn-ea"/>
                <a:cs typeface="+mn-cs"/>
              </a:rPr>
              <a:t>Agir</a:t>
            </a:r>
            <a:r>
              <a:rPr lang="pt" sz="1200" b="0" i="0" u="none" strike="noStrike" kern="1200">
                <a:solidFill>
                  <a:schemeClr val="tx1"/>
                </a:solidFill>
                <a:effectLst/>
                <a:latin typeface="+mn-lt"/>
                <a:ea typeface="+mn-ea"/>
                <a:cs typeface="+mn-cs"/>
              </a:rPr>
              <a:t> — Discutam com o cuidador sobre onde se encontra no Modelo das Fases de Mudança (recorde as fases aos formandos). Deem informação que aumente a confiança de um cuidador e lhe permita fazer escolhas informadas, dando-lhe uma ajuda prática.  A capacidade de “construir confiança e dar apoio”. Acordar o problema prioritário e a ação que o cuidador pode tentar é crítico; deve ser viável, exequível e, se possível, calendarizado como por exemplo, um cuidador pode não dar ao bebé &lt; 6 m água para além do leite materno durante alguns dias até o conselheiro voltar, mas pode não o fazer para sempre.</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pt" sz="1200" b="0" i="1" u="none" strike="noStrike" kern="1200">
                <a:solidFill>
                  <a:schemeClr val="tx1"/>
                </a:solidFill>
                <a:effectLst/>
                <a:latin typeface="+mn-lt"/>
                <a:ea typeface="+mn-ea"/>
                <a:cs typeface="+mn-cs"/>
              </a:rPr>
              <a:t>A partir do Pacote de Aconselhamento Comunitário IYCF, UNICEF, 2013.</a:t>
            </a:r>
            <a:r>
              <a:rPr lang="pt" sz="1200" b="0" i="1"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111</a:t>
            </a:fld>
            <a:endParaRPr lang="en-UK"/>
          </a:p>
        </p:txBody>
      </p:sp>
    </p:spTree>
    <p:extLst>
      <p:ext uri="{BB962C8B-B14F-4D97-AF65-F5344CB8AC3E}">
        <p14:creationId xmlns:p14="http://schemas.microsoft.com/office/powerpoint/2010/main" val="28394355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dirty="0"/>
              <a:t>Diga:</a:t>
            </a:r>
          </a:p>
          <a:p>
            <a:pPr marL="171450" lvl="0" indent="-171450" rtl="0">
              <a:buFont typeface="Arial" panose="020B0604020202020204" pitchFamily="34" charset="0"/>
              <a:buChar char="•"/>
            </a:pPr>
            <a:r>
              <a:rPr lang="pt" dirty="0"/>
              <a:t>Vamos utilizar alguns cenários para nos familiarizarmos realmente com estas diferentes secções e com o que elas contêm.</a:t>
            </a:r>
          </a:p>
          <a:p>
            <a:pPr marL="171450" lvl="0" indent="-171450" rtl="0">
              <a:buFont typeface="Arial" panose="020B0604020202020204" pitchFamily="34" charset="0"/>
              <a:buChar char="•"/>
            </a:pPr>
            <a:endParaRPr lang="en-US" baseline="0" dirty="0"/>
          </a:p>
          <a:p>
            <a:pPr marL="0" lvl="0" indent="0" rtl="0">
              <a:buFont typeface="Arial" panose="020B0604020202020204" pitchFamily="34" charset="0"/>
              <a:buNone/>
            </a:pPr>
            <a:r>
              <a:rPr lang="pt" b="1" u="sng" dirty="0"/>
              <a:t>Instruções para a atividade (60 minutos + 60 minutos para dramatização e discussão)</a:t>
            </a:r>
          </a:p>
          <a:p>
            <a:pPr marL="457200" lvl="0" indent="-457200" defTabSz="914400" rtl="0">
              <a:buFont typeface="Arial" panose="020B0604020202020204" pitchFamily="34" charset="0"/>
              <a:buChar char="•"/>
              <a:defRPr/>
            </a:pPr>
            <a:r>
              <a:rPr lang="pt" sz="2000" dirty="0"/>
              <a:t>Divida os formandos em 5 grupos e atribua a cada um Cenário de A, B, C e D.</a:t>
            </a:r>
            <a:endParaRPr lang="en-US" sz="2000" dirty="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2000" dirty="0"/>
              <a:t>Distribua todos os documentos relevantes para o cenário atribuído, 1 conjunto completo de formulários por pessoa do grupo.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2000" dirty="0"/>
              <a:t>Distribua a cada grupo uma </a:t>
            </a:r>
            <a:r>
              <a:rPr lang="pt" sz="2000" b="1" dirty="0"/>
              <a:t>Folha de Atividade_Utilização dos Cartões de Aconselhamento_Módulo 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baseline="0" dirty="0"/>
          </a:p>
          <a:p>
            <a:pPr marL="457200" lvl="0" indent="-457200" defTabSz="914400" rtl="0">
              <a:buFont typeface="Arial" panose="020B0604020202020204" pitchFamily="34" charset="0"/>
              <a:buChar char="•"/>
              <a:defRPr/>
            </a:pPr>
            <a:r>
              <a:rPr lang="pt" sz="2000" dirty="0"/>
              <a:t>Os formandos devem percorrer os cenários e levar a cabo os seguintes passos para o cenário de grupo:</a:t>
            </a:r>
          </a:p>
          <a:p>
            <a:pPr marL="1028974" lvl="2" indent="-342991" defTabSz="685983" rtl="0">
              <a:buFont typeface="+mj-lt"/>
              <a:buAutoNum type="arabicPeriod"/>
              <a:defRPr/>
            </a:pPr>
            <a:r>
              <a:rPr lang="pt" sz="1500" dirty="0"/>
              <a:t>Examinar a informação fornecida nos formulários preenchidos (AVALIAR). </a:t>
            </a:r>
          </a:p>
          <a:p>
            <a:pPr marL="1028974" marR="0" lvl="2" indent="-342991" algn="l" defTabSz="685983" rtl="0" eaLnBrk="1" fontAlgn="auto" latinLnBrk="0" hangingPunct="1">
              <a:lnSpc>
                <a:spcPct val="100000"/>
              </a:lnSpc>
              <a:spcBef>
                <a:spcPts val="0"/>
              </a:spcBef>
              <a:spcAft>
                <a:spcPts val="0"/>
              </a:spcAft>
              <a:buClrTx/>
              <a:buSzTx/>
              <a:buFont typeface="+mj-lt"/>
              <a:buAutoNum type="arabicPeriod"/>
              <a:tabLst/>
              <a:defRPr/>
            </a:pPr>
            <a:r>
              <a:rPr lang="pt" sz="1600" dirty="0"/>
              <a:t>Analisar os resultados da avaliação, resumir a avaliação e classificar o risco como baixo, moderado ou grave (ANALISAR)</a:t>
            </a:r>
            <a:endParaRPr lang="en-US" sz="1600" dirty="0"/>
          </a:p>
          <a:p>
            <a:pPr marL="1028974" lvl="2" indent="-342991" defTabSz="685983" rtl="0">
              <a:buFont typeface="+mj-lt"/>
              <a:buAutoNum type="arabicPeriod"/>
              <a:defRPr/>
            </a:pPr>
            <a:r>
              <a:rPr lang="pt" sz="1500" dirty="0"/>
              <a:t>Identificar DOIS PROBLEMAS PRIORITÁRIOS durante a avaliação (ANALISAR)</a:t>
            </a:r>
          </a:p>
          <a:p>
            <a:pPr marL="1028974" lvl="2" indent="-342991" defTabSz="685983" rtl="0">
              <a:buFont typeface="+mj-lt"/>
              <a:buAutoNum type="arabicPeriod"/>
              <a:defRPr/>
            </a:pPr>
            <a:r>
              <a:rPr lang="pt" sz="2000" dirty="0"/>
              <a:t>Rever a informação e decidir sobre as ações necessárias para os DOIS PROBLEMAS PRIORITÁRIOS na visita de apoio com o cuidador e o lactente. </a:t>
            </a:r>
          </a:p>
          <a:p>
            <a:pPr marL="1028974" lvl="2" indent="-342991" defTabSz="685983" rtl="0">
              <a:buFont typeface="+mj-lt"/>
              <a:buAutoNum type="arabicPeriod"/>
              <a:defRPr/>
            </a:pPr>
            <a:r>
              <a:rPr lang="pt" sz="2000" dirty="0"/>
              <a:t>Decidir qual dos Cartões de Aconselhamento MAMI das secções A e B seria útil a fim de dar apoio a este cuidador e lactente, de acordo com os desafios identificados (AGIR)</a:t>
            </a:r>
          </a:p>
          <a:p>
            <a:pPr marL="1028974" lvl="2" indent="-342991" defTabSz="685983" rtl="0">
              <a:buFont typeface="+mj-lt"/>
              <a:buAutoNum type="arabicPeriod"/>
              <a:defRPr/>
            </a:pPr>
            <a:r>
              <a:rPr lang="pt" sz="2000" dirty="0"/>
              <a:t>Decidir se algum dos tópicos da secção C seria relevante para esta visita em particular</a:t>
            </a:r>
          </a:p>
          <a:p>
            <a:pPr marL="1028974" lvl="2" indent="-342991" defTabSz="685983" rtl="0">
              <a:buFont typeface="+mj-lt"/>
              <a:buAutoNum type="arabicPeriod"/>
              <a:defRPr/>
            </a:pPr>
            <a:r>
              <a:rPr lang="pt" sz="2000" dirty="0"/>
              <a:t>Preparar uma breve dramatização da 1.</a:t>
            </a:r>
            <a:r>
              <a:rPr lang="pt" sz="2000" baseline="30000" dirty="0"/>
              <a:t>ª</a:t>
            </a:r>
            <a:r>
              <a:rPr lang="pt" sz="2000" dirty="0"/>
              <a:t>sessão de aconselhamento, visando o(s) problema(s) prioritário(s), relativo(s) ao cenário que lhes foi atribuído para apresentar ao grupo, utilizando os cartões de aconselhamento identificados</a:t>
            </a:r>
          </a:p>
          <a:p>
            <a:pPr marL="457200" lvl="1" indent="0" defTabSz="914400" rtl="0">
              <a:buFont typeface="+mj-lt"/>
              <a:buNone/>
              <a:defRPr/>
            </a:pPr>
            <a:endParaRPr lang="en-US" sz="2000" baseline="0" dirty="0"/>
          </a:p>
          <a:p>
            <a:pPr marL="457200" lvl="0" indent="-457200" defTabSz="914400" rtl="0">
              <a:buFont typeface="Arial" panose="020B0604020202020204" pitchFamily="34" charset="0"/>
              <a:buChar char="•"/>
              <a:defRPr/>
            </a:pPr>
            <a:r>
              <a:rPr lang="pt" sz="2000" dirty="0"/>
              <a:t>Após 60 minutos, reúna todos novamente</a:t>
            </a:r>
          </a:p>
          <a:p>
            <a:pPr marL="457200" lvl="0" indent="-457200" defTabSz="914400" rtl="0">
              <a:buFont typeface="Arial" panose="020B0604020202020204" pitchFamily="34" charset="0"/>
              <a:buChar char="•"/>
              <a:defRPr/>
            </a:pPr>
            <a:r>
              <a:rPr lang="pt" sz="2000" dirty="0"/>
              <a:t>Peça a cada grupo que faça uma dramatização sobre o seu cenário: 1 pessoa como conselheiro e 1 pessoa como mãe/cuidador, deixando claro qual(is) o(s) cartão(ões) de aconselhamento identificados a utilizar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sz="2000" dirty="0"/>
              <a:t>Peça ao grupo que reflita, isto é, que boas competências de aconselhamento observaram? Há algum feedback construtivo a dar? Concordou com os cartões de aconselhamento selecionados e com as informações fornecidas?</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112</a:t>
            </a:fld>
            <a:endParaRPr lang="en-UK"/>
          </a:p>
        </p:txBody>
      </p:sp>
    </p:spTree>
    <p:extLst>
      <p:ext uri="{BB962C8B-B14F-4D97-AF65-F5344CB8AC3E}">
        <p14:creationId xmlns:p14="http://schemas.microsoft.com/office/powerpoint/2010/main" val="10882708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113</a:t>
            </a:fld>
            <a:endParaRPr lang="en-UK"/>
          </a:p>
        </p:txBody>
      </p:sp>
    </p:spTree>
    <p:extLst>
      <p:ext uri="{BB962C8B-B14F-4D97-AF65-F5344CB8AC3E}">
        <p14:creationId xmlns:p14="http://schemas.microsoft.com/office/powerpoint/2010/main" val="9539987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pt" b="1" u="sng" dirty="0"/>
              <a:t>Instruções para a atividade (60 minutos)</a:t>
            </a:r>
          </a:p>
          <a:p>
            <a:pPr marL="0" indent="0" rtl="0">
              <a:buFont typeface="Arial" panose="020B0604020202020204" pitchFamily="34" charset="0"/>
              <a:buNone/>
            </a:pPr>
            <a:r>
              <a:rPr lang="pt" b="1" u="sng" dirty="0"/>
              <a:t>Passo 1 (25 minutos)</a:t>
            </a:r>
            <a:endParaRPr lang="en-US" baseline="0" dirty="0"/>
          </a:p>
          <a:p>
            <a:pPr marL="171450" indent="-171450" rtl="0">
              <a:buFont typeface="Arial" panose="020B0604020202020204" pitchFamily="34" charset="0"/>
              <a:buChar char="•"/>
            </a:pPr>
            <a:r>
              <a:rPr lang="pt" dirty="0"/>
              <a:t>Distribua uma </a:t>
            </a:r>
            <a:r>
              <a:rPr lang="pt" b="1" i="1" dirty="0"/>
              <a:t>Folha de Atividade_Registo MAMI_Módulo 9</a:t>
            </a:r>
            <a:r>
              <a:rPr lang="pt" dirty="0"/>
              <a:t> a cada pessoa</a:t>
            </a:r>
          </a:p>
          <a:p>
            <a:pPr marL="171450" indent="-171450" rtl="0">
              <a:buFont typeface="Arial" panose="020B0604020202020204" pitchFamily="34" charset="0"/>
              <a:buChar char="•"/>
            </a:pPr>
            <a:r>
              <a:rPr lang="pt" dirty="0"/>
              <a:t>Em pares, os formandos devem preencher o Registo com o cenário atribuído da última atividade</a:t>
            </a:r>
          </a:p>
          <a:p>
            <a:pPr marL="171450" indent="-171450" rtl="0">
              <a:buFont typeface="Arial" panose="020B0604020202020204" pitchFamily="34" charset="0"/>
              <a:buChar char="•"/>
            </a:pPr>
            <a:r>
              <a:rPr lang="pt" dirty="0"/>
              <a:t>Os facilitadores devem reunir os grupos e prestar apoio, quando necessário </a:t>
            </a:r>
          </a:p>
          <a:p>
            <a:pPr marL="171450" indent="-171450" rtl="0">
              <a:buFont typeface="Arial" panose="020B0604020202020204" pitchFamily="34" charset="0"/>
              <a:buChar char="•"/>
            </a:pPr>
            <a:endParaRPr lang="en-US" baseline="0" dirty="0"/>
          </a:p>
          <a:p>
            <a:pPr marL="0" indent="0" rtl="0">
              <a:buFont typeface="Arial" panose="020B0604020202020204" pitchFamily="34" charset="0"/>
              <a:buNone/>
            </a:pPr>
            <a:r>
              <a:rPr lang="pt" b="1" u="sng" dirty="0"/>
              <a:t>Passo 2 (25 minutos)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dirty="0"/>
              <a:t>Distribua a </a:t>
            </a:r>
            <a:r>
              <a:rPr lang="pt" b="1" i="1" dirty="0"/>
              <a:t>Folha de Atividade_Formulário de Relatório MAMI_Módulo 9</a:t>
            </a:r>
            <a:r>
              <a:rPr lang="pt" b="0" i="0" dirty="0"/>
              <a:t> </a:t>
            </a:r>
            <a:r>
              <a:rPr lang="pt" b="1" i="1" dirty="0"/>
              <a:t>e a Folha de Atividade_Registo completo_Módulo 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 b="0" i="0" dirty="0"/>
              <a:t>Os formandos devem continuar a trabalhar em pares e utilizar o registo preenchido para preencher o formulário de relatório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 b="1" i="0" dirty="0"/>
              <a:t>Faça: </a:t>
            </a:r>
            <a:r>
              <a:rPr lang="pt" b="0" i="0" dirty="0"/>
              <a:t>Reagrupe e pergunte se houve algum desafio, ou se há algum feedback ou reflexão sobre estes dois formulários de monitorização e relatório</a:t>
            </a:r>
            <a:endParaRPr lang="en-US" baseline="0" dirty="0"/>
          </a:p>
          <a:p>
            <a:pPr marL="171450" indent="-171450" rtl="0">
              <a:buFont typeface="Arial" panose="020B0604020202020204" pitchFamily="34" charset="0"/>
              <a:buChar char="•"/>
            </a:pPr>
            <a:endParaRPr lang="en-US" baseline="0" dirty="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114</a:t>
            </a:fld>
            <a:endParaRPr lang="en-UK"/>
          </a:p>
        </p:txBody>
      </p:sp>
    </p:spTree>
    <p:extLst>
      <p:ext uri="{BB962C8B-B14F-4D97-AF65-F5344CB8AC3E}">
        <p14:creationId xmlns:p14="http://schemas.microsoft.com/office/powerpoint/2010/main" val="1536051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DF8-3294-F243-8E02-B6435E5E5394}"/>
              </a:ext>
            </a:extLst>
          </p:cNvPr>
          <p:cNvSpPr>
            <a:spLocks noGrp="1"/>
          </p:cNvSpPr>
          <p:nvPr>
            <p:ph type="ctrTitle"/>
          </p:nvPr>
        </p:nvSpPr>
        <p:spPr>
          <a:xfrm>
            <a:off x="1524000" y="1268413"/>
            <a:ext cx="9144000" cy="2241550"/>
          </a:xfrm>
          <a:prstGeom prst="rect">
            <a:avLst/>
          </a:prstGeom>
        </p:spPr>
        <p:txBody>
          <a:bodyPr rtlCol="0" anchor="b"/>
          <a:lstStyle>
            <a:lvl1pPr algn="ctr">
              <a:defRPr sz="6000"/>
            </a:lvl1pPr>
          </a:lstStyle>
          <a:p>
            <a:pPr rtl="0"/>
            <a:r>
              <a:rPr lang="pt"/>
              <a:t>Click to edit Master title style</a:t>
            </a:r>
            <a:endParaRPr lang="en-UK" dirty="0"/>
          </a:p>
        </p:txBody>
      </p:sp>
      <p:sp>
        <p:nvSpPr>
          <p:cNvPr id="3" name="Subtitle 2">
            <a:extLst>
              <a:ext uri="{FF2B5EF4-FFF2-40B4-BE49-F238E27FC236}">
                <a16:creationId xmlns:a16="http://schemas.microsoft.com/office/drawing/2014/main" id="{2E6F2B1C-7582-114C-B870-5C836A680550}"/>
              </a:ext>
            </a:extLst>
          </p:cNvPr>
          <p:cNvSpPr>
            <a:spLocks noGrp="1"/>
          </p:cNvSpPr>
          <p:nvPr>
            <p:ph type="subTitle" idx="1"/>
          </p:nvPr>
        </p:nvSpPr>
        <p:spPr>
          <a:xfrm>
            <a:off x="1524000" y="3602038"/>
            <a:ext cx="9144000" cy="1655762"/>
          </a:xfrm>
          <a:prstGeom prst="rect">
            <a:avLst/>
          </a:prstGeo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
              <a:t>Click to edit Master subtitle style</a:t>
            </a:r>
            <a:endParaRPr lang="en-UK" dirty="0"/>
          </a:p>
        </p:txBody>
      </p:sp>
    </p:spTree>
    <p:extLst>
      <p:ext uri="{BB962C8B-B14F-4D97-AF65-F5344CB8AC3E}">
        <p14:creationId xmlns:p14="http://schemas.microsoft.com/office/powerpoint/2010/main" val="323708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AA538-A5F4-4C3D-A801-D18C9FEE8AD3}"/>
              </a:ext>
            </a:extLst>
          </p:cNvPr>
          <p:cNvPicPr>
            <a:picLocks noChangeAspect="1"/>
          </p:cNvPicPr>
          <p:nvPr userDrawn="1"/>
        </p:nvPicPr>
        <p:blipFill>
          <a:blip r:embed="rId2"/>
          <a:stretch>
            <a:fillRect/>
          </a:stretch>
        </p:blipFill>
        <p:spPr>
          <a:xfrm>
            <a:off x="10277752" y="6413186"/>
            <a:ext cx="1380744" cy="293289"/>
          </a:xfrm>
          <a:prstGeom prst="rect">
            <a:avLst/>
          </a:prstGeom>
        </p:spPr>
      </p:pic>
    </p:spTree>
    <p:extLst>
      <p:ext uri="{BB962C8B-B14F-4D97-AF65-F5344CB8AC3E}">
        <p14:creationId xmlns:p14="http://schemas.microsoft.com/office/powerpoint/2010/main" val="401985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A29B1-FF2C-5D44-9076-0C2ECB267F4A}"/>
              </a:ext>
            </a:extLst>
          </p:cNvPr>
          <p:cNvSpPr>
            <a:spLocks noGrp="1"/>
          </p:cNvSpPr>
          <p:nvPr>
            <p:ph type="title" orient="vert"/>
          </p:nvPr>
        </p:nvSpPr>
        <p:spPr>
          <a:xfrm>
            <a:off x="8724900" y="365125"/>
            <a:ext cx="2628900" cy="5811838"/>
          </a:xfrm>
          <a:prstGeom prst="rect">
            <a:avLst/>
          </a:prstGeom>
        </p:spPr>
        <p:txBody>
          <a:bodyPr vert="eaVert" rtlCol="0"/>
          <a:lstStyle/>
          <a:p>
            <a:pPr rtl="0"/>
            <a:r>
              <a:rPr lang="pt"/>
              <a:t>Click to edit Master title style</a:t>
            </a:r>
            <a:endParaRPr lang="en-UK" dirty="0"/>
          </a:p>
        </p:txBody>
      </p:sp>
      <p:sp>
        <p:nvSpPr>
          <p:cNvPr id="3" name="Vertical Text Placeholder 2">
            <a:extLst>
              <a:ext uri="{FF2B5EF4-FFF2-40B4-BE49-F238E27FC236}">
                <a16:creationId xmlns:a16="http://schemas.microsoft.com/office/drawing/2014/main" id="{4712C061-2248-9248-9E14-C827AD0EA249}"/>
              </a:ext>
            </a:extLst>
          </p:cNvPr>
          <p:cNvSpPr>
            <a:spLocks noGrp="1"/>
          </p:cNvSpPr>
          <p:nvPr>
            <p:ph type="body" orient="vert" idx="1"/>
          </p:nvPr>
        </p:nvSpPr>
        <p:spPr>
          <a:xfrm>
            <a:off x="838200" y="365125"/>
            <a:ext cx="7734300" cy="5811838"/>
          </a:xfrm>
          <a:prstGeom prst="rect">
            <a:avLst/>
          </a:prstGeom>
        </p:spPr>
        <p:txBody>
          <a:bodyPr vert="eaVert" rtlCol="0"/>
          <a:lstStyle/>
          <a:p>
            <a:pPr lvl="0" rtl="0"/>
            <a:r>
              <a:rPr lang="pt"/>
              <a:t>Click to edit Master text styles</a:t>
            </a:r>
          </a:p>
          <a:p>
            <a:pPr lvl="1" rtl="0"/>
            <a:r>
              <a:rPr lang="pt"/>
              <a:t>Second level</a:t>
            </a:r>
          </a:p>
          <a:p>
            <a:pPr lvl="2" rtl="0"/>
            <a:r>
              <a:rPr lang="pt"/>
              <a:t>Third level</a:t>
            </a:r>
          </a:p>
          <a:p>
            <a:pPr lvl="3" rtl="0"/>
            <a:r>
              <a:rPr lang="pt"/>
              <a:t>Fourth level</a:t>
            </a:r>
          </a:p>
          <a:p>
            <a:pPr lvl="4" rtl="0"/>
            <a:r>
              <a:rPr lang="pt"/>
              <a:t>Fifth level</a:t>
            </a:r>
            <a:endParaRPr lang="en-UK" dirty="0"/>
          </a:p>
        </p:txBody>
      </p:sp>
      <p:pic>
        <p:nvPicPr>
          <p:cNvPr id="8" name="Picture 7">
            <a:extLst>
              <a:ext uri="{FF2B5EF4-FFF2-40B4-BE49-F238E27FC236}">
                <a16:creationId xmlns:a16="http://schemas.microsoft.com/office/drawing/2014/main" id="{A38B412C-FF15-0145-9A45-54D2DADA8F43}"/>
              </a:ext>
            </a:extLst>
          </p:cNvPr>
          <p:cNvPicPr>
            <a:picLocks noChangeAspect="1"/>
          </p:cNvPicPr>
          <p:nvPr userDrawn="1"/>
        </p:nvPicPr>
        <p:blipFill>
          <a:blip r:embed="rId2"/>
          <a:srcRect/>
          <a:stretch/>
        </p:blipFill>
        <p:spPr>
          <a:xfrm rot="5400000">
            <a:off x="-439372" y="5614935"/>
            <a:ext cx="1539875" cy="396979"/>
          </a:xfrm>
          <a:prstGeom prst="rect">
            <a:avLst/>
          </a:prstGeom>
        </p:spPr>
      </p:pic>
    </p:spTree>
    <p:extLst>
      <p:ext uri="{BB962C8B-B14F-4D97-AF65-F5344CB8AC3E}">
        <p14:creationId xmlns:p14="http://schemas.microsoft.com/office/powerpoint/2010/main" val="3016031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5D86D15-51D2-A24C-B04F-939835159E13}"/>
              </a:ext>
            </a:extLst>
          </p:cNvPr>
          <p:cNvSpPr>
            <a:spLocks noGrp="1"/>
          </p:cNvSpPr>
          <p:nvPr>
            <p:ph type="body" orient="vert" idx="1"/>
          </p:nvPr>
        </p:nvSpPr>
        <p:spPr>
          <a:xfrm>
            <a:off x="479425" y="576470"/>
            <a:ext cx="11233150" cy="5600493"/>
          </a:xfrm>
          <a:prstGeom prst="rect">
            <a:avLst/>
          </a:prstGeom>
        </p:spPr>
        <p:txBody>
          <a:bodyPr vert="eaVert" rtlCol="0"/>
          <a:lstStyle/>
          <a:p>
            <a:pPr lvl="0" rtl="0"/>
            <a:r>
              <a:rPr lang="pt"/>
              <a:t>Click to edit Master text styles</a:t>
            </a:r>
          </a:p>
          <a:p>
            <a:pPr lvl="1" rtl="0"/>
            <a:r>
              <a:rPr lang="pt"/>
              <a:t>Second level</a:t>
            </a:r>
          </a:p>
          <a:p>
            <a:pPr lvl="2" rtl="0"/>
            <a:r>
              <a:rPr lang="pt"/>
              <a:t>Third level</a:t>
            </a:r>
          </a:p>
          <a:p>
            <a:pPr lvl="3" rtl="0"/>
            <a:r>
              <a:rPr lang="pt"/>
              <a:t>Fourth level</a:t>
            </a:r>
          </a:p>
          <a:p>
            <a:pPr lvl="4" rtl="0"/>
            <a:r>
              <a:rPr lang="pt"/>
              <a:t>Fifth level</a:t>
            </a:r>
            <a:endParaRPr lang="en-UK"/>
          </a:p>
        </p:txBody>
      </p:sp>
    </p:spTree>
    <p:extLst>
      <p:ext uri="{BB962C8B-B14F-4D97-AF65-F5344CB8AC3E}">
        <p14:creationId xmlns:p14="http://schemas.microsoft.com/office/powerpoint/2010/main" val="416257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latin typeface="Gill Sans Infant Std"/>
              <a:cs typeface="Gill Sans Infant Std"/>
            </a:endParaRPr>
          </a:p>
        </p:txBody>
      </p:sp>
      <p:sp>
        <p:nvSpPr>
          <p:cNvPr id="3" name="Content Placeholder 2">
            <a:extLst>
              <a:ext uri="{FF2B5EF4-FFF2-40B4-BE49-F238E27FC236}">
                <a16:creationId xmlns:a16="http://schemas.microsoft.com/office/drawing/2014/main" id="{9505CB6B-B954-8D4C-A951-369C766E6EC5}"/>
              </a:ext>
            </a:extLst>
          </p:cNvPr>
          <p:cNvSpPr>
            <a:spLocks noGrp="1"/>
          </p:cNvSpPr>
          <p:nvPr>
            <p:ph idx="1"/>
          </p:nvPr>
        </p:nvSpPr>
        <p:spPr>
          <a:xfrm>
            <a:off x="811733" y="1805142"/>
            <a:ext cx="9523556" cy="4476750"/>
          </a:xfrm>
          <a:prstGeom prst="rect">
            <a:avLst/>
          </a:prstGeom>
        </p:spPr>
        <p:txBody>
          <a:bodyPr rtlCol="0"/>
          <a:lstStyle/>
          <a:p>
            <a:pPr lvl="0" rtl="0"/>
            <a:r>
              <a:rPr lang="pt"/>
              <a:t>Click to edit Master text styles</a:t>
            </a:r>
          </a:p>
          <a:p>
            <a:pPr lvl="1" rtl="0"/>
            <a:r>
              <a:rPr lang="pt"/>
              <a:t>Second level</a:t>
            </a:r>
          </a:p>
          <a:p>
            <a:pPr lvl="2" rtl="0"/>
            <a:r>
              <a:rPr lang="pt"/>
              <a:t>Third level</a:t>
            </a:r>
          </a:p>
          <a:p>
            <a:pPr lvl="3" rtl="0"/>
            <a:r>
              <a:rPr lang="pt"/>
              <a:t>Fourth level</a:t>
            </a:r>
          </a:p>
          <a:p>
            <a:pPr lvl="4" rtl="0"/>
            <a:r>
              <a:rPr lang="pt"/>
              <a:t>Fifth level</a:t>
            </a:r>
            <a:endParaRPr lang="en-UK" dirty="0"/>
          </a:p>
        </p:txBody>
      </p:sp>
      <p:sp>
        <p:nvSpPr>
          <p:cNvPr id="2" name="Title 1">
            <a:extLst>
              <a:ext uri="{FF2B5EF4-FFF2-40B4-BE49-F238E27FC236}">
                <a16:creationId xmlns:a16="http://schemas.microsoft.com/office/drawing/2014/main" id="{B2A6A816-062C-43A9-9196-6111219BE960}"/>
              </a:ext>
            </a:extLst>
          </p:cNvPr>
          <p:cNvSpPr>
            <a:spLocks noGrp="1"/>
          </p:cNvSpPr>
          <p:nvPr>
            <p:ph type="title"/>
          </p:nvPr>
        </p:nvSpPr>
        <p:spPr/>
        <p:txBody>
          <a:bodyPr rtlCol="0"/>
          <a:lstStyle/>
          <a:p>
            <a:pPr rtl="0"/>
            <a:r>
              <a:rPr lang="pt"/>
              <a:t>Click to edit Master title style</a:t>
            </a:r>
          </a:p>
        </p:txBody>
      </p:sp>
    </p:spTree>
    <p:extLst>
      <p:ext uri="{BB962C8B-B14F-4D97-AF65-F5344CB8AC3E}">
        <p14:creationId xmlns:p14="http://schemas.microsoft.com/office/powerpoint/2010/main" val="61774271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507C89-5F1B-9D47-9498-3C7F4510D874}"/>
              </a:ext>
            </a:extLst>
          </p:cNvPr>
          <p:cNvSpPr/>
          <p:nvPr userDrawn="1"/>
        </p:nvSpPr>
        <p:spPr>
          <a:xfrm>
            <a:off x="0" y="0"/>
            <a:ext cx="4794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latin typeface="Gill Sans Infant Std"/>
              <a:cs typeface="Gill Sans Infant Std"/>
            </a:endParaRPr>
          </a:p>
        </p:txBody>
      </p:sp>
      <p:sp>
        <p:nvSpPr>
          <p:cNvPr id="3" name="Content Placeholder 2">
            <a:extLst>
              <a:ext uri="{FF2B5EF4-FFF2-40B4-BE49-F238E27FC236}">
                <a16:creationId xmlns:a16="http://schemas.microsoft.com/office/drawing/2014/main" id="{E5923481-21D1-8E46-828B-4243BA1244B4}"/>
              </a:ext>
            </a:extLst>
          </p:cNvPr>
          <p:cNvSpPr>
            <a:spLocks noGrp="1"/>
          </p:cNvSpPr>
          <p:nvPr>
            <p:ph idx="1"/>
          </p:nvPr>
        </p:nvSpPr>
        <p:spPr>
          <a:xfrm>
            <a:off x="811733" y="1805142"/>
            <a:ext cx="9523556" cy="4476750"/>
          </a:xfrm>
          <a:prstGeom prst="rect">
            <a:avLst/>
          </a:prstGeom>
        </p:spPr>
        <p:txBody>
          <a:bodyPr rtlCol="0"/>
          <a:lstStyle/>
          <a:p>
            <a:pPr lvl="0" rtl="0"/>
            <a:r>
              <a:rPr lang="pt"/>
              <a:t>Click to edit Master text styles</a:t>
            </a:r>
          </a:p>
          <a:p>
            <a:pPr lvl="1" rtl="0"/>
            <a:r>
              <a:rPr lang="pt"/>
              <a:t>Second level</a:t>
            </a:r>
          </a:p>
          <a:p>
            <a:pPr lvl="2" rtl="0"/>
            <a:r>
              <a:rPr lang="pt"/>
              <a:t>Third level</a:t>
            </a:r>
          </a:p>
          <a:p>
            <a:pPr lvl="3" rtl="0"/>
            <a:r>
              <a:rPr lang="pt"/>
              <a:t>Fourth level</a:t>
            </a:r>
          </a:p>
          <a:p>
            <a:pPr lvl="4" rtl="0"/>
            <a:r>
              <a:rPr lang="pt"/>
              <a:t>Fifth level</a:t>
            </a:r>
            <a:endParaRPr lang="en-UK" dirty="0"/>
          </a:p>
        </p:txBody>
      </p:sp>
      <p:sp>
        <p:nvSpPr>
          <p:cNvPr id="2" name="Title 1">
            <a:extLst>
              <a:ext uri="{FF2B5EF4-FFF2-40B4-BE49-F238E27FC236}">
                <a16:creationId xmlns:a16="http://schemas.microsoft.com/office/drawing/2014/main" id="{E6386036-21EF-4A07-A6CE-792BE9344D37}"/>
              </a:ext>
            </a:extLst>
          </p:cNvPr>
          <p:cNvSpPr>
            <a:spLocks noGrp="1"/>
          </p:cNvSpPr>
          <p:nvPr>
            <p:ph type="title"/>
          </p:nvPr>
        </p:nvSpPr>
        <p:spPr/>
        <p:txBody>
          <a:bodyPr rtlCol="0"/>
          <a:lstStyle/>
          <a:p>
            <a:pPr rtl="0"/>
            <a:r>
              <a:rPr lang="pt"/>
              <a:t>Click to edit Master title style</a:t>
            </a:r>
          </a:p>
        </p:txBody>
      </p:sp>
    </p:spTree>
    <p:extLst>
      <p:ext uri="{BB962C8B-B14F-4D97-AF65-F5344CB8AC3E}">
        <p14:creationId xmlns:p14="http://schemas.microsoft.com/office/powerpoint/2010/main" val="414508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BC083B-0971-EE44-8965-5C1B1EAA73A2}"/>
              </a:ext>
            </a:extLst>
          </p:cNvPr>
          <p:cNvSpPr/>
          <p:nvPr userDrawn="1"/>
        </p:nvSpPr>
        <p:spPr>
          <a:xfrm>
            <a:off x="0" y="0"/>
            <a:ext cx="479425" cy="6858000"/>
          </a:xfrm>
          <a:prstGeom prst="rect">
            <a:avLst/>
          </a:prstGeom>
          <a:solidFill>
            <a:srgbClr val="A57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latin typeface="Gill Sans Infant Std"/>
              <a:cs typeface="Gill Sans Infant Std"/>
            </a:endParaRPr>
          </a:p>
        </p:txBody>
      </p:sp>
      <p:sp>
        <p:nvSpPr>
          <p:cNvPr id="3" name="Content Placeholder 2">
            <a:extLst>
              <a:ext uri="{FF2B5EF4-FFF2-40B4-BE49-F238E27FC236}">
                <a16:creationId xmlns:a16="http://schemas.microsoft.com/office/drawing/2014/main" id="{A93DC165-D8C6-2C4D-87D0-E01DC0039D82}"/>
              </a:ext>
            </a:extLst>
          </p:cNvPr>
          <p:cNvSpPr>
            <a:spLocks noGrp="1"/>
          </p:cNvSpPr>
          <p:nvPr>
            <p:ph idx="1"/>
          </p:nvPr>
        </p:nvSpPr>
        <p:spPr>
          <a:xfrm>
            <a:off x="811733" y="1805142"/>
            <a:ext cx="9523556" cy="4476750"/>
          </a:xfrm>
          <a:prstGeom prst="rect">
            <a:avLst/>
          </a:prstGeom>
        </p:spPr>
        <p:txBody>
          <a:bodyPr rtlCol="0"/>
          <a:lstStyle/>
          <a:p>
            <a:pPr lvl="0" rtl="0"/>
            <a:r>
              <a:rPr lang="pt"/>
              <a:t>Click to edit Master text styles</a:t>
            </a:r>
          </a:p>
          <a:p>
            <a:pPr lvl="1" rtl="0"/>
            <a:r>
              <a:rPr lang="pt"/>
              <a:t>Second level</a:t>
            </a:r>
          </a:p>
          <a:p>
            <a:pPr lvl="2" rtl="0"/>
            <a:r>
              <a:rPr lang="pt"/>
              <a:t>Third level</a:t>
            </a:r>
          </a:p>
          <a:p>
            <a:pPr lvl="3" rtl="0"/>
            <a:r>
              <a:rPr lang="pt"/>
              <a:t>Fourth level</a:t>
            </a:r>
          </a:p>
          <a:p>
            <a:pPr lvl="4" rtl="0"/>
            <a:r>
              <a:rPr lang="pt"/>
              <a:t>Fifth level</a:t>
            </a:r>
            <a:endParaRPr lang="en-UK" dirty="0"/>
          </a:p>
        </p:txBody>
      </p:sp>
      <p:sp>
        <p:nvSpPr>
          <p:cNvPr id="2" name="Title 1">
            <a:extLst>
              <a:ext uri="{FF2B5EF4-FFF2-40B4-BE49-F238E27FC236}">
                <a16:creationId xmlns:a16="http://schemas.microsoft.com/office/drawing/2014/main" id="{BF869DD1-EE61-4EBD-99D0-03078588FC7A}"/>
              </a:ext>
            </a:extLst>
          </p:cNvPr>
          <p:cNvSpPr>
            <a:spLocks noGrp="1"/>
          </p:cNvSpPr>
          <p:nvPr>
            <p:ph type="title"/>
          </p:nvPr>
        </p:nvSpPr>
        <p:spPr/>
        <p:txBody>
          <a:bodyPr rtlCol="0"/>
          <a:lstStyle/>
          <a:p>
            <a:pPr rtl="0"/>
            <a:r>
              <a:rPr lang="pt"/>
              <a:t>Click to edit Master title style</a:t>
            </a:r>
          </a:p>
        </p:txBody>
      </p:sp>
    </p:spTree>
    <p:extLst>
      <p:ext uri="{BB962C8B-B14F-4D97-AF65-F5344CB8AC3E}">
        <p14:creationId xmlns:p14="http://schemas.microsoft.com/office/powerpoint/2010/main" val="36711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A1ED10-E662-2740-A36A-71074A6507B1}"/>
              </a:ext>
            </a:extLst>
          </p:cNvPr>
          <p:cNvSpPr/>
          <p:nvPr userDrawn="1"/>
        </p:nvSpPr>
        <p:spPr>
          <a:xfrm>
            <a:off x="0" y="0"/>
            <a:ext cx="479425"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latin typeface="Gill Sans Infant Std"/>
              <a:cs typeface="Gill Sans Infant Std"/>
            </a:endParaRPr>
          </a:p>
        </p:txBody>
      </p:sp>
      <p:sp>
        <p:nvSpPr>
          <p:cNvPr id="3" name="Content Placeholder 2">
            <a:extLst>
              <a:ext uri="{FF2B5EF4-FFF2-40B4-BE49-F238E27FC236}">
                <a16:creationId xmlns:a16="http://schemas.microsoft.com/office/drawing/2014/main" id="{51C3D6C7-3B5C-BB42-9770-788A38938171}"/>
              </a:ext>
            </a:extLst>
          </p:cNvPr>
          <p:cNvSpPr>
            <a:spLocks noGrp="1"/>
          </p:cNvSpPr>
          <p:nvPr>
            <p:ph idx="1"/>
          </p:nvPr>
        </p:nvSpPr>
        <p:spPr>
          <a:xfrm>
            <a:off x="811733" y="1805142"/>
            <a:ext cx="9523556" cy="4476750"/>
          </a:xfrm>
          <a:prstGeom prst="rect">
            <a:avLst/>
          </a:prstGeom>
        </p:spPr>
        <p:txBody>
          <a:bodyPr rtlCol="0"/>
          <a:lstStyle/>
          <a:p>
            <a:pPr lvl="0" rtl="0"/>
            <a:r>
              <a:rPr lang="pt"/>
              <a:t>Click to edit Master text styles</a:t>
            </a:r>
          </a:p>
          <a:p>
            <a:pPr lvl="1" rtl="0"/>
            <a:r>
              <a:rPr lang="pt"/>
              <a:t>Second level</a:t>
            </a:r>
          </a:p>
          <a:p>
            <a:pPr lvl="2" rtl="0"/>
            <a:r>
              <a:rPr lang="pt"/>
              <a:t>Third level</a:t>
            </a:r>
          </a:p>
          <a:p>
            <a:pPr lvl="3" rtl="0"/>
            <a:r>
              <a:rPr lang="pt"/>
              <a:t>Fourth level</a:t>
            </a:r>
          </a:p>
          <a:p>
            <a:pPr lvl="4" rtl="0"/>
            <a:r>
              <a:rPr lang="pt"/>
              <a:t>Fifth level</a:t>
            </a:r>
            <a:endParaRPr lang="en-UK" dirty="0"/>
          </a:p>
        </p:txBody>
      </p:sp>
      <p:sp>
        <p:nvSpPr>
          <p:cNvPr id="2" name="Title 1">
            <a:extLst>
              <a:ext uri="{FF2B5EF4-FFF2-40B4-BE49-F238E27FC236}">
                <a16:creationId xmlns:a16="http://schemas.microsoft.com/office/drawing/2014/main" id="{A84D9912-D5BE-49AD-A7AB-3DC8A9B05312}"/>
              </a:ext>
            </a:extLst>
          </p:cNvPr>
          <p:cNvSpPr>
            <a:spLocks noGrp="1"/>
          </p:cNvSpPr>
          <p:nvPr>
            <p:ph type="title"/>
          </p:nvPr>
        </p:nvSpPr>
        <p:spPr/>
        <p:txBody>
          <a:bodyPr rtlCol="0"/>
          <a:lstStyle/>
          <a:p>
            <a:pPr rtl="0"/>
            <a:r>
              <a:rPr lang="pt"/>
              <a:t>Click to edit Master title style</a:t>
            </a:r>
          </a:p>
        </p:txBody>
      </p:sp>
    </p:spTree>
    <p:extLst>
      <p:ext uri="{BB962C8B-B14F-4D97-AF65-F5344CB8AC3E}">
        <p14:creationId xmlns:p14="http://schemas.microsoft.com/office/powerpoint/2010/main" val="410562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4226F4-18C7-4D48-8BBF-042243518ECB}"/>
              </a:ext>
            </a:extLst>
          </p:cNvPr>
          <p:cNvSpPr/>
          <p:nvPr userDrawn="1"/>
        </p:nvSpPr>
        <p:spPr>
          <a:xfrm>
            <a:off x="0" y="0"/>
            <a:ext cx="479425" cy="6858000"/>
          </a:xfrm>
          <a:prstGeom prst="rect">
            <a:avLst/>
          </a:prstGeom>
          <a:solidFill>
            <a:srgbClr val="71CC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latin typeface="Gill Sans Infant Std"/>
              <a:cs typeface="Gill Sans Infant Std"/>
            </a:endParaRPr>
          </a:p>
        </p:txBody>
      </p:sp>
      <p:sp>
        <p:nvSpPr>
          <p:cNvPr id="3" name="Content Placeholder 2">
            <a:extLst>
              <a:ext uri="{FF2B5EF4-FFF2-40B4-BE49-F238E27FC236}">
                <a16:creationId xmlns:a16="http://schemas.microsoft.com/office/drawing/2014/main" id="{30D888EF-8511-8447-84C9-54FE5B1BCC73}"/>
              </a:ext>
            </a:extLst>
          </p:cNvPr>
          <p:cNvSpPr>
            <a:spLocks noGrp="1"/>
          </p:cNvSpPr>
          <p:nvPr>
            <p:ph idx="1"/>
          </p:nvPr>
        </p:nvSpPr>
        <p:spPr>
          <a:xfrm>
            <a:off x="811733" y="1805142"/>
            <a:ext cx="9523556" cy="4476750"/>
          </a:xfrm>
          <a:prstGeom prst="rect">
            <a:avLst/>
          </a:prstGeom>
        </p:spPr>
        <p:txBody>
          <a:bodyPr rtlCol="0"/>
          <a:lstStyle/>
          <a:p>
            <a:pPr lvl="0" rtl="0"/>
            <a:r>
              <a:rPr lang="pt"/>
              <a:t>Click to edit Master text styles</a:t>
            </a:r>
          </a:p>
          <a:p>
            <a:pPr lvl="1" rtl="0"/>
            <a:r>
              <a:rPr lang="pt"/>
              <a:t>Second level</a:t>
            </a:r>
          </a:p>
          <a:p>
            <a:pPr lvl="2" rtl="0"/>
            <a:r>
              <a:rPr lang="pt"/>
              <a:t>Third level</a:t>
            </a:r>
          </a:p>
          <a:p>
            <a:pPr lvl="3" rtl="0"/>
            <a:r>
              <a:rPr lang="pt"/>
              <a:t>Fourth level</a:t>
            </a:r>
          </a:p>
          <a:p>
            <a:pPr lvl="4" rtl="0"/>
            <a:r>
              <a:rPr lang="pt"/>
              <a:t>Fifth level</a:t>
            </a:r>
            <a:endParaRPr lang="en-UK" dirty="0"/>
          </a:p>
        </p:txBody>
      </p:sp>
      <p:sp>
        <p:nvSpPr>
          <p:cNvPr id="2" name="Title 1">
            <a:extLst>
              <a:ext uri="{FF2B5EF4-FFF2-40B4-BE49-F238E27FC236}">
                <a16:creationId xmlns:a16="http://schemas.microsoft.com/office/drawing/2014/main" id="{555AA1C7-A8C7-4EE0-83BE-36035D8460C5}"/>
              </a:ext>
            </a:extLst>
          </p:cNvPr>
          <p:cNvSpPr>
            <a:spLocks noGrp="1"/>
          </p:cNvSpPr>
          <p:nvPr>
            <p:ph type="title"/>
          </p:nvPr>
        </p:nvSpPr>
        <p:spPr/>
        <p:txBody>
          <a:bodyPr rtlCol="0"/>
          <a:lstStyle/>
          <a:p>
            <a:pPr rtl="0"/>
            <a:r>
              <a:rPr lang="pt"/>
              <a:t>Click to edit Master title style</a:t>
            </a:r>
          </a:p>
        </p:txBody>
      </p:sp>
    </p:spTree>
    <p:extLst>
      <p:ext uri="{BB962C8B-B14F-4D97-AF65-F5344CB8AC3E}">
        <p14:creationId xmlns:p14="http://schemas.microsoft.com/office/powerpoint/2010/main" val="255199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4830938-9E79-4F9C-AB82-F47C6100B0F1}"/>
              </a:ext>
            </a:extLst>
          </p:cNvPr>
          <p:cNvSpPr>
            <a:spLocks noGrp="1"/>
          </p:cNvSpPr>
          <p:nvPr>
            <p:ph type="pic" sz="quarter" idx="10"/>
          </p:nvPr>
        </p:nvSpPr>
        <p:spPr>
          <a:xfrm>
            <a:off x="479425" y="257175"/>
            <a:ext cx="11501438" cy="6051550"/>
          </a:xfrm>
        </p:spPr>
        <p:txBody>
          <a:bodyPr rtlCol="0"/>
          <a:lstStyle/>
          <a:p>
            <a:pPr rtl="0"/>
            <a:endParaRPr lang="en-UK"/>
          </a:p>
        </p:txBody>
      </p:sp>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latin typeface="Gill Sans Infant Std"/>
              <a:cs typeface="Gill Sans Infant Std"/>
            </a:endParaRPr>
          </a:p>
        </p:txBody>
      </p:sp>
    </p:spTree>
    <p:extLst>
      <p:ext uri="{BB962C8B-B14F-4D97-AF65-F5344CB8AC3E}">
        <p14:creationId xmlns:p14="http://schemas.microsoft.com/office/powerpoint/2010/main" val="340067206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ave the Children">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1B573-4064-4E6C-AB4B-578B45CB4EF8}"/>
              </a:ext>
            </a:extLst>
          </p:cNvPr>
          <p:cNvPicPr>
            <a:picLocks noChangeAspect="1"/>
          </p:cNvPicPr>
          <p:nvPr userDrawn="1"/>
        </p:nvPicPr>
        <p:blipFill>
          <a:blip r:embed="rId2"/>
          <a:stretch>
            <a:fillRect/>
          </a:stretch>
        </p:blipFill>
        <p:spPr>
          <a:xfrm>
            <a:off x="2625381" y="2631030"/>
            <a:ext cx="6948678" cy="1475994"/>
          </a:xfrm>
          <a:prstGeom prst="rect">
            <a:avLst/>
          </a:prstGeom>
        </p:spPr>
      </p:pic>
    </p:spTree>
    <p:extLst>
      <p:ext uri="{BB962C8B-B14F-4D97-AF65-F5344CB8AC3E}">
        <p14:creationId xmlns:p14="http://schemas.microsoft.com/office/powerpoint/2010/main" val="14145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B1309-8B12-4F57-B05E-971E0657CF6D}"/>
              </a:ext>
            </a:extLst>
          </p:cNvPr>
          <p:cNvPicPr>
            <a:picLocks noChangeAspect="1"/>
          </p:cNvPicPr>
          <p:nvPr userDrawn="1"/>
        </p:nvPicPr>
        <p:blipFill>
          <a:blip r:embed="rId2"/>
          <a:stretch>
            <a:fillRect/>
          </a:stretch>
        </p:blipFill>
        <p:spPr>
          <a:xfrm>
            <a:off x="10277752" y="6413186"/>
            <a:ext cx="1380744" cy="293289"/>
          </a:xfrm>
          <a:prstGeom prst="rect">
            <a:avLst/>
          </a:prstGeom>
        </p:spPr>
      </p:pic>
    </p:spTree>
    <p:extLst>
      <p:ext uri="{BB962C8B-B14F-4D97-AF65-F5344CB8AC3E}">
        <p14:creationId xmlns:p14="http://schemas.microsoft.com/office/powerpoint/2010/main" val="89195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5BA18A-3EF3-4F77-BA84-CFDEC376884C}"/>
              </a:ext>
            </a:extLst>
          </p:cNvPr>
          <p:cNvPicPr>
            <a:picLocks noChangeAspect="1"/>
          </p:cNvPicPr>
          <p:nvPr userDrawn="1"/>
        </p:nvPicPr>
        <p:blipFill>
          <a:blip r:embed="rId14"/>
          <a:stretch>
            <a:fillRect/>
          </a:stretch>
        </p:blipFill>
        <p:spPr>
          <a:xfrm>
            <a:off x="10355137" y="6413934"/>
            <a:ext cx="1389888" cy="293717"/>
          </a:xfrm>
          <a:prstGeom prst="rect">
            <a:avLst/>
          </a:prstGeom>
        </p:spPr>
      </p:pic>
      <p:sp>
        <p:nvSpPr>
          <p:cNvPr id="2" name="Title Placeholder 1">
            <a:extLst>
              <a:ext uri="{FF2B5EF4-FFF2-40B4-BE49-F238E27FC236}">
                <a16:creationId xmlns:a16="http://schemas.microsoft.com/office/drawing/2014/main" id="{ADB3B62D-B5F3-43D5-AF61-262F4EDB8658}"/>
              </a:ext>
            </a:extLst>
          </p:cNvPr>
          <p:cNvSpPr>
            <a:spLocks noGrp="1"/>
          </p:cNvSpPr>
          <p:nvPr>
            <p:ph type="title"/>
          </p:nvPr>
        </p:nvSpPr>
        <p:spPr>
          <a:xfrm>
            <a:off x="832104" y="640184"/>
            <a:ext cx="9528048" cy="905256"/>
          </a:xfrm>
          <a:prstGeom prst="rect">
            <a:avLst/>
          </a:prstGeom>
        </p:spPr>
        <p:txBody>
          <a:bodyPr vert="horz" lIns="91440" tIns="45720" rIns="91440" bIns="45720" rtlCol="0" anchor="ctr">
            <a:normAutofit/>
          </a:bodyPr>
          <a:lstStyle/>
          <a:p>
            <a:pPr rtl="0"/>
            <a:r>
              <a:rPr lang="pt"/>
              <a:t>Click to edit Master title style</a:t>
            </a:r>
          </a:p>
        </p:txBody>
      </p:sp>
      <p:sp>
        <p:nvSpPr>
          <p:cNvPr id="3" name="Text Placeholder 2">
            <a:extLst>
              <a:ext uri="{FF2B5EF4-FFF2-40B4-BE49-F238E27FC236}">
                <a16:creationId xmlns:a16="http://schemas.microsoft.com/office/drawing/2014/main" id="{7782A019-0712-4C58-B69B-2E930E508FE7}"/>
              </a:ext>
            </a:extLst>
          </p:cNvPr>
          <p:cNvSpPr>
            <a:spLocks noGrp="1"/>
          </p:cNvSpPr>
          <p:nvPr>
            <p:ph type="body" idx="1"/>
          </p:nvPr>
        </p:nvSpPr>
        <p:spPr>
          <a:xfrm>
            <a:off x="813816" y="1673351"/>
            <a:ext cx="9528048" cy="4635373"/>
          </a:xfrm>
          <a:prstGeom prst="rect">
            <a:avLst/>
          </a:prstGeom>
        </p:spPr>
        <p:txBody>
          <a:bodyPr vert="horz" lIns="91440" tIns="45720" rIns="91440" bIns="45720" rtlCol="0">
            <a:normAutofit/>
          </a:bodyPr>
          <a:lstStyle/>
          <a:p>
            <a:pPr lvl="0" rtl="0"/>
            <a:r>
              <a:rPr lang="pt"/>
              <a:t>Click to edit Master text styles</a:t>
            </a:r>
          </a:p>
          <a:p>
            <a:pPr lvl="1" rtl="0"/>
            <a:r>
              <a:rPr lang="pt"/>
              <a:t>Second level</a:t>
            </a:r>
          </a:p>
          <a:p>
            <a:pPr lvl="2" rtl="0"/>
            <a:r>
              <a:rPr lang="pt"/>
              <a:t>Third level</a:t>
            </a:r>
          </a:p>
          <a:p>
            <a:pPr lvl="3" rtl="0"/>
            <a:r>
              <a:rPr lang="pt"/>
              <a:t>Fourth level</a:t>
            </a:r>
          </a:p>
          <a:p>
            <a:pPr lvl="4" rtl="0"/>
            <a:r>
              <a:rPr lang="pt"/>
              <a:t>Fifth level</a:t>
            </a:r>
          </a:p>
        </p:txBody>
      </p:sp>
      <p:sp>
        <p:nvSpPr>
          <p:cNvPr id="4" name="Date Placeholder 3">
            <a:extLst>
              <a:ext uri="{FF2B5EF4-FFF2-40B4-BE49-F238E27FC236}">
                <a16:creationId xmlns:a16="http://schemas.microsoft.com/office/drawing/2014/main" id="{E6990B4C-104C-4581-BE11-4D52BE864CF9}"/>
              </a:ext>
            </a:extLst>
          </p:cNvPr>
          <p:cNvSpPr>
            <a:spLocks noGrp="1"/>
          </p:cNvSpPr>
          <p:nvPr>
            <p:ph type="dt" sz="half" idx="2"/>
          </p:nvPr>
        </p:nvSpPr>
        <p:spPr>
          <a:xfrm>
            <a:off x="813816" y="6458740"/>
            <a:ext cx="1716733" cy="182880"/>
          </a:xfrm>
          <a:prstGeom prst="rect">
            <a:avLst/>
          </a:prstGeom>
        </p:spPr>
        <p:txBody>
          <a:bodyPr vert="horz" lIns="91440" tIns="45720" rIns="91440" bIns="45720" rtlCol="0" anchor="ctr"/>
          <a:lstStyle>
            <a:lvl1pPr algn="l">
              <a:defRPr sz="1200">
                <a:solidFill>
                  <a:schemeClr val="tx1"/>
                </a:solidFill>
              </a:defRPr>
            </a:lvl1pPr>
          </a:lstStyle>
          <a:p>
            <a:pPr rtl="0"/>
            <a:r>
              <a:rPr lang="en-UK"/>
              <a:t>14 April 2023</a:t>
            </a:r>
            <a:endParaRPr lang="en-UK" dirty="0"/>
          </a:p>
        </p:txBody>
      </p:sp>
      <p:sp>
        <p:nvSpPr>
          <p:cNvPr id="5" name="Footer Placeholder 4">
            <a:extLst>
              <a:ext uri="{FF2B5EF4-FFF2-40B4-BE49-F238E27FC236}">
                <a16:creationId xmlns:a16="http://schemas.microsoft.com/office/drawing/2014/main" id="{DB45E446-7590-4BB6-A46F-9F209928531A}"/>
              </a:ext>
            </a:extLst>
          </p:cNvPr>
          <p:cNvSpPr>
            <a:spLocks noGrp="1"/>
          </p:cNvSpPr>
          <p:nvPr>
            <p:ph type="ftr" sz="quarter" idx="3"/>
          </p:nvPr>
        </p:nvSpPr>
        <p:spPr>
          <a:xfrm>
            <a:off x="2530549" y="6458740"/>
            <a:ext cx="7130902" cy="182880"/>
          </a:xfrm>
          <a:prstGeom prst="rect">
            <a:avLst/>
          </a:prstGeom>
        </p:spPr>
        <p:txBody>
          <a:bodyPr vert="horz" lIns="91440" tIns="45720" rIns="91440" bIns="45720" rtlCol="0" anchor="ctr"/>
          <a:lstStyle>
            <a:lvl1pPr algn="ctr">
              <a:defRPr sz="1200">
                <a:solidFill>
                  <a:schemeClr val="tx1"/>
                </a:solidFill>
              </a:defRPr>
            </a:lvl1pPr>
          </a:lstStyle>
          <a:p>
            <a:pPr rtl="0"/>
            <a:endParaRPr lang="en-UK" dirty="0"/>
          </a:p>
        </p:txBody>
      </p:sp>
      <p:sp>
        <p:nvSpPr>
          <p:cNvPr id="6" name="Slide Number Placeholder 5">
            <a:extLst>
              <a:ext uri="{FF2B5EF4-FFF2-40B4-BE49-F238E27FC236}">
                <a16:creationId xmlns:a16="http://schemas.microsoft.com/office/drawing/2014/main" id="{55B05C91-E720-47F5-88B2-1B7D578E38F5}"/>
              </a:ext>
            </a:extLst>
          </p:cNvPr>
          <p:cNvSpPr>
            <a:spLocks noGrp="1"/>
          </p:cNvSpPr>
          <p:nvPr>
            <p:ph type="sldNum" sz="quarter" idx="4"/>
          </p:nvPr>
        </p:nvSpPr>
        <p:spPr>
          <a:xfrm>
            <a:off x="9661451" y="6458740"/>
            <a:ext cx="640589" cy="182880"/>
          </a:xfrm>
          <a:prstGeom prst="rect">
            <a:avLst/>
          </a:prstGeom>
        </p:spPr>
        <p:txBody>
          <a:bodyPr vert="horz" lIns="91440" tIns="45720" rIns="91440" bIns="45720" rtlCol="0" anchor="ctr"/>
          <a:lstStyle>
            <a:lvl1pPr algn="r">
              <a:defRPr sz="1200">
                <a:solidFill>
                  <a:schemeClr val="tx1"/>
                </a:solidFill>
              </a:defRPr>
            </a:lvl1pPr>
          </a:lstStyle>
          <a:p>
            <a:pPr rtl="0"/>
            <a:fld id="{BF413B3B-BFB3-42E3-B409-FAAF558C2ACC}" type="slidenum">
              <a:rPr lang="en-UK" smtClean="0"/>
              <a:pPr rtl="0"/>
              <a:t>‹#›</a:t>
            </a:fld>
            <a:endParaRPr lang="en-UK" dirty="0"/>
          </a:p>
        </p:txBody>
      </p:sp>
    </p:spTree>
    <p:extLst>
      <p:ext uri="{BB962C8B-B14F-4D97-AF65-F5344CB8AC3E}">
        <p14:creationId xmlns:p14="http://schemas.microsoft.com/office/powerpoint/2010/main" val="3746645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7" r:id="rId5"/>
    <p:sldLayoutId id="2147483653" r:id="rId6"/>
    <p:sldLayoutId id="2147483660" r:id="rId7"/>
    <p:sldLayoutId id="2147483654" r:id="rId8"/>
    <p:sldLayoutId id="2147483655" r:id="rId9"/>
    <p:sldLayoutId id="2147483656" r:id="rId10"/>
    <p:sldLayoutId id="2147483659" r:id="rId11"/>
    <p:sldLayoutId id="214748365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userDrawn="1">
          <p15:clr>
            <a:srgbClr val="F26B43"/>
          </p15:clr>
        </p15:guide>
        <p15:guide id="2" pos="3840" userDrawn="1">
          <p15:clr>
            <a:srgbClr val="F26B43"/>
          </p15:clr>
        </p15:guide>
        <p15:guide id="3" orient="horz" pos="1049" userDrawn="1">
          <p15:clr>
            <a:srgbClr val="F26B43"/>
          </p15:clr>
        </p15:guide>
        <p15:guide id="4" orient="horz" pos="3974" userDrawn="1">
          <p15:clr>
            <a:srgbClr val="F26B43"/>
          </p15:clr>
        </p15:guide>
        <p15:guide id="5" pos="302" userDrawn="1">
          <p15:clr>
            <a:srgbClr val="F26B43"/>
          </p15:clr>
        </p15:guide>
        <p15:guide id="6" pos="7378" userDrawn="1">
          <p15:clr>
            <a:srgbClr val="F26B43"/>
          </p15:clr>
        </p15:guide>
        <p15:guide id="7" pos="506" userDrawn="1">
          <p15:clr>
            <a:srgbClr val="F26B43"/>
          </p15:clr>
        </p15:guide>
        <p15:guide id="8"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7.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fif"/><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09.jfif"/></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4.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8.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www.ennonline.net/mamicarepathway"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https://resourcecentre.savethechildren.net/document/guidance-note-on-save-the-childrens-monitoring-evaluation-accountability-learning-tools-for-mami-implementatio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Lyk60Yxm-xI&amp;feature=youtu.b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youtube.com/watch?v=Lyk60Yxm-xI" TargetMode="Externa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51_D67EFA8D.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qeyXvCOIMHc" TargetMode="Externa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https://www.youtube.com/embed/3pQUtOsjjSY?feature=oembed" TargetMode="Externa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ideo" Target="https://www.youtube.com/embed/I-j8WllBk4g" TargetMode="Externa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https://www.youtube.com/embed/RBGZ44NbeoU" TargetMode="External"/><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ideo" Target="https://www.youtube.com/embed/4X4_RBHsIbs" TargetMode="Externa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0.xml"/><Relationship Id="rId5" Type="http://schemas.openxmlformats.org/officeDocument/2006/relationships/image" Target="../media/image11.png"/><Relationship Id="rId4" Type="http://schemas.microsoft.com/office/2007/relationships/hdphoto" Target="../media/hdphoto1.wdp"/></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539428-C6BC-1024-09C6-A30FA33A50FB}"/>
              </a:ext>
            </a:extLst>
          </p:cNvPr>
          <p:cNvSpPr/>
          <p:nvPr/>
        </p:nvSpPr>
        <p:spPr>
          <a:xfrm>
            <a:off x="6419469" y="257578"/>
            <a:ext cx="5074276" cy="5125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2" name="Picture 1" descr="A blue and red text&#10;&#10;Description automatically generated">
            <a:extLst>
              <a:ext uri="{FF2B5EF4-FFF2-40B4-BE49-F238E27FC236}">
                <a16:creationId xmlns:a16="http://schemas.microsoft.com/office/drawing/2014/main" id="{9594A2D1-D600-D4BC-7D20-F659037E4E81}"/>
              </a:ext>
            </a:extLst>
          </p:cNvPr>
          <p:cNvPicPr>
            <a:picLocks noChangeAspect="1"/>
          </p:cNvPicPr>
          <p:nvPr/>
        </p:nvPicPr>
        <p:blipFill>
          <a:blip r:embed="rId2"/>
          <a:stretch>
            <a:fillRect/>
          </a:stretch>
        </p:blipFill>
        <p:spPr>
          <a:xfrm>
            <a:off x="9100457" y="5389357"/>
            <a:ext cx="2743200" cy="848725"/>
          </a:xfrm>
          <a:prstGeom prst="rect">
            <a:avLst/>
          </a:prstGeom>
        </p:spPr>
      </p:pic>
      <p:pic>
        <p:nvPicPr>
          <p:cNvPr id="6" name="Picture 5">
            <a:extLst>
              <a:ext uri="{FF2B5EF4-FFF2-40B4-BE49-F238E27FC236}">
                <a16:creationId xmlns:a16="http://schemas.microsoft.com/office/drawing/2014/main" id="{CD8E8241-1A2D-F3BE-27CF-220D0F9EBCDF}"/>
              </a:ext>
            </a:extLst>
          </p:cNvPr>
          <p:cNvPicPr>
            <a:picLocks noChangeAspect="1"/>
          </p:cNvPicPr>
          <p:nvPr/>
        </p:nvPicPr>
        <p:blipFill>
          <a:blip r:embed="rId3"/>
          <a:stretch>
            <a:fillRect/>
          </a:stretch>
        </p:blipFill>
        <p:spPr>
          <a:xfrm>
            <a:off x="1330036" y="257679"/>
            <a:ext cx="7697518" cy="513167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4E70739-9B32-B5D7-D037-708395DC61F4}"/>
              </a:ext>
            </a:extLst>
          </p:cNvPr>
          <p:cNvPicPr>
            <a:picLocks noChangeAspect="1"/>
          </p:cNvPicPr>
          <p:nvPr/>
        </p:nvPicPr>
        <p:blipFill>
          <a:blip r:embed="rId4"/>
          <a:stretch>
            <a:fillRect/>
          </a:stretch>
        </p:blipFill>
        <p:spPr>
          <a:xfrm>
            <a:off x="9001292" y="6051862"/>
            <a:ext cx="3186279" cy="811163"/>
          </a:xfrm>
          <a:prstGeom prst="rect">
            <a:avLst/>
          </a:prstGeom>
        </p:spPr>
      </p:pic>
      <p:sp>
        <p:nvSpPr>
          <p:cNvPr id="8" name="TextBox 7">
            <a:extLst>
              <a:ext uri="{FF2B5EF4-FFF2-40B4-BE49-F238E27FC236}">
                <a16:creationId xmlns:a16="http://schemas.microsoft.com/office/drawing/2014/main" id="{4C207117-2495-03F6-E4D4-A991B44AF5BF}"/>
              </a:ext>
            </a:extLst>
          </p:cNvPr>
          <p:cNvSpPr txBox="1"/>
          <p:nvPr/>
        </p:nvSpPr>
        <p:spPr>
          <a:xfrm>
            <a:off x="697867" y="5038259"/>
            <a:ext cx="6295361" cy="1320289"/>
          </a:xfrm>
          <a:prstGeom prst="rect">
            <a:avLst/>
          </a:prstGeom>
          <a:solidFill>
            <a:schemeClr val="accent1"/>
          </a:solidFill>
        </p:spPr>
        <p:txBody>
          <a:bodyPr wrap="square" lIns="288000" tIns="288000" rIns="288000" bIns="288000" rtlCol="0" anchor="ctr">
            <a:spAutoFit/>
          </a:bodyPr>
          <a:lstStyle/>
          <a:p>
            <a:pPr algn="l" rtl="0"/>
            <a:r>
              <a:rPr lang="pt" sz="2400">
                <a:solidFill>
                  <a:schemeClr val="bg1"/>
                </a:solidFill>
              </a:rPr>
              <a:t>FORMAÇÃO SOBRE O PERCURSO DE CUIDADOS MAMI PARA PROFISSIONAIS DE SAÚDE DA LINHA DA FRENTE</a:t>
            </a:r>
          </a:p>
        </p:txBody>
      </p:sp>
      <p:sp>
        <p:nvSpPr>
          <p:cNvPr id="9" name="TextBox 8">
            <a:extLst>
              <a:ext uri="{FF2B5EF4-FFF2-40B4-BE49-F238E27FC236}">
                <a16:creationId xmlns:a16="http://schemas.microsoft.com/office/drawing/2014/main" id="{D67A33EE-050E-8F23-3660-7CC1C32E788D}"/>
              </a:ext>
            </a:extLst>
          </p:cNvPr>
          <p:cNvSpPr txBox="1"/>
          <p:nvPr/>
        </p:nvSpPr>
        <p:spPr>
          <a:xfrm>
            <a:off x="7067446" y="5159171"/>
            <a:ext cx="4426299" cy="215444"/>
          </a:xfrm>
          <a:prstGeom prst="rect">
            <a:avLst/>
          </a:prstGeom>
          <a:noFill/>
        </p:spPr>
        <p:txBody>
          <a:bodyPr wrap="square" lIns="0" tIns="0" rIns="0" bIns="0" rtlCol="0">
            <a:spAutoFit/>
          </a:bodyPr>
          <a:lstStyle/>
          <a:p>
            <a:pPr rtl="0"/>
            <a:r>
              <a:rPr lang="pt" sz="1400" i="1" dirty="0">
                <a:solidFill>
                  <a:schemeClr val="bg1"/>
                </a:solidFill>
                <a:cs typeface="Gill Sans Infant Std"/>
              </a:rPr>
              <a:t>Crédito da foto: Save the Children</a:t>
            </a:r>
          </a:p>
        </p:txBody>
      </p:sp>
    </p:spTree>
    <p:extLst>
      <p:ext uri="{BB962C8B-B14F-4D97-AF65-F5344CB8AC3E}">
        <p14:creationId xmlns:p14="http://schemas.microsoft.com/office/powerpoint/2010/main" val="3616711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st-clip-art-cpa-school-test - Croota: Men's &amp; Women's Underwear">
            <a:extLst>
              <a:ext uri="{FF2B5EF4-FFF2-40B4-BE49-F238E27FC236}">
                <a16:creationId xmlns:a16="http://schemas.microsoft.com/office/drawing/2014/main" id="{824352D3-B5FB-73BB-0BC0-F470647A6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305" y="1611593"/>
            <a:ext cx="4742955" cy="389941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7D2789-7F09-C44E-A521-92E0AF25D5DC}"/>
              </a:ext>
            </a:extLst>
          </p:cNvPr>
          <p:cNvSpPr>
            <a:spLocks noGrp="1"/>
          </p:cNvSpPr>
          <p:nvPr>
            <p:ph idx="1"/>
          </p:nvPr>
        </p:nvSpPr>
        <p:spPr>
          <a:xfrm>
            <a:off x="811733" y="1741066"/>
            <a:ext cx="5072431" cy="4476750"/>
          </a:xfrm>
        </p:spPr>
        <p:txBody>
          <a:bodyPr rtlCol="0">
            <a:normAutofit fontScale="92500" lnSpcReduction="10000"/>
          </a:bodyPr>
          <a:lstStyle/>
          <a:p>
            <a:pPr marL="171450" indent="-171450" rtl="0">
              <a:buFont typeface="Arial" panose="020B0604020202020204" pitchFamily="34" charset="0"/>
              <a:buChar char="•"/>
            </a:pPr>
            <a:r>
              <a:rPr lang="pt"/>
              <a:t>Completem o pré-teste</a:t>
            </a:r>
          </a:p>
          <a:p>
            <a:pPr marL="171450" indent="-171450" rtl="0">
              <a:buFont typeface="Arial" panose="020B0604020202020204" pitchFamily="34" charset="0"/>
              <a:buChar char="•"/>
            </a:pPr>
            <a:r>
              <a:rPr lang="pt"/>
              <a:t>Repetiremos o teste após a formação a fim de determinar o nível de conhecimentos atingido</a:t>
            </a:r>
          </a:p>
          <a:p>
            <a:pPr marL="171450" indent="-171450" rtl="0">
              <a:buFont typeface="Arial" panose="020B0604020202020204" pitchFamily="34" charset="0"/>
              <a:buChar char="•"/>
            </a:pPr>
            <a:r>
              <a:rPr lang="pt"/>
              <a:t>Estas pontuações vão ajudar-nos a melhorar o conteúdo da formação e o que proporcionamos da próxima vez</a:t>
            </a:r>
          </a:p>
          <a:p>
            <a:pPr marL="171450" indent="-171450" rtl="0">
              <a:buFont typeface="Arial" panose="020B0604020202020204" pitchFamily="34" charset="0"/>
              <a:buChar char="•"/>
            </a:pPr>
            <a:r>
              <a:rPr lang="pt"/>
              <a:t>As pontuações dos testes não são analisadas a nível individual, mas para todo o grupo</a:t>
            </a:r>
            <a:br>
              <a:rPr lang="en-GB" dirty="0"/>
            </a:br>
            <a:endParaRPr lang="en-UK" dirty="0"/>
          </a:p>
          <a:p>
            <a:pPr rtl="0"/>
            <a:endParaRPr lang="en-UK" dirty="0"/>
          </a:p>
        </p:txBody>
      </p:sp>
      <p:sp>
        <p:nvSpPr>
          <p:cNvPr id="4" name="Title 3">
            <a:extLst>
              <a:ext uri="{FF2B5EF4-FFF2-40B4-BE49-F238E27FC236}">
                <a16:creationId xmlns:a16="http://schemas.microsoft.com/office/drawing/2014/main" id="{6ED2FCA0-534D-430E-B35D-242EBC789A10}"/>
              </a:ext>
            </a:extLst>
          </p:cNvPr>
          <p:cNvSpPr>
            <a:spLocks noGrp="1"/>
          </p:cNvSpPr>
          <p:nvPr>
            <p:ph type="title"/>
          </p:nvPr>
        </p:nvSpPr>
        <p:spPr/>
        <p:txBody>
          <a:bodyPr rtlCol="0">
            <a:normAutofit/>
          </a:bodyPr>
          <a:lstStyle/>
          <a:p>
            <a:pPr rtl="0"/>
            <a:r>
              <a:rPr lang="pt" sz="4400"/>
              <a:t>Pré-teste</a:t>
            </a:r>
            <a:endParaRPr lang="en-UK" dirty="0"/>
          </a:p>
        </p:txBody>
      </p:sp>
    </p:spTree>
    <p:extLst>
      <p:ext uri="{BB962C8B-B14F-4D97-AF65-F5344CB8AC3E}">
        <p14:creationId xmlns:p14="http://schemas.microsoft.com/office/powerpoint/2010/main" val="13751526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a:t>Pacote de apoio — Tópicos principais</a:t>
            </a:r>
            <a:br>
              <a:rPr lang="en-GB" dirty="0"/>
            </a:br>
            <a:r>
              <a:rPr lang="pt">
                <a:solidFill>
                  <a:schemeClr val="accent1"/>
                </a:solidFill>
              </a:rPr>
              <a:t>Alimentação complementar: cenário</a:t>
            </a:r>
            <a:br>
              <a:rPr lang="en-US" sz="4400" dirty="0">
                <a:solidFill>
                  <a:schemeClr val="accent1"/>
                </a:solidFill>
              </a:rPr>
            </a:br>
            <a:endParaRPr lang="en-UK" dirty="0">
              <a:solidFill>
                <a:schemeClr val="accent1"/>
              </a:solidFill>
            </a:endParaRPr>
          </a:p>
        </p:txBody>
      </p:sp>
      <p:sp>
        <p:nvSpPr>
          <p:cNvPr id="2" name="Content Placeholder 2">
            <a:extLst>
              <a:ext uri="{FF2B5EF4-FFF2-40B4-BE49-F238E27FC236}">
                <a16:creationId xmlns:a16="http://schemas.microsoft.com/office/drawing/2014/main" id="{3092320B-7F1C-406C-02F1-111E5971EB94}"/>
              </a:ext>
            </a:extLst>
          </p:cNvPr>
          <p:cNvSpPr>
            <a:spLocks noGrp="1"/>
          </p:cNvSpPr>
          <p:nvPr>
            <p:ph idx="1"/>
          </p:nvPr>
        </p:nvSpPr>
        <p:spPr>
          <a:xfrm>
            <a:off x="858573" y="1976263"/>
            <a:ext cx="10764858" cy="1540660"/>
          </a:xfrm>
        </p:spPr>
        <p:txBody>
          <a:bodyPr rtlCol="0">
            <a:normAutofit fontScale="62500" lnSpcReduction="20000"/>
          </a:bodyPr>
          <a:lstStyle/>
          <a:p>
            <a:pPr rtl="0"/>
            <a:r>
              <a:rPr lang="pt" sz="2400">
                <a:solidFill>
                  <a:schemeClr val="tx1"/>
                </a:solidFill>
              </a:rPr>
              <a:t>[Nome] foi inscrito no Percurso de Cuidados MAMI aos 3 meses de idade com um peso-idade de &lt;-3,0. [Nome] e a sua mãe [nome] têm vindo a receber apoio e estão agora a prosperar. Contudo, são oriundos de uma área de insegurança alimentar e têm um rendimento limitado como agregado familiar; o acesso a alimentos suficientes e nutritivos é um desafio para a família. </a:t>
            </a:r>
          </a:p>
          <a:p>
            <a:pPr rtl="0"/>
            <a:endParaRPr lang="en-GB" sz="2400" dirty="0">
              <a:solidFill>
                <a:schemeClr val="tx1"/>
              </a:solidFill>
            </a:endParaRPr>
          </a:p>
          <a:p>
            <a:pPr rtl="0"/>
            <a:r>
              <a:rPr lang="pt" sz="2400">
                <a:solidFill>
                  <a:schemeClr val="tx1"/>
                </a:solidFill>
              </a:rPr>
              <a:t>[Nome] está agora a aproximar-se dos 6 meses e sairá em breve do Percurso de Cuidados MAMI. </a:t>
            </a:r>
          </a:p>
        </p:txBody>
      </p:sp>
      <p:pic>
        <p:nvPicPr>
          <p:cNvPr id="4" name="Picture 3" descr="A screenshot of a menu&#10;&#10;Description automatically generated">
            <a:extLst>
              <a:ext uri="{FF2B5EF4-FFF2-40B4-BE49-F238E27FC236}">
                <a16:creationId xmlns:a16="http://schemas.microsoft.com/office/drawing/2014/main" id="{7F515867-838E-B464-380D-C73B17BD7AA8}"/>
              </a:ext>
            </a:extLst>
          </p:cNvPr>
          <p:cNvPicPr>
            <a:picLocks noChangeAspect="1"/>
          </p:cNvPicPr>
          <p:nvPr/>
        </p:nvPicPr>
        <p:blipFill>
          <a:blip r:embed="rId3"/>
          <a:stretch>
            <a:fillRect/>
          </a:stretch>
        </p:blipFill>
        <p:spPr>
          <a:xfrm>
            <a:off x="2664178" y="3680935"/>
            <a:ext cx="5913496" cy="2769908"/>
          </a:xfrm>
          <a:prstGeom prst="rect">
            <a:avLst/>
          </a:prstGeom>
        </p:spPr>
      </p:pic>
    </p:spTree>
    <p:extLst>
      <p:ext uri="{BB962C8B-B14F-4D97-AF65-F5344CB8AC3E}">
        <p14:creationId xmlns:p14="http://schemas.microsoft.com/office/powerpoint/2010/main" val="17854578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269860"/>
            <a:ext cx="10641858" cy="905256"/>
          </a:xfrm>
        </p:spPr>
        <p:txBody>
          <a:bodyPr rtlCol="0">
            <a:normAutofit/>
          </a:bodyPr>
          <a:lstStyle/>
          <a:p>
            <a:pPr rtl="0"/>
            <a:r>
              <a:rPr lang="pt"/>
              <a:t>Resumo</a:t>
            </a:r>
            <a:endParaRPr lang="en-UK" dirty="0">
              <a:solidFill>
                <a:schemeClr val="accent1"/>
              </a:solidFill>
            </a:endParaRPr>
          </a:p>
        </p:txBody>
      </p:sp>
      <p:sp>
        <p:nvSpPr>
          <p:cNvPr id="8" name="TextBox 1">
            <a:extLst>
              <a:ext uri="{FF2B5EF4-FFF2-40B4-BE49-F238E27FC236}">
                <a16:creationId xmlns:a16="http://schemas.microsoft.com/office/drawing/2014/main" id="{B93A1CFD-F0F9-AD5E-2510-A8AD3FBD611D}"/>
              </a:ext>
            </a:extLst>
          </p:cNvPr>
          <p:cNvSpPr txBox="1"/>
          <p:nvPr/>
        </p:nvSpPr>
        <p:spPr>
          <a:xfrm>
            <a:off x="1246599" y="1239865"/>
            <a:ext cx="3218146"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rtl="0"/>
            <a:r>
              <a:rPr lang="pt">
                <a:solidFill>
                  <a:srgbClr val="504F51"/>
                </a:solidFill>
                <a:latin typeface="Open Sans"/>
              </a:rPr>
              <a:t>Triagem e Avaliação</a:t>
            </a:r>
          </a:p>
        </p:txBody>
      </p:sp>
      <p:sp>
        <p:nvSpPr>
          <p:cNvPr id="9" name="TextBox 2">
            <a:extLst>
              <a:ext uri="{FF2B5EF4-FFF2-40B4-BE49-F238E27FC236}">
                <a16:creationId xmlns:a16="http://schemas.microsoft.com/office/drawing/2014/main" id="{4629AB3F-B629-A180-6354-E42877A19E0E}"/>
              </a:ext>
            </a:extLst>
          </p:cNvPr>
          <p:cNvSpPr txBox="1"/>
          <p:nvPr/>
        </p:nvSpPr>
        <p:spPr>
          <a:xfrm>
            <a:off x="4648516" y="1249948"/>
            <a:ext cx="3080072"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rtl="0"/>
            <a:r>
              <a:rPr lang="pt">
                <a:solidFill>
                  <a:srgbClr val="504F51"/>
                </a:solidFill>
                <a:latin typeface="Open Sans"/>
              </a:rPr>
              <a:t>Gestão e Monitorização</a:t>
            </a:r>
          </a:p>
        </p:txBody>
      </p:sp>
      <p:sp>
        <p:nvSpPr>
          <p:cNvPr id="10" name="TextBox 3">
            <a:extLst>
              <a:ext uri="{FF2B5EF4-FFF2-40B4-BE49-F238E27FC236}">
                <a16:creationId xmlns:a16="http://schemas.microsoft.com/office/drawing/2014/main" id="{6DA749DB-C086-4E6D-8899-AA076E3E8B50}"/>
              </a:ext>
            </a:extLst>
          </p:cNvPr>
          <p:cNvSpPr txBox="1"/>
          <p:nvPr/>
        </p:nvSpPr>
        <p:spPr>
          <a:xfrm>
            <a:off x="7912359" y="1240691"/>
            <a:ext cx="3169127"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rtl="0"/>
            <a:r>
              <a:rPr lang="pt">
                <a:solidFill>
                  <a:srgbClr val="504F51"/>
                </a:solidFill>
                <a:latin typeface="Open Sans"/>
              </a:rPr>
              <a:t>Revisão e Encaminhamento</a:t>
            </a:r>
          </a:p>
        </p:txBody>
      </p:sp>
      <p:pic>
        <p:nvPicPr>
          <p:cNvPr id="2" name="Picture 1">
            <a:extLst>
              <a:ext uri="{FF2B5EF4-FFF2-40B4-BE49-F238E27FC236}">
                <a16:creationId xmlns:a16="http://schemas.microsoft.com/office/drawing/2014/main" id="{5E823C30-4D7C-51C8-508A-ADF973660863}"/>
              </a:ext>
            </a:extLst>
          </p:cNvPr>
          <p:cNvPicPr>
            <a:picLocks noChangeAspect="1"/>
          </p:cNvPicPr>
          <p:nvPr/>
        </p:nvPicPr>
        <p:blipFill>
          <a:blip r:embed="rId3"/>
          <a:stretch>
            <a:fillRect/>
          </a:stretch>
        </p:blipFill>
        <p:spPr>
          <a:xfrm>
            <a:off x="1666992" y="1791901"/>
            <a:ext cx="8858015" cy="4628864"/>
          </a:xfrm>
          <a:prstGeom prst="rect">
            <a:avLst/>
          </a:prstGeom>
        </p:spPr>
      </p:pic>
    </p:spTree>
    <p:extLst>
      <p:ext uri="{BB962C8B-B14F-4D97-AF65-F5344CB8AC3E}">
        <p14:creationId xmlns:p14="http://schemas.microsoft.com/office/powerpoint/2010/main" val="30526699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a:solidFill>
                  <a:schemeClr val="accent1"/>
                </a:solidFill>
                <a:latin typeface="+mj-lt"/>
              </a:rPr>
              <a:t>MÓDULO 7</a:t>
            </a:r>
          </a:p>
          <a:p>
            <a:pPr algn="ctr" rtl="0">
              <a:spcBef>
                <a:spcPts val="2400"/>
              </a:spcBef>
            </a:pPr>
            <a:endParaRPr lang="en-GB" sz="5000" dirty="0">
              <a:solidFill>
                <a:schemeClr val="tx1"/>
              </a:solidFill>
              <a:latin typeface="+mj-lt"/>
            </a:endParaRPr>
          </a:p>
          <a:p>
            <a:pPr algn="ctr" rtl="0"/>
            <a:r>
              <a:rPr lang="pt" sz="5400">
                <a:solidFill>
                  <a:schemeClr val="tx1"/>
                </a:solidFill>
                <a:latin typeface="+mj-lt"/>
              </a:rPr>
              <a:t>GÉNERO E VIOLÊNCIA BASEADA NO GÉNERO</a:t>
            </a:r>
          </a:p>
        </p:txBody>
      </p:sp>
      <p:pic>
        <p:nvPicPr>
          <p:cNvPr id="4" name="Picture 3">
            <a:extLst>
              <a:ext uri="{FF2B5EF4-FFF2-40B4-BE49-F238E27FC236}">
                <a16:creationId xmlns:a16="http://schemas.microsoft.com/office/drawing/2014/main" id="{2554983B-C432-15F4-3AD8-063800C90BCD}"/>
              </a:ext>
            </a:extLst>
          </p:cNvPr>
          <p:cNvPicPr>
            <a:picLocks noChangeAspect="1"/>
          </p:cNvPicPr>
          <p:nvPr/>
        </p:nvPicPr>
        <p:blipFill>
          <a:blip r:embed="rId3"/>
          <a:stretch>
            <a:fillRect/>
          </a:stretch>
        </p:blipFill>
        <p:spPr>
          <a:xfrm>
            <a:off x="-29008" y="1062790"/>
            <a:ext cx="7659585" cy="5106390"/>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84988" y="382884"/>
            <a:ext cx="6252276" cy="6374176"/>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29008" y="5763953"/>
            <a:ext cx="3944429" cy="215444"/>
          </a:xfrm>
          <a:prstGeom prst="rect">
            <a:avLst/>
          </a:prstGeom>
          <a:noFill/>
        </p:spPr>
        <p:txBody>
          <a:bodyPr wrap="square" lIns="0" tIns="0" rIns="0" bIns="0" rtlCol="0">
            <a:spAutoFit/>
          </a:bodyPr>
          <a:lstStyle/>
          <a:p>
            <a:pPr rtl="0"/>
            <a:r>
              <a:rPr lang="pt" sz="1400" i="1" dirty="0">
                <a:solidFill>
                  <a:schemeClr val="bg1"/>
                </a:solidFill>
                <a:cs typeface="Gill Sans Infant Std"/>
              </a:rPr>
              <a:t>Crédito da foto: Save the Children</a:t>
            </a:r>
          </a:p>
        </p:txBody>
      </p:sp>
    </p:spTree>
    <p:extLst>
      <p:ext uri="{BB962C8B-B14F-4D97-AF65-F5344CB8AC3E}">
        <p14:creationId xmlns:p14="http://schemas.microsoft.com/office/powerpoint/2010/main" val="7301208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sz="4400"/>
              <a:t>Género e Violência Baseada no Género</a:t>
            </a:r>
            <a:br>
              <a:rPr lang="en-GB" dirty="0"/>
            </a:br>
            <a:r>
              <a:rPr lang="pt" sz="4400">
                <a:solidFill>
                  <a:schemeClr val="accent1"/>
                </a:solidFill>
              </a:rPr>
              <a:t>Definições e papéis de género</a:t>
            </a:r>
            <a:br>
              <a:rPr lang="en-US" sz="4400" dirty="0">
                <a:solidFill>
                  <a:schemeClr val="accent1"/>
                </a:solidFill>
              </a:rPr>
            </a:br>
            <a:endParaRPr lang="en-UK" dirty="0">
              <a:solidFill>
                <a:schemeClr val="accent1"/>
              </a:solidFill>
            </a:endParaRPr>
          </a:p>
        </p:txBody>
      </p:sp>
      <p:pic>
        <p:nvPicPr>
          <p:cNvPr id="8" name="Picture 7" descr="Image">
            <a:extLst>
              <a:ext uri="{FF2B5EF4-FFF2-40B4-BE49-F238E27FC236}">
                <a16:creationId xmlns:a16="http://schemas.microsoft.com/office/drawing/2014/main" id="{F82DF7C1-78A5-514A-2B5B-5A5CF6434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426" y="1915946"/>
            <a:ext cx="7429500" cy="418147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0753AC5D-1334-491F-3DA0-8D61D2BB81A8}"/>
              </a:ext>
            </a:extLst>
          </p:cNvPr>
          <p:cNvSpPr>
            <a:spLocks noGrp="1"/>
          </p:cNvSpPr>
          <p:nvPr/>
        </p:nvSpPr>
        <p:spPr>
          <a:xfrm>
            <a:off x="2729902" y="6080455"/>
            <a:ext cx="7412024" cy="401553"/>
          </a:xfrm>
          <a:prstGeom prst="rect">
            <a:avLst/>
          </a:prstGeom>
        </p:spPr>
        <p:style>
          <a:lnRef idx="0">
            <a:scrgbClr r="0" g="0" b="0"/>
          </a:lnRef>
          <a:fillRef idx="0">
            <a:scrgbClr r="0" g="0" b="0"/>
          </a:fillRef>
          <a:effectRef idx="0">
            <a:scrgbClr r="0" g="0" b="0"/>
          </a:effectRef>
          <a:fontRef idx="major"/>
        </p:style>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l" defTabSz="457200" rtl="0"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rtl="0"/>
            <a:r>
              <a:rPr lang="pt" sz="1400" b="0" i="1">
                <a:solidFill>
                  <a:schemeClr val="tx1"/>
                </a:solidFill>
                <a:latin typeface="+mn-lt"/>
              </a:rPr>
              <a:t>Fonte da imagem: Banco Mundial</a:t>
            </a:r>
          </a:p>
        </p:txBody>
      </p:sp>
    </p:spTree>
    <p:extLst>
      <p:ext uri="{BB962C8B-B14F-4D97-AF65-F5344CB8AC3E}">
        <p14:creationId xmlns:p14="http://schemas.microsoft.com/office/powerpoint/2010/main" val="35075441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sz="4400"/>
              <a:t>Género e Violência Baseada no Género</a:t>
            </a:r>
            <a:br>
              <a:rPr lang="en-GB" dirty="0"/>
            </a:br>
            <a:r>
              <a:rPr lang="pt" sz="4400">
                <a:solidFill>
                  <a:schemeClr val="accent1"/>
                </a:solidFill>
              </a:rPr>
              <a:t>Definição de violência baseada no género</a:t>
            </a:r>
            <a:br>
              <a:rPr lang="en-US" sz="4400" dirty="0">
                <a:solidFill>
                  <a:schemeClr val="accent1"/>
                </a:solidFill>
              </a:rPr>
            </a:br>
            <a:endParaRPr lang="en-UK" dirty="0">
              <a:solidFill>
                <a:schemeClr val="accent1"/>
              </a:solidFill>
            </a:endParaRPr>
          </a:p>
        </p:txBody>
      </p:sp>
      <p:sp>
        <p:nvSpPr>
          <p:cNvPr id="2" name="Text Placeholder 7">
            <a:extLst>
              <a:ext uri="{FF2B5EF4-FFF2-40B4-BE49-F238E27FC236}">
                <a16:creationId xmlns:a16="http://schemas.microsoft.com/office/drawing/2014/main" id="{208D37EB-4A3F-5342-1028-8242FC122BCE}"/>
              </a:ext>
            </a:extLst>
          </p:cNvPr>
          <p:cNvSpPr txBox="1">
            <a:spLocks/>
          </p:cNvSpPr>
          <p:nvPr/>
        </p:nvSpPr>
        <p:spPr>
          <a:xfrm>
            <a:off x="2024165" y="1881554"/>
            <a:ext cx="8275320" cy="2549678"/>
          </a:xfrm>
          <a:prstGeom prst="rect">
            <a:avLst/>
          </a:prstGeom>
        </p:spPr>
        <p:txBody>
          <a:bodyPr rtlCol="0"/>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0">
              <a:lnSpc>
                <a:spcPct val="90000"/>
              </a:lnSpc>
              <a:spcBef>
                <a:spcPts val="750"/>
              </a:spcBef>
            </a:pPr>
            <a:r>
              <a:rPr lang="pt" sz="2000" b="1">
                <a:solidFill>
                  <a:prstClr val="black"/>
                </a:solidFill>
                <a:cs typeface="+mn-cs"/>
              </a:rPr>
              <a:t>Definida como </a:t>
            </a:r>
            <a:r>
              <a:rPr lang="pt" sz="2000">
                <a:solidFill>
                  <a:prstClr val="black"/>
                </a:solidFill>
                <a:cs typeface="+mn-cs"/>
              </a:rPr>
              <a:t>qualquer tipo de dano que seja perpetrado contra uma pessoa ou grupo de pessoas devido ao seu sexo, género, orientação sexual e/ou identidade de género, factual ou percebida.</a:t>
            </a:r>
          </a:p>
          <a:p>
            <a:pPr defTabSz="685800" rtl="0">
              <a:lnSpc>
                <a:spcPct val="90000"/>
              </a:lnSpc>
              <a:spcBef>
                <a:spcPts val="750"/>
              </a:spcBef>
            </a:pPr>
            <a:endParaRPr lang="en-GB" sz="2000" dirty="0">
              <a:solidFill>
                <a:prstClr val="black"/>
              </a:solidFill>
              <a:cs typeface="+mn-cs"/>
            </a:endParaRPr>
          </a:p>
          <a:p>
            <a:pPr algn="ctr" defTabSz="685800" rtl="0">
              <a:lnSpc>
                <a:spcPct val="90000"/>
              </a:lnSpc>
              <a:spcBef>
                <a:spcPts val="750"/>
              </a:spcBef>
            </a:pPr>
            <a:r>
              <a:rPr lang="pt" sz="2000" u="sng">
                <a:solidFill>
                  <a:srgbClr val="FF0000"/>
                </a:solidFill>
                <a:cs typeface="+mn-cs"/>
              </a:rPr>
              <a:t>[SE DISPONÍVEL, INSERIR ESTATÍSTICA PARA VBG NO CONTEXTO].</a:t>
            </a:r>
          </a:p>
          <a:p>
            <a:pPr defTabSz="685800" rtl="0">
              <a:lnSpc>
                <a:spcPct val="90000"/>
              </a:lnSpc>
              <a:spcBef>
                <a:spcPts val="750"/>
              </a:spcBef>
            </a:pPr>
            <a:endParaRPr lang="en-GB" sz="2000" dirty="0">
              <a:solidFill>
                <a:prstClr val="black"/>
              </a:solidFill>
              <a:cs typeface="+mn-cs"/>
            </a:endParaRPr>
          </a:p>
          <a:p>
            <a:pPr defTabSz="685800" rtl="0">
              <a:lnSpc>
                <a:spcPct val="90000"/>
              </a:lnSpc>
              <a:spcBef>
                <a:spcPts val="750"/>
              </a:spcBef>
            </a:pPr>
            <a:r>
              <a:rPr lang="pt" sz="2000" b="1">
                <a:solidFill>
                  <a:prstClr val="black"/>
                </a:solidFill>
                <a:cs typeface="+mn-cs"/>
              </a:rPr>
              <a:t>Quatro categorias</a:t>
            </a:r>
          </a:p>
          <a:p>
            <a:pPr rtl="0"/>
            <a:endParaRPr lang="en-US" dirty="0"/>
          </a:p>
        </p:txBody>
      </p:sp>
      <p:graphicFrame>
        <p:nvGraphicFramePr>
          <p:cNvPr id="3" name="Table 2">
            <a:extLst>
              <a:ext uri="{FF2B5EF4-FFF2-40B4-BE49-F238E27FC236}">
                <a16:creationId xmlns:a16="http://schemas.microsoft.com/office/drawing/2014/main" id="{A20F1F30-715D-258D-D401-3F7D24074120}"/>
              </a:ext>
            </a:extLst>
          </p:cNvPr>
          <p:cNvGraphicFramePr>
            <a:graphicFrameLocks noGrp="1"/>
          </p:cNvGraphicFramePr>
          <p:nvPr>
            <p:extLst>
              <p:ext uri="{D42A27DB-BD31-4B8C-83A1-F6EECF244321}">
                <p14:modId xmlns:p14="http://schemas.microsoft.com/office/powerpoint/2010/main" val="3602341647"/>
              </p:ext>
            </p:extLst>
          </p:nvPr>
        </p:nvGraphicFramePr>
        <p:xfrm>
          <a:off x="3437861" y="4495832"/>
          <a:ext cx="5447928" cy="1943418"/>
        </p:xfrm>
        <a:graphic>
          <a:graphicData uri="http://schemas.openxmlformats.org/drawingml/2006/table">
            <a:tbl>
              <a:tblPr firstRow="1" bandRow="1">
                <a:tableStyleId>{22838BEF-8BB2-4498-84A7-C5851F593DF1}</a:tableStyleId>
              </a:tblPr>
              <a:tblGrid>
                <a:gridCol w="2723964">
                  <a:extLst>
                    <a:ext uri="{9D8B030D-6E8A-4147-A177-3AD203B41FA5}">
                      <a16:colId xmlns:a16="http://schemas.microsoft.com/office/drawing/2014/main" val="950879533"/>
                    </a:ext>
                  </a:extLst>
                </a:gridCol>
                <a:gridCol w="2723964">
                  <a:extLst>
                    <a:ext uri="{9D8B030D-6E8A-4147-A177-3AD203B41FA5}">
                      <a16:colId xmlns:a16="http://schemas.microsoft.com/office/drawing/2014/main" val="3555694345"/>
                    </a:ext>
                  </a:extLst>
                </a:gridCol>
              </a:tblGrid>
              <a:tr h="971709">
                <a:tc>
                  <a:txBody>
                    <a:bodyPr/>
                    <a:lstStyle/>
                    <a:p>
                      <a:pPr algn="ctr" rtl="0"/>
                      <a:r>
                        <a:rPr lang="pt" b="0"/>
                        <a:t>Violência física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a:r>
                        <a:rPr lang="pt" b="0"/>
                        <a:t>Violência sexual</a:t>
                      </a:r>
                      <a:endParaRPr lang="en-US"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73458869"/>
                  </a:ext>
                </a:extLst>
              </a:tr>
              <a:tr h="971709">
                <a:tc>
                  <a:txBody>
                    <a:bodyPr/>
                    <a:lstStyle/>
                    <a:p>
                      <a:pPr algn="ctr" rtl="0"/>
                      <a:r>
                        <a:rPr lang="pt" b="0">
                          <a:solidFill>
                            <a:schemeClr val="bg1"/>
                          </a:solidFill>
                        </a:rPr>
                        <a:t>Violência psicológica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a:r>
                        <a:rPr lang="pt" b="0">
                          <a:solidFill>
                            <a:schemeClr val="bg1"/>
                          </a:solidFill>
                        </a:rPr>
                        <a:t>Negligência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00553377"/>
                  </a:ext>
                </a:extLst>
              </a:tr>
            </a:tbl>
          </a:graphicData>
        </a:graphic>
      </p:graphicFrame>
    </p:spTree>
    <p:extLst>
      <p:ext uri="{BB962C8B-B14F-4D97-AF65-F5344CB8AC3E}">
        <p14:creationId xmlns:p14="http://schemas.microsoft.com/office/powerpoint/2010/main" val="21248241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sz="4400"/>
              <a:t>Género e Violência Baseada no Género</a:t>
            </a:r>
            <a:br>
              <a:rPr lang="en-GB" dirty="0"/>
            </a:br>
            <a:r>
              <a:rPr lang="pt" sz="4400">
                <a:solidFill>
                  <a:srgbClr val="FF0000"/>
                </a:solidFill>
              </a:rPr>
              <a:t>Efeitos da VBG para uma mãe e o seu bebé</a:t>
            </a:r>
            <a:br>
              <a:rPr lang="en-US" sz="4400" dirty="0">
                <a:solidFill>
                  <a:schemeClr val="accent1"/>
                </a:solidFill>
              </a:rPr>
            </a:br>
            <a:endParaRPr lang="en-UK" dirty="0">
              <a:solidFill>
                <a:schemeClr val="accent1"/>
              </a:solidFill>
            </a:endParaRPr>
          </a:p>
        </p:txBody>
      </p:sp>
      <p:sp>
        <p:nvSpPr>
          <p:cNvPr id="2" name="Text Placeholder 7">
            <a:extLst>
              <a:ext uri="{FF2B5EF4-FFF2-40B4-BE49-F238E27FC236}">
                <a16:creationId xmlns:a16="http://schemas.microsoft.com/office/drawing/2014/main" id="{208D37EB-4A3F-5342-1028-8242FC122BCE}"/>
              </a:ext>
            </a:extLst>
          </p:cNvPr>
          <p:cNvSpPr txBox="1">
            <a:spLocks/>
          </p:cNvSpPr>
          <p:nvPr/>
        </p:nvSpPr>
        <p:spPr>
          <a:xfrm>
            <a:off x="840896" y="1816954"/>
            <a:ext cx="4532317" cy="2004646"/>
          </a:xfrm>
          <a:prstGeom prst="rect">
            <a:avLst/>
          </a:prstGeom>
        </p:spPr>
        <p:txBody>
          <a:bodyPr rtlCol="0"/>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0">
              <a:lnSpc>
                <a:spcPct val="90000"/>
              </a:lnSpc>
              <a:spcBef>
                <a:spcPts val="750"/>
              </a:spcBef>
              <a:spcAft>
                <a:spcPts val="0"/>
              </a:spcAft>
            </a:pPr>
            <a:r>
              <a:rPr lang="pt" sz="1800" b="0">
                <a:solidFill>
                  <a:prstClr val="black"/>
                </a:solidFill>
                <a:cs typeface="+mn-cs"/>
              </a:rPr>
              <a:t>Afeta não só a saúde física, mas também a saúde mental e pode conduzir a automutilação, isolamento, depressão e tentativas suicidas.</a:t>
            </a:r>
          </a:p>
        </p:txBody>
      </p:sp>
      <p:sp>
        <p:nvSpPr>
          <p:cNvPr id="4" name="Text Placeholder 7">
            <a:extLst>
              <a:ext uri="{FF2B5EF4-FFF2-40B4-BE49-F238E27FC236}">
                <a16:creationId xmlns:a16="http://schemas.microsoft.com/office/drawing/2014/main" id="{A70F4A6B-16F9-8743-40DF-DB775C9B72AE}"/>
              </a:ext>
            </a:extLst>
          </p:cNvPr>
          <p:cNvSpPr txBox="1">
            <a:spLocks/>
          </p:cNvSpPr>
          <p:nvPr/>
        </p:nvSpPr>
        <p:spPr>
          <a:xfrm>
            <a:off x="6365135" y="1816954"/>
            <a:ext cx="4432144" cy="2004646"/>
          </a:xfrm>
          <a:prstGeom prst="rect">
            <a:avLst/>
          </a:prstGeom>
        </p:spPr>
        <p:txBody>
          <a:bodyPr rtlCol="0"/>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0">
              <a:lnSpc>
                <a:spcPct val="90000"/>
              </a:lnSpc>
              <a:spcBef>
                <a:spcPts val="750"/>
              </a:spcBef>
              <a:spcAft>
                <a:spcPts val="0"/>
              </a:spcAft>
            </a:pPr>
            <a:r>
              <a:rPr lang="pt" sz="1800" b="0">
                <a:solidFill>
                  <a:prstClr val="black"/>
                </a:solidFill>
                <a:cs typeface="+mn-cs"/>
              </a:rPr>
              <a:t>As mães são impedidas de dar apoio total aos seus lactentes, a atenção é limitada e a amamentação é afetada.</a:t>
            </a:r>
          </a:p>
        </p:txBody>
      </p:sp>
      <p:pic>
        <p:nvPicPr>
          <p:cNvPr id="9" name="Content Placeholder 6">
            <a:extLst>
              <a:ext uri="{FF2B5EF4-FFF2-40B4-BE49-F238E27FC236}">
                <a16:creationId xmlns:a16="http://schemas.microsoft.com/office/drawing/2014/main" id="{45D81F75-D2CE-606A-F1C1-2378B6D4D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810" y="3093138"/>
            <a:ext cx="2447423" cy="3267436"/>
          </a:xfrm>
          <a:prstGeom prst="rect">
            <a:avLst/>
          </a:prstGeom>
        </p:spPr>
      </p:pic>
      <p:pic>
        <p:nvPicPr>
          <p:cNvPr id="10" name="Content Placeholder 7">
            <a:extLst>
              <a:ext uri="{FF2B5EF4-FFF2-40B4-BE49-F238E27FC236}">
                <a16:creationId xmlns:a16="http://schemas.microsoft.com/office/drawing/2014/main" id="{84211FDF-D30B-D472-4E0F-128FC2AB2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845" y="3277938"/>
            <a:ext cx="3902345" cy="2596833"/>
          </a:xfrm>
          <a:prstGeom prst="rect">
            <a:avLst/>
          </a:prstGeom>
        </p:spPr>
      </p:pic>
    </p:spTree>
    <p:extLst>
      <p:ext uri="{BB962C8B-B14F-4D97-AF65-F5344CB8AC3E}">
        <p14:creationId xmlns:p14="http://schemas.microsoft.com/office/powerpoint/2010/main" val="22457656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sz="4400"/>
              <a:t>Género e Violência Baseada no Género</a:t>
            </a:r>
            <a:br>
              <a:rPr lang="en-GB" dirty="0"/>
            </a:br>
            <a:r>
              <a:rPr lang="pt" sz="4400">
                <a:solidFill>
                  <a:srgbClr val="FF0000"/>
                </a:solidFill>
              </a:rPr>
              <a:t>Atenuação da VBG</a:t>
            </a:r>
            <a:br>
              <a:rPr lang="en-US" sz="4400" dirty="0">
                <a:solidFill>
                  <a:schemeClr val="accent1"/>
                </a:solidFill>
              </a:rPr>
            </a:br>
            <a:endParaRPr lang="en-UK" dirty="0">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476750"/>
          </a:xfrm>
        </p:spPr>
        <p:txBody>
          <a:bodyPr rtlCol="0">
            <a:noAutofit/>
          </a:bodyPr>
          <a:lstStyle/>
          <a:p>
            <a:pPr marL="171450" indent="-171450" defTabSz="685800" rtl="0">
              <a:lnSpc>
                <a:spcPct val="150000"/>
              </a:lnSpc>
              <a:spcBef>
                <a:spcPts val="750"/>
              </a:spcBef>
              <a:spcAft>
                <a:spcPts val="0"/>
              </a:spcAft>
              <a:buFont typeface="Arial" panose="020B0604020202020204" pitchFamily="34" charset="0"/>
              <a:buChar char="•"/>
            </a:pPr>
            <a:r>
              <a:rPr lang="pt" sz="2000" b="0" dirty="0">
                <a:solidFill>
                  <a:prstClr val="black"/>
                </a:solidFill>
                <a:cs typeface="+mn-cs"/>
              </a:rPr>
              <a:t>Comunique quaisquer casos de VBG às autoridades.</a:t>
            </a:r>
          </a:p>
          <a:p>
            <a:pPr marL="171450" indent="-171450" defTabSz="685800" rtl="0">
              <a:lnSpc>
                <a:spcPct val="150000"/>
              </a:lnSpc>
              <a:spcBef>
                <a:spcPts val="750"/>
              </a:spcBef>
              <a:spcAft>
                <a:spcPts val="0"/>
              </a:spcAft>
              <a:buFont typeface="Arial" panose="020B0604020202020204" pitchFamily="34" charset="0"/>
              <a:buChar char="•"/>
            </a:pPr>
            <a:r>
              <a:rPr lang="pt" sz="2000" b="0" dirty="0">
                <a:solidFill>
                  <a:prstClr val="black"/>
                </a:solidFill>
                <a:cs typeface="+mn-cs"/>
              </a:rPr>
              <a:t>Estabeleça uma ligação entre as vítimas e as organizações de apoio</a:t>
            </a:r>
          </a:p>
          <a:p>
            <a:pPr marL="171450" indent="-171450" defTabSz="685800" rtl="0">
              <a:lnSpc>
                <a:spcPct val="150000"/>
              </a:lnSpc>
              <a:spcBef>
                <a:spcPts val="750"/>
              </a:spcBef>
              <a:spcAft>
                <a:spcPts val="0"/>
              </a:spcAft>
              <a:buFont typeface="Arial" panose="020B0604020202020204" pitchFamily="34" charset="0"/>
              <a:buChar char="•"/>
            </a:pPr>
            <a:r>
              <a:rPr lang="pt" sz="2000" b="0" dirty="0">
                <a:solidFill>
                  <a:prstClr val="black"/>
                </a:solidFill>
                <a:cs typeface="+mn-cs"/>
              </a:rPr>
              <a:t>Informe-se sobre as causas profundas da violência.</a:t>
            </a:r>
          </a:p>
          <a:p>
            <a:pPr marL="171450" indent="-171450" defTabSz="685800" rtl="0">
              <a:lnSpc>
                <a:spcPct val="150000"/>
              </a:lnSpc>
              <a:spcBef>
                <a:spcPts val="750"/>
              </a:spcBef>
              <a:spcAft>
                <a:spcPts val="0"/>
              </a:spcAft>
              <a:buFont typeface="Arial" panose="020B0604020202020204" pitchFamily="34" charset="0"/>
              <a:buChar char="•"/>
            </a:pPr>
            <a:r>
              <a:rPr lang="pt" sz="2000" b="0" dirty="0">
                <a:solidFill>
                  <a:prstClr val="black"/>
                </a:solidFill>
                <a:cs typeface="+mn-cs"/>
              </a:rPr>
              <a:t>Acabe com o assédio sexual, Acabe com a cultura da violação e Acabe com a culpabilização da vítima</a:t>
            </a:r>
          </a:p>
          <a:p>
            <a:pPr marL="171450" indent="-171450" defTabSz="685800" rtl="0">
              <a:lnSpc>
                <a:spcPct val="150000"/>
              </a:lnSpc>
              <a:spcBef>
                <a:spcPts val="750"/>
              </a:spcBef>
              <a:spcAft>
                <a:spcPts val="0"/>
              </a:spcAft>
              <a:buFont typeface="Arial" panose="020B0604020202020204" pitchFamily="34" charset="0"/>
              <a:buChar char="•"/>
            </a:pPr>
            <a:r>
              <a:rPr lang="pt" sz="2000" b="0" dirty="0">
                <a:solidFill>
                  <a:prstClr val="black"/>
                </a:solidFill>
                <a:cs typeface="+mn-cs"/>
              </a:rPr>
              <a:t>Crie órgãos de reconciliação para dar apoio psicossocial às vítimas.</a:t>
            </a:r>
          </a:p>
          <a:p>
            <a:pPr marL="171450" indent="-171450" defTabSz="685800" rtl="0">
              <a:lnSpc>
                <a:spcPct val="150000"/>
              </a:lnSpc>
              <a:spcBef>
                <a:spcPts val="750"/>
              </a:spcBef>
              <a:spcAft>
                <a:spcPts val="0"/>
              </a:spcAft>
              <a:buFont typeface="Arial" panose="020B0604020202020204" pitchFamily="34" charset="0"/>
              <a:buChar char="•"/>
            </a:pPr>
            <a:r>
              <a:rPr lang="pt" sz="2000" b="0" dirty="0">
                <a:solidFill>
                  <a:prstClr val="black"/>
                </a:solidFill>
                <a:cs typeface="+mn-cs"/>
              </a:rPr>
              <a:t>Defenda mais e sensibilize contra a VBG</a:t>
            </a:r>
          </a:p>
          <a:p>
            <a:pPr marL="171450" indent="-171450" defTabSz="685800" rtl="0">
              <a:lnSpc>
                <a:spcPct val="150000"/>
              </a:lnSpc>
              <a:spcBef>
                <a:spcPts val="750"/>
              </a:spcBef>
              <a:spcAft>
                <a:spcPts val="0"/>
              </a:spcAft>
              <a:buFont typeface="Arial" panose="020B0604020202020204" pitchFamily="34" charset="0"/>
              <a:buChar char="•"/>
            </a:pPr>
            <a:r>
              <a:rPr lang="pt" sz="2000" b="0" dirty="0">
                <a:solidFill>
                  <a:prstClr val="black"/>
                </a:solidFill>
                <a:cs typeface="+mn-cs"/>
              </a:rPr>
              <a:t>Profissionais de saúde qualificados na VBG devem permitir o apoio às mães afetadas.</a:t>
            </a:r>
            <a:endParaRPr lang="en-US" sz="2000" b="0" dirty="0">
              <a:solidFill>
                <a:prstClr val="black"/>
              </a:solidFill>
              <a:cs typeface="+mn-cs"/>
            </a:endParaRPr>
          </a:p>
          <a:p>
            <a:pPr rtl="0"/>
            <a:endParaRPr lang="en-US" sz="2000" dirty="0"/>
          </a:p>
        </p:txBody>
      </p:sp>
    </p:spTree>
    <p:extLst>
      <p:ext uri="{BB962C8B-B14F-4D97-AF65-F5344CB8AC3E}">
        <p14:creationId xmlns:p14="http://schemas.microsoft.com/office/powerpoint/2010/main" val="32654656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sz="4400"/>
              <a:t>Género e Violência Baseada no Género</a:t>
            </a:r>
            <a:br>
              <a:rPr lang="en-GB" dirty="0"/>
            </a:br>
            <a:r>
              <a:rPr lang="pt" sz="4400">
                <a:solidFill>
                  <a:srgbClr val="FF0000"/>
                </a:solidFill>
              </a:rPr>
              <a:t>Saúde mental e apoio psicossocial </a:t>
            </a:r>
            <a:br>
              <a:rPr lang="en-US" sz="4400" dirty="0">
                <a:solidFill>
                  <a:schemeClr val="accent1"/>
                </a:solidFill>
              </a:rPr>
            </a:br>
            <a:endParaRPr lang="en-UK" dirty="0">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476750"/>
          </a:xfrm>
        </p:spPr>
        <p:txBody>
          <a:bodyPr rtlCol="0">
            <a:normAutofit fontScale="92500" lnSpcReduction="20000"/>
          </a:bodyPr>
          <a:lstStyle/>
          <a:p>
            <a:pPr marL="257175" indent="-257175" rtl="0">
              <a:buFont typeface="Arial" panose="020B0604020202020204" pitchFamily="34" charset="0"/>
              <a:buChar char="•"/>
            </a:pPr>
            <a:r>
              <a:rPr lang="pt" sz="2400" b="0" dirty="0">
                <a:solidFill>
                  <a:schemeClr val="tx1"/>
                </a:solidFill>
              </a:rPr>
              <a:t>Preste atenção a </a:t>
            </a:r>
            <a:r>
              <a:rPr lang="pt" sz="2400" b="0" dirty="0">
                <a:solidFill>
                  <a:srgbClr val="FF0000"/>
                </a:solidFill>
              </a:rPr>
              <a:t>sinais de aviso </a:t>
            </a:r>
            <a:r>
              <a:rPr lang="pt" sz="2400" b="0" dirty="0">
                <a:solidFill>
                  <a:schemeClr val="tx1"/>
                </a:solidFill>
              </a:rPr>
              <a:t>de poucos laços afetivos entre o bebé e a mãe</a:t>
            </a:r>
          </a:p>
          <a:p>
            <a:pPr marL="257175" indent="-257175" rtl="0">
              <a:buFont typeface="Arial" panose="020B0604020202020204" pitchFamily="34" charset="0"/>
              <a:buChar char="•"/>
            </a:pPr>
            <a:endParaRPr lang="en-US" sz="2400" b="0" dirty="0">
              <a:solidFill>
                <a:schemeClr val="tx1"/>
              </a:solidFill>
            </a:endParaRPr>
          </a:p>
          <a:p>
            <a:pPr marL="257175" indent="-257175" rtl="0">
              <a:buFont typeface="Arial" panose="020B0604020202020204" pitchFamily="34" charset="0"/>
              <a:buChar char="•"/>
            </a:pPr>
            <a:r>
              <a:rPr lang="pt" sz="2400" b="0" dirty="0">
                <a:solidFill>
                  <a:schemeClr val="tx1"/>
                </a:solidFill>
              </a:rPr>
              <a:t>Ensine-lhes </a:t>
            </a:r>
            <a:r>
              <a:rPr lang="pt" sz="2400" b="0" dirty="0"/>
              <a:t>Técnicas de relaxamento</a:t>
            </a:r>
          </a:p>
          <a:p>
            <a:pPr rtl="0"/>
            <a:endParaRPr lang="en-US" sz="2400" b="0" dirty="0">
              <a:solidFill>
                <a:schemeClr val="tx1"/>
              </a:solidFill>
            </a:endParaRPr>
          </a:p>
          <a:p>
            <a:pPr marL="257175" indent="-257175" rtl="0">
              <a:buFont typeface="Arial" panose="020B0604020202020204" pitchFamily="34" charset="0"/>
              <a:buChar char="•"/>
            </a:pPr>
            <a:r>
              <a:rPr lang="pt" sz="2400" b="0" dirty="0">
                <a:solidFill>
                  <a:schemeClr val="tx1"/>
                </a:solidFill>
              </a:rPr>
              <a:t>Estabeleça ligação entre as mães e </a:t>
            </a:r>
            <a:r>
              <a:rPr lang="pt" sz="2400" b="0" dirty="0">
                <a:solidFill>
                  <a:srgbClr val="FF0000"/>
                </a:solidFill>
              </a:rPr>
              <a:t>Grupos de Cuidados</a:t>
            </a:r>
          </a:p>
          <a:p>
            <a:pPr rtl="0"/>
            <a:endParaRPr lang="en-US" sz="2400" b="0" dirty="0">
              <a:solidFill>
                <a:srgbClr val="FF0000"/>
              </a:solidFill>
            </a:endParaRPr>
          </a:p>
          <a:p>
            <a:pPr marL="257175" indent="-257175" rtl="0">
              <a:buFont typeface="Arial" panose="020B0604020202020204" pitchFamily="34" charset="0"/>
              <a:buChar char="•"/>
            </a:pPr>
            <a:r>
              <a:rPr lang="pt" sz="2400" b="0" dirty="0">
                <a:solidFill>
                  <a:schemeClr val="tx1"/>
                </a:solidFill>
              </a:rPr>
              <a:t>Estabeleça ligação entre as mães e um </a:t>
            </a:r>
            <a:r>
              <a:rPr lang="pt" sz="2400" b="0" dirty="0">
                <a:solidFill>
                  <a:srgbClr val="FF0000"/>
                </a:solidFill>
              </a:rPr>
              <a:t>trabalhador PSS baseado na comunidade </a:t>
            </a:r>
          </a:p>
          <a:p>
            <a:pPr rtl="0"/>
            <a:endParaRPr lang="en-US" sz="2400" b="0" dirty="0">
              <a:solidFill>
                <a:schemeClr val="tx1"/>
              </a:solidFill>
            </a:endParaRPr>
          </a:p>
          <a:p>
            <a:pPr marL="257175" indent="-257175" rtl="0">
              <a:buFont typeface="Arial" panose="020B0604020202020204" pitchFamily="34" charset="0"/>
              <a:buChar char="•"/>
            </a:pPr>
            <a:r>
              <a:rPr lang="pt" sz="2400" b="0" dirty="0">
                <a:solidFill>
                  <a:schemeClr val="tx1"/>
                </a:solidFill>
              </a:rPr>
              <a:t>Saiba </a:t>
            </a:r>
            <a:r>
              <a:rPr lang="pt" sz="2400" b="0" dirty="0">
                <a:solidFill>
                  <a:srgbClr val="FF0000"/>
                </a:solidFill>
              </a:rPr>
              <a:t>quando e para onde encaminhar os casos </a:t>
            </a:r>
            <a:r>
              <a:rPr lang="pt" sz="2400" b="0" dirty="0">
                <a:solidFill>
                  <a:schemeClr val="tx1"/>
                </a:solidFill>
              </a:rPr>
              <a:t>para apoio profissional de saúde mental</a:t>
            </a:r>
          </a:p>
        </p:txBody>
      </p:sp>
    </p:spTree>
    <p:extLst>
      <p:ext uri="{BB962C8B-B14F-4D97-AF65-F5344CB8AC3E}">
        <p14:creationId xmlns:p14="http://schemas.microsoft.com/office/powerpoint/2010/main" val="29613697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sz="4400"/>
              <a:t>Género e Violência Baseada no Género</a:t>
            </a:r>
            <a:br>
              <a:rPr lang="en-GB" dirty="0"/>
            </a:br>
            <a:r>
              <a:rPr lang="pt" sz="4400">
                <a:solidFill>
                  <a:srgbClr val="FF0000"/>
                </a:solidFill>
              </a:rPr>
              <a:t>Saúde mental e apoio psicossocial </a:t>
            </a:r>
            <a:br>
              <a:rPr lang="en-US" sz="4400" dirty="0">
                <a:solidFill>
                  <a:schemeClr val="accent1"/>
                </a:solidFill>
              </a:rPr>
            </a:br>
            <a:endParaRPr lang="en-UK" dirty="0">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476750"/>
          </a:xfrm>
        </p:spPr>
        <p:txBody>
          <a:bodyPr rtlCol="0">
            <a:normAutofit fontScale="92500" lnSpcReduction="20000"/>
          </a:bodyPr>
          <a:lstStyle/>
          <a:p>
            <a:pPr rtl="0"/>
            <a:r>
              <a:rPr lang="pt" sz="2400" b="0" dirty="0">
                <a:solidFill>
                  <a:schemeClr val="tx1"/>
                </a:solidFill>
              </a:rPr>
              <a:t>Um grupo de cuidados ou grupo de apoio é formado quando as pessoas se juntam com um interesse ou experiências de vida comuns. </a:t>
            </a:r>
          </a:p>
          <a:p>
            <a:pPr rtl="0"/>
            <a:endParaRPr lang="en-US" sz="2400" b="0" dirty="0">
              <a:solidFill>
                <a:schemeClr val="tx1"/>
              </a:solidFill>
            </a:endParaRPr>
          </a:p>
          <a:p>
            <a:pPr rtl="0"/>
            <a:r>
              <a:rPr lang="pt" sz="2400" b="0" dirty="0">
                <a:solidFill>
                  <a:schemeClr val="tx1"/>
                </a:solidFill>
              </a:rPr>
              <a:t>Pode ser informal ou formal, mas inclui o seguinte: </a:t>
            </a:r>
          </a:p>
          <a:p>
            <a:pPr rtl="0"/>
            <a:endParaRPr lang="en-US" sz="2400" b="0" dirty="0">
              <a:solidFill>
                <a:schemeClr val="tx1"/>
              </a:solidFill>
            </a:endParaRPr>
          </a:p>
          <a:p>
            <a:pPr marL="285750" indent="-285750" rtl="0">
              <a:buFont typeface="Arial" panose="020B0604020202020204" pitchFamily="34" charset="0"/>
              <a:buChar char="•"/>
            </a:pPr>
            <a:r>
              <a:rPr lang="pt" sz="2400" b="0" dirty="0">
                <a:solidFill>
                  <a:schemeClr val="tx1"/>
                </a:solidFill>
              </a:rPr>
              <a:t>Ambiente seguro </a:t>
            </a:r>
          </a:p>
          <a:p>
            <a:pPr marL="285750" indent="-285750" rtl="0">
              <a:buFont typeface="Arial" panose="020B0604020202020204" pitchFamily="34" charset="0"/>
              <a:buChar char="•"/>
            </a:pPr>
            <a:r>
              <a:rPr lang="pt" sz="2400" b="0" dirty="0">
                <a:solidFill>
                  <a:schemeClr val="tx1"/>
                </a:solidFill>
              </a:rPr>
              <a:t>Sentido de respeito </a:t>
            </a:r>
          </a:p>
          <a:p>
            <a:pPr marL="285750" indent="-285750" rtl="0">
              <a:buFont typeface="Arial" panose="020B0604020202020204" pitchFamily="34" charset="0"/>
              <a:buChar char="•"/>
            </a:pPr>
            <a:r>
              <a:rPr lang="pt" sz="2400" b="0" dirty="0">
                <a:solidFill>
                  <a:schemeClr val="tx1"/>
                </a:solidFill>
              </a:rPr>
              <a:t>Partilha de informação </a:t>
            </a:r>
          </a:p>
          <a:p>
            <a:pPr marL="285750" indent="-285750" rtl="0">
              <a:buFont typeface="Arial" panose="020B0604020202020204" pitchFamily="34" charset="0"/>
              <a:buChar char="•"/>
            </a:pPr>
            <a:r>
              <a:rPr lang="pt" sz="2400" b="0" dirty="0">
                <a:solidFill>
                  <a:schemeClr val="tx1"/>
                </a:solidFill>
              </a:rPr>
              <a:t>Disponibilidade de ajuda prática </a:t>
            </a:r>
          </a:p>
          <a:p>
            <a:pPr marL="285750" indent="-285750" rtl="0">
              <a:buFont typeface="Arial" panose="020B0604020202020204" pitchFamily="34" charset="0"/>
              <a:buChar char="•"/>
            </a:pPr>
            <a:r>
              <a:rPr lang="pt" sz="2400" b="0" dirty="0">
                <a:solidFill>
                  <a:schemeClr val="tx1"/>
                </a:solidFill>
              </a:rPr>
              <a:t>Partilha de responsabilidade </a:t>
            </a:r>
          </a:p>
          <a:p>
            <a:pPr marL="285750" indent="-285750" rtl="0">
              <a:buFont typeface="Arial" panose="020B0604020202020204" pitchFamily="34" charset="0"/>
              <a:buChar char="•"/>
            </a:pPr>
            <a:r>
              <a:rPr lang="pt" sz="2400" b="0" dirty="0">
                <a:solidFill>
                  <a:schemeClr val="tx1"/>
                </a:solidFill>
              </a:rPr>
              <a:t>Aceitação </a:t>
            </a:r>
          </a:p>
          <a:p>
            <a:pPr marL="285750" indent="-285750" rtl="0">
              <a:buFont typeface="Arial" panose="020B0604020202020204" pitchFamily="34" charset="0"/>
              <a:buChar char="•"/>
            </a:pPr>
            <a:r>
              <a:rPr lang="pt" sz="2400" b="0" dirty="0">
                <a:solidFill>
                  <a:schemeClr val="tx1"/>
                </a:solidFill>
              </a:rPr>
              <a:t>Aprender juntos e uns com os outros </a:t>
            </a:r>
          </a:p>
          <a:p>
            <a:pPr marL="285750" indent="-285750" rtl="0">
              <a:buFont typeface="Arial" panose="020B0604020202020204" pitchFamily="34" charset="0"/>
              <a:buChar char="•"/>
            </a:pPr>
            <a:r>
              <a:rPr lang="pt" sz="2400" b="0" dirty="0">
                <a:solidFill>
                  <a:schemeClr val="tx1"/>
                </a:solidFill>
              </a:rPr>
              <a:t>Ligação emocional</a:t>
            </a:r>
          </a:p>
        </p:txBody>
      </p:sp>
    </p:spTree>
    <p:extLst>
      <p:ext uri="{BB962C8B-B14F-4D97-AF65-F5344CB8AC3E}">
        <p14:creationId xmlns:p14="http://schemas.microsoft.com/office/powerpoint/2010/main" val="33425897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DB2EEA5B-A80F-A78A-DAF7-F81FA88D8C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127"/>
          <a:stretch/>
        </p:blipFill>
        <p:spPr>
          <a:xfrm>
            <a:off x="0" y="1"/>
            <a:ext cx="6238242"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a:solidFill>
                  <a:schemeClr val="accent1"/>
                </a:solidFill>
                <a:latin typeface="+mj-lt"/>
              </a:rPr>
              <a:t>MÓDULO 8</a:t>
            </a:r>
          </a:p>
          <a:p>
            <a:pPr algn="ctr" rtl="0">
              <a:spcBef>
                <a:spcPts val="2400"/>
              </a:spcBef>
            </a:pPr>
            <a:endParaRPr lang="en-GB" sz="5000" dirty="0">
              <a:solidFill>
                <a:schemeClr val="tx1"/>
              </a:solidFill>
              <a:latin typeface="+mj-lt"/>
            </a:endParaRPr>
          </a:p>
          <a:p>
            <a:pPr algn="ctr" rtl="0"/>
            <a:r>
              <a:rPr lang="pt" sz="5400">
                <a:solidFill>
                  <a:schemeClr val="tx1"/>
                </a:solidFill>
                <a:latin typeface="+mj-lt"/>
              </a:rPr>
              <a:t>CENÁRIOS DE CASO</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2479" y="-802171"/>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91223" y="6394111"/>
            <a:ext cx="3944429" cy="246221"/>
          </a:xfrm>
          <a:prstGeom prst="rect">
            <a:avLst/>
          </a:prstGeom>
          <a:noFill/>
        </p:spPr>
        <p:txBody>
          <a:bodyPr wrap="square" lIns="0" tIns="0" rIns="0" bIns="0" rtlCol="0">
            <a:spAutoFit/>
          </a:bodyPr>
          <a:lstStyle/>
          <a:p>
            <a:pPr rtl="0"/>
            <a:r>
              <a:rPr lang="pt" sz="1600" i="1" dirty="0">
                <a:solidFill>
                  <a:schemeClr val="bg1"/>
                </a:solidFill>
                <a:cs typeface="Gill Sans Infant Std"/>
              </a:rPr>
              <a:t>Crédito da foto: Save the Children</a:t>
            </a:r>
          </a:p>
        </p:txBody>
      </p:sp>
    </p:spTree>
    <p:extLst>
      <p:ext uri="{BB962C8B-B14F-4D97-AF65-F5344CB8AC3E}">
        <p14:creationId xmlns:p14="http://schemas.microsoft.com/office/powerpoint/2010/main" val="1913550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268240" y="1217492"/>
            <a:ext cx="4155133" cy="3659307"/>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a:solidFill>
                  <a:schemeClr val="accent1"/>
                </a:solidFill>
                <a:latin typeface="+mj-lt"/>
              </a:rPr>
              <a:t>MÓDULO 1</a:t>
            </a:r>
          </a:p>
          <a:p>
            <a:pPr algn="ctr" rtl="0">
              <a:spcBef>
                <a:spcPts val="2400"/>
              </a:spcBef>
            </a:pPr>
            <a:endParaRPr lang="en-GB" sz="5000" dirty="0">
              <a:solidFill>
                <a:schemeClr val="tx1"/>
              </a:solidFill>
              <a:latin typeface="+mj-lt"/>
            </a:endParaRPr>
          </a:p>
          <a:p>
            <a:pPr algn="ctr" rtl="0">
              <a:spcBef>
                <a:spcPts val="2400"/>
              </a:spcBef>
            </a:pPr>
            <a:r>
              <a:rPr lang="pt" sz="5000">
                <a:solidFill>
                  <a:schemeClr val="tx1"/>
                </a:solidFill>
                <a:latin typeface="+mj-lt"/>
              </a:rPr>
              <a:t>INTRODUÇÃO À MAMI</a:t>
            </a:r>
            <a:endParaRPr lang="en-UK" sz="5000" dirty="0">
              <a:solidFill>
                <a:schemeClr val="tx1"/>
              </a:solidFill>
              <a:latin typeface="+mj-lt"/>
            </a:endParaRPr>
          </a:p>
        </p:txBody>
      </p:sp>
      <p:pic>
        <p:nvPicPr>
          <p:cNvPr id="3" name="Picture 2">
            <a:extLst>
              <a:ext uri="{FF2B5EF4-FFF2-40B4-BE49-F238E27FC236}">
                <a16:creationId xmlns:a16="http://schemas.microsoft.com/office/drawing/2014/main" id="{8AB85402-3482-8A90-B516-83428773A2AB}"/>
              </a:ext>
            </a:extLst>
          </p:cNvPr>
          <p:cNvPicPr>
            <a:picLocks noChangeAspect="1"/>
          </p:cNvPicPr>
          <p:nvPr/>
        </p:nvPicPr>
        <p:blipFill rotWithShape="1">
          <a:blip r:embed="rId2"/>
          <a:srcRect r="19358"/>
          <a:stretch/>
        </p:blipFill>
        <p:spPr>
          <a:xfrm>
            <a:off x="1" y="418605"/>
            <a:ext cx="7345604" cy="6072630"/>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4596" y="231569"/>
            <a:ext cx="6499707" cy="6626431"/>
          </a:xfrm>
          <a:prstGeom prst="rect">
            <a:avLst/>
          </a:prstGeom>
        </p:spPr>
      </p:pic>
      <p:sp>
        <p:nvSpPr>
          <p:cNvPr id="4" name="TextBox 3">
            <a:extLst>
              <a:ext uri="{FF2B5EF4-FFF2-40B4-BE49-F238E27FC236}">
                <a16:creationId xmlns:a16="http://schemas.microsoft.com/office/drawing/2014/main" id="{DE8DDCFE-CE7F-DF59-F754-BB6A0D879677}"/>
              </a:ext>
            </a:extLst>
          </p:cNvPr>
          <p:cNvSpPr txBox="1"/>
          <p:nvPr/>
        </p:nvSpPr>
        <p:spPr>
          <a:xfrm>
            <a:off x="121950" y="6183590"/>
            <a:ext cx="4426299" cy="215444"/>
          </a:xfrm>
          <a:prstGeom prst="rect">
            <a:avLst/>
          </a:prstGeom>
          <a:noFill/>
        </p:spPr>
        <p:txBody>
          <a:bodyPr wrap="square" lIns="0" tIns="0" rIns="0" bIns="0" rtlCol="0">
            <a:spAutoFit/>
          </a:bodyPr>
          <a:lstStyle/>
          <a:p>
            <a:pPr rtl="0"/>
            <a:r>
              <a:rPr lang="pt" sz="1400" i="1" dirty="0">
                <a:solidFill>
                  <a:schemeClr val="bg1"/>
                </a:solidFill>
                <a:cs typeface="Gill Sans Infant Std"/>
              </a:rPr>
              <a:t>Crédito da foto: Save the Children</a:t>
            </a:r>
          </a:p>
        </p:txBody>
      </p:sp>
    </p:spTree>
    <p:extLst>
      <p:ext uri="{BB962C8B-B14F-4D97-AF65-F5344CB8AC3E}">
        <p14:creationId xmlns:p14="http://schemas.microsoft.com/office/powerpoint/2010/main" val="34938334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a:t>Cenários</a:t>
            </a:r>
            <a:br>
              <a:rPr lang="en-GB" dirty="0"/>
            </a:br>
            <a:r>
              <a:rPr lang="pt">
                <a:solidFill>
                  <a:srgbClr val="FF0000"/>
                </a:solidFill>
              </a:rPr>
              <a:t>Como utilizar os cartões de aconselhamento</a:t>
            </a:r>
            <a:br>
              <a:rPr lang="en-US" sz="4400" dirty="0">
                <a:solidFill>
                  <a:schemeClr val="accent1"/>
                </a:solidFill>
              </a:rPr>
            </a:br>
            <a:endParaRPr lang="en-UK" dirty="0">
              <a:solidFill>
                <a:schemeClr val="accent1"/>
              </a:solidFill>
            </a:endParaRPr>
          </a:p>
        </p:txBody>
      </p:sp>
      <p:pic>
        <p:nvPicPr>
          <p:cNvPr id="2" name="Picture 1" descr="A person holding a baby and a person holding a baby&#10;&#10;Description automatically generated">
            <a:extLst>
              <a:ext uri="{FF2B5EF4-FFF2-40B4-BE49-F238E27FC236}">
                <a16:creationId xmlns:a16="http://schemas.microsoft.com/office/drawing/2014/main" id="{29AF2B2D-FD2D-4830-2A43-488CC4DC194E}"/>
              </a:ext>
            </a:extLst>
          </p:cNvPr>
          <p:cNvPicPr>
            <a:picLocks noChangeAspect="1"/>
          </p:cNvPicPr>
          <p:nvPr/>
        </p:nvPicPr>
        <p:blipFill>
          <a:blip r:embed="rId3"/>
          <a:stretch>
            <a:fillRect/>
          </a:stretch>
        </p:blipFill>
        <p:spPr>
          <a:xfrm>
            <a:off x="2043289" y="1715751"/>
            <a:ext cx="7080013" cy="4912867"/>
          </a:xfrm>
          <a:prstGeom prst="rect">
            <a:avLst/>
          </a:prstGeom>
        </p:spPr>
      </p:pic>
    </p:spTree>
    <p:extLst>
      <p:ext uri="{BB962C8B-B14F-4D97-AF65-F5344CB8AC3E}">
        <p14:creationId xmlns:p14="http://schemas.microsoft.com/office/powerpoint/2010/main" val="30496801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a:t>Cenários</a:t>
            </a:r>
            <a:br>
              <a:rPr lang="en-GB" dirty="0"/>
            </a:br>
            <a:r>
              <a:rPr lang="pt">
                <a:solidFill>
                  <a:srgbClr val="FF0000"/>
                </a:solidFill>
              </a:rPr>
              <a:t>Recapitulação — fases do aconselhamento</a:t>
            </a:r>
            <a:br>
              <a:rPr lang="en-US" sz="4400" dirty="0">
                <a:solidFill>
                  <a:schemeClr val="accent1"/>
                </a:solidFill>
              </a:rPr>
            </a:br>
            <a:endParaRPr lang="en-UK" dirty="0">
              <a:solidFill>
                <a:schemeClr val="accent1"/>
              </a:solidFill>
            </a:endParaRPr>
          </a:p>
        </p:txBody>
      </p:sp>
      <p:sp>
        <p:nvSpPr>
          <p:cNvPr id="2" name="Rounded Rectangle 6">
            <a:extLst>
              <a:ext uri="{FF2B5EF4-FFF2-40B4-BE49-F238E27FC236}">
                <a16:creationId xmlns:a16="http://schemas.microsoft.com/office/drawing/2014/main" id="{AFB1852C-4183-8F65-644B-5B478263310C}"/>
              </a:ext>
            </a:extLst>
          </p:cNvPr>
          <p:cNvSpPr/>
          <p:nvPr/>
        </p:nvSpPr>
        <p:spPr>
          <a:xfrm>
            <a:off x="2445502" y="2281822"/>
            <a:ext cx="7432646" cy="3229744"/>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rtl="0"/>
            <a:r>
              <a:rPr lang="pt" sz="2000" cap="all">
                <a:solidFill>
                  <a:schemeClr val="bg1"/>
                </a:solidFill>
                <a:latin typeface="Oswald" pitchFamily="2" charset="77"/>
                <a:cs typeface="Trade Gothic LT Std Bold Cn"/>
              </a:rPr>
              <a:t>Passo 1: Avaliar — pergunte, escute e observe</a:t>
            </a:r>
          </a:p>
          <a:p>
            <a:pPr rtl="0"/>
            <a:endParaRPr lang="en-GB" sz="2000" cap="all" dirty="0">
              <a:solidFill>
                <a:schemeClr val="bg1"/>
              </a:solidFill>
              <a:latin typeface="Oswald" pitchFamily="2" charset="77"/>
              <a:cs typeface="Trade Gothic LT Std Bold Cn"/>
            </a:endParaRPr>
          </a:p>
          <a:p>
            <a:pPr rtl="0"/>
            <a:endParaRPr lang="en-GB" sz="2000" cap="all" dirty="0">
              <a:solidFill>
                <a:schemeClr val="bg1"/>
              </a:solidFill>
              <a:latin typeface="Oswald" pitchFamily="2" charset="77"/>
              <a:cs typeface="Trade Gothic LT Std Bold Cn"/>
            </a:endParaRPr>
          </a:p>
          <a:p>
            <a:pPr rtl="0"/>
            <a:r>
              <a:rPr lang="pt" sz="2000" cap="all">
                <a:solidFill>
                  <a:schemeClr val="bg1"/>
                </a:solidFill>
                <a:latin typeface="Oswald" pitchFamily="2" charset="77"/>
                <a:cs typeface="Trade Gothic LT Std Bold Cn"/>
              </a:rPr>
              <a:t>Passo 2: Analisar — identifique dificuldades, caso haja mais do que uma, estabeleça prioridades para as mesmas</a:t>
            </a:r>
          </a:p>
          <a:p>
            <a:pPr rtl="0"/>
            <a:endParaRPr lang="en-GB" sz="2000" cap="all" dirty="0">
              <a:solidFill>
                <a:schemeClr val="bg1"/>
              </a:solidFill>
              <a:latin typeface="Oswald" pitchFamily="2" charset="77"/>
              <a:cs typeface="Trade Gothic LT Std Bold Cn"/>
            </a:endParaRPr>
          </a:p>
          <a:p>
            <a:pPr rtl="0"/>
            <a:endParaRPr lang="en-GB" sz="2000" cap="all" dirty="0">
              <a:solidFill>
                <a:schemeClr val="bg1"/>
              </a:solidFill>
              <a:latin typeface="Oswald" pitchFamily="2" charset="77"/>
              <a:cs typeface="Trade Gothic LT Std Bold Cn"/>
            </a:endParaRPr>
          </a:p>
          <a:p>
            <a:pPr rtl="0"/>
            <a:r>
              <a:rPr lang="pt" sz="2000" cap="all">
                <a:solidFill>
                  <a:schemeClr val="bg1"/>
                </a:solidFill>
                <a:latin typeface="Oswald" pitchFamily="2" charset="77"/>
                <a:cs typeface="Trade Gothic LT Std Bold Cn"/>
              </a:rPr>
              <a:t>Passo 3: Agir — discuta, sugira e acorde</a:t>
            </a:r>
          </a:p>
        </p:txBody>
      </p:sp>
    </p:spTree>
    <p:extLst>
      <p:ext uri="{BB962C8B-B14F-4D97-AF65-F5344CB8AC3E}">
        <p14:creationId xmlns:p14="http://schemas.microsoft.com/office/powerpoint/2010/main" val="37426225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dirty="0"/>
              <a:t>Módulo 8 — Atividade</a:t>
            </a:r>
            <a:br>
              <a:rPr lang="en-GB" dirty="0"/>
            </a:br>
            <a:r>
              <a:rPr lang="pt">
                <a:solidFill>
                  <a:srgbClr val="FF0000"/>
                </a:solidFill>
              </a:rPr>
              <a:t>Cenários: Utilização dos Cartões de Aconselhamento</a:t>
            </a:r>
            <a:br>
              <a:rPr lang="en-US" sz="4400" dirty="0">
                <a:solidFill>
                  <a:schemeClr val="accent1"/>
                </a:solidFill>
              </a:rPr>
            </a:br>
            <a:endParaRPr lang="en-UK" dirty="0">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251709"/>
          </a:xfrm>
        </p:spPr>
        <p:txBody>
          <a:bodyPr rtlCol="0">
            <a:normAutofit fontScale="85000" lnSpcReduction="20000"/>
          </a:bodyPr>
          <a:lstStyle/>
          <a:p>
            <a:pPr rtl="0"/>
            <a:r>
              <a:rPr lang="pt" sz="2400" b="0" dirty="0">
                <a:solidFill>
                  <a:schemeClr val="tx1"/>
                </a:solidFill>
              </a:rPr>
              <a:t>Existem CINCO cenários: A, B, C e D</a:t>
            </a:r>
          </a:p>
          <a:p>
            <a:pPr rtl="0"/>
            <a:endParaRPr lang="en-US" sz="2400" b="0" dirty="0">
              <a:solidFill>
                <a:schemeClr val="tx1"/>
              </a:solidFill>
            </a:endParaRPr>
          </a:p>
          <a:p>
            <a:pPr rtl="0"/>
            <a:r>
              <a:rPr lang="pt" sz="2400" b="0" dirty="0">
                <a:solidFill>
                  <a:schemeClr val="tx1"/>
                </a:solidFill>
              </a:rPr>
              <a:t>Percorra o cenário que lhe foi atribuído e leve a cabo os seguintes passos:</a:t>
            </a:r>
          </a:p>
          <a:p>
            <a:pPr marL="457200" indent="-457200" rtl="0">
              <a:buFont typeface="+mj-lt"/>
              <a:buAutoNum type="arabicPeriod"/>
            </a:pPr>
            <a:r>
              <a:rPr lang="pt" sz="2400" b="0" dirty="0">
                <a:solidFill>
                  <a:schemeClr val="tx1"/>
                </a:solidFill>
              </a:rPr>
              <a:t>Examine a informação fornecida nos formulários preenchidos (AVALIAR). </a:t>
            </a:r>
          </a:p>
          <a:p>
            <a:pPr marL="457200" indent="-457200" rtl="0">
              <a:buFont typeface="+mj-lt"/>
              <a:buAutoNum type="arabicPeriod"/>
            </a:pPr>
            <a:r>
              <a:rPr lang="pt" sz="2400" b="0" dirty="0">
                <a:solidFill>
                  <a:schemeClr val="tx1"/>
                </a:solidFill>
              </a:rPr>
              <a:t>Identifique DOIS PROBLEMAS PRIORITÁRIOS durante a avaliação (ANALISAR)</a:t>
            </a:r>
          </a:p>
          <a:p>
            <a:pPr marL="457200" indent="-457200" rtl="0">
              <a:buFont typeface="+mj-lt"/>
              <a:buAutoNum type="arabicPeriod"/>
            </a:pPr>
            <a:r>
              <a:rPr lang="pt" sz="2400" b="0" dirty="0">
                <a:solidFill>
                  <a:schemeClr val="tx1"/>
                </a:solidFill>
              </a:rPr>
              <a:t>Decida qual dos Cartões de Aconselhamento MAMI das secções A e B seria útil a fim de dar apoio a este cuidador e ao lactente, com base nos problemas identificados (AGIR)</a:t>
            </a:r>
          </a:p>
          <a:p>
            <a:pPr marL="457200" indent="-457200" rtl="0">
              <a:buFont typeface="+mj-lt"/>
              <a:buAutoNum type="arabicPeriod"/>
            </a:pPr>
            <a:r>
              <a:rPr lang="pt" sz="2400" b="0" dirty="0">
                <a:solidFill>
                  <a:schemeClr val="tx1"/>
                </a:solidFill>
              </a:rPr>
              <a:t>Decida se algum dos tópicos da Secção C seria relevante para a 1.ª sessão de aconselhamento</a:t>
            </a:r>
          </a:p>
          <a:p>
            <a:pPr marL="457200" indent="-457200" rtl="0">
              <a:buFont typeface="+mj-lt"/>
              <a:buAutoNum type="arabicPeriod"/>
            </a:pPr>
            <a:r>
              <a:rPr lang="pt" sz="2400" b="0" dirty="0">
                <a:solidFill>
                  <a:schemeClr val="tx1"/>
                </a:solidFill>
              </a:rPr>
              <a:t>Prepare uma breve dramatização da 1.ª sessão de aconselhamento, visando apenas os dois problemas prioritários relativos ao cenário que lhe foi atribuído para apresentar ao grupo, utilizando os cartões de aconselhamento identificados</a:t>
            </a:r>
          </a:p>
        </p:txBody>
      </p:sp>
    </p:spTree>
    <p:extLst>
      <p:ext uri="{BB962C8B-B14F-4D97-AF65-F5344CB8AC3E}">
        <p14:creationId xmlns:p14="http://schemas.microsoft.com/office/powerpoint/2010/main" val="23947963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047551" y="1062790"/>
            <a:ext cx="480609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dirty="0">
                <a:solidFill>
                  <a:schemeClr val="accent1"/>
                </a:solidFill>
                <a:latin typeface="+mj-lt"/>
              </a:rPr>
              <a:t>MÓDULO 9</a:t>
            </a:r>
          </a:p>
          <a:p>
            <a:pPr algn="ctr" rtl="0">
              <a:spcBef>
                <a:spcPts val="2400"/>
              </a:spcBef>
            </a:pPr>
            <a:endParaRPr lang="en-GB" sz="5000" dirty="0">
              <a:solidFill>
                <a:schemeClr val="tx1"/>
              </a:solidFill>
              <a:latin typeface="+mj-lt"/>
            </a:endParaRPr>
          </a:p>
          <a:p>
            <a:pPr algn="ctr" rtl="0"/>
            <a:r>
              <a:rPr lang="pt" sz="5400" dirty="0">
                <a:solidFill>
                  <a:schemeClr val="tx1"/>
                </a:solidFill>
                <a:latin typeface="+mj-lt"/>
              </a:rPr>
              <a:t>MONITORIZAÇÃO, AVALIAÇÃO, RESPONSABILIDADE E APRENDIZAGEM</a:t>
            </a:r>
          </a:p>
        </p:txBody>
      </p:sp>
      <p:pic>
        <p:nvPicPr>
          <p:cNvPr id="4" name="Picture 3">
            <a:extLst>
              <a:ext uri="{FF2B5EF4-FFF2-40B4-BE49-F238E27FC236}">
                <a16:creationId xmlns:a16="http://schemas.microsoft.com/office/drawing/2014/main" id="{A8532392-5386-EBED-E3EE-561E14F345B4}"/>
              </a:ext>
            </a:extLst>
          </p:cNvPr>
          <p:cNvPicPr>
            <a:picLocks noChangeAspect="1"/>
          </p:cNvPicPr>
          <p:nvPr/>
        </p:nvPicPr>
        <p:blipFill>
          <a:blip r:embed="rId3"/>
          <a:stretch>
            <a:fillRect/>
          </a:stretch>
        </p:blipFill>
        <p:spPr>
          <a:xfrm>
            <a:off x="0" y="899556"/>
            <a:ext cx="6987212" cy="4658141"/>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485" y="498132"/>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96220" y="5336059"/>
            <a:ext cx="3944429" cy="246221"/>
          </a:xfrm>
          <a:prstGeom prst="rect">
            <a:avLst/>
          </a:prstGeom>
          <a:noFill/>
        </p:spPr>
        <p:txBody>
          <a:bodyPr wrap="square" lIns="0" tIns="0" rIns="0" bIns="0" rtlCol="0">
            <a:spAutoFit/>
          </a:bodyPr>
          <a:lstStyle/>
          <a:p>
            <a:pPr rtl="0"/>
            <a:r>
              <a:rPr lang="pt" sz="1600" i="1" dirty="0">
                <a:solidFill>
                  <a:schemeClr val="bg1"/>
                </a:solidFill>
                <a:cs typeface="Gill Sans Infant Std"/>
              </a:rPr>
              <a:t>Crédito da foto: Save the Children</a:t>
            </a:r>
          </a:p>
        </p:txBody>
      </p:sp>
    </p:spTree>
    <p:extLst>
      <p:ext uri="{BB962C8B-B14F-4D97-AF65-F5344CB8AC3E}">
        <p14:creationId xmlns:p14="http://schemas.microsoft.com/office/powerpoint/2010/main" val="11341220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a:t>Módulo 9 — Atividade</a:t>
            </a:r>
            <a:br>
              <a:rPr lang="en-GB" dirty="0"/>
            </a:br>
            <a:r>
              <a:rPr lang="pt">
                <a:solidFill>
                  <a:srgbClr val="FF0000"/>
                </a:solidFill>
              </a:rPr>
              <a:t>Registo e Relatórios MAMI</a:t>
            </a:r>
            <a:br>
              <a:rPr lang="en-US" sz="4400" dirty="0">
                <a:solidFill>
                  <a:schemeClr val="accent1"/>
                </a:solidFill>
              </a:rPr>
            </a:br>
            <a:endParaRPr lang="en-UK" dirty="0">
              <a:solidFill>
                <a:schemeClr val="accent1"/>
              </a:solidFill>
            </a:endParaRPr>
          </a:p>
        </p:txBody>
      </p:sp>
      <p:pic>
        <p:nvPicPr>
          <p:cNvPr id="2" name="Picture 1" descr="A screenshot of a computer&#10;&#10;Description automatically generated">
            <a:extLst>
              <a:ext uri="{FF2B5EF4-FFF2-40B4-BE49-F238E27FC236}">
                <a16:creationId xmlns:a16="http://schemas.microsoft.com/office/drawing/2014/main" id="{E2146499-4B00-8A6A-551E-B11D943FA27F}"/>
              </a:ext>
            </a:extLst>
          </p:cNvPr>
          <p:cNvPicPr>
            <a:picLocks noChangeAspect="1"/>
          </p:cNvPicPr>
          <p:nvPr/>
        </p:nvPicPr>
        <p:blipFill>
          <a:blip r:embed="rId3"/>
          <a:stretch>
            <a:fillRect/>
          </a:stretch>
        </p:blipFill>
        <p:spPr>
          <a:xfrm>
            <a:off x="1899744" y="2113745"/>
            <a:ext cx="2743200" cy="2630510"/>
          </a:xfrm>
          <a:prstGeom prst="rect">
            <a:avLst/>
          </a:prstGeom>
        </p:spPr>
      </p:pic>
      <p:pic>
        <p:nvPicPr>
          <p:cNvPr id="3" name="Picture 2" descr="A blue and white medical form&#10;&#10;Description automatically generated">
            <a:extLst>
              <a:ext uri="{FF2B5EF4-FFF2-40B4-BE49-F238E27FC236}">
                <a16:creationId xmlns:a16="http://schemas.microsoft.com/office/drawing/2014/main" id="{1162D91F-6F9D-C5F8-BD38-5A90B1C95223}"/>
              </a:ext>
            </a:extLst>
          </p:cNvPr>
          <p:cNvPicPr>
            <a:picLocks noChangeAspect="1"/>
          </p:cNvPicPr>
          <p:nvPr/>
        </p:nvPicPr>
        <p:blipFill>
          <a:blip r:embed="rId4"/>
          <a:stretch>
            <a:fillRect/>
          </a:stretch>
        </p:blipFill>
        <p:spPr>
          <a:xfrm>
            <a:off x="4796659" y="1940760"/>
            <a:ext cx="5429906" cy="2910788"/>
          </a:xfrm>
          <a:prstGeom prst="rect">
            <a:avLst/>
          </a:prstGeom>
        </p:spPr>
      </p:pic>
    </p:spTree>
    <p:extLst>
      <p:ext uri="{BB962C8B-B14F-4D97-AF65-F5344CB8AC3E}">
        <p14:creationId xmlns:p14="http://schemas.microsoft.com/office/powerpoint/2010/main" val="21165946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047551" y="1062790"/>
            <a:ext cx="480609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a:solidFill>
                  <a:schemeClr val="accent1"/>
                </a:solidFill>
                <a:latin typeface="+mj-lt"/>
              </a:rPr>
              <a:t>MÓDULO 10</a:t>
            </a:r>
          </a:p>
          <a:p>
            <a:pPr algn="ctr" rtl="0">
              <a:spcBef>
                <a:spcPts val="2400"/>
              </a:spcBef>
            </a:pPr>
            <a:endParaRPr lang="en-GB" sz="5000" dirty="0">
              <a:solidFill>
                <a:schemeClr val="tx1"/>
              </a:solidFill>
              <a:latin typeface="+mj-lt"/>
            </a:endParaRPr>
          </a:p>
          <a:p>
            <a:pPr algn="ctr" rtl="0"/>
            <a:r>
              <a:rPr lang="pt" sz="5400">
                <a:solidFill>
                  <a:schemeClr val="tx1"/>
                </a:solidFill>
                <a:latin typeface="+mj-lt"/>
              </a:rPr>
              <a:t>PLANEAMENTO DA AÇÃO</a:t>
            </a:r>
          </a:p>
        </p:txBody>
      </p:sp>
      <p:pic>
        <p:nvPicPr>
          <p:cNvPr id="4" name="Picture 3">
            <a:extLst>
              <a:ext uri="{FF2B5EF4-FFF2-40B4-BE49-F238E27FC236}">
                <a16:creationId xmlns:a16="http://schemas.microsoft.com/office/drawing/2014/main" id="{F48D6E3B-6A2D-982C-C099-FF088C1759DB}"/>
              </a:ext>
            </a:extLst>
          </p:cNvPr>
          <p:cNvPicPr>
            <a:picLocks noChangeAspect="1"/>
          </p:cNvPicPr>
          <p:nvPr/>
        </p:nvPicPr>
        <p:blipFill>
          <a:blip r:embed="rId3"/>
          <a:stretch>
            <a:fillRect/>
          </a:stretch>
        </p:blipFill>
        <p:spPr>
          <a:xfrm>
            <a:off x="87917" y="1062791"/>
            <a:ext cx="7343691" cy="4895794"/>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3839" y="106561"/>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87917" y="5548988"/>
            <a:ext cx="3944429" cy="246221"/>
          </a:xfrm>
          <a:prstGeom prst="rect">
            <a:avLst/>
          </a:prstGeom>
          <a:noFill/>
        </p:spPr>
        <p:txBody>
          <a:bodyPr wrap="square" lIns="0" tIns="0" rIns="0" bIns="0" rtlCol="0">
            <a:spAutoFit/>
          </a:bodyPr>
          <a:lstStyle/>
          <a:p>
            <a:pPr rtl="0"/>
            <a:r>
              <a:rPr lang="pt" sz="1600" i="1" dirty="0">
                <a:solidFill>
                  <a:schemeClr val="bg1"/>
                </a:solidFill>
                <a:cs typeface="Gill Sans Infant Std"/>
              </a:rPr>
              <a:t>Crédito da foto: Save the Children</a:t>
            </a:r>
          </a:p>
        </p:txBody>
      </p:sp>
    </p:spTree>
    <p:extLst>
      <p:ext uri="{BB962C8B-B14F-4D97-AF65-F5344CB8AC3E}">
        <p14:creationId xmlns:p14="http://schemas.microsoft.com/office/powerpoint/2010/main" val="839659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a:t>Módulo 8 — Atividade</a:t>
            </a:r>
            <a:br>
              <a:rPr lang="en-GB" dirty="0"/>
            </a:br>
            <a:r>
              <a:rPr lang="pt">
                <a:solidFill>
                  <a:srgbClr val="FF0000"/>
                </a:solidFill>
              </a:rPr>
              <a:t>Cenários: Utilização dos Cartões de Aconselhamento</a:t>
            </a:r>
            <a:br>
              <a:rPr lang="en-US" sz="4400" dirty="0">
                <a:solidFill>
                  <a:schemeClr val="accent1"/>
                </a:solidFill>
              </a:rPr>
            </a:br>
            <a:endParaRPr lang="en-UK" dirty="0">
              <a:solidFill>
                <a:schemeClr val="accent1"/>
              </a:solidFill>
            </a:endParaRPr>
          </a:p>
        </p:txBody>
      </p:sp>
      <p:pic>
        <p:nvPicPr>
          <p:cNvPr id="2" name="Picture 1" descr="A white and red rectangular box with black text&#10;&#10;Description automatically generated">
            <a:extLst>
              <a:ext uri="{FF2B5EF4-FFF2-40B4-BE49-F238E27FC236}">
                <a16:creationId xmlns:a16="http://schemas.microsoft.com/office/drawing/2014/main" id="{82F20573-5497-5681-1D64-13DFECCA8F67}"/>
              </a:ext>
            </a:extLst>
          </p:cNvPr>
          <p:cNvPicPr>
            <a:picLocks noChangeAspect="1"/>
          </p:cNvPicPr>
          <p:nvPr/>
        </p:nvPicPr>
        <p:blipFill>
          <a:blip r:embed="rId3"/>
          <a:stretch>
            <a:fillRect/>
          </a:stretch>
        </p:blipFill>
        <p:spPr>
          <a:xfrm>
            <a:off x="2269067" y="1819210"/>
            <a:ext cx="7794977" cy="4555431"/>
          </a:xfrm>
          <a:prstGeom prst="rect">
            <a:avLst/>
          </a:prstGeom>
        </p:spPr>
      </p:pic>
    </p:spTree>
    <p:extLst>
      <p:ext uri="{BB962C8B-B14F-4D97-AF65-F5344CB8AC3E}">
        <p14:creationId xmlns:p14="http://schemas.microsoft.com/office/powerpoint/2010/main" val="22392208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85907" y="1506615"/>
            <a:ext cx="480609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a:solidFill>
                  <a:schemeClr val="accent1"/>
                </a:solidFill>
                <a:latin typeface="+mj-lt"/>
              </a:rPr>
              <a:t>COMENTÁRIOS FINAIS</a:t>
            </a:r>
          </a:p>
          <a:p>
            <a:pPr algn="ctr" rtl="0">
              <a:spcBef>
                <a:spcPts val="2400"/>
              </a:spcBef>
            </a:pPr>
            <a:endParaRPr lang="en-GB" sz="5000" dirty="0">
              <a:solidFill>
                <a:schemeClr val="tx1"/>
              </a:solidFill>
              <a:latin typeface="+mj-lt"/>
            </a:endParaRPr>
          </a:p>
        </p:txBody>
      </p:sp>
      <p:sp>
        <p:nvSpPr>
          <p:cNvPr id="9" name="TextBox 8">
            <a:extLst>
              <a:ext uri="{FF2B5EF4-FFF2-40B4-BE49-F238E27FC236}">
                <a16:creationId xmlns:a16="http://schemas.microsoft.com/office/drawing/2014/main" id="{983D9214-A401-A7DD-9580-929C1E1F29E0}"/>
              </a:ext>
            </a:extLst>
          </p:cNvPr>
          <p:cNvSpPr txBox="1"/>
          <p:nvPr/>
        </p:nvSpPr>
        <p:spPr>
          <a:xfrm>
            <a:off x="191223" y="6394111"/>
            <a:ext cx="3944429" cy="246221"/>
          </a:xfrm>
          <a:prstGeom prst="rect">
            <a:avLst/>
          </a:prstGeom>
          <a:noFill/>
        </p:spPr>
        <p:txBody>
          <a:bodyPr wrap="square" lIns="0" tIns="0" rIns="0" bIns="0" rtlCol="0">
            <a:spAutoFit/>
          </a:bodyPr>
          <a:lstStyle/>
          <a:p>
            <a:pPr rtl="0"/>
            <a:r>
              <a:rPr lang="pt" sz="1600" i="1">
                <a:solidFill>
                  <a:schemeClr val="bg1"/>
                </a:solidFill>
                <a:cs typeface="Gill Sans Infant Std"/>
              </a:rPr>
              <a:t>Crédito da foto: Save the Children</a:t>
            </a:r>
          </a:p>
        </p:txBody>
      </p:sp>
      <p:pic>
        <p:nvPicPr>
          <p:cNvPr id="4" name="Picture 3">
            <a:extLst>
              <a:ext uri="{FF2B5EF4-FFF2-40B4-BE49-F238E27FC236}">
                <a16:creationId xmlns:a16="http://schemas.microsoft.com/office/drawing/2014/main" id="{82BC1E22-9584-083F-4C23-63B1933F2113}"/>
              </a:ext>
            </a:extLst>
          </p:cNvPr>
          <p:cNvPicPr>
            <a:picLocks noChangeAspect="1"/>
          </p:cNvPicPr>
          <p:nvPr/>
        </p:nvPicPr>
        <p:blipFill>
          <a:blip r:embed="rId3"/>
          <a:stretch>
            <a:fillRect/>
          </a:stretch>
        </p:blipFill>
        <p:spPr>
          <a:xfrm>
            <a:off x="0" y="501710"/>
            <a:ext cx="7944592" cy="5296394"/>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3854" y="106898"/>
            <a:ext cx="5969628" cy="6086017"/>
          </a:xfrm>
          <a:prstGeom prst="rect">
            <a:avLst/>
          </a:prstGeom>
        </p:spPr>
      </p:pic>
    </p:spTree>
    <p:extLst>
      <p:ext uri="{BB962C8B-B14F-4D97-AF65-F5344CB8AC3E}">
        <p14:creationId xmlns:p14="http://schemas.microsoft.com/office/powerpoint/2010/main" val="26305512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st-clip-art-cpa-school-test - Croota: Men's &amp; Women's Underwear">
            <a:extLst>
              <a:ext uri="{FF2B5EF4-FFF2-40B4-BE49-F238E27FC236}">
                <a16:creationId xmlns:a16="http://schemas.microsoft.com/office/drawing/2014/main" id="{1CFA5994-7C1F-CCE3-C5FD-43F8D55FF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854" y="1364326"/>
            <a:ext cx="5676900" cy="46672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a:t>Encerramento da Formação</a:t>
            </a:r>
            <a:br>
              <a:rPr lang="en-GB" dirty="0"/>
            </a:br>
            <a:r>
              <a:rPr lang="pt">
                <a:solidFill>
                  <a:srgbClr val="FF0000"/>
                </a:solidFill>
              </a:rPr>
              <a:t>Pós-teste e avaliação da formação</a:t>
            </a:r>
            <a:br>
              <a:rPr lang="en-US" sz="4400" dirty="0">
                <a:solidFill>
                  <a:schemeClr val="accent1"/>
                </a:solidFill>
              </a:rPr>
            </a:br>
            <a:endParaRPr lang="en-UK" dirty="0">
              <a:solidFill>
                <a:schemeClr val="accent1"/>
              </a:solidFill>
            </a:endParaRPr>
          </a:p>
        </p:txBody>
      </p:sp>
      <p:sp>
        <p:nvSpPr>
          <p:cNvPr id="2" name="Rectangle 1">
            <a:extLst>
              <a:ext uri="{FF2B5EF4-FFF2-40B4-BE49-F238E27FC236}">
                <a16:creationId xmlns:a16="http://schemas.microsoft.com/office/drawing/2014/main" id="{FA1F9CD9-228A-6AA2-D5FD-705F0E324817}"/>
              </a:ext>
            </a:extLst>
          </p:cNvPr>
          <p:cNvSpPr/>
          <p:nvPr/>
        </p:nvSpPr>
        <p:spPr>
          <a:xfrm>
            <a:off x="840896" y="1816954"/>
            <a:ext cx="4572000" cy="707886"/>
          </a:xfrm>
          <a:prstGeom prst="rect">
            <a:avLst/>
          </a:prstGeom>
        </p:spPr>
        <p:txBody>
          <a:bodyPr rtlCol="0">
            <a:spAutoFit/>
          </a:bodyPr>
          <a:lstStyle/>
          <a:p>
            <a:pPr marL="342900" indent="-342900" rtl="0">
              <a:buFont typeface="+mj-lt"/>
              <a:buAutoNum type="arabicPeriod"/>
            </a:pPr>
            <a:r>
              <a:rPr lang="pt" sz="2000"/>
              <a:t>Pós-teste</a:t>
            </a:r>
          </a:p>
          <a:p>
            <a:pPr marL="342900" indent="-342900" rtl="0">
              <a:buFont typeface="+mj-lt"/>
              <a:buAutoNum type="arabicPeriod"/>
            </a:pPr>
            <a:r>
              <a:rPr lang="pt" sz="2000"/>
              <a:t>Avaliação da formação</a:t>
            </a:r>
          </a:p>
        </p:txBody>
      </p:sp>
    </p:spTree>
    <p:extLst>
      <p:ext uri="{BB962C8B-B14F-4D97-AF65-F5344CB8AC3E}">
        <p14:creationId xmlns:p14="http://schemas.microsoft.com/office/powerpoint/2010/main" val="8432274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a:t>Encerramento da Formação</a:t>
            </a:r>
            <a:br>
              <a:rPr lang="en-GB" dirty="0"/>
            </a:br>
            <a:r>
              <a:rPr lang="pt">
                <a:solidFill>
                  <a:srgbClr val="FF0000"/>
                </a:solidFill>
              </a:rPr>
              <a:t>Lista de recursos</a:t>
            </a:r>
            <a:br>
              <a:rPr lang="en-US" sz="4400" dirty="0">
                <a:solidFill>
                  <a:schemeClr val="accent1"/>
                </a:solidFill>
              </a:rPr>
            </a:br>
            <a:endParaRPr lang="en-UK" dirty="0">
              <a:solidFill>
                <a:schemeClr val="accent1"/>
              </a:solidFill>
            </a:endParaRPr>
          </a:p>
        </p:txBody>
      </p:sp>
      <p:sp>
        <p:nvSpPr>
          <p:cNvPr id="2" name="Rectangle 1">
            <a:extLst>
              <a:ext uri="{FF2B5EF4-FFF2-40B4-BE49-F238E27FC236}">
                <a16:creationId xmlns:a16="http://schemas.microsoft.com/office/drawing/2014/main" id="{FA1F9CD9-228A-6AA2-D5FD-705F0E324817}"/>
              </a:ext>
            </a:extLst>
          </p:cNvPr>
          <p:cNvSpPr/>
          <p:nvPr/>
        </p:nvSpPr>
        <p:spPr>
          <a:xfrm>
            <a:off x="840896" y="1816954"/>
            <a:ext cx="9715344" cy="2554545"/>
          </a:xfrm>
          <a:prstGeom prst="rect">
            <a:avLst/>
          </a:prstGeom>
        </p:spPr>
        <p:txBody>
          <a:bodyPr wrap="square" rtlCol="0">
            <a:spAutoFit/>
          </a:bodyPr>
          <a:lstStyle/>
          <a:p>
            <a:pPr rtl="0"/>
            <a:r>
              <a:rPr lang="pt" sz="2000" dirty="0"/>
              <a:t>Pacote do percurso de cuidados MAMI: </a:t>
            </a:r>
            <a:r>
              <a:rPr lang="pt" sz="2000" dirty="0">
                <a:hlinkClick r:id="rId3"/>
              </a:rPr>
              <a:t>MAMI Care Pathway Package, Version 3 (2021) | ENN (ennonline.net)</a:t>
            </a:r>
            <a:endParaRPr lang="en-GB" sz="2000" dirty="0"/>
          </a:p>
          <a:p>
            <a:pPr rtl="0"/>
            <a:endParaRPr lang="en-GB" sz="2000" dirty="0"/>
          </a:p>
          <a:p>
            <a:pPr rtl="0"/>
            <a:r>
              <a:rPr lang="pt" sz="2000" dirty="0"/>
              <a:t>Kit de ferramentas de monitorização, avaliação, responsabilidade e aprendizagem MAMI da Save The Children: </a:t>
            </a:r>
            <a:r>
              <a:rPr lang="pt" sz="2000" dirty="0">
                <a:hlinkClick r:id="rId4"/>
              </a:rPr>
              <a:t>Guidance Note on Save the Children’s Monitoring, Evaluation, Accountability &amp; Learning Tools for MAMI implementation | Save the Children’s Resource Centre</a:t>
            </a:r>
            <a:endParaRPr lang="en-US" sz="2000" dirty="0"/>
          </a:p>
          <a:p>
            <a:pPr rtl="0"/>
            <a:endParaRPr lang="en-US" sz="2000" dirty="0"/>
          </a:p>
          <a:p>
            <a:pPr rtl="0"/>
            <a:endParaRPr lang="en-GB" sz="2000" dirty="0"/>
          </a:p>
        </p:txBody>
      </p:sp>
    </p:spTree>
    <p:extLst>
      <p:ext uri="{BB962C8B-B14F-4D97-AF65-F5344CB8AC3E}">
        <p14:creationId xmlns:p14="http://schemas.microsoft.com/office/powerpoint/2010/main" val="923906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O que é o Percurso de Cuidados MAMI?</a:t>
            </a:r>
            <a:br>
              <a:rPr lang="en-GB" dirty="0"/>
            </a:br>
            <a:r>
              <a:rPr lang="pt">
                <a:solidFill>
                  <a:schemeClr val="accent1"/>
                </a:solidFill>
              </a:rPr>
              <a:t>Visão geral</a:t>
            </a:r>
            <a:endParaRPr lang="en-UK" dirty="0">
              <a:solidFill>
                <a:schemeClr val="accent1"/>
              </a:solidFill>
            </a:endParaRPr>
          </a:p>
        </p:txBody>
      </p:sp>
      <p:pic>
        <p:nvPicPr>
          <p:cNvPr id="7" name="Picture 6">
            <a:hlinkClick r:id="rId3"/>
            <a:extLst>
              <a:ext uri="{FF2B5EF4-FFF2-40B4-BE49-F238E27FC236}">
                <a16:creationId xmlns:a16="http://schemas.microsoft.com/office/drawing/2014/main" id="{92E53A46-B63A-8944-50B9-97AE9B6DB4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16881" y="2022378"/>
            <a:ext cx="8951751" cy="3286524"/>
          </a:xfrm>
          <a:prstGeom prst="rect">
            <a:avLst/>
          </a:prstGeom>
        </p:spPr>
      </p:pic>
      <p:sp>
        <p:nvSpPr>
          <p:cNvPr id="8" name="TextBox 7">
            <a:extLst>
              <a:ext uri="{FF2B5EF4-FFF2-40B4-BE49-F238E27FC236}">
                <a16:creationId xmlns:a16="http://schemas.microsoft.com/office/drawing/2014/main" id="{3F427705-FC45-C51E-947A-B599D67331C4}"/>
              </a:ext>
            </a:extLst>
          </p:cNvPr>
          <p:cNvSpPr txBox="1"/>
          <p:nvPr/>
        </p:nvSpPr>
        <p:spPr>
          <a:xfrm>
            <a:off x="3032416" y="5760285"/>
            <a:ext cx="6120680" cy="369332"/>
          </a:xfrm>
          <a:prstGeom prst="rect">
            <a:avLst/>
          </a:prstGeom>
          <a:noFill/>
        </p:spPr>
        <p:txBody>
          <a:bodyPr wrap="square" rtlCol="0">
            <a:spAutoFit/>
          </a:bodyPr>
          <a:lstStyle/>
          <a:p>
            <a:pPr rtl="0"/>
            <a:r>
              <a:rPr lang="pt">
                <a:solidFill>
                  <a:schemeClr val="accent1"/>
                </a:solidFill>
                <a:hlinkClick r:id="rId5">
                  <a:extLst>
                    <a:ext uri="{A12FA001-AC4F-418D-AE19-62706E023703}">
                      <ahyp:hlinkClr xmlns:ahyp="http://schemas.microsoft.com/office/drawing/2018/hyperlinkcolor" val="tx"/>
                    </a:ext>
                  </a:extLst>
                </a:hlinkClick>
              </a:rPr>
              <a:t>https://www.youtube.com/watch?v=Lyk60Yxm-xI</a:t>
            </a:r>
            <a:endParaRPr lang="en-GB" dirty="0">
              <a:solidFill>
                <a:schemeClr val="accent1"/>
              </a:solidFill>
            </a:endParaRPr>
          </a:p>
        </p:txBody>
      </p:sp>
    </p:spTree>
    <p:extLst>
      <p:ext uri="{BB962C8B-B14F-4D97-AF65-F5344CB8AC3E}">
        <p14:creationId xmlns:p14="http://schemas.microsoft.com/office/powerpoint/2010/main" val="4230604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00D16-0B33-F411-60BC-3FD21DF3C4E4}"/>
              </a:ext>
            </a:extLst>
          </p:cNvPr>
          <p:cNvPicPr>
            <a:picLocks noChangeAspect="1"/>
          </p:cNvPicPr>
          <p:nvPr/>
        </p:nvPicPr>
        <p:blipFill rotWithShape="1">
          <a:blip r:embed="rId2"/>
          <a:srcRect t="3423" b="33901"/>
          <a:stretch/>
        </p:blipFill>
        <p:spPr>
          <a:xfrm>
            <a:off x="811733" y="1805142"/>
            <a:ext cx="9523556" cy="4476750"/>
          </a:xfrm>
          <a:prstGeom prst="rect">
            <a:avLst/>
          </a:prstGeom>
          <a:noFill/>
        </p:spPr>
      </p:pic>
      <p:sp>
        <p:nvSpPr>
          <p:cNvPr id="5" name="Rounded Rectangle 6">
            <a:extLst>
              <a:ext uri="{FF2B5EF4-FFF2-40B4-BE49-F238E27FC236}">
                <a16:creationId xmlns:a16="http://schemas.microsoft.com/office/drawing/2014/main" id="{F9F3784F-A304-4728-AA25-95A909C7C0C4}"/>
              </a:ext>
            </a:extLst>
          </p:cNvPr>
          <p:cNvSpPr/>
          <p:nvPr/>
        </p:nvSpPr>
        <p:spPr>
          <a:xfrm>
            <a:off x="832104" y="640184"/>
            <a:ext cx="9528048" cy="905256"/>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a:lnSpc>
                <a:spcPct val="90000"/>
              </a:lnSpc>
              <a:spcBef>
                <a:spcPct val="0"/>
              </a:spcBef>
              <a:spcAft>
                <a:spcPts val="600"/>
              </a:spcAft>
            </a:pPr>
            <a:r>
              <a:rPr lang="pt" sz="4400" kern="1200" cap="all">
                <a:solidFill>
                  <a:schemeClr val="tx1"/>
                </a:solidFill>
                <a:latin typeface="+mj-lt"/>
                <a:ea typeface="+mj-ea"/>
                <a:cs typeface="+mj-cs"/>
              </a:rPr>
              <a:t>PERGUNTAS?</a:t>
            </a:r>
          </a:p>
        </p:txBody>
      </p:sp>
    </p:spTree>
    <p:extLst>
      <p:ext uri="{BB962C8B-B14F-4D97-AF65-F5344CB8AC3E}">
        <p14:creationId xmlns:p14="http://schemas.microsoft.com/office/powerpoint/2010/main" val="5551350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42FD98-203F-4A4C-8155-22F5DEFD4528}"/>
              </a:ext>
            </a:extLst>
          </p:cNvPr>
          <p:cNvSpPr txBox="1"/>
          <p:nvPr/>
        </p:nvSpPr>
        <p:spPr>
          <a:xfrm>
            <a:off x="0" y="6552508"/>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CH1575085</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Rounded Rectangle 6">
            <a:extLst>
              <a:ext uri="{FF2B5EF4-FFF2-40B4-BE49-F238E27FC236}">
                <a16:creationId xmlns:a16="http://schemas.microsoft.com/office/drawing/2014/main" id="{3F80ECB7-F548-428E-B2B0-4C222FC49134}"/>
              </a:ext>
            </a:extLst>
          </p:cNvPr>
          <p:cNvSpPr/>
          <p:nvPr/>
        </p:nvSpPr>
        <p:spPr>
          <a:xfrm>
            <a:off x="4335214" y="4462598"/>
            <a:ext cx="6952344" cy="1584000"/>
          </a:xfrm>
          <a:prstGeom prst="roundRect">
            <a:avLst>
              <a:gd name="adj" fmla="val 5019"/>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11000" cap="all">
                <a:solidFill>
                  <a:schemeClr val="tx1"/>
                </a:solidFill>
                <a:latin typeface="+mj-lt"/>
              </a:rPr>
              <a:t>Obrigado</a:t>
            </a:r>
            <a:endParaRPr lang="en-UK" sz="11000" cap="all" dirty="0">
              <a:solidFill>
                <a:schemeClr val="tx1"/>
              </a:solidFill>
              <a:latin typeface="+mj-lt"/>
            </a:endParaRPr>
          </a:p>
        </p:txBody>
      </p:sp>
    </p:spTree>
    <p:extLst>
      <p:ext uri="{BB962C8B-B14F-4D97-AF65-F5344CB8AC3E}">
        <p14:creationId xmlns:p14="http://schemas.microsoft.com/office/powerpoint/2010/main" val="3862717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2D4B5E18-E451-496D-860C-E0A0E54DCA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0529" y="300738"/>
            <a:ext cx="4104456" cy="4467165"/>
          </a:xfrm>
          <a:prstGeom prst="rect">
            <a:avLst/>
          </a:prstGeom>
        </p:spPr>
      </p:pic>
      <p:sp>
        <p:nvSpPr>
          <p:cNvPr id="12" name="Subtitle 1">
            <a:extLst>
              <a:ext uri="{FF2B5EF4-FFF2-40B4-BE49-F238E27FC236}">
                <a16:creationId xmlns:a16="http://schemas.microsoft.com/office/drawing/2014/main" id="{8859C213-E64D-D93D-6F04-B36177053A1D}"/>
              </a:ext>
            </a:extLst>
          </p:cNvPr>
          <p:cNvSpPr txBox="1">
            <a:spLocks/>
          </p:cNvSpPr>
          <p:nvPr/>
        </p:nvSpPr>
        <p:spPr>
          <a:xfrm>
            <a:off x="1504495" y="4990674"/>
            <a:ext cx="9176524" cy="1367555"/>
          </a:xfrm>
          <a:prstGeom prst="rect">
            <a:avLst/>
          </a:prstGeom>
        </p:spPr>
        <p:txBody>
          <a:bodyPr vert="horz" lIns="0" tIns="0" rIns="0" bIns="0" numCol="1"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rtl="0">
              <a:spcAft>
                <a:spcPts val="450"/>
              </a:spcAft>
            </a:pPr>
            <a:r>
              <a:rPr lang="pt" sz="4050">
                <a:solidFill>
                  <a:srgbClr val="FF0000"/>
                </a:solidFill>
                <a:latin typeface="+mj-lt"/>
              </a:rPr>
              <a:t>G</a:t>
            </a:r>
            <a:r>
              <a:rPr lang="pt" sz="3300">
                <a:solidFill>
                  <a:srgbClr val="222221"/>
                </a:solidFill>
                <a:latin typeface="+mj-lt"/>
              </a:rPr>
              <a:t>estão de lactentes pequenos e </a:t>
            </a:r>
            <a:r>
              <a:rPr lang="pt" sz="4050">
                <a:solidFill>
                  <a:srgbClr val="FF0000"/>
                </a:solidFill>
                <a:latin typeface="+mj-lt"/>
              </a:rPr>
              <a:t>e</a:t>
            </a:r>
            <a:r>
              <a:rPr lang="pt" sz="3300">
                <a:solidFill>
                  <a:srgbClr val="222221"/>
                </a:solidFill>
                <a:latin typeface="+mj-lt"/>
              </a:rPr>
              <a:t>m </a:t>
            </a:r>
            <a:r>
              <a:rPr lang="pt" sz="4050">
                <a:solidFill>
                  <a:srgbClr val="FF0000"/>
                </a:solidFill>
                <a:latin typeface="+mj-lt"/>
              </a:rPr>
              <a:t>r</a:t>
            </a:r>
            <a:r>
              <a:rPr lang="pt" sz="3300">
                <a:solidFill>
                  <a:srgbClr val="222221"/>
                </a:solidFill>
                <a:latin typeface="+mj-lt"/>
              </a:rPr>
              <a:t>isco nutricional com menos de 6 meses e respetivas </a:t>
            </a:r>
            <a:r>
              <a:rPr lang="pt" sz="4050">
                <a:solidFill>
                  <a:srgbClr val="FF0000"/>
                </a:solidFill>
                <a:latin typeface="+mj-lt"/>
              </a:rPr>
              <a:t>m</a:t>
            </a:r>
            <a:r>
              <a:rPr lang="pt" sz="3300">
                <a:solidFill>
                  <a:srgbClr val="222221"/>
                </a:solidFill>
                <a:latin typeface="+mj-lt"/>
              </a:rPr>
              <a:t>ães</a:t>
            </a:r>
          </a:p>
        </p:txBody>
      </p:sp>
    </p:spTree>
    <p:extLst>
      <p:ext uri="{BB962C8B-B14F-4D97-AF65-F5344CB8AC3E}">
        <p14:creationId xmlns:p14="http://schemas.microsoft.com/office/powerpoint/2010/main" val="3620289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MAMI, GIDI, CMAM e IYCF</a:t>
            </a:r>
            <a:br>
              <a:rPr lang="en-GB" dirty="0"/>
            </a:br>
            <a:r>
              <a:rPr lang="pt">
                <a:solidFill>
                  <a:schemeClr val="accent1"/>
                </a:solidFill>
              </a:rPr>
              <a:t>Qual é qual?</a:t>
            </a:r>
            <a:endParaRPr lang="en-UK" dirty="0">
              <a:solidFill>
                <a:schemeClr val="accent1"/>
              </a:solidFill>
            </a:endParaRPr>
          </a:p>
        </p:txBody>
      </p:sp>
      <p:sp>
        <p:nvSpPr>
          <p:cNvPr id="8" name="Content Placeholder 2">
            <a:extLst>
              <a:ext uri="{FF2B5EF4-FFF2-40B4-BE49-F238E27FC236}">
                <a16:creationId xmlns:a16="http://schemas.microsoft.com/office/drawing/2014/main" id="{73A20AFF-4F29-36AE-B7FE-ADB46F93AB02}"/>
              </a:ext>
            </a:extLst>
          </p:cNvPr>
          <p:cNvSpPr>
            <a:spLocks noGrp="1"/>
          </p:cNvSpPr>
          <p:nvPr>
            <p:ph idx="1"/>
          </p:nvPr>
        </p:nvSpPr>
        <p:spPr>
          <a:xfrm>
            <a:off x="828861" y="2104251"/>
            <a:ext cx="9523556" cy="4476750"/>
          </a:xfrm>
        </p:spPr>
        <p:txBody>
          <a:bodyPr rtlCol="0">
            <a:normAutofit fontScale="92500"/>
          </a:bodyPr>
          <a:lstStyle/>
          <a:p>
            <a:pPr marL="342900" indent="-342900" rtl="0">
              <a:buFont typeface="+mj-lt"/>
              <a:buAutoNum type="arabicPeriod"/>
            </a:pPr>
            <a:r>
              <a:rPr lang="pt" sz="2400" b="0" dirty="0">
                <a:solidFill>
                  <a:schemeClr val="tx1"/>
                </a:solidFill>
              </a:rPr>
              <a:t>O Programa apoia crianças com menos de 5 anos gravemente subnutridas no acesso a cuidados nutricionais baseados na comunidade. </a:t>
            </a:r>
          </a:p>
          <a:p>
            <a:pPr marL="342900" indent="-342900" rtl="0">
              <a:buFont typeface="+mj-lt"/>
              <a:buAutoNum type="arabicPeriod"/>
            </a:pPr>
            <a:r>
              <a:rPr lang="pt" sz="2400" b="0" dirty="0">
                <a:solidFill>
                  <a:schemeClr val="tx1"/>
                </a:solidFill>
              </a:rPr>
              <a:t>Este Programa adota uma abordagem integrada da saúde infantil que se concentra no bem-estar integral da criança, visa reduzir a morte, doença e incapacidade, e promover um melhor crescimento e desenvolvimento entre lactentes e crianças com menos de 5 anos de idade. </a:t>
            </a:r>
          </a:p>
          <a:p>
            <a:pPr marL="342900" indent="-342900" rtl="0">
              <a:buFont typeface="+mj-lt"/>
              <a:buAutoNum type="arabicPeriod"/>
            </a:pPr>
            <a:r>
              <a:rPr lang="pt" sz="2400" b="0" dirty="0">
                <a:solidFill>
                  <a:schemeClr val="tx1"/>
                </a:solidFill>
              </a:rPr>
              <a:t>Este Programa apoia mães e lactentes com menos de 6 meses que são pequenos e em risco nutricional. </a:t>
            </a:r>
          </a:p>
          <a:p>
            <a:pPr marL="342900" indent="-342900" rtl="0">
              <a:buFont typeface="+mj-lt"/>
              <a:buAutoNum type="arabicPeriod"/>
            </a:pPr>
            <a:r>
              <a:rPr lang="pt" sz="2400" b="0" dirty="0">
                <a:solidFill>
                  <a:schemeClr val="tx1"/>
                </a:solidFill>
              </a:rPr>
              <a:t>Este Programa ajuda as mães a aplicar as práticas de alimentação recomendadas para os seus filhos, fornecendo uma gama de opções de apoio, mais especificamente o aconselhamento entre pares. </a:t>
            </a:r>
            <a:endParaRPr lang="pt" sz="2400" b="1" dirty="0">
              <a:solidFill>
                <a:schemeClr val="accent1"/>
              </a:solidFill>
            </a:endParaRPr>
          </a:p>
        </p:txBody>
      </p:sp>
    </p:spTree>
    <p:extLst>
      <p:ext uri="{BB962C8B-B14F-4D97-AF65-F5344CB8AC3E}">
        <p14:creationId xmlns:p14="http://schemas.microsoft.com/office/powerpoint/2010/main" val="7327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MAMI, GIDI, CMAM e IYCF</a:t>
            </a:r>
            <a:br>
              <a:rPr lang="en-GB" dirty="0"/>
            </a:br>
            <a:r>
              <a:rPr lang="pt">
                <a:solidFill>
                  <a:schemeClr val="accent1"/>
                </a:solidFill>
              </a:rPr>
              <a:t>Qual é qual?</a:t>
            </a:r>
            <a:endParaRPr lang="en-UK" dirty="0">
              <a:solidFill>
                <a:schemeClr val="accent1"/>
              </a:solidFill>
            </a:endParaRPr>
          </a:p>
        </p:txBody>
      </p:sp>
      <p:sp>
        <p:nvSpPr>
          <p:cNvPr id="8" name="Content Placeholder 2">
            <a:extLst>
              <a:ext uri="{FF2B5EF4-FFF2-40B4-BE49-F238E27FC236}">
                <a16:creationId xmlns:a16="http://schemas.microsoft.com/office/drawing/2014/main" id="{73A20AFF-4F29-36AE-B7FE-ADB46F93AB02}"/>
              </a:ext>
            </a:extLst>
          </p:cNvPr>
          <p:cNvSpPr>
            <a:spLocks noGrp="1"/>
          </p:cNvSpPr>
          <p:nvPr>
            <p:ph idx="1"/>
          </p:nvPr>
        </p:nvSpPr>
        <p:spPr>
          <a:xfrm>
            <a:off x="828861" y="2104251"/>
            <a:ext cx="9523556" cy="4476750"/>
          </a:xfrm>
        </p:spPr>
        <p:txBody>
          <a:bodyPr rtlCol="0">
            <a:normAutofit fontScale="92500"/>
          </a:bodyPr>
          <a:lstStyle/>
          <a:p>
            <a:pPr marL="342900" indent="-342900" rtl="0">
              <a:buFont typeface="+mj-lt"/>
              <a:buAutoNum type="arabicPeriod"/>
            </a:pPr>
            <a:r>
              <a:rPr lang="pt" sz="2400" b="0" dirty="0">
                <a:solidFill>
                  <a:schemeClr val="tx1"/>
                </a:solidFill>
              </a:rPr>
              <a:t>O Programa apoia crianças com menos de 5 anos gravemente subnutridas no acesso a cuidados nutricionais baseados na comunidade. </a:t>
            </a:r>
            <a:r>
              <a:rPr lang="pt" sz="2400" b="1" dirty="0">
                <a:solidFill>
                  <a:schemeClr val="accent1"/>
                </a:solidFill>
              </a:rPr>
              <a:t>CMAM</a:t>
            </a:r>
          </a:p>
          <a:p>
            <a:pPr marL="342900" indent="-342900" rtl="0">
              <a:buAutoNum type="arabicPeriod"/>
            </a:pPr>
            <a:r>
              <a:rPr lang="pt" sz="2400" b="0" dirty="0">
                <a:solidFill>
                  <a:schemeClr val="tx1"/>
                </a:solidFill>
              </a:rPr>
              <a:t>Este Programa adota uma abordagem integrada da saúde infantil que se concentra no bem-estar integral da criança, visa reduzir a morte, doença e incapacidade, e promover um melhor crescimento e desenvolvimento entre lactentes e crianças com menos de 5 anos de idade. </a:t>
            </a:r>
            <a:r>
              <a:rPr lang="pt" sz="2400" b="1" dirty="0">
                <a:solidFill>
                  <a:schemeClr val="accent1"/>
                </a:solidFill>
              </a:rPr>
              <a:t>GIDI</a:t>
            </a:r>
          </a:p>
          <a:p>
            <a:pPr marL="342900" indent="-342900" rtl="0">
              <a:buAutoNum type="arabicPeriod"/>
            </a:pPr>
            <a:r>
              <a:rPr lang="pt" sz="2400" b="0" dirty="0">
                <a:solidFill>
                  <a:schemeClr val="tx1"/>
                </a:solidFill>
              </a:rPr>
              <a:t>Este Programa apoia mães e lactentes com menos de 6 meses que são pequenos e em risco nutricional. </a:t>
            </a:r>
            <a:r>
              <a:rPr lang="pt" sz="2400" b="1" dirty="0">
                <a:solidFill>
                  <a:schemeClr val="accent1"/>
                </a:solidFill>
              </a:rPr>
              <a:t>MAMI</a:t>
            </a:r>
          </a:p>
          <a:p>
            <a:pPr marL="342900" indent="-342900" rtl="0">
              <a:buAutoNum type="arabicPeriod"/>
            </a:pPr>
            <a:r>
              <a:rPr lang="pt" sz="2400" b="0" dirty="0">
                <a:solidFill>
                  <a:schemeClr val="tx1"/>
                </a:solidFill>
              </a:rPr>
              <a:t>Este Programa ajuda as mães a aplicar as práticas de alimentação recomendadas para os seus filhos, fornecendo uma gama de opções de apoio, mais especificamente o aconselhamento entre pares. </a:t>
            </a:r>
            <a:r>
              <a:rPr lang="pt" sz="2400" b="1" dirty="0">
                <a:solidFill>
                  <a:schemeClr val="accent1"/>
                </a:solidFill>
              </a:rPr>
              <a:t>IYCF</a:t>
            </a:r>
          </a:p>
        </p:txBody>
      </p:sp>
    </p:spTree>
    <p:extLst>
      <p:ext uri="{BB962C8B-B14F-4D97-AF65-F5344CB8AC3E}">
        <p14:creationId xmlns:p14="http://schemas.microsoft.com/office/powerpoint/2010/main" val="1214147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A086D398-7930-43E5-B54C-621E4A76C880}"/>
              </a:ext>
            </a:extLst>
          </p:cNvPr>
          <p:cNvSpPr>
            <a:spLocks noGrp="1"/>
          </p:cNvSpPr>
          <p:nvPr>
            <p:ph idx="1"/>
          </p:nvPr>
        </p:nvSpPr>
        <p:spPr>
          <a:xfrm>
            <a:off x="1568867" y="1448451"/>
            <a:ext cx="4935924" cy="4476750"/>
          </a:xfrm>
        </p:spPr>
        <p:txBody>
          <a:bodyPr rtlCol="0">
            <a:normAutofit fontScale="92500"/>
          </a:bodyPr>
          <a:lstStyle/>
          <a:p>
            <a:pPr rtl="0"/>
            <a:r>
              <a:rPr lang="pt" b="1"/>
              <a:t>Terciário: </a:t>
            </a:r>
          </a:p>
          <a:p>
            <a:pPr rtl="0"/>
            <a:r>
              <a:rPr lang="pt"/>
              <a:t>    </a:t>
            </a:r>
            <a:r>
              <a:rPr lang="pt" i="1"/>
              <a:t>Impacto da doença</a:t>
            </a:r>
          </a:p>
          <a:p>
            <a:pPr rtl="0"/>
            <a:endParaRPr lang="en-GB" dirty="0"/>
          </a:p>
          <a:p>
            <a:pPr rtl="0"/>
            <a:r>
              <a:rPr lang="pt" b="1"/>
              <a:t>Secundário: </a:t>
            </a:r>
          </a:p>
          <a:p>
            <a:pPr rtl="0"/>
            <a:r>
              <a:rPr lang="pt" b="1" i="1"/>
              <a:t>deteção precoce </a:t>
            </a:r>
            <a:r>
              <a:rPr lang="pt"/>
              <a:t>de doenças, </a:t>
            </a:r>
          </a:p>
          <a:p>
            <a:pPr rtl="0"/>
            <a:r>
              <a:rPr lang="pt"/>
              <a:t>seguida de </a:t>
            </a:r>
            <a:r>
              <a:rPr lang="pt" b="1" i="1"/>
              <a:t>intervenção apropriada</a:t>
            </a:r>
          </a:p>
          <a:p>
            <a:pPr rtl="0"/>
            <a:r>
              <a:rPr lang="pt"/>
              <a:t>(      </a:t>
            </a:r>
            <a:r>
              <a:rPr lang="pt">
                <a:solidFill>
                  <a:srgbClr val="FF0000"/>
                </a:solidFill>
              </a:rPr>
              <a:t>tratar E prevenir uma maior deterioração</a:t>
            </a:r>
            <a:r>
              <a:rPr lang="pt"/>
              <a:t>)</a:t>
            </a:r>
          </a:p>
          <a:p>
            <a:pPr rtl="0"/>
            <a:endParaRPr lang="en-GB" dirty="0"/>
          </a:p>
          <a:p>
            <a:pPr rtl="0"/>
            <a:r>
              <a:rPr lang="pt" b="1"/>
              <a:t>Primário: </a:t>
            </a:r>
          </a:p>
          <a:p>
            <a:pPr rtl="0"/>
            <a:r>
              <a:rPr lang="pt" i="1"/>
              <a:t>prevenir a ocorrência de doenças  </a:t>
            </a: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lstStyle/>
          <a:p>
            <a:pPr rtl="0"/>
            <a:r>
              <a:rPr lang="pt"/>
              <a:t>Apoio clínico, MAMI e IYCF</a:t>
            </a:r>
            <a:endParaRPr lang="en-UK" dirty="0"/>
          </a:p>
        </p:txBody>
      </p:sp>
      <p:sp>
        <p:nvSpPr>
          <p:cNvPr id="2" name="Down Arrow 1">
            <a:extLst>
              <a:ext uri="{FF2B5EF4-FFF2-40B4-BE49-F238E27FC236}">
                <a16:creationId xmlns:a16="http://schemas.microsoft.com/office/drawing/2014/main" id="{C66EE833-1EAD-CD09-4BE1-51B7680729FB}"/>
              </a:ext>
            </a:extLst>
          </p:cNvPr>
          <p:cNvSpPr/>
          <p:nvPr/>
        </p:nvSpPr>
        <p:spPr>
          <a:xfrm>
            <a:off x="1701238" y="1910156"/>
            <a:ext cx="188686" cy="34834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Down Arrow 3">
            <a:extLst>
              <a:ext uri="{FF2B5EF4-FFF2-40B4-BE49-F238E27FC236}">
                <a16:creationId xmlns:a16="http://schemas.microsoft.com/office/drawing/2014/main" id="{7D0D333D-1304-0D37-8004-59C0C006ABC9}"/>
              </a:ext>
            </a:extLst>
          </p:cNvPr>
          <p:cNvSpPr/>
          <p:nvPr/>
        </p:nvSpPr>
        <p:spPr>
          <a:xfrm rot="16200000">
            <a:off x="1851347" y="3965805"/>
            <a:ext cx="188686" cy="34834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Isosceles Triangle 8">
            <a:extLst>
              <a:ext uri="{FF2B5EF4-FFF2-40B4-BE49-F238E27FC236}">
                <a16:creationId xmlns:a16="http://schemas.microsoft.com/office/drawing/2014/main" id="{71D6BDF5-7CB1-9044-1A4A-A66D460A51C2}"/>
              </a:ext>
            </a:extLst>
          </p:cNvPr>
          <p:cNvSpPr/>
          <p:nvPr/>
        </p:nvSpPr>
        <p:spPr>
          <a:xfrm rot="10800000" flipV="1">
            <a:off x="5331136" y="1257050"/>
            <a:ext cx="6732240" cy="4529671"/>
          </a:xfrm>
          <a:prstGeom prst="triangle">
            <a:avLst>
              <a:gd name="adj" fmla="val 50526"/>
            </a:avLst>
          </a:prstGeom>
          <a:gradFill flip="none" rotWithShape="1">
            <a:gsLst>
              <a:gs pos="45000">
                <a:schemeClr val="accent5">
                  <a:lumMod val="60000"/>
                  <a:lumOff val="40000"/>
                </a:schemeClr>
              </a:gs>
              <a:gs pos="79000">
                <a:srgbClr val="FF0000">
                  <a:alpha val="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rtl="0"/>
            <a:endParaRPr lang="en-GB" sz="1200">
              <a:solidFill>
                <a:srgbClr val="FFFFFF"/>
              </a:solidFill>
              <a:latin typeface="Gill Sans Infant Std"/>
            </a:endParaRPr>
          </a:p>
        </p:txBody>
      </p:sp>
      <p:sp>
        <p:nvSpPr>
          <p:cNvPr id="10" name="Rectangle 9">
            <a:extLst>
              <a:ext uri="{FF2B5EF4-FFF2-40B4-BE49-F238E27FC236}">
                <a16:creationId xmlns:a16="http://schemas.microsoft.com/office/drawing/2014/main" id="{3A9EF8C5-6132-6A66-375D-8FBD6CC44B8D}"/>
              </a:ext>
            </a:extLst>
          </p:cNvPr>
          <p:cNvSpPr/>
          <p:nvPr/>
        </p:nvSpPr>
        <p:spPr>
          <a:xfrm>
            <a:off x="5929751" y="4223826"/>
            <a:ext cx="5535010" cy="1442681"/>
          </a:xfrm>
          <a:prstGeom prst="rect">
            <a:avLst/>
          </a:prstGeom>
          <a:noFill/>
        </p:spPr>
        <p:txBody>
          <a:bodyPr wrap="square" lIns="68580" tIns="34290" rIns="68580" bIns="34290" numCol="1" rtlCol="0">
            <a:prstTxWarp prst="textTriangle">
              <a:avLst>
                <a:gd name="adj" fmla="val 50007"/>
              </a:avLst>
            </a:prstTxWarp>
            <a:spAutoFit/>
          </a:bodyPr>
          <a:lstStyle/>
          <a:p>
            <a:pPr algn="ctr" defTabSz="342900" rtl="0"/>
            <a:r>
              <a:rPr lang="pt" sz="12450" b="1">
                <a:ln w="12700">
                  <a:solidFill>
                    <a:srgbClr val="000000"/>
                  </a:solidFill>
                  <a:prstDash val="solid"/>
                </a:ln>
                <a:solidFill>
                  <a:srgbClr val="9A3324">
                    <a:lumMod val="40000"/>
                    <a:lumOff val="60000"/>
                  </a:srgbClr>
                </a:solidFill>
                <a:effectLst>
                  <a:outerShdw blurRad="50800" dist="38100" dir="8100000" algn="tr" rotWithShape="0">
                    <a:prstClr val="black">
                      <a:alpha val="40000"/>
                    </a:prstClr>
                  </a:outerShdw>
                </a:effectLst>
                <a:latin typeface="Gill Sans Infant Std"/>
              </a:rPr>
              <a:t>IYCF</a:t>
            </a:r>
          </a:p>
        </p:txBody>
      </p:sp>
      <p:sp>
        <p:nvSpPr>
          <p:cNvPr id="11" name="Rectangle 10">
            <a:extLst>
              <a:ext uri="{FF2B5EF4-FFF2-40B4-BE49-F238E27FC236}">
                <a16:creationId xmlns:a16="http://schemas.microsoft.com/office/drawing/2014/main" id="{DFF99FE8-E6F3-86CF-DB00-346996C026B8}"/>
              </a:ext>
            </a:extLst>
          </p:cNvPr>
          <p:cNvSpPr/>
          <p:nvPr/>
        </p:nvSpPr>
        <p:spPr>
          <a:xfrm>
            <a:off x="7221754" y="2587313"/>
            <a:ext cx="2944354" cy="1463964"/>
          </a:xfrm>
          <a:prstGeom prst="rect">
            <a:avLst/>
          </a:prstGeom>
          <a:noFill/>
        </p:spPr>
        <p:txBody>
          <a:bodyPr wrap="square" lIns="68580" tIns="34290" rIns="68580" bIns="34290" numCol="1" rtlCol="0">
            <a:prstTxWarp prst="textTriangle">
              <a:avLst/>
            </a:prstTxWarp>
            <a:spAutoFit/>
          </a:bodyPr>
          <a:lstStyle/>
          <a:p>
            <a:pPr algn="ctr" defTabSz="342900" rtl="0"/>
            <a:r>
              <a:rPr lang="pt" sz="2700" b="1">
                <a:ln w="12700">
                  <a:solidFill>
                    <a:srgbClr val="000000"/>
                  </a:solidFill>
                  <a:prstDash val="solid"/>
                </a:ln>
                <a:gradFill>
                  <a:gsLst>
                    <a:gs pos="37000">
                      <a:srgbClr val="F20F0E"/>
                    </a:gs>
                    <a:gs pos="0">
                      <a:srgbClr val="FF4C02"/>
                    </a:gs>
                    <a:gs pos="73000">
                      <a:srgbClr val="9A3324">
                        <a:lumMod val="45000"/>
                        <a:lumOff val="55000"/>
                      </a:srgbClr>
                    </a:gs>
                    <a:gs pos="83000">
                      <a:srgbClr val="9A3324">
                        <a:lumMod val="45000"/>
                        <a:lumOff val="55000"/>
                      </a:srgbClr>
                    </a:gs>
                    <a:gs pos="100000">
                      <a:srgbClr val="9A3324">
                        <a:lumMod val="30000"/>
                        <a:lumOff val="70000"/>
                      </a:srgbClr>
                    </a:gs>
                  </a:gsLst>
                  <a:lin ang="5400000" scaled="1"/>
                </a:gradFill>
                <a:effectLst>
                  <a:outerShdw blurRad="50800" dist="38100" dir="8100000" algn="tr" rotWithShape="0">
                    <a:prstClr val="black">
                      <a:alpha val="40000"/>
                    </a:prstClr>
                  </a:outerShdw>
                </a:effectLst>
                <a:latin typeface="Gill Sans Infant Std"/>
              </a:rPr>
              <a:t>MAMI</a:t>
            </a:r>
          </a:p>
        </p:txBody>
      </p:sp>
      <p:sp>
        <p:nvSpPr>
          <p:cNvPr id="15" name="Rectangle 14">
            <a:extLst>
              <a:ext uri="{FF2B5EF4-FFF2-40B4-BE49-F238E27FC236}">
                <a16:creationId xmlns:a16="http://schemas.microsoft.com/office/drawing/2014/main" id="{A4B5E040-8D3B-73EF-E446-3F73BD684C07}"/>
              </a:ext>
            </a:extLst>
          </p:cNvPr>
          <p:cNvSpPr/>
          <p:nvPr/>
        </p:nvSpPr>
        <p:spPr>
          <a:xfrm>
            <a:off x="7989162" y="1803785"/>
            <a:ext cx="1330501" cy="556421"/>
          </a:xfrm>
          <a:prstGeom prst="rect">
            <a:avLst/>
          </a:prstGeom>
          <a:noFill/>
        </p:spPr>
        <p:txBody>
          <a:bodyPr wrap="square" lIns="68580" tIns="34290" rIns="68580" bIns="34290" numCol="1" rtlCol="0">
            <a:prstTxWarp prst="textTriangle">
              <a:avLst/>
            </a:prstTxWarp>
            <a:spAutoFit/>
          </a:bodyPr>
          <a:lstStyle/>
          <a:p>
            <a:pPr algn="ctr" defTabSz="342900" rtl="0"/>
            <a:r>
              <a:rPr lang="pt" sz="2400" b="1">
                <a:ln w="12700">
                  <a:solidFill>
                    <a:srgbClr val="000000"/>
                  </a:solidFill>
                  <a:prstDash val="solid"/>
                </a:ln>
                <a:solidFill>
                  <a:srgbClr val="FF0000"/>
                </a:solidFill>
                <a:effectLst>
                  <a:outerShdw blurRad="50800" dist="38100" dir="8100000" algn="tr" rotWithShape="0">
                    <a:prstClr val="black">
                      <a:alpha val="40000"/>
                    </a:prstClr>
                  </a:outerShdw>
                </a:effectLst>
                <a:latin typeface="Gill Sans Infant Std"/>
              </a:rPr>
              <a:t>clínico</a:t>
            </a:r>
          </a:p>
        </p:txBody>
      </p:sp>
    </p:spTree>
    <p:extLst>
      <p:ext uri="{BB962C8B-B14F-4D97-AF65-F5344CB8AC3E}">
        <p14:creationId xmlns:p14="http://schemas.microsoft.com/office/powerpoint/2010/main" val="3932210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lstStyle/>
          <a:p>
            <a:pPr rtl="0"/>
            <a:r>
              <a:rPr lang="pt"/>
              <a:t>Orientações existentes</a:t>
            </a:r>
            <a:endParaRPr lang="en-UK" dirty="0"/>
          </a:p>
        </p:txBody>
      </p:sp>
      <p:grpSp>
        <p:nvGrpSpPr>
          <p:cNvPr id="11" name="Group 10">
            <a:extLst>
              <a:ext uri="{FF2B5EF4-FFF2-40B4-BE49-F238E27FC236}">
                <a16:creationId xmlns:a16="http://schemas.microsoft.com/office/drawing/2014/main" id="{6FEA4A17-E122-0421-642C-B88BD93EC874}"/>
              </a:ext>
            </a:extLst>
          </p:cNvPr>
          <p:cNvGrpSpPr/>
          <p:nvPr/>
        </p:nvGrpSpPr>
        <p:grpSpPr>
          <a:xfrm>
            <a:off x="3126524" y="1052316"/>
            <a:ext cx="7326126" cy="5165500"/>
            <a:chOff x="2717451" y="535266"/>
            <a:chExt cx="8444026" cy="5953708"/>
          </a:xfrm>
        </p:grpSpPr>
        <p:pic>
          <p:nvPicPr>
            <p:cNvPr id="7" name="Picture 6">
              <a:extLst>
                <a:ext uri="{FF2B5EF4-FFF2-40B4-BE49-F238E27FC236}">
                  <a16:creationId xmlns:a16="http://schemas.microsoft.com/office/drawing/2014/main" id="{9C4C563B-E349-23AE-0C0A-422A0D55CE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41" t="13863" r="7880"/>
            <a:stretch/>
          </p:blipFill>
          <p:spPr>
            <a:xfrm rot="21100928">
              <a:off x="2717451" y="2333422"/>
              <a:ext cx="2595341" cy="3682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4987BF1-B294-625C-C434-619D3168AA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91" t="3622" r="2191" b="3417"/>
            <a:stretch/>
          </p:blipFill>
          <p:spPr>
            <a:xfrm rot="21011629">
              <a:off x="5086024" y="1067020"/>
              <a:ext cx="2736304"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10F4223-FE79-ED3E-9EDF-0634492054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78"/>
            <a:stretch/>
          </p:blipFill>
          <p:spPr>
            <a:xfrm rot="553939">
              <a:off x="8442245" y="535266"/>
              <a:ext cx="2719232" cy="2693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7D4B018-C6A5-ABD9-1F85-098E40181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1035">
              <a:off x="7581858" y="2821406"/>
              <a:ext cx="2611597" cy="366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248752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
            <a:extLst>
              <a:ext uri="{FF2B5EF4-FFF2-40B4-BE49-F238E27FC236}">
                <a16:creationId xmlns:a16="http://schemas.microsoft.com/office/drawing/2014/main" id="{77559015-246B-4A3D-A771-94C00AA2A8DF}"/>
              </a:ext>
            </a:extLst>
          </p:cNvPr>
          <p:cNvSpPr/>
          <p:nvPr/>
        </p:nvSpPr>
        <p:spPr>
          <a:xfrm>
            <a:off x="1595536" y="2813366"/>
            <a:ext cx="5274494" cy="2227972"/>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rtl="0"/>
            <a:r>
              <a:rPr lang="pt" sz="2800" cap="all">
                <a:solidFill>
                  <a:schemeClr val="bg1"/>
                </a:solidFill>
                <a:latin typeface="Oswald" pitchFamily="2" charset="77"/>
                <a:cs typeface="Trade Gothic LT Std Bold Cn"/>
              </a:rPr>
              <a:t>Todos os lactentes pequenos com menos de 6 meses e em risco nutricional e respetivas mães são apoiados para que possam sobreviver e prosperar</a:t>
            </a:r>
          </a:p>
        </p:txBody>
      </p:sp>
      <p:pic>
        <p:nvPicPr>
          <p:cNvPr id="2" name="Picture 1" descr="Logo&#10;&#10;Description automatically generated">
            <a:extLst>
              <a:ext uri="{FF2B5EF4-FFF2-40B4-BE49-F238E27FC236}">
                <a16:creationId xmlns:a16="http://schemas.microsoft.com/office/drawing/2014/main" id="{58E06EA1-EF2C-A1AA-2424-B2DA10484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301" y="826380"/>
            <a:ext cx="4214346" cy="1369662"/>
          </a:xfrm>
          <a:prstGeom prst="rect">
            <a:avLst/>
          </a:prstGeom>
        </p:spPr>
      </p:pic>
      <p:pic>
        <p:nvPicPr>
          <p:cNvPr id="3" name="Picture 2" descr="https://southcentralus1-mediap.svc.ms/transform/thumbnail?provider=spo&amp;inputFormat=png&amp;cs=fFNQTw&amp;docid=https%3A%2F%2Fsavechildrenusa.sharepoint.com%3A443%2F_api%2Fv2.0%2Fdrives%2Fb!2XsgDHmJ_0OV4_hZIyuDm9DhSC-4fNlBgovtgf3rCXJsDQD_11CyRI29WdtExBG2%2Fitems%2F014BCWXIFMSXIONNWIBZCKOKWRCIY3O2MW%3Fversion%3DPublished&amp;access_token=eyJ0eXAiOiJKV1QiLCJhbGciOiJub25lIn0.eyJhdWQiOiIwMDAwMDAwMy0wMDAwLTBmZjEtY2UwMC0wMDAwMDAwMDAwMDAvc2F2ZWNoaWxkcmVudXNhLnNoYXJlcG9pbnQuY29tQGQxOTM0YjJkLTc5MmMtNDdjYy1hMmY1LWZjNjM0MTgzY2QyZCIsImlzcyI6IjAwMDAwMDAzLTAwMDAtMGZmMS1jZTAwLTAwMDAwMDAwMDAwMCIsIm5iZiI6IjE1ODczOTA2NDIiLCJleHAiOiIxNTg3NDEyMjQyIiwiZW5kcG9pbnR1cmwiOiJpbUxFSS8xNmNvYkNIc2NNMkRWd0Z3c1QzZ3Vnak95L1BKVDlGUUVHclZBPSIsImVuZHBvaW50dXJsTGVuZ3RoIjoiMTIyIiwiaXNsb29wYmFjayI6IlRydWUiLCJjaWQiOiJOMlJoTURSaE9XWXRZekF5TWkwd01EQXdMVFl4TWpJdE5Ua3daV0l6TldVMFpUa3giLCJ2ZXIiOiJoYXNoZWRwcm9vZnRva2VuIiwic2l0ZWlkIjoiTUdNeU1EZGlaRGt0T0RrM09TMDBNMlptTFRrMVpUTXRaamcxT1RJek1tSTRNemxpIiwic2lnbmluX3N0YXRlIjoiW1wia21zaVwiXSIsIm5hbWVpZCI6IjAjLmZ8bWVtYmVyc2hpcHxhYnVycmVsbEBzYXZlY2hpbGRyZW4ub3JnIiwibmlpIjoibWljcm9zb2Z0LnNoYXJlcG9pbnQiLCJpc3VzZXIiOiJ0cnVlIiwiY2FjaGVrZXkiOiIwaC5mfG1lbWJlcnNoaXB8MTAwMzIwMDA5OTY0ZmY4MkBsaXZlLmNvbSIsInR0IjoiMCIsInVzZVBlcnNpc3RlbnRDb29raWUiOiIzIn0.TzQyd0ZiTjdlS3dNdUhEUk11bEs4L0JGUFlpQTltTUdzUE96bW4zWlN4Yz0&amp;encodeFailures=1&amp;srcWidth=&amp;srcHeight=&amp;width=432&amp;height=432&amp;action=Access">
            <a:extLst>
              <a:ext uri="{FF2B5EF4-FFF2-40B4-BE49-F238E27FC236}">
                <a16:creationId xmlns:a16="http://schemas.microsoft.com/office/drawing/2014/main" id="{35534326-B1F3-311C-B044-58C5EB1F2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412" y="1356992"/>
            <a:ext cx="4030809" cy="403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66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EFB6B9-F31A-363F-629D-63B958957F0A}"/>
              </a:ext>
            </a:extLst>
          </p:cNvPr>
          <p:cNvPicPr>
            <a:picLocks noChangeAspect="1"/>
          </p:cNvPicPr>
          <p:nvPr/>
        </p:nvPicPr>
        <p:blipFill>
          <a:blip r:embed="rId2"/>
          <a:stretch>
            <a:fillRect/>
          </a:stretch>
        </p:blipFill>
        <p:spPr>
          <a:xfrm>
            <a:off x="0" y="748146"/>
            <a:ext cx="7873340" cy="5905005"/>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a:solidFill>
                  <a:schemeClr val="accent1"/>
                </a:solidFill>
                <a:latin typeface="+mj-lt"/>
              </a:rPr>
              <a:t>MÓDULO 2</a:t>
            </a:r>
          </a:p>
          <a:p>
            <a:pPr algn="ctr" rtl="0">
              <a:spcBef>
                <a:spcPts val="2400"/>
              </a:spcBef>
            </a:pPr>
            <a:endParaRPr lang="en-GB" sz="5000" dirty="0">
              <a:solidFill>
                <a:schemeClr val="tx1"/>
              </a:solidFill>
              <a:latin typeface="+mj-lt"/>
            </a:endParaRPr>
          </a:p>
          <a:p>
            <a:pPr algn="ctr" rtl="0">
              <a:spcBef>
                <a:spcPts val="2400"/>
              </a:spcBef>
            </a:pPr>
            <a:r>
              <a:rPr lang="pt" sz="5000">
                <a:solidFill>
                  <a:schemeClr val="tx1"/>
                </a:solidFill>
                <a:latin typeface="+mj-lt"/>
              </a:rPr>
              <a:t>RISCO NUTRICIONAL EM LACTENTES &lt; 6 MESES</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8130" y="-28884"/>
            <a:ext cx="6543304" cy="6670878"/>
          </a:xfrm>
          <a:prstGeom prst="rect">
            <a:avLst/>
          </a:prstGeom>
        </p:spPr>
      </p:pic>
      <p:sp>
        <p:nvSpPr>
          <p:cNvPr id="9" name="TextBox 8">
            <a:extLst>
              <a:ext uri="{FF2B5EF4-FFF2-40B4-BE49-F238E27FC236}">
                <a16:creationId xmlns:a16="http://schemas.microsoft.com/office/drawing/2014/main" id="{09917518-1933-D330-C0A1-5EFAF50C97E3}"/>
              </a:ext>
            </a:extLst>
          </p:cNvPr>
          <p:cNvSpPr txBox="1"/>
          <p:nvPr/>
        </p:nvSpPr>
        <p:spPr>
          <a:xfrm>
            <a:off x="0" y="6312482"/>
            <a:ext cx="4426299" cy="215444"/>
          </a:xfrm>
          <a:prstGeom prst="rect">
            <a:avLst/>
          </a:prstGeom>
          <a:noFill/>
        </p:spPr>
        <p:txBody>
          <a:bodyPr wrap="square" lIns="0" tIns="0" rIns="0" bIns="0" rtlCol="0">
            <a:spAutoFit/>
          </a:bodyPr>
          <a:lstStyle/>
          <a:p>
            <a:pPr rtl="0"/>
            <a:r>
              <a:rPr lang="pt" sz="1400" i="1" dirty="0">
                <a:solidFill>
                  <a:schemeClr val="bg1"/>
                </a:solidFill>
                <a:cs typeface="Gill Sans Infant Std"/>
              </a:rPr>
              <a:t>Crédito da foto: Save the Children</a:t>
            </a:r>
          </a:p>
        </p:txBody>
      </p:sp>
    </p:spTree>
    <p:extLst>
      <p:ext uri="{BB962C8B-B14F-4D97-AF65-F5344CB8AC3E}">
        <p14:creationId xmlns:p14="http://schemas.microsoft.com/office/powerpoint/2010/main" val="270713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832967"/>
            <a:ext cx="4236335" cy="903288"/>
          </a:xfrm>
          <a:prstGeom prst="rect">
            <a:avLst/>
          </a:prstGeom>
          <a:noFill/>
        </p:spPr>
        <p:txBody>
          <a:bodyPr tIns="7200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pt">
                <a:solidFill>
                  <a:schemeClr val="bg1"/>
                </a:solidFill>
              </a:rPr>
              <a:t>APRESENTAÇÕES</a:t>
            </a:r>
            <a:endParaRPr lang="en-UK" dirty="0">
              <a:solidFill>
                <a:schemeClr val="bg1"/>
              </a:solidFill>
            </a:endParaRPr>
          </a:p>
        </p:txBody>
      </p:sp>
      <p:pic>
        <p:nvPicPr>
          <p:cNvPr id="4" name="Graphic 3" descr="Boardroom outline">
            <a:extLst>
              <a:ext uri="{FF2B5EF4-FFF2-40B4-BE49-F238E27FC236}">
                <a16:creationId xmlns:a16="http://schemas.microsoft.com/office/drawing/2014/main" id="{DD133E6E-F295-FE69-4CBB-FBB200E87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893" y="2158037"/>
            <a:ext cx="3594212" cy="3594212"/>
          </a:xfrm>
          <a:prstGeom prst="rect">
            <a:avLst/>
          </a:prstGeom>
        </p:spPr>
      </p:pic>
    </p:spTree>
    <p:extLst>
      <p:ext uri="{BB962C8B-B14F-4D97-AF65-F5344CB8AC3E}">
        <p14:creationId xmlns:p14="http://schemas.microsoft.com/office/powerpoint/2010/main" val="427517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Módulo 2 — Atividade</a:t>
            </a:r>
            <a:br>
              <a:rPr lang="en-GB" dirty="0"/>
            </a:br>
            <a:r>
              <a:rPr lang="pt">
                <a:solidFill>
                  <a:schemeClr val="accent1"/>
                </a:solidFill>
              </a:rPr>
              <a:t>Definição de pequeno e em risco nutricional</a:t>
            </a:r>
            <a:endParaRPr lang="en-UK" dirty="0">
              <a:solidFill>
                <a:schemeClr val="accent1"/>
              </a:solidFill>
            </a:endParaRPr>
          </a:p>
        </p:txBody>
      </p:sp>
      <p:sp>
        <p:nvSpPr>
          <p:cNvPr id="4" name="Rounded Rectangle 6">
            <a:extLst>
              <a:ext uri="{FF2B5EF4-FFF2-40B4-BE49-F238E27FC236}">
                <a16:creationId xmlns:a16="http://schemas.microsoft.com/office/drawing/2014/main" id="{05691FD2-C094-836D-3C9B-72D6945DB2F3}"/>
              </a:ext>
            </a:extLst>
          </p:cNvPr>
          <p:cNvSpPr/>
          <p:nvPr/>
        </p:nvSpPr>
        <p:spPr>
          <a:xfrm>
            <a:off x="2817253" y="2522053"/>
            <a:ext cx="6909374" cy="2697310"/>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800" rtl="0">
              <a:lnSpc>
                <a:spcPct val="107000"/>
              </a:lnSpc>
            </a:pPr>
            <a:r>
              <a:rPr lang="pt" sz="3200">
                <a:solidFill>
                  <a:schemeClr val="bg1"/>
                </a:solidFill>
                <a:latin typeface="Oswald" pitchFamily="2" charset="77"/>
                <a:ea typeface="Calibri" panose="020F0502020204030204" pitchFamily="34" charset="0"/>
                <a:cs typeface="Times New Roman" panose="02020603050405020304" pitchFamily="18" charset="0"/>
              </a:rPr>
              <a:t>O QUE SIGNIFICA PARA SI “LACTENTE PEQUENO E EM RISCO NUTRICIONAL &lt; 6 MESES”?</a:t>
            </a:r>
          </a:p>
        </p:txBody>
      </p:sp>
    </p:spTree>
    <p:extLst>
      <p:ext uri="{BB962C8B-B14F-4D97-AF65-F5344CB8AC3E}">
        <p14:creationId xmlns:p14="http://schemas.microsoft.com/office/powerpoint/2010/main" val="3164639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Risco Nutricional em lactentes com menos de 6 meses</a:t>
            </a:r>
            <a:br>
              <a:rPr lang="en-GB" dirty="0"/>
            </a:br>
            <a:r>
              <a:rPr lang="pt">
                <a:solidFill>
                  <a:schemeClr val="accent1"/>
                </a:solidFill>
              </a:rPr>
              <a:t>Avaliação do risco nutricional</a:t>
            </a:r>
            <a:endParaRPr lang="en-UK" dirty="0">
              <a:solidFill>
                <a:schemeClr val="accent1"/>
              </a:solidFill>
            </a:endParaRPr>
          </a:p>
        </p:txBody>
      </p:sp>
      <p:pic>
        <p:nvPicPr>
          <p:cNvPr id="2" name="Picture 4" descr="https://southcentralus1-mediap.svc.ms/transform/thumbnail?provider=spo&amp;inputFormat=png&amp;cs=fFNQTw&amp;docid=https%3A%2F%2Fsavechildrenusa.sharepoint.com%3A443%2F_api%2Fv2.0%2Fdrives%2Fb!2XsgDHmJ_0OV4_hZIyuDm9DhSC-4fNlBgovtgf3rCXJsDQD_11CyRI29WdtExBG2%2Fitems%2F014BCWXIHYOPEKIGJXQBDKRDSITIH7F4MD%3Fversion%3DPublished&amp;access_token=eyJ0eXAiOiJKV1QiLCJhbGciOiJub25lIn0.eyJhdWQiOiIwMDAwMDAwMy0wMDAwLTBmZjEtY2UwMC0wMDAwMDAwMDAwMDAvc2F2ZWNoaWxkcmVudXNhLnNoYXJlcG9pbnQuY29tQGQxOTM0YjJkLTc5MmMtNDdjYy1hMmY1LWZjNjM0MTgzY2QyZCIsImlzcyI6IjAwMDAwMDAzLTAwMDAtMGZmMS1jZTAwLTAwMDAwMDAwMDAwMCIsIm5iZiI6IjE1ODczOTA2NDIiLCJleHAiOiIxNTg3NDEyMjQyIiwiZW5kcG9pbnR1cmwiOiJpbUxFSS8xNmNvYkNIc2NNMkRWd0Z3c1QzZ3Vnak95L1BKVDlGUUVHclZBPSIsImVuZHBvaW50dXJsTGVuZ3RoIjoiMTIyIiwiaXNsb29wYmFjayI6IlRydWUiLCJjaWQiOiJOMlJoTURSaE9XWXRZekF5TWkwd01EQXdMVFl4TWpJdE5Ua3daV0l6TldVMFpUa3giLCJ2ZXIiOiJoYXNoZWRwcm9vZnRva2VuIiwic2l0ZWlkIjoiTUdNeU1EZGlaRGt0T0RrM09TMDBNMlptTFRrMVpUTXRaamcxT1RJek1tSTRNemxpIiwic2lnbmluX3N0YXRlIjoiW1wia21zaVwiXSIsIm5hbWVpZCI6IjAjLmZ8bWVtYmVyc2hpcHxhYnVycmVsbEBzYXZlY2hpbGRyZW4ub3JnIiwibmlpIjoibWljcm9zb2Z0LnNoYXJlcG9pbnQiLCJpc3VzZXIiOiJ0cnVlIiwiY2FjaGVrZXkiOiIwaC5mfG1lbWJlcnNoaXB8MTAwMzIwMDA5OTY0ZmY4MkBsaXZlLmNvbSIsInR0IjoiMCIsInVzZVBlcnNpc3RlbnRDb29raWUiOiIzIn0.TzQyd0ZiTjdlS3dNdUhEUk11bEs4L0JGUFlpQTltTUdzUE96bW4zWlN4Yz0&amp;encodeFailures=1&amp;srcWidth=&amp;srcHeight=&amp;width=801&amp;height=801&amp;action=Access">
            <a:extLst>
              <a:ext uri="{FF2B5EF4-FFF2-40B4-BE49-F238E27FC236}">
                <a16:creationId xmlns:a16="http://schemas.microsoft.com/office/drawing/2014/main" id="{7E389FEE-920C-6F97-E1E0-E3AA777DDF5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831870" y="1073262"/>
            <a:ext cx="2453179" cy="47114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E45260D-F54A-A5C8-C817-892DF715C953}"/>
              </a:ext>
            </a:extLst>
          </p:cNvPr>
          <p:cNvGrpSpPr/>
          <p:nvPr/>
        </p:nvGrpSpPr>
        <p:grpSpPr>
          <a:xfrm>
            <a:off x="2722004" y="1867593"/>
            <a:ext cx="5328021" cy="4391254"/>
            <a:chOff x="251520" y="1382521"/>
            <a:chExt cx="6025950" cy="4966474"/>
          </a:xfrm>
        </p:grpSpPr>
        <p:grpSp>
          <p:nvGrpSpPr>
            <p:cNvPr id="7" name="Group 6">
              <a:extLst>
                <a:ext uri="{FF2B5EF4-FFF2-40B4-BE49-F238E27FC236}">
                  <a16:creationId xmlns:a16="http://schemas.microsoft.com/office/drawing/2014/main" id="{5C169646-50AE-CAB5-9E41-D6BA4F582C7C}"/>
                </a:ext>
              </a:extLst>
            </p:cNvPr>
            <p:cNvGrpSpPr/>
            <p:nvPr/>
          </p:nvGrpSpPr>
          <p:grpSpPr>
            <a:xfrm>
              <a:off x="778298" y="1382521"/>
              <a:ext cx="5499172" cy="4966474"/>
              <a:chOff x="947684" y="1053233"/>
              <a:chExt cx="7281176" cy="6507884"/>
            </a:xfrm>
          </p:grpSpPr>
          <p:sp>
            <p:nvSpPr>
              <p:cNvPr id="9" name="Cross 8">
                <a:extLst>
                  <a:ext uri="{FF2B5EF4-FFF2-40B4-BE49-F238E27FC236}">
                    <a16:creationId xmlns:a16="http://schemas.microsoft.com/office/drawing/2014/main" id="{1FD7CD94-30AB-AE19-6305-A15BE293E644}"/>
                  </a:ext>
                </a:extLst>
              </p:cNvPr>
              <p:cNvSpPr/>
              <p:nvPr/>
            </p:nvSpPr>
            <p:spPr>
              <a:xfrm>
                <a:off x="4465739" y="1053233"/>
                <a:ext cx="3162381" cy="2587274"/>
              </a:xfrm>
              <a:prstGeom prst="plus">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sz="1600">
                    <a:cs typeface="Gill Sans Infant Std"/>
                  </a:rPr>
                  <a:t>ESTADO NUTRICIONAL DO LACTENTE</a:t>
                </a:r>
              </a:p>
            </p:txBody>
          </p:sp>
          <p:sp>
            <p:nvSpPr>
              <p:cNvPr id="10" name="Cross 9">
                <a:extLst>
                  <a:ext uri="{FF2B5EF4-FFF2-40B4-BE49-F238E27FC236}">
                    <a16:creationId xmlns:a16="http://schemas.microsoft.com/office/drawing/2014/main" id="{B4A1FF83-E986-5B54-0DF4-30AE5AB7FAED}"/>
                  </a:ext>
                </a:extLst>
              </p:cNvPr>
              <p:cNvSpPr/>
              <p:nvPr/>
            </p:nvSpPr>
            <p:spPr>
              <a:xfrm>
                <a:off x="947684" y="4867143"/>
                <a:ext cx="3116206" cy="2693974"/>
              </a:xfrm>
              <a:prstGeom prst="plus">
                <a:avLst/>
              </a:prstGeom>
              <a:solidFill>
                <a:schemeClr val="tx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sz="1600">
                    <a:cs typeface="Gill Sans Infant Std"/>
                  </a:rPr>
                  <a:t>PRÁTICAS DE ALIMENTAÇÃO</a:t>
                </a:r>
              </a:p>
            </p:txBody>
          </p:sp>
          <p:sp>
            <p:nvSpPr>
              <p:cNvPr id="11" name="Cross 10">
                <a:extLst>
                  <a:ext uri="{FF2B5EF4-FFF2-40B4-BE49-F238E27FC236}">
                    <a16:creationId xmlns:a16="http://schemas.microsoft.com/office/drawing/2014/main" id="{ACBEC47D-87A3-3245-5A28-F8188321F6DC}"/>
                  </a:ext>
                </a:extLst>
              </p:cNvPr>
              <p:cNvSpPr/>
              <p:nvPr/>
            </p:nvSpPr>
            <p:spPr>
              <a:xfrm>
                <a:off x="5112654" y="4195060"/>
                <a:ext cx="3116206" cy="2693974"/>
              </a:xfrm>
              <a:prstGeom prst="plus">
                <a:avLst/>
              </a:prstGeom>
              <a:solidFill>
                <a:schemeClr val="tx2">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sz="1600">
                    <a:cs typeface="Gill Sans Infant Std"/>
                  </a:rPr>
                  <a:t>SAÚDE MENTAL </a:t>
                </a:r>
              </a:p>
              <a:p>
                <a:pPr algn="ctr" rtl="0"/>
                <a:r>
                  <a:rPr lang="pt" sz="1600">
                    <a:cs typeface="Gill Sans Infant Std"/>
                  </a:rPr>
                  <a:t>DA MÃE</a:t>
                </a:r>
              </a:p>
            </p:txBody>
          </p:sp>
          <p:sp>
            <p:nvSpPr>
              <p:cNvPr id="12" name="Cross 11">
                <a:extLst>
                  <a:ext uri="{FF2B5EF4-FFF2-40B4-BE49-F238E27FC236}">
                    <a16:creationId xmlns:a16="http://schemas.microsoft.com/office/drawing/2014/main" id="{1D9F0F07-EC69-1B91-47E9-117A34084D7A}"/>
                  </a:ext>
                </a:extLst>
              </p:cNvPr>
              <p:cNvSpPr/>
              <p:nvPr/>
            </p:nvSpPr>
            <p:spPr>
              <a:xfrm>
                <a:off x="2654238" y="2934905"/>
                <a:ext cx="3171640" cy="2587270"/>
              </a:xfrm>
              <a:prstGeom prst="plus">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sz="1600">
                    <a:solidFill>
                      <a:schemeClr val="bg1"/>
                    </a:solidFill>
                    <a:cs typeface="Gill Sans Infant Std"/>
                  </a:rPr>
                  <a:t>FATORES DE RISCO MAMI</a:t>
                </a:r>
              </a:p>
            </p:txBody>
          </p:sp>
        </p:grpSp>
        <p:sp>
          <p:nvSpPr>
            <p:cNvPr id="8" name="Cross 7">
              <a:extLst>
                <a:ext uri="{FF2B5EF4-FFF2-40B4-BE49-F238E27FC236}">
                  <a16:creationId xmlns:a16="http://schemas.microsoft.com/office/drawing/2014/main" id="{FF8EC973-4EE0-0D80-24A3-B7F28C2492E8}"/>
                </a:ext>
              </a:extLst>
            </p:cNvPr>
            <p:cNvSpPr/>
            <p:nvPr/>
          </p:nvSpPr>
          <p:spPr>
            <a:xfrm>
              <a:off x="251520" y="1700808"/>
              <a:ext cx="2376264" cy="2153944"/>
            </a:xfrm>
            <a:prstGeom prst="plus">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sz="1600">
                  <a:solidFill>
                    <a:schemeClr val="tx1"/>
                  </a:solidFill>
                  <a:cs typeface="Gill Sans Infant Std"/>
                </a:rPr>
                <a:t>ESTADO CLÍNICO </a:t>
              </a:r>
            </a:p>
            <a:p>
              <a:pPr algn="ctr" rtl="0"/>
              <a:r>
                <a:rPr lang="pt" sz="1600">
                  <a:solidFill>
                    <a:schemeClr val="tx1"/>
                  </a:solidFill>
                  <a:cs typeface="Gill Sans Infant Std"/>
                </a:rPr>
                <a:t>DO LACTENTE</a:t>
              </a:r>
            </a:p>
          </p:txBody>
        </p:sp>
      </p:grpSp>
    </p:spTree>
    <p:extLst>
      <p:ext uri="{BB962C8B-B14F-4D97-AF65-F5344CB8AC3E}">
        <p14:creationId xmlns:p14="http://schemas.microsoft.com/office/powerpoint/2010/main" val="2075585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Risco Nutricional em lactentes com menos de 6 meses</a:t>
            </a:r>
            <a:br>
              <a:rPr lang="en-GB" dirty="0"/>
            </a:br>
            <a:r>
              <a:rPr lang="pt">
                <a:solidFill>
                  <a:schemeClr val="accent1"/>
                </a:solidFill>
              </a:rPr>
              <a:t>Fatores de risco MAMI</a:t>
            </a:r>
            <a:endParaRPr lang="en-UK" dirty="0">
              <a:solidFill>
                <a:schemeClr val="accent1"/>
              </a:solidFill>
            </a:endParaRPr>
          </a:p>
        </p:txBody>
      </p:sp>
      <p:sp>
        <p:nvSpPr>
          <p:cNvPr id="4" name="Cross 3">
            <a:extLst>
              <a:ext uri="{FF2B5EF4-FFF2-40B4-BE49-F238E27FC236}">
                <a16:creationId xmlns:a16="http://schemas.microsoft.com/office/drawing/2014/main" id="{40AB4090-99AF-767E-6885-7B4AA2ACBB15}"/>
              </a:ext>
            </a:extLst>
          </p:cNvPr>
          <p:cNvSpPr/>
          <p:nvPr/>
        </p:nvSpPr>
        <p:spPr>
          <a:xfrm>
            <a:off x="8900585" y="1708466"/>
            <a:ext cx="2395409" cy="1974468"/>
          </a:xfrm>
          <a:prstGeom prst="plus">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sz="1600">
                <a:solidFill>
                  <a:schemeClr val="bg1"/>
                </a:solidFill>
                <a:cs typeface="Gill Sans Infant Std"/>
              </a:rPr>
              <a:t>FATORES DE RISCO MAMI</a:t>
            </a: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811733" y="1805142"/>
            <a:ext cx="9523556" cy="4476750"/>
          </a:xfrm>
        </p:spPr>
        <p:txBody>
          <a:bodyPr rtlCol="0"/>
          <a:lstStyle/>
          <a:p>
            <a:pPr marL="285750" indent="-285750" rtl="0">
              <a:buChar char="•"/>
            </a:pPr>
            <a:r>
              <a:rPr lang="pt" sz="2400" b="0">
                <a:solidFill>
                  <a:schemeClr val="tx1"/>
                </a:solidFill>
              </a:rPr>
              <a:t>Órfão de mãe ou mãe ausente</a:t>
            </a:r>
          </a:p>
          <a:p>
            <a:pPr marL="285750" indent="-285750" rtl="0">
              <a:buChar char="•"/>
            </a:pPr>
            <a:r>
              <a:rPr lang="pt" sz="2400" b="0">
                <a:solidFill>
                  <a:schemeClr val="tx1"/>
                </a:solidFill>
              </a:rPr>
              <a:t>Baixo peso à nascença (&lt; 2,5 kg)</a:t>
            </a:r>
          </a:p>
          <a:p>
            <a:pPr marL="285750" indent="-285750" rtl="0">
              <a:buChar char="•"/>
            </a:pPr>
            <a:r>
              <a:rPr lang="pt" sz="2400" b="0">
                <a:solidFill>
                  <a:schemeClr val="tx1"/>
                </a:solidFill>
              </a:rPr>
              <a:t>Nascimento prematuro</a:t>
            </a:r>
          </a:p>
          <a:p>
            <a:pPr marL="285750" indent="-285750" rtl="0">
              <a:buChar char="•"/>
            </a:pPr>
            <a:r>
              <a:rPr lang="pt" sz="2400" b="0">
                <a:solidFill>
                  <a:schemeClr val="tx1"/>
                </a:solidFill>
              </a:rPr>
              <a:t>Nascimento múltiplo</a:t>
            </a:r>
          </a:p>
          <a:p>
            <a:pPr marL="285750" indent="-285750" rtl="0">
              <a:buChar char="•"/>
            </a:pPr>
            <a:r>
              <a:rPr lang="pt" sz="2400" b="0">
                <a:solidFill>
                  <a:schemeClr val="tx1"/>
                </a:solidFill>
              </a:rPr>
              <a:t>Mãe adolescente (&lt; 19 anos) </a:t>
            </a:r>
          </a:p>
          <a:p>
            <a:pPr marL="285750" indent="-285750" rtl="0">
              <a:buChar char="•"/>
            </a:pPr>
            <a:r>
              <a:rPr lang="pt" sz="2400" b="0">
                <a:solidFill>
                  <a:schemeClr val="tx1"/>
                </a:solidFill>
              </a:rPr>
              <a:t>Mãe com VIH</a:t>
            </a:r>
          </a:p>
          <a:p>
            <a:pPr marL="285750" indent="-285750" rtl="0">
              <a:buChar char="•"/>
            </a:pPr>
            <a:r>
              <a:rPr lang="pt" sz="2400" b="0">
                <a:solidFill>
                  <a:schemeClr val="tx1"/>
                </a:solidFill>
              </a:rPr>
              <a:t>Subnutrição materna (perímetro braquial)</a:t>
            </a:r>
          </a:p>
          <a:p>
            <a:pPr marL="285750" indent="-285750" rtl="0">
              <a:buChar char="•"/>
            </a:pPr>
            <a:r>
              <a:rPr lang="pt" sz="2400" b="0">
                <a:solidFill>
                  <a:schemeClr val="tx1"/>
                </a:solidFill>
              </a:rPr>
              <a:t>Choro excessivo ou problemas de sono</a:t>
            </a:r>
          </a:p>
          <a:p>
            <a:pPr marL="285750" indent="-285750" rtl="0">
              <a:buChar char="•"/>
            </a:pPr>
            <a:r>
              <a:rPr lang="pt" sz="2400" b="0">
                <a:solidFill>
                  <a:schemeClr val="tx1"/>
                </a:solidFill>
              </a:rPr>
              <a:t>Outras preocupações, por exemplo, tuberculose materna, outras doenças, cólicas</a:t>
            </a:r>
          </a:p>
        </p:txBody>
      </p:sp>
    </p:spTree>
    <p:extLst>
      <p:ext uri="{BB962C8B-B14F-4D97-AF65-F5344CB8AC3E}">
        <p14:creationId xmlns:p14="http://schemas.microsoft.com/office/powerpoint/2010/main" val="66972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sz="4400"/>
              <a:t>Risco Nutricional em lactentes com menos de 6 meses</a:t>
            </a:r>
            <a:br>
              <a:rPr lang="en-GB" dirty="0"/>
            </a:br>
            <a:r>
              <a:rPr lang="pt">
                <a:solidFill>
                  <a:schemeClr val="accent1"/>
                </a:solidFill>
              </a:rPr>
              <a:t>Bem-estar da mãe</a:t>
            </a:r>
            <a:endParaRPr lang="en-UK" dirty="0">
              <a:solidFill>
                <a:schemeClr val="accent1"/>
              </a:solidFill>
            </a:endParaRPr>
          </a:p>
        </p:txBody>
      </p:sp>
      <p:grpSp>
        <p:nvGrpSpPr>
          <p:cNvPr id="7" name="Group 6">
            <a:extLst>
              <a:ext uri="{FF2B5EF4-FFF2-40B4-BE49-F238E27FC236}">
                <a16:creationId xmlns:a16="http://schemas.microsoft.com/office/drawing/2014/main" id="{974699A5-A42F-37B9-D2E0-545C563FDDAE}"/>
              </a:ext>
            </a:extLst>
          </p:cNvPr>
          <p:cNvGrpSpPr/>
          <p:nvPr/>
        </p:nvGrpSpPr>
        <p:grpSpPr>
          <a:xfrm>
            <a:off x="5018045" y="1545440"/>
            <a:ext cx="5342107" cy="4586083"/>
            <a:chOff x="1920381" y="1276710"/>
            <a:chExt cx="5342107" cy="4586083"/>
          </a:xfrm>
        </p:grpSpPr>
        <p:pic>
          <p:nvPicPr>
            <p:cNvPr id="8" name="Picture 7">
              <a:extLst>
                <a:ext uri="{FF2B5EF4-FFF2-40B4-BE49-F238E27FC236}">
                  <a16:creationId xmlns:a16="http://schemas.microsoft.com/office/drawing/2014/main" id="{629FC02E-986D-4C1D-90F7-CC6179B4018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03683" y="1276710"/>
              <a:ext cx="2142327" cy="2142327"/>
            </a:xfrm>
            <a:prstGeom prst="rect">
              <a:avLst/>
            </a:prstGeom>
          </p:spPr>
        </p:pic>
        <p:pic>
          <p:nvPicPr>
            <p:cNvPr id="9" name="Picture 8">
              <a:extLst>
                <a:ext uri="{FF2B5EF4-FFF2-40B4-BE49-F238E27FC236}">
                  <a16:creationId xmlns:a16="http://schemas.microsoft.com/office/drawing/2014/main" id="{61F42825-A3BA-C365-6628-42DE7AFAAA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20381" y="1298862"/>
              <a:ext cx="1619135" cy="2016281"/>
            </a:xfrm>
            <a:prstGeom prst="rect">
              <a:avLst/>
            </a:prstGeom>
          </p:spPr>
        </p:pic>
        <p:pic>
          <p:nvPicPr>
            <p:cNvPr id="10" name="Picture 9">
              <a:extLst>
                <a:ext uri="{FF2B5EF4-FFF2-40B4-BE49-F238E27FC236}">
                  <a16:creationId xmlns:a16="http://schemas.microsoft.com/office/drawing/2014/main" id="{7B655EDD-EF0B-87CB-1814-8A7F581BC95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39882" y="3931657"/>
              <a:ext cx="1806278" cy="1931136"/>
            </a:xfrm>
            <a:prstGeom prst="rect">
              <a:avLst/>
            </a:prstGeom>
          </p:spPr>
        </p:pic>
        <p:pic>
          <p:nvPicPr>
            <p:cNvPr id="11" name="Picture 10">
              <a:extLst>
                <a:ext uri="{FF2B5EF4-FFF2-40B4-BE49-F238E27FC236}">
                  <a16:creationId xmlns:a16="http://schemas.microsoft.com/office/drawing/2014/main" id="{A47299BF-D5CF-4B0A-F8A8-A21883CD763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545223" y="1298863"/>
              <a:ext cx="1717265" cy="2432020"/>
            </a:xfrm>
            <a:prstGeom prst="rect">
              <a:avLst/>
            </a:prstGeom>
          </p:spPr>
        </p:pic>
        <p:pic>
          <p:nvPicPr>
            <p:cNvPr id="12" name="Picture 11">
              <a:extLst>
                <a:ext uri="{FF2B5EF4-FFF2-40B4-BE49-F238E27FC236}">
                  <a16:creationId xmlns:a16="http://schemas.microsoft.com/office/drawing/2014/main" id="{7BA77554-2472-EFAE-EEF3-31183B9F9E3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355976" y="4046800"/>
              <a:ext cx="1682628" cy="1682628"/>
            </a:xfrm>
            <a:prstGeom prst="rect">
              <a:avLst/>
            </a:prstGeom>
          </p:spPr>
        </p:pic>
      </p:grpSp>
    </p:spTree>
    <p:extLst>
      <p:ext uri="{BB962C8B-B14F-4D97-AF65-F5344CB8AC3E}">
        <p14:creationId xmlns:p14="http://schemas.microsoft.com/office/powerpoint/2010/main" val="2430824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Módulo 2 — Atividade</a:t>
            </a:r>
            <a:br>
              <a:rPr lang="en-GB" dirty="0"/>
            </a:br>
            <a:r>
              <a:rPr lang="pt">
                <a:solidFill>
                  <a:schemeClr val="accent1"/>
                </a:solidFill>
              </a:rPr>
              <a:t>Identificação dos fatores de risco nutricional</a:t>
            </a:r>
            <a:endParaRPr lang="en-UK" dirty="0">
              <a:solidFill>
                <a:schemeClr val="accent1"/>
              </a:solidFill>
            </a:endParaRPr>
          </a:p>
        </p:txBody>
      </p:sp>
      <p:sp>
        <p:nvSpPr>
          <p:cNvPr id="2" name="Rounded Rectangle 6">
            <a:extLst>
              <a:ext uri="{FF2B5EF4-FFF2-40B4-BE49-F238E27FC236}">
                <a16:creationId xmlns:a16="http://schemas.microsoft.com/office/drawing/2014/main" id="{D2CD7B1F-DC75-29A3-7C96-748CAFEBAB9C}"/>
              </a:ext>
            </a:extLst>
          </p:cNvPr>
          <p:cNvSpPr/>
          <p:nvPr/>
        </p:nvSpPr>
        <p:spPr>
          <a:xfrm>
            <a:off x="3353643" y="3516521"/>
            <a:ext cx="6087136"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sz="2000">
                <a:latin typeface="Oswald" pitchFamily="2" charset="77"/>
              </a:rPr>
              <a:t>IDENTIFICAR OS FATORES DE RISCO NUTRICIONAL EM CADA CENÁRIO</a:t>
            </a: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2436223"/>
            <a:ext cx="9528048"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pt" sz="4400" b="1">
                <a:cs typeface="Gill Sans Infant Std"/>
              </a:rPr>
              <a:t>Estudos de casos — A</a:t>
            </a:r>
          </a:p>
        </p:txBody>
      </p:sp>
    </p:spTree>
    <p:extLst>
      <p:ext uri="{BB962C8B-B14F-4D97-AF65-F5344CB8AC3E}">
        <p14:creationId xmlns:p14="http://schemas.microsoft.com/office/powerpoint/2010/main" val="2387594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B7D611-33B4-A1DC-7E35-724674C1C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1" y="1005007"/>
            <a:ext cx="7483105" cy="479020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a:solidFill>
                  <a:schemeClr val="accent1"/>
                </a:solidFill>
                <a:latin typeface="+mj-lt"/>
              </a:rPr>
              <a:t>MÓDULO 2</a:t>
            </a:r>
          </a:p>
          <a:p>
            <a:pPr algn="ctr" rtl="0">
              <a:spcBef>
                <a:spcPts val="2400"/>
              </a:spcBef>
            </a:pPr>
            <a:endParaRPr lang="en-GB" sz="5000" dirty="0">
              <a:solidFill>
                <a:schemeClr val="tx1"/>
              </a:solidFill>
              <a:latin typeface="+mj-lt"/>
            </a:endParaRPr>
          </a:p>
          <a:p>
            <a:pPr algn="ctr" rtl="0">
              <a:spcBef>
                <a:spcPts val="2400"/>
              </a:spcBef>
            </a:pPr>
            <a:r>
              <a:rPr lang="pt" sz="5000">
                <a:solidFill>
                  <a:schemeClr val="tx1"/>
                </a:solidFill>
                <a:latin typeface="+mj-lt"/>
              </a:rPr>
              <a:t>O PACOTE DO PERCURSO DE CUIDADOS MAMI</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71510" y="504701"/>
            <a:ext cx="6231799" cy="6353299"/>
          </a:xfrm>
          <a:prstGeom prst="rect">
            <a:avLst/>
          </a:prstGeom>
        </p:spPr>
      </p:pic>
    </p:spTree>
    <p:extLst>
      <p:ext uri="{BB962C8B-B14F-4D97-AF65-F5344CB8AC3E}">
        <p14:creationId xmlns:p14="http://schemas.microsoft.com/office/powerpoint/2010/main" val="2531974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yramid&#10;&#10;Description automatically generated">
            <a:extLst>
              <a:ext uri="{FF2B5EF4-FFF2-40B4-BE49-F238E27FC236}">
                <a16:creationId xmlns:a16="http://schemas.microsoft.com/office/drawing/2014/main" id="{1950815C-91E9-9E55-E416-9339934A2CAE}"/>
              </a:ext>
            </a:extLst>
          </p:cNvPr>
          <p:cNvPicPr>
            <a:picLocks noChangeAspect="1"/>
          </p:cNvPicPr>
          <p:nvPr/>
        </p:nvPicPr>
        <p:blipFill>
          <a:blip r:embed="rId3"/>
          <a:stretch>
            <a:fillRect/>
          </a:stretch>
        </p:blipFill>
        <p:spPr>
          <a:xfrm>
            <a:off x="1646321" y="1720240"/>
            <a:ext cx="8484252" cy="4497576"/>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O “FLUXO” DO PERCURSO DE CUIDADOS MAMI</a:t>
            </a:r>
            <a:endParaRPr lang="en-UK" dirty="0">
              <a:solidFill>
                <a:schemeClr val="accent1"/>
              </a:solidFill>
            </a:endParaRPr>
          </a:p>
        </p:txBody>
      </p:sp>
      <p:grpSp>
        <p:nvGrpSpPr>
          <p:cNvPr id="10" name="Group 9">
            <a:extLst>
              <a:ext uri="{FF2B5EF4-FFF2-40B4-BE49-F238E27FC236}">
                <a16:creationId xmlns:a16="http://schemas.microsoft.com/office/drawing/2014/main" id="{E84BEFEC-1133-D72C-4F91-F5EF92DB81F0}"/>
              </a:ext>
            </a:extLst>
          </p:cNvPr>
          <p:cNvGrpSpPr/>
          <p:nvPr/>
        </p:nvGrpSpPr>
        <p:grpSpPr>
          <a:xfrm>
            <a:off x="1876748" y="2056917"/>
            <a:ext cx="647348" cy="817010"/>
            <a:chOff x="-8444032" y="1521189"/>
            <a:chExt cx="863131" cy="1089347"/>
          </a:xfrm>
        </p:grpSpPr>
        <p:sp>
          <p:nvSpPr>
            <p:cNvPr id="26" name="Freeform: Shape 20">
              <a:extLst>
                <a:ext uri="{FF2B5EF4-FFF2-40B4-BE49-F238E27FC236}">
                  <a16:creationId xmlns:a16="http://schemas.microsoft.com/office/drawing/2014/main" id="{E90351E0-A278-8385-EBEE-AF70AEDD5EC3}"/>
                </a:ext>
              </a:extLst>
            </p:cNvPr>
            <p:cNvSpPr/>
            <p:nvPr/>
          </p:nvSpPr>
          <p:spPr>
            <a:xfrm>
              <a:off x="-8194538" y="1521189"/>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solidFill>
              <a:srgbClr val="FF00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7" name="Freeform: Shape 21">
              <a:extLst>
                <a:ext uri="{FF2B5EF4-FFF2-40B4-BE49-F238E27FC236}">
                  <a16:creationId xmlns:a16="http://schemas.microsoft.com/office/drawing/2014/main" id="{15FA2026-F239-303F-3147-2F7BDE804D21}"/>
                </a:ext>
              </a:extLst>
            </p:cNvPr>
            <p:cNvSpPr/>
            <p:nvPr/>
          </p:nvSpPr>
          <p:spPr>
            <a:xfrm>
              <a:off x="-8444032" y="1882269"/>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solidFill>
              <a:srgbClr val="FF00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1" name="Graphic 10" descr="Baby">
            <a:extLst>
              <a:ext uri="{FF2B5EF4-FFF2-40B4-BE49-F238E27FC236}">
                <a16:creationId xmlns:a16="http://schemas.microsoft.com/office/drawing/2014/main" id="{B463C388-117E-E348-644A-2B09B6A11497}"/>
              </a:ext>
            </a:extLst>
          </p:cNvPr>
          <p:cNvGrpSpPr/>
          <p:nvPr/>
        </p:nvGrpSpPr>
        <p:grpSpPr>
          <a:xfrm>
            <a:off x="1870358" y="3067344"/>
            <a:ext cx="647348" cy="819302"/>
            <a:chOff x="-9926951" y="2580758"/>
            <a:chExt cx="863131" cy="1092402"/>
          </a:xfrm>
        </p:grpSpPr>
        <p:sp>
          <p:nvSpPr>
            <p:cNvPr id="24" name="Freeform: Shape 12">
              <a:extLst>
                <a:ext uri="{FF2B5EF4-FFF2-40B4-BE49-F238E27FC236}">
                  <a16:creationId xmlns:a16="http://schemas.microsoft.com/office/drawing/2014/main" id="{B09F31C7-3387-985E-4784-4A788D15C9C2}"/>
                </a:ext>
              </a:extLst>
            </p:cNvPr>
            <p:cNvSpPr/>
            <p:nvPr/>
          </p:nvSpPr>
          <p:spPr>
            <a:xfrm>
              <a:off x="-9677159" y="2580758"/>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solidFill>
              <a:srgbClr val="FFFF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5" name="Freeform: Shape 13">
              <a:extLst>
                <a:ext uri="{FF2B5EF4-FFF2-40B4-BE49-F238E27FC236}">
                  <a16:creationId xmlns:a16="http://schemas.microsoft.com/office/drawing/2014/main" id="{20B81411-7AD8-B2CD-6E3D-AD0113507413}"/>
                </a:ext>
              </a:extLst>
            </p:cNvPr>
            <p:cNvSpPr/>
            <p:nvPr/>
          </p:nvSpPr>
          <p:spPr>
            <a:xfrm>
              <a:off x="-9926951" y="2944893"/>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solidFill>
              <a:srgbClr val="FFFF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2" name="Graphic 9" descr="Baby">
            <a:extLst>
              <a:ext uri="{FF2B5EF4-FFF2-40B4-BE49-F238E27FC236}">
                <a16:creationId xmlns:a16="http://schemas.microsoft.com/office/drawing/2014/main" id="{2F086009-9A1F-86B7-367A-9D83C8B06B0D}"/>
              </a:ext>
            </a:extLst>
          </p:cNvPr>
          <p:cNvGrpSpPr/>
          <p:nvPr/>
        </p:nvGrpSpPr>
        <p:grpSpPr>
          <a:xfrm>
            <a:off x="1876751" y="4080065"/>
            <a:ext cx="647348" cy="819300"/>
            <a:chOff x="-9919459" y="3926435"/>
            <a:chExt cx="863131" cy="1092400"/>
          </a:xfrm>
          <a:solidFill>
            <a:srgbClr val="00B050"/>
          </a:solidFill>
        </p:grpSpPr>
        <p:sp>
          <p:nvSpPr>
            <p:cNvPr id="22" name="Freeform: Shape 15">
              <a:extLst>
                <a:ext uri="{FF2B5EF4-FFF2-40B4-BE49-F238E27FC236}">
                  <a16:creationId xmlns:a16="http://schemas.microsoft.com/office/drawing/2014/main" id="{2EAA2F56-4A73-6247-49CC-99C54CBEEC5C}"/>
                </a:ext>
              </a:extLst>
            </p:cNvPr>
            <p:cNvSpPr/>
            <p:nvPr/>
          </p:nvSpPr>
          <p:spPr>
            <a:xfrm>
              <a:off x="-9669667" y="3926435"/>
              <a:ext cx="364133" cy="364134"/>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3" name="Freeform: Shape 16">
              <a:extLst>
                <a:ext uri="{FF2B5EF4-FFF2-40B4-BE49-F238E27FC236}">
                  <a16:creationId xmlns:a16="http://schemas.microsoft.com/office/drawing/2014/main" id="{4ECCAE1D-2603-A715-7B54-A9D6B1519AF7}"/>
                </a:ext>
              </a:extLst>
            </p:cNvPr>
            <p:cNvSpPr/>
            <p:nvPr/>
          </p:nvSpPr>
          <p:spPr>
            <a:xfrm>
              <a:off x="-9919459" y="4290568"/>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3" name="Graphic 10" descr="Baby">
            <a:extLst>
              <a:ext uri="{FF2B5EF4-FFF2-40B4-BE49-F238E27FC236}">
                <a16:creationId xmlns:a16="http://schemas.microsoft.com/office/drawing/2014/main" id="{EAD77B4F-6ACB-8744-7926-604B2ABA550E}"/>
              </a:ext>
            </a:extLst>
          </p:cNvPr>
          <p:cNvGrpSpPr/>
          <p:nvPr/>
        </p:nvGrpSpPr>
        <p:grpSpPr>
          <a:xfrm>
            <a:off x="3408682" y="3526024"/>
            <a:ext cx="647348" cy="819301"/>
            <a:chOff x="-10302252" y="2944893"/>
            <a:chExt cx="863131" cy="1092401"/>
          </a:xfrm>
          <a:solidFill>
            <a:srgbClr val="FF0000"/>
          </a:solidFill>
        </p:grpSpPr>
        <p:sp>
          <p:nvSpPr>
            <p:cNvPr id="20" name="Freeform: Shape 18">
              <a:extLst>
                <a:ext uri="{FF2B5EF4-FFF2-40B4-BE49-F238E27FC236}">
                  <a16:creationId xmlns:a16="http://schemas.microsoft.com/office/drawing/2014/main" id="{AFD1E42D-15E9-BC10-E762-E8E522078391}"/>
                </a:ext>
              </a:extLst>
            </p:cNvPr>
            <p:cNvSpPr/>
            <p:nvPr/>
          </p:nvSpPr>
          <p:spPr>
            <a:xfrm>
              <a:off x="-10052460" y="2944893"/>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1" name="Freeform: Shape 19">
              <a:extLst>
                <a:ext uri="{FF2B5EF4-FFF2-40B4-BE49-F238E27FC236}">
                  <a16:creationId xmlns:a16="http://schemas.microsoft.com/office/drawing/2014/main" id="{844F43AF-ABBC-94EF-CE43-1F3A33B61BE9}"/>
                </a:ext>
              </a:extLst>
            </p:cNvPr>
            <p:cNvSpPr/>
            <p:nvPr/>
          </p:nvSpPr>
          <p:spPr>
            <a:xfrm>
              <a:off x="-10302252" y="3309028"/>
              <a:ext cx="863131" cy="728266"/>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4" name="Graphic 10" descr="Baby">
            <a:extLst>
              <a:ext uri="{FF2B5EF4-FFF2-40B4-BE49-F238E27FC236}">
                <a16:creationId xmlns:a16="http://schemas.microsoft.com/office/drawing/2014/main" id="{6FAE8B93-3B31-2C07-515E-F8937A43F9F5}"/>
              </a:ext>
            </a:extLst>
          </p:cNvPr>
          <p:cNvGrpSpPr/>
          <p:nvPr/>
        </p:nvGrpSpPr>
        <p:grpSpPr>
          <a:xfrm>
            <a:off x="3480816" y="3798505"/>
            <a:ext cx="647348" cy="803621"/>
            <a:chOff x="-10145071" y="3012916"/>
            <a:chExt cx="863131" cy="1071494"/>
          </a:xfrm>
          <a:solidFill>
            <a:srgbClr val="FFFF00"/>
          </a:solidFill>
        </p:grpSpPr>
        <p:sp>
          <p:nvSpPr>
            <p:cNvPr id="18" name="Freeform: Shape 24">
              <a:extLst>
                <a:ext uri="{FF2B5EF4-FFF2-40B4-BE49-F238E27FC236}">
                  <a16:creationId xmlns:a16="http://schemas.microsoft.com/office/drawing/2014/main" id="{8E02FE0B-2434-B02A-5F85-84C7234AF672}"/>
                </a:ext>
              </a:extLst>
            </p:cNvPr>
            <p:cNvSpPr/>
            <p:nvPr/>
          </p:nvSpPr>
          <p:spPr>
            <a:xfrm>
              <a:off x="-9894247" y="3012916"/>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19" name="Freeform: Shape 25">
              <a:extLst>
                <a:ext uri="{FF2B5EF4-FFF2-40B4-BE49-F238E27FC236}">
                  <a16:creationId xmlns:a16="http://schemas.microsoft.com/office/drawing/2014/main" id="{11ADF277-6AE1-E294-A6CF-5D15683E1B82}"/>
                </a:ext>
              </a:extLst>
            </p:cNvPr>
            <p:cNvSpPr/>
            <p:nvPr/>
          </p:nvSpPr>
          <p:spPr>
            <a:xfrm>
              <a:off x="-10145071" y="3356144"/>
              <a:ext cx="863131" cy="728266"/>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5" name="Graphic 9" descr="Baby">
            <a:extLst>
              <a:ext uri="{FF2B5EF4-FFF2-40B4-BE49-F238E27FC236}">
                <a16:creationId xmlns:a16="http://schemas.microsoft.com/office/drawing/2014/main" id="{D67D9BAD-D5EB-FD04-6681-435A9C2B9DD9}"/>
              </a:ext>
            </a:extLst>
          </p:cNvPr>
          <p:cNvGrpSpPr/>
          <p:nvPr/>
        </p:nvGrpSpPr>
        <p:grpSpPr>
          <a:xfrm>
            <a:off x="3646002" y="3888590"/>
            <a:ext cx="647348" cy="819300"/>
            <a:chOff x="-9188893" y="5272717"/>
            <a:chExt cx="863131" cy="1092400"/>
          </a:xfrm>
          <a:solidFill>
            <a:srgbClr val="00B050"/>
          </a:solidFill>
        </p:grpSpPr>
        <p:sp>
          <p:nvSpPr>
            <p:cNvPr id="16" name="Freeform: Shape 26">
              <a:extLst>
                <a:ext uri="{FF2B5EF4-FFF2-40B4-BE49-F238E27FC236}">
                  <a16:creationId xmlns:a16="http://schemas.microsoft.com/office/drawing/2014/main" id="{9A4E1194-5075-71FA-2BD8-8EE778D87E7A}"/>
                </a:ext>
              </a:extLst>
            </p:cNvPr>
            <p:cNvSpPr/>
            <p:nvPr/>
          </p:nvSpPr>
          <p:spPr>
            <a:xfrm>
              <a:off x="-8939393" y="5272717"/>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17" name="Freeform: Shape 27">
              <a:extLst>
                <a:ext uri="{FF2B5EF4-FFF2-40B4-BE49-F238E27FC236}">
                  <a16:creationId xmlns:a16="http://schemas.microsoft.com/office/drawing/2014/main" id="{93D82E29-DEA0-D794-B78C-DE74B5B4E72D}"/>
                </a:ext>
              </a:extLst>
            </p:cNvPr>
            <p:cNvSpPr/>
            <p:nvPr/>
          </p:nvSpPr>
          <p:spPr>
            <a:xfrm>
              <a:off x="-9188893" y="5636850"/>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sp>
        <p:nvSpPr>
          <p:cNvPr id="28" name="TextBox 27">
            <a:extLst>
              <a:ext uri="{FF2B5EF4-FFF2-40B4-BE49-F238E27FC236}">
                <a16:creationId xmlns:a16="http://schemas.microsoft.com/office/drawing/2014/main" id="{7D3BC341-BE3E-4A35-F35E-22B77D9E80FD}"/>
              </a:ext>
            </a:extLst>
          </p:cNvPr>
          <p:cNvSpPr txBox="1"/>
          <p:nvPr/>
        </p:nvSpPr>
        <p:spPr>
          <a:xfrm>
            <a:off x="1882490" y="6311987"/>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pt" sz="1500" b="1" i="1">
                <a:solidFill>
                  <a:schemeClr val="accent4"/>
                </a:solidFill>
              </a:rPr>
              <a:t>Diapositivo criado pela Rede Global MAMI</a:t>
            </a:r>
            <a:endParaRPr lang="en-US" b="1" i="1" dirty="0">
              <a:solidFill>
                <a:schemeClr val="accent4"/>
              </a:solidFill>
            </a:endParaRPr>
          </a:p>
        </p:txBody>
      </p:sp>
    </p:spTree>
    <p:extLst>
      <p:ext uri="{BB962C8B-B14F-4D97-AF65-F5344CB8AC3E}">
        <p14:creationId xmlns:p14="http://schemas.microsoft.com/office/powerpoint/2010/main" val="92910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0 0 L 0.067 -0.04 C 0.081 -0.049 0.102 -0.054 0.124 -0.054 C 0.149 -0.054 0.169 -0.049 0.183 -0.04 L 0.25 0 E" pathEditMode="relative" ptsTypes="">
                                      <p:cBhvr>
                                        <p:cTn id="6" dur="200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1.25E-6 3.7037E-7 C 0.02226 0.0125 0.01536 0.13495 0.0375 0.14838 C 0.05169 0.15741 0.0875 0.15324 0.11198 0.15694 C 0.13659 0.16065 0.17057 0.17986 0.18489 0.17106 C 0.20716 0.15764 0.2431 0.18264 0.26562 0.16944 " pathEditMode="relative" rAng="0" ptsTypes="AAAAA">
                                      <p:cBhvr>
                                        <p:cTn id="10" dur="2000" fill="hold"/>
                                        <p:tgtEl>
                                          <p:spTgt spid="12"/>
                                        </p:tgtEl>
                                        <p:attrNameLst>
                                          <p:attrName>ppt_x</p:attrName>
                                          <p:attrName>ppt_y</p:attrName>
                                        </p:attrNameLst>
                                      </p:cBhvr>
                                      <p:rCtr x="13281" y="8681"/>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2.08333E-6 -4.44444E-6 C 0.02226 0.01274 0.03294 0.08866 0.05534 0.10209 C 0.06914 0.11112 0.08164 0.11227 0.09349 0.11412 C 0.10534 0.11575 0.11211 0.1213 0.1263 0.11227 C 0.14857 0.09908 0.1651 0.12223 0.18763 0.10903 " pathEditMode="relative" rAng="0" ptsTypes="AAAAA">
                                      <p:cBhvr>
                                        <p:cTn id="14" dur="2000" fill="hold"/>
                                        <p:tgtEl>
                                          <p:spTgt spid="11"/>
                                        </p:tgtEl>
                                        <p:attrNameLst>
                                          <p:attrName>ppt_x</p:attrName>
                                          <p:attrName>ppt_y</p:attrName>
                                        </p:attrNameLst>
                                      </p:cBhvr>
                                      <p:rCtr x="9375" y="5856"/>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nodeType="clickEffect">
                                  <p:stCondLst>
                                    <p:cond delay="0"/>
                                  </p:stCondLst>
                                  <p:childTnLst>
                                    <p:animMotion origin="layout" path="M 1.875E-6 -2.22222E-6 C 0.02213 0.01273 0.01094 0.09514 0.03294 0.10834 C 0.04987 0.13079 0.05911 0.14375 0.07747 0.15903 C 0.09609 0.17431 0.1289 0.1956 0.14401 0.20047 C 0.15221 0.22778 0.18724 0.20255 0.20065 0.19352 C 0.22331 0.18009 0.24297 0.17176 0.26575 0.1588 " pathEditMode="relative" rAng="0" ptsTypes="AAAAAA">
                                      <p:cBhvr>
                                        <p:cTn id="18" dur="2000" fill="hold"/>
                                        <p:tgtEl>
                                          <p:spTgt spid="15"/>
                                        </p:tgtEl>
                                        <p:attrNameLst>
                                          <p:attrName>ppt_x</p:attrName>
                                          <p:attrName>ppt_y</p:attrName>
                                        </p:attrNameLst>
                                      </p:cBhvr>
                                      <p:rCtr x="13281" y="10648"/>
                                    </p:animMotion>
                                  </p:childTnLst>
                                </p:cTn>
                              </p:par>
                            </p:childTnLst>
                          </p:cTn>
                        </p:par>
                      </p:childTnLst>
                    </p:cTn>
                  </p:par>
                  <p:par>
                    <p:cTn id="19" fill="hold">
                      <p:stCondLst>
                        <p:cond delay="indefinite"/>
                      </p:stCondLst>
                      <p:childTnLst>
                        <p:par>
                          <p:cTn id="20" fill="hold">
                            <p:stCondLst>
                              <p:cond delay="0"/>
                            </p:stCondLst>
                            <p:childTnLst>
                              <p:par>
                                <p:cTn id="21" presetID="56" presetClass="path" presetSubtype="0" accel="50000" decel="50000" fill="hold" nodeType="clickEffect">
                                  <p:stCondLst>
                                    <p:cond delay="0"/>
                                  </p:stCondLst>
                                  <p:childTnLst>
                                    <p:animMotion origin="layout" path="M 0 0 L 0.25 -0.25 E" pathEditMode="relative" ptsTypes="">
                                      <p:cBhvr>
                                        <p:cTn id="22" dur="2000" fill="hold"/>
                                        <p:tgtEl>
                                          <p:spTgt spid="13"/>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 0 L 0.25 0 E" pathEditMode="relative" ptsTypes="">
                                      <p:cBhvr>
                                        <p:cTn id="26"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PACOTE DO PERCURSO DE CUIDADOS MAMI</a:t>
            </a:r>
            <a:endParaRPr lang="en-UK" dirty="0">
              <a:solidFill>
                <a:schemeClr val="accent1"/>
              </a:solidFill>
            </a:endParaRPr>
          </a:p>
        </p:txBody>
      </p:sp>
      <p:sp>
        <p:nvSpPr>
          <p:cNvPr id="28" name="TextBox 27">
            <a:extLst>
              <a:ext uri="{FF2B5EF4-FFF2-40B4-BE49-F238E27FC236}">
                <a16:creationId xmlns:a16="http://schemas.microsoft.com/office/drawing/2014/main" id="{7D3BC341-BE3E-4A35-F35E-22B77D9E80FD}"/>
              </a:ext>
            </a:extLst>
          </p:cNvPr>
          <p:cNvSpPr txBox="1"/>
          <p:nvPr/>
        </p:nvSpPr>
        <p:spPr>
          <a:xfrm>
            <a:off x="1372946" y="6311987"/>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pt" sz="1500" b="1" i="1">
                <a:solidFill>
                  <a:schemeClr val="accent4"/>
                </a:solidFill>
              </a:rPr>
              <a:t>Diapositivo criado pela Rede Global MAMI</a:t>
            </a:r>
            <a:endParaRPr lang="en-US" b="1" i="1" dirty="0">
              <a:solidFill>
                <a:schemeClr val="accent4"/>
              </a:solidFill>
            </a:endParaRPr>
          </a:p>
        </p:txBody>
      </p:sp>
      <p:sp>
        <p:nvSpPr>
          <p:cNvPr id="35" name="Content Placeholder 2">
            <a:extLst>
              <a:ext uri="{FF2B5EF4-FFF2-40B4-BE49-F238E27FC236}">
                <a16:creationId xmlns:a16="http://schemas.microsoft.com/office/drawing/2014/main" id="{9E921714-F92B-D911-7089-DAD68ABD065A}"/>
              </a:ext>
            </a:extLst>
          </p:cNvPr>
          <p:cNvSpPr txBox="1">
            <a:spLocks/>
          </p:cNvSpPr>
          <p:nvPr/>
        </p:nvSpPr>
        <p:spPr>
          <a:xfrm>
            <a:off x="1329510" y="2540855"/>
            <a:ext cx="2601788" cy="271767"/>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0">
              <a:spcBef>
                <a:spcPts val="750"/>
              </a:spcBef>
              <a:buNone/>
              <a:defRPr/>
            </a:pPr>
            <a:r>
              <a:rPr lang="pt" sz="1800" b="1">
                <a:solidFill>
                  <a:schemeClr val="accent1"/>
                </a:solidFill>
                <a:latin typeface="Calibri" panose="020F0502020204030204" pitchFamily="34" charset="0"/>
                <a:ea typeface="Calibri" panose="020F0502020204030204" pitchFamily="34" charset="0"/>
              </a:rPr>
              <a:t>Guias do utilizador</a:t>
            </a:r>
          </a:p>
        </p:txBody>
      </p:sp>
      <p:sp>
        <p:nvSpPr>
          <p:cNvPr id="36" name="Content Placeholder 2">
            <a:extLst>
              <a:ext uri="{FF2B5EF4-FFF2-40B4-BE49-F238E27FC236}">
                <a16:creationId xmlns:a16="http://schemas.microsoft.com/office/drawing/2014/main" id="{A5983C87-DC08-DB62-E568-8EEB9FB96BA8}"/>
              </a:ext>
            </a:extLst>
          </p:cNvPr>
          <p:cNvSpPr txBox="1">
            <a:spLocks/>
          </p:cNvSpPr>
          <p:nvPr/>
        </p:nvSpPr>
        <p:spPr>
          <a:xfrm>
            <a:off x="6295226" y="4013579"/>
            <a:ext cx="5863448" cy="31729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0">
              <a:spcBef>
                <a:spcPts val="750"/>
              </a:spcBef>
              <a:buNone/>
              <a:defRPr/>
            </a:pPr>
            <a:r>
              <a:rPr lang="pt" sz="1800" b="1">
                <a:solidFill>
                  <a:schemeClr val="accent1"/>
                </a:solidFill>
                <a:latin typeface="Calibri" panose="020F0502020204030204" pitchFamily="34" charset="0"/>
                <a:ea typeface="Calibri" panose="020F0502020204030204" pitchFamily="34" charset="0"/>
              </a:rPr>
              <a:t>Folheto de Cartões de Aconselhamento e Medidas de Apoio</a:t>
            </a:r>
          </a:p>
        </p:txBody>
      </p:sp>
      <p:sp>
        <p:nvSpPr>
          <p:cNvPr id="37" name="Content Placeholder 2">
            <a:extLst>
              <a:ext uri="{FF2B5EF4-FFF2-40B4-BE49-F238E27FC236}">
                <a16:creationId xmlns:a16="http://schemas.microsoft.com/office/drawing/2014/main" id="{0FD60C6C-BD82-64E0-1E7B-7E6D27170A21}"/>
              </a:ext>
            </a:extLst>
          </p:cNvPr>
          <p:cNvSpPr txBox="1">
            <a:spLocks/>
          </p:cNvSpPr>
          <p:nvPr/>
        </p:nvSpPr>
        <p:spPr>
          <a:xfrm>
            <a:off x="6310867" y="1677192"/>
            <a:ext cx="4749152" cy="22518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0">
              <a:spcBef>
                <a:spcPts val="750"/>
              </a:spcBef>
              <a:buNone/>
              <a:defRPr/>
            </a:pPr>
            <a:r>
              <a:rPr lang="pt" sz="1800" b="1">
                <a:solidFill>
                  <a:schemeClr val="accent1"/>
                </a:solidFill>
                <a:latin typeface="Calibri" panose="020F0502020204030204" pitchFamily="34" charset="0"/>
                <a:ea typeface="Calibri" panose="020F0502020204030204" pitchFamily="34" charset="0"/>
              </a:rPr>
              <a:t>Materiais de apoio ao profissional de saúde</a:t>
            </a:r>
          </a:p>
        </p:txBody>
      </p:sp>
      <p:pic>
        <p:nvPicPr>
          <p:cNvPr id="2" name="Picture 1" descr="A screenshot of a screen&#10;&#10;Description automatically generated">
            <a:extLst>
              <a:ext uri="{FF2B5EF4-FFF2-40B4-BE49-F238E27FC236}">
                <a16:creationId xmlns:a16="http://schemas.microsoft.com/office/drawing/2014/main" id="{6C57B5C8-2AFB-CDF0-0583-82D88D05C9CE}"/>
              </a:ext>
            </a:extLst>
          </p:cNvPr>
          <p:cNvPicPr>
            <a:picLocks noChangeAspect="1"/>
          </p:cNvPicPr>
          <p:nvPr/>
        </p:nvPicPr>
        <p:blipFill>
          <a:blip r:embed="rId3"/>
          <a:stretch>
            <a:fillRect/>
          </a:stretch>
        </p:blipFill>
        <p:spPr>
          <a:xfrm>
            <a:off x="1266723" y="2926935"/>
            <a:ext cx="3849329" cy="2339679"/>
          </a:xfrm>
          <a:prstGeom prst="rect">
            <a:avLst/>
          </a:prstGeom>
        </p:spPr>
      </p:pic>
      <p:pic>
        <p:nvPicPr>
          <p:cNvPr id="3" name="Picture 2">
            <a:extLst>
              <a:ext uri="{FF2B5EF4-FFF2-40B4-BE49-F238E27FC236}">
                <a16:creationId xmlns:a16="http://schemas.microsoft.com/office/drawing/2014/main" id="{C9FFDDDA-63BD-DBF7-B5AF-4CD50F7AD4AE}"/>
              </a:ext>
            </a:extLst>
          </p:cNvPr>
          <p:cNvPicPr>
            <a:picLocks noChangeAspect="1"/>
          </p:cNvPicPr>
          <p:nvPr/>
        </p:nvPicPr>
        <p:blipFill>
          <a:blip r:embed="rId4"/>
          <a:stretch>
            <a:fillRect/>
          </a:stretch>
        </p:blipFill>
        <p:spPr>
          <a:xfrm>
            <a:off x="7215168" y="2074166"/>
            <a:ext cx="2743200" cy="181204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6E56148A-71F2-365E-E0A4-AE83D29C71DD}"/>
              </a:ext>
            </a:extLst>
          </p:cNvPr>
          <p:cNvPicPr>
            <a:picLocks noChangeAspect="1"/>
          </p:cNvPicPr>
          <p:nvPr/>
        </p:nvPicPr>
        <p:blipFill>
          <a:blip r:embed="rId5"/>
          <a:stretch>
            <a:fillRect/>
          </a:stretch>
        </p:blipFill>
        <p:spPr>
          <a:xfrm>
            <a:off x="6813332" y="4391446"/>
            <a:ext cx="3859924" cy="1753729"/>
          </a:xfrm>
          <a:prstGeom prst="rect">
            <a:avLst/>
          </a:prstGeom>
        </p:spPr>
      </p:pic>
    </p:spTree>
    <p:extLst>
      <p:ext uri="{BB962C8B-B14F-4D97-AF65-F5344CB8AC3E}">
        <p14:creationId xmlns:p14="http://schemas.microsoft.com/office/powerpoint/2010/main" val="2927687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a health care system&#10;&#10;Description automatically generated">
            <a:extLst>
              <a:ext uri="{FF2B5EF4-FFF2-40B4-BE49-F238E27FC236}">
                <a16:creationId xmlns:a16="http://schemas.microsoft.com/office/drawing/2014/main" id="{69A2C1B2-F920-B4BC-36AB-82EB63B63E42}"/>
              </a:ext>
            </a:extLst>
          </p:cNvPr>
          <p:cNvPicPr>
            <a:picLocks noChangeAspect="1"/>
          </p:cNvPicPr>
          <p:nvPr/>
        </p:nvPicPr>
        <p:blipFill>
          <a:blip r:embed="rId3"/>
          <a:stretch>
            <a:fillRect/>
          </a:stretch>
        </p:blipFill>
        <p:spPr>
          <a:xfrm>
            <a:off x="2094271" y="1879992"/>
            <a:ext cx="7675716" cy="4007499"/>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PACOTE DO PERCURSO DE CUIDADOS MAMI</a:t>
            </a:r>
            <a:endParaRPr lang="en-UK" dirty="0">
              <a:solidFill>
                <a:schemeClr val="accent1"/>
              </a:solidFill>
            </a:endParaRPr>
          </a:p>
        </p:txBody>
      </p:sp>
      <p:sp>
        <p:nvSpPr>
          <p:cNvPr id="3" name="TextBox 2">
            <a:extLst>
              <a:ext uri="{FF2B5EF4-FFF2-40B4-BE49-F238E27FC236}">
                <a16:creationId xmlns:a16="http://schemas.microsoft.com/office/drawing/2014/main" id="{0EBBA45E-57F2-CA10-CCF3-A3099FA5462B}"/>
              </a:ext>
            </a:extLst>
          </p:cNvPr>
          <p:cNvSpPr txBox="1"/>
          <p:nvPr/>
        </p:nvSpPr>
        <p:spPr>
          <a:xfrm>
            <a:off x="1855482" y="1545440"/>
            <a:ext cx="2800352" cy="369332"/>
          </a:xfrm>
          <a:prstGeom prst="rect">
            <a:avLst/>
          </a:prstGeom>
          <a:solidFill>
            <a:schemeClr val="bg1"/>
          </a:solidFill>
          <a:ln w="57150">
            <a:solidFill>
              <a:schemeClr val="accent1"/>
            </a:solidFill>
          </a:ln>
        </p:spPr>
        <p:txBody>
          <a:bodyPr wrap="square" rtlCol="0">
            <a:spAutoFit/>
          </a:bodyPr>
          <a:lstStyle/>
          <a:p>
            <a:pPr algn="ctr" defTabSz="685800" rtl="0"/>
            <a:r>
              <a:rPr lang="pt">
                <a:solidFill>
                  <a:srgbClr val="504F51"/>
                </a:solidFill>
                <a:latin typeface="+mj-lt"/>
              </a:rPr>
              <a:t>Triagem e Avaliação</a:t>
            </a:r>
          </a:p>
        </p:txBody>
      </p:sp>
      <p:sp>
        <p:nvSpPr>
          <p:cNvPr id="4" name="TextBox 3">
            <a:extLst>
              <a:ext uri="{FF2B5EF4-FFF2-40B4-BE49-F238E27FC236}">
                <a16:creationId xmlns:a16="http://schemas.microsoft.com/office/drawing/2014/main" id="{EB4477BC-0D20-38AD-0A02-1287DC4F32FB}"/>
              </a:ext>
            </a:extLst>
          </p:cNvPr>
          <p:cNvSpPr txBox="1"/>
          <p:nvPr/>
        </p:nvSpPr>
        <p:spPr>
          <a:xfrm>
            <a:off x="4780972" y="1545440"/>
            <a:ext cx="2680203" cy="369332"/>
          </a:xfrm>
          <a:prstGeom prst="rect">
            <a:avLst/>
          </a:prstGeom>
          <a:solidFill>
            <a:schemeClr val="bg1"/>
          </a:solidFill>
          <a:ln w="57150">
            <a:solidFill>
              <a:schemeClr val="accent1"/>
            </a:solidFill>
          </a:ln>
        </p:spPr>
        <p:txBody>
          <a:bodyPr wrap="square" rtlCol="0">
            <a:spAutoFit/>
          </a:bodyPr>
          <a:lstStyle/>
          <a:p>
            <a:pPr algn="ctr" defTabSz="685800" rtl="0"/>
            <a:r>
              <a:rPr lang="pt">
                <a:solidFill>
                  <a:srgbClr val="504F51"/>
                </a:solidFill>
                <a:latin typeface="+mj-lt"/>
              </a:rPr>
              <a:t>Gestão e Monitorização</a:t>
            </a:r>
          </a:p>
        </p:txBody>
      </p:sp>
      <p:sp>
        <p:nvSpPr>
          <p:cNvPr id="7" name="TextBox 6">
            <a:extLst>
              <a:ext uri="{FF2B5EF4-FFF2-40B4-BE49-F238E27FC236}">
                <a16:creationId xmlns:a16="http://schemas.microsoft.com/office/drawing/2014/main" id="{23AB70EF-D8CD-ED24-20F7-79C4B1048625}"/>
              </a:ext>
            </a:extLst>
          </p:cNvPr>
          <p:cNvSpPr txBox="1"/>
          <p:nvPr/>
        </p:nvSpPr>
        <p:spPr>
          <a:xfrm>
            <a:off x="7586313" y="1543751"/>
            <a:ext cx="2635039" cy="369332"/>
          </a:xfrm>
          <a:prstGeom prst="rect">
            <a:avLst/>
          </a:prstGeom>
          <a:solidFill>
            <a:schemeClr val="bg1"/>
          </a:solidFill>
          <a:ln w="57150">
            <a:solidFill>
              <a:schemeClr val="accent1"/>
            </a:solidFill>
          </a:ln>
        </p:spPr>
        <p:txBody>
          <a:bodyPr wrap="square" rtlCol="0">
            <a:spAutoFit/>
          </a:bodyPr>
          <a:lstStyle/>
          <a:p>
            <a:pPr algn="ctr" defTabSz="685800" rtl="0"/>
            <a:r>
              <a:rPr lang="pt">
                <a:solidFill>
                  <a:srgbClr val="504F51"/>
                </a:solidFill>
                <a:latin typeface="+mj-lt"/>
              </a:rPr>
              <a:t>Revisão e Encaminhamento</a:t>
            </a:r>
          </a:p>
        </p:txBody>
      </p:sp>
      <p:grpSp>
        <p:nvGrpSpPr>
          <p:cNvPr id="2" name="Group 1">
            <a:extLst>
              <a:ext uri="{FF2B5EF4-FFF2-40B4-BE49-F238E27FC236}">
                <a16:creationId xmlns:a16="http://schemas.microsoft.com/office/drawing/2014/main" id="{F5AB42A5-C1CB-2097-D5AC-FB7345CDA6A6}"/>
              </a:ext>
            </a:extLst>
          </p:cNvPr>
          <p:cNvGrpSpPr/>
          <p:nvPr/>
        </p:nvGrpSpPr>
        <p:grpSpPr>
          <a:xfrm>
            <a:off x="2196289" y="2784790"/>
            <a:ext cx="5998157" cy="1933051"/>
            <a:chOff x="2196289" y="2784790"/>
            <a:chExt cx="5998157" cy="1933051"/>
          </a:xfrm>
        </p:grpSpPr>
        <p:sp>
          <p:nvSpPr>
            <p:cNvPr id="8" name="Rounded Rectangle 7">
              <a:extLst>
                <a:ext uri="{FF2B5EF4-FFF2-40B4-BE49-F238E27FC236}">
                  <a16:creationId xmlns:a16="http://schemas.microsoft.com/office/drawing/2014/main" id="{E36F867B-6256-4AC1-0C7F-30A1690E7A35}"/>
                </a:ext>
              </a:extLst>
            </p:cNvPr>
            <p:cNvSpPr/>
            <p:nvPr/>
          </p:nvSpPr>
          <p:spPr>
            <a:xfrm>
              <a:off x="2196289" y="4445405"/>
              <a:ext cx="849744" cy="272436"/>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9" name="Rounded Rectangle 8">
              <a:extLst>
                <a:ext uri="{FF2B5EF4-FFF2-40B4-BE49-F238E27FC236}">
                  <a16:creationId xmlns:a16="http://schemas.microsoft.com/office/drawing/2014/main" id="{1C01BC2C-5B93-C015-B2F7-F4EC7DA722A7}"/>
                </a:ext>
              </a:extLst>
            </p:cNvPr>
            <p:cNvSpPr/>
            <p:nvPr/>
          </p:nvSpPr>
          <p:spPr>
            <a:xfrm>
              <a:off x="3747039" y="4022198"/>
              <a:ext cx="904595" cy="629071"/>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10" name="Rounded Rectangle 9">
              <a:extLst>
                <a:ext uri="{FF2B5EF4-FFF2-40B4-BE49-F238E27FC236}">
                  <a16:creationId xmlns:a16="http://schemas.microsoft.com/office/drawing/2014/main" id="{A27224D6-1479-C86D-216C-6561C41C1A39}"/>
                </a:ext>
              </a:extLst>
            </p:cNvPr>
            <p:cNvSpPr/>
            <p:nvPr/>
          </p:nvSpPr>
          <p:spPr>
            <a:xfrm>
              <a:off x="5077814" y="4339464"/>
              <a:ext cx="2086520" cy="238745"/>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11" name="Rounded Rectangle 10">
              <a:extLst>
                <a:ext uri="{FF2B5EF4-FFF2-40B4-BE49-F238E27FC236}">
                  <a16:creationId xmlns:a16="http://schemas.microsoft.com/office/drawing/2014/main" id="{BCE05BB7-D6E8-A5FD-1DD3-B06A6A7A489F}"/>
                </a:ext>
              </a:extLst>
            </p:cNvPr>
            <p:cNvSpPr/>
            <p:nvPr/>
          </p:nvSpPr>
          <p:spPr>
            <a:xfrm>
              <a:off x="7344702" y="4406485"/>
              <a:ext cx="849744" cy="272436"/>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12" name="Rounded Rectangle 11">
              <a:extLst>
                <a:ext uri="{FF2B5EF4-FFF2-40B4-BE49-F238E27FC236}">
                  <a16:creationId xmlns:a16="http://schemas.microsoft.com/office/drawing/2014/main" id="{62A28D7D-D388-0B58-7977-13C85348176A}"/>
                </a:ext>
              </a:extLst>
            </p:cNvPr>
            <p:cNvSpPr/>
            <p:nvPr/>
          </p:nvSpPr>
          <p:spPr>
            <a:xfrm>
              <a:off x="5696202" y="2784790"/>
              <a:ext cx="849744" cy="187477"/>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grpSp>
      <p:sp>
        <p:nvSpPr>
          <p:cNvPr id="15" name="TextBox 14">
            <a:extLst>
              <a:ext uri="{FF2B5EF4-FFF2-40B4-BE49-F238E27FC236}">
                <a16:creationId xmlns:a16="http://schemas.microsoft.com/office/drawing/2014/main" id="{645D275B-F5F8-B882-B5AF-529E366609BF}"/>
              </a:ext>
            </a:extLst>
          </p:cNvPr>
          <p:cNvSpPr txBox="1"/>
          <p:nvPr/>
        </p:nvSpPr>
        <p:spPr>
          <a:xfrm>
            <a:off x="1372946" y="6311987"/>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pt" sz="1500" b="1" i="1">
                <a:solidFill>
                  <a:schemeClr val="accent4"/>
                </a:solidFill>
              </a:rPr>
              <a:t>Diapositivo criado pela Rede Global MAMI</a:t>
            </a:r>
            <a:endParaRPr lang="en-US" b="1" i="1" dirty="0">
              <a:solidFill>
                <a:schemeClr val="accent4"/>
              </a:solidFill>
            </a:endParaRPr>
          </a:p>
        </p:txBody>
      </p:sp>
    </p:spTree>
    <p:extLst>
      <p:ext uri="{BB962C8B-B14F-4D97-AF65-F5344CB8AC3E}">
        <p14:creationId xmlns:p14="http://schemas.microsoft.com/office/powerpoint/2010/main" val="94905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a:bodyPr>
          <a:lstStyle/>
          <a:p>
            <a:pPr rtl="0"/>
            <a:r>
              <a:rPr lang="pt"/>
              <a:t>Exemplos do Percurso de Cuidados MAMI </a:t>
            </a:r>
            <a:endParaRPr lang="en-UK" dirty="0">
              <a:solidFill>
                <a:schemeClr val="accent1"/>
              </a:solidFill>
            </a:endParaRPr>
          </a:p>
        </p:txBody>
      </p:sp>
      <p:sp>
        <p:nvSpPr>
          <p:cNvPr id="2" name="Rounded Rectangle 6">
            <a:extLst>
              <a:ext uri="{FF2B5EF4-FFF2-40B4-BE49-F238E27FC236}">
                <a16:creationId xmlns:a16="http://schemas.microsoft.com/office/drawing/2014/main" id="{D2CD7B1F-DC75-29A3-7C96-748CAFEBAB9C}"/>
              </a:ext>
            </a:extLst>
          </p:cNvPr>
          <p:cNvSpPr/>
          <p:nvPr/>
        </p:nvSpPr>
        <p:spPr>
          <a:xfrm>
            <a:off x="3353643" y="3516521"/>
            <a:ext cx="6087136"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rtl="0"/>
            <a:r>
              <a:rPr lang="pt" sz="2000">
                <a:latin typeface="Oswald" pitchFamily="2" charset="77"/>
              </a:rPr>
              <a:t>CONSIDERA QUE O PERCURSO DE CUIDADOS MAMI SERVIU DE APOIO NESTA SITUAÇÃO?</a:t>
            </a:r>
          </a:p>
          <a:p>
            <a:pPr rtl="0"/>
            <a:endParaRPr lang="en-US" sz="2000" dirty="0">
              <a:latin typeface="Oswald" pitchFamily="2" charset="77"/>
            </a:endParaRPr>
          </a:p>
          <a:p>
            <a:pPr rtl="0"/>
            <a:r>
              <a:rPr lang="pt" sz="2000">
                <a:latin typeface="Oswald" pitchFamily="2" charset="77"/>
              </a:rPr>
              <a:t>DE QUE FORMA FOI ÚTIL?</a:t>
            </a: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2436223"/>
            <a:ext cx="9528048"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pt" sz="4400" b="1">
                <a:cs typeface="Gill Sans Infant Std"/>
              </a:rPr>
              <a:t>Estudos de casos — B</a:t>
            </a:r>
          </a:p>
        </p:txBody>
      </p:sp>
      <p:pic>
        <p:nvPicPr>
          <p:cNvPr id="7" name="Graphic 6" descr="Users outline">
            <a:extLst>
              <a:ext uri="{FF2B5EF4-FFF2-40B4-BE49-F238E27FC236}">
                <a16:creationId xmlns:a16="http://schemas.microsoft.com/office/drawing/2014/main" id="{F8E62987-044B-812A-366C-56B0AEBEC0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557" y="1697349"/>
            <a:ext cx="914400" cy="914400"/>
          </a:xfrm>
          <a:prstGeom prst="rect">
            <a:avLst/>
          </a:prstGeom>
        </p:spPr>
      </p:pic>
    </p:spTree>
    <p:extLst>
      <p:ext uri="{BB962C8B-B14F-4D97-AF65-F5344CB8AC3E}">
        <p14:creationId xmlns:p14="http://schemas.microsoft.com/office/powerpoint/2010/main" val="1313360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lstStyle/>
          <a:p>
            <a:pPr rtl="0"/>
            <a:r>
              <a:rPr lang="pt"/>
              <a:t>Objetivos</a:t>
            </a:r>
            <a:endParaRPr lang="en-UK" dirty="0"/>
          </a:p>
        </p:txBody>
      </p:sp>
      <p:sp>
        <p:nvSpPr>
          <p:cNvPr id="7" name="Rounded Rectangle 6">
            <a:extLst>
              <a:ext uri="{FF2B5EF4-FFF2-40B4-BE49-F238E27FC236}">
                <a16:creationId xmlns:a16="http://schemas.microsoft.com/office/drawing/2014/main" id="{AA2DCF4F-2A30-EA1E-5EE2-6C6E8F486215}"/>
              </a:ext>
            </a:extLst>
          </p:cNvPr>
          <p:cNvSpPr/>
          <p:nvPr/>
        </p:nvSpPr>
        <p:spPr>
          <a:xfrm>
            <a:off x="2397270" y="1983922"/>
            <a:ext cx="7390974" cy="351064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rtl="0"/>
            <a:r>
              <a:rPr lang="pt" sz="2000">
                <a:solidFill>
                  <a:schemeClr val="bg1"/>
                </a:solidFill>
                <a:latin typeface="Oswald" pitchFamily="2" charset="77"/>
                <a:cs typeface="Lato" panose="020F0502020204030203" pitchFamily="34" charset="0"/>
              </a:rPr>
              <a:t>No final da formação, será capaz de:</a:t>
            </a:r>
          </a:p>
          <a:p>
            <a:pPr rtl="0"/>
            <a:endParaRPr lang="en-GB" sz="2000" dirty="0">
              <a:solidFill>
                <a:schemeClr val="bg1"/>
              </a:solidFill>
              <a:latin typeface="Oswald" pitchFamily="2" charset="77"/>
              <a:cs typeface="Lato" panose="020F0502020204030203" pitchFamily="34" charset="0"/>
            </a:endParaRPr>
          </a:p>
          <a:p>
            <a:pPr marL="342900" indent="-342900" rtl="0">
              <a:spcAft>
                <a:spcPts val="1200"/>
              </a:spcAft>
              <a:buFont typeface="Arial" panose="020B0604020202020204" pitchFamily="34" charset="0"/>
              <a:buChar char="•"/>
            </a:pPr>
            <a:r>
              <a:rPr lang="pt" sz="2000">
                <a:solidFill>
                  <a:schemeClr val="bg1"/>
                </a:solidFill>
                <a:latin typeface="Oswald" pitchFamily="2" charset="77"/>
                <a:cs typeface="Lato" panose="020F0502020204030203" pitchFamily="34" charset="0"/>
              </a:rPr>
              <a:t>Explicar os antecedentes da MAMI e como o percurso de cuidados MAMI está a preencher uma lacuna existente nos serviços de saúde para lactentes com menos de 6 meses</a:t>
            </a:r>
          </a:p>
          <a:p>
            <a:pPr marL="342900" indent="-342900" rtl="0">
              <a:spcAft>
                <a:spcPts val="1200"/>
              </a:spcAft>
              <a:buFont typeface="Arial" panose="020B0604020202020204" pitchFamily="34" charset="0"/>
              <a:buChar char="•"/>
            </a:pPr>
            <a:r>
              <a:rPr lang="pt" sz="2000">
                <a:solidFill>
                  <a:schemeClr val="bg1"/>
                </a:solidFill>
                <a:latin typeface="Oswald" pitchFamily="2" charset="77"/>
                <a:cs typeface="Lato" panose="020F0502020204030203" pitchFamily="34" charset="0"/>
              </a:rPr>
              <a:t>Definir o pacote do percurso de cuidados MAMI e os seus componentes</a:t>
            </a:r>
          </a:p>
          <a:p>
            <a:pPr marL="342900" indent="-342900" rtl="0">
              <a:spcAft>
                <a:spcPts val="1200"/>
              </a:spcAft>
              <a:buFont typeface="Arial" panose="020B0604020202020204" pitchFamily="34" charset="0"/>
              <a:buChar char="•"/>
            </a:pPr>
            <a:r>
              <a:rPr lang="pt" sz="2000">
                <a:solidFill>
                  <a:schemeClr val="bg1"/>
                </a:solidFill>
                <a:latin typeface="Oswald" pitchFamily="2" charset="77"/>
                <a:cs typeface="Lato" panose="020F0502020204030203" pitchFamily="34" charset="0"/>
              </a:rPr>
              <a:t>Utilizar o percurso de cuidados MAMI para avaliar, classificar e gerir o risco nutricional em lactentes &lt;6 meses e respetivas mães</a:t>
            </a:r>
          </a:p>
          <a:p>
            <a:pPr marL="342900" indent="-342900" rtl="0">
              <a:spcAft>
                <a:spcPts val="1200"/>
              </a:spcAft>
              <a:buFont typeface="Arial" panose="020B0604020202020204" pitchFamily="34" charset="0"/>
              <a:buChar char="•"/>
            </a:pPr>
            <a:r>
              <a:rPr lang="pt" sz="2000">
                <a:solidFill>
                  <a:schemeClr val="bg1"/>
                </a:solidFill>
                <a:latin typeface="Oswald" pitchFamily="2" charset="77"/>
                <a:cs typeface="Lato" panose="020F0502020204030203" pitchFamily="34" charset="0"/>
              </a:rPr>
              <a:t>Completar as ferramentas de monitorização e comunicação necessárias para a implementação da MAMI</a:t>
            </a:r>
            <a:endParaRPr lang="en-GB" sz="2000" cap="all" dirty="0">
              <a:solidFill>
                <a:schemeClr val="bg1"/>
              </a:solidFill>
              <a:latin typeface="Oswald" pitchFamily="2" charset="77"/>
              <a:cs typeface="Lato" panose="020F0502020204030203" pitchFamily="34" charset="0"/>
            </a:endParaRPr>
          </a:p>
        </p:txBody>
      </p:sp>
    </p:spTree>
    <p:extLst>
      <p:ext uri="{BB962C8B-B14F-4D97-AF65-F5344CB8AC3E}">
        <p14:creationId xmlns:p14="http://schemas.microsoft.com/office/powerpoint/2010/main" val="3204558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04816" y="1283208"/>
            <a:ext cx="4155133" cy="4291583"/>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a:solidFill>
                  <a:schemeClr val="accent1"/>
                </a:solidFill>
                <a:latin typeface="+mj-lt"/>
              </a:rPr>
              <a:t>O PERCURSO DE CUIDADOS MAMI EM</a:t>
            </a:r>
          </a:p>
          <a:p>
            <a:pPr algn="ctr" rtl="0">
              <a:spcBef>
                <a:spcPts val="2400"/>
              </a:spcBef>
            </a:pPr>
            <a:endParaRPr lang="en-GB" sz="5000" dirty="0">
              <a:solidFill>
                <a:schemeClr val="tx1"/>
              </a:solidFill>
              <a:latin typeface="+mj-lt"/>
            </a:endParaRPr>
          </a:p>
          <a:p>
            <a:pPr algn="ctr" rtl="0">
              <a:spcBef>
                <a:spcPts val="2400"/>
              </a:spcBef>
            </a:pPr>
            <a:r>
              <a:rPr lang="pt" sz="5000">
                <a:solidFill>
                  <a:schemeClr val="tx1"/>
                </a:solidFill>
                <a:latin typeface="+mj-lt"/>
              </a:rPr>
              <a:t>CONTEXTO</a:t>
            </a:r>
            <a:endParaRPr lang="en-UK" sz="5000" dirty="0">
              <a:solidFill>
                <a:schemeClr val="tx1"/>
              </a:solidFill>
              <a:latin typeface="+mj-lt"/>
            </a:endParaRPr>
          </a:p>
        </p:txBody>
      </p:sp>
      <p:pic>
        <p:nvPicPr>
          <p:cNvPr id="4" name="Picture 3">
            <a:extLst>
              <a:ext uri="{FF2B5EF4-FFF2-40B4-BE49-F238E27FC236}">
                <a16:creationId xmlns:a16="http://schemas.microsoft.com/office/drawing/2014/main" id="{4828B4E3-999D-6B57-8D02-57E1E4D3D5EB}"/>
              </a:ext>
            </a:extLst>
          </p:cNvPr>
          <p:cNvPicPr>
            <a:picLocks noChangeAspect="1"/>
          </p:cNvPicPr>
          <p:nvPr/>
        </p:nvPicPr>
        <p:blipFill>
          <a:blip r:embed="rId2"/>
          <a:stretch>
            <a:fillRect/>
          </a:stretch>
        </p:blipFill>
        <p:spPr>
          <a:xfrm>
            <a:off x="24322" y="1283207"/>
            <a:ext cx="7551698" cy="5034465"/>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2" y="-1"/>
            <a:ext cx="6906998" cy="7041662"/>
          </a:xfrm>
          <a:prstGeom prst="rect">
            <a:avLst/>
          </a:prstGeom>
        </p:spPr>
      </p:pic>
      <p:sp>
        <p:nvSpPr>
          <p:cNvPr id="5" name="TextBox 4">
            <a:extLst>
              <a:ext uri="{FF2B5EF4-FFF2-40B4-BE49-F238E27FC236}">
                <a16:creationId xmlns:a16="http://schemas.microsoft.com/office/drawing/2014/main" id="{29D7000E-D602-1520-04BF-97571BC5204B}"/>
              </a:ext>
            </a:extLst>
          </p:cNvPr>
          <p:cNvSpPr txBox="1"/>
          <p:nvPr/>
        </p:nvSpPr>
        <p:spPr>
          <a:xfrm>
            <a:off x="121950" y="5995817"/>
            <a:ext cx="4426299" cy="215444"/>
          </a:xfrm>
          <a:prstGeom prst="rect">
            <a:avLst/>
          </a:prstGeom>
          <a:noFill/>
        </p:spPr>
        <p:txBody>
          <a:bodyPr wrap="square" lIns="0" tIns="0" rIns="0" bIns="0" rtlCol="0">
            <a:spAutoFit/>
          </a:bodyPr>
          <a:lstStyle/>
          <a:p>
            <a:pPr rtl="0"/>
            <a:r>
              <a:rPr lang="pt" sz="1400" i="1" dirty="0">
                <a:solidFill>
                  <a:schemeClr val="bg1"/>
                </a:solidFill>
                <a:cs typeface="Gill Sans Infant Std"/>
              </a:rPr>
              <a:t>Crédito da foto: Save the Children</a:t>
            </a:r>
          </a:p>
        </p:txBody>
      </p:sp>
    </p:spTree>
    <p:extLst>
      <p:ext uri="{BB962C8B-B14F-4D97-AF65-F5344CB8AC3E}">
        <p14:creationId xmlns:p14="http://schemas.microsoft.com/office/powerpoint/2010/main" val="3729198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O Percurso de Cuidados MAMI	</a:t>
            </a:r>
            <a:br>
              <a:rPr lang="en-GB" dirty="0"/>
            </a:br>
            <a:r>
              <a:rPr lang="pt" sz="4400" b="0">
                <a:solidFill>
                  <a:schemeClr val="accent1"/>
                </a:solidFill>
              </a:rPr>
              <a:t>Abordagem contextualizada</a:t>
            </a:r>
            <a:endParaRPr lang="en-UK" dirty="0">
              <a:solidFill>
                <a:schemeClr val="accent1"/>
              </a:solidFill>
            </a:endParaRPr>
          </a:p>
        </p:txBody>
      </p:sp>
      <p:sp>
        <p:nvSpPr>
          <p:cNvPr id="3" name="Content Placeholder 2">
            <a:extLst>
              <a:ext uri="{FF2B5EF4-FFF2-40B4-BE49-F238E27FC236}">
                <a16:creationId xmlns:a16="http://schemas.microsoft.com/office/drawing/2014/main" id="{64920B9C-0E43-41B6-6AF7-7B8E1EEBAACD}"/>
              </a:ext>
            </a:extLst>
          </p:cNvPr>
          <p:cNvSpPr>
            <a:spLocks noGrp="1"/>
          </p:cNvSpPr>
          <p:nvPr>
            <p:ph idx="1"/>
          </p:nvPr>
        </p:nvSpPr>
        <p:spPr/>
        <p:txBody>
          <a:bodyPr rtlCol="0"/>
          <a:lstStyle/>
          <a:p>
            <a:pPr rtl="0"/>
            <a:endParaRPr lang="en-US"/>
          </a:p>
        </p:txBody>
      </p:sp>
    </p:spTree>
    <p:extLst>
      <p:ext uri="{BB962C8B-B14F-4D97-AF65-F5344CB8AC3E}">
        <p14:creationId xmlns:p14="http://schemas.microsoft.com/office/powerpoint/2010/main" val="3598645901"/>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C3DEC7-6E98-62B0-45DD-C82DBE068C6E}"/>
              </a:ext>
            </a:extLst>
          </p:cNvPr>
          <p:cNvPicPr>
            <a:picLocks noChangeAspect="1"/>
          </p:cNvPicPr>
          <p:nvPr/>
        </p:nvPicPr>
        <p:blipFill>
          <a:blip r:embed="rId2"/>
          <a:stretch>
            <a:fillRect/>
          </a:stretch>
        </p:blipFill>
        <p:spPr>
          <a:xfrm>
            <a:off x="-11875" y="1163782"/>
            <a:ext cx="7596804" cy="5064536"/>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04595"/>
            <a:ext cx="7324388" cy="7467190"/>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5131427" y="5954538"/>
            <a:ext cx="2453502" cy="215444"/>
          </a:xfrm>
          <a:prstGeom prst="rect">
            <a:avLst/>
          </a:prstGeom>
          <a:noFill/>
        </p:spPr>
        <p:txBody>
          <a:bodyPr wrap="square" lIns="0" tIns="0" rIns="0" bIns="0" rtlCol="0">
            <a:spAutoFit/>
          </a:bodyPr>
          <a:lstStyle/>
          <a:p>
            <a:pPr rtl="0"/>
            <a:r>
              <a:rPr lang="pt" sz="1400" i="1" dirty="0">
                <a:solidFill>
                  <a:schemeClr val="bg1"/>
                </a:solidFill>
                <a:cs typeface="Gill Sans Infant Std"/>
              </a:rPr>
              <a:t>Crédito da foto: Save the Children</a:t>
            </a:r>
          </a:p>
        </p:txBody>
      </p:sp>
      <p:sp>
        <p:nvSpPr>
          <p:cNvPr id="7" name="Rounded Rectangle 6">
            <a:extLst>
              <a:ext uri="{FF2B5EF4-FFF2-40B4-BE49-F238E27FC236}">
                <a16:creationId xmlns:a16="http://schemas.microsoft.com/office/drawing/2014/main" id="{CC0B20DB-0C57-4D13-AC1C-B08287C89388}"/>
              </a:ext>
            </a:extLst>
          </p:cNvPr>
          <p:cNvSpPr/>
          <p:nvPr/>
        </p:nvSpPr>
        <p:spPr>
          <a:xfrm>
            <a:off x="7324388" y="1163782"/>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dirty="0">
                <a:solidFill>
                  <a:schemeClr val="accent1"/>
                </a:solidFill>
                <a:latin typeface="+mj-lt"/>
              </a:rPr>
              <a:t>MÓDULO 4</a:t>
            </a:r>
          </a:p>
          <a:p>
            <a:pPr algn="ctr" rtl="0">
              <a:spcBef>
                <a:spcPts val="2400"/>
              </a:spcBef>
            </a:pPr>
            <a:endParaRPr lang="en-GB" sz="5000" dirty="0">
              <a:solidFill>
                <a:schemeClr val="tx1"/>
              </a:solidFill>
              <a:latin typeface="+mj-lt"/>
            </a:endParaRPr>
          </a:p>
          <a:p>
            <a:pPr algn="ctr" rtl="0">
              <a:spcBef>
                <a:spcPts val="2400"/>
              </a:spcBef>
            </a:pPr>
            <a:r>
              <a:rPr lang="pt" sz="5000" dirty="0">
                <a:solidFill>
                  <a:schemeClr val="tx1"/>
                </a:solidFill>
                <a:latin typeface="+mj-lt"/>
              </a:rPr>
              <a:t>TRIAGEM E AVALIAÇÃO</a:t>
            </a:r>
          </a:p>
        </p:txBody>
      </p:sp>
    </p:spTree>
    <p:extLst>
      <p:ext uri="{BB962C8B-B14F-4D97-AF65-F5344CB8AC3E}">
        <p14:creationId xmlns:p14="http://schemas.microsoft.com/office/powerpoint/2010/main" val="3384780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Triagem e Avaliação	</a:t>
            </a:r>
            <a:br>
              <a:rPr lang="en-GB" dirty="0"/>
            </a:br>
            <a:r>
              <a:rPr lang="pt">
                <a:solidFill>
                  <a:schemeClr val="accent1"/>
                </a:solidFill>
              </a:rPr>
              <a:t>Triagem MAMI</a:t>
            </a:r>
            <a:endParaRPr lang="en-UK" dirty="0">
              <a:solidFill>
                <a:schemeClr val="accent1"/>
              </a:solidFill>
            </a:endParaRPr>
          </a:p>
        </p:txBody>
      </p:sp>
      <p:pic>
        <p:nvPicPr>
          <p:cNvPr id="4" name="Picture 3">
            <a:extLst>
              <a:ext uri="{FF2B5EF4-FFF2-40B4-BE49-F238E27FC236}">
                <a16:creationId xmlns:a16="http://schemas.microsoft.com/office/drawing/2014/main" id="{23048F41-5CE4-A186-53BF-CCE97D87DE20}"/>
              </a:ext>
            </a:extLst>
          </p:cNvPr>
          <p:cNvPicPr>
            <a:picLocks noChangeAspect="1"/>
          </p:cNvPicPr>
          <p:nvPr/>
        </p:nvPicPr>
        <p:blipFill rotWithShape="1">
          <a:blip r:embed="rId3"/>
          <a:srcRect r="12459"/>
          <a:stretch/>
        </p:blipFill>
        <p:spPr>
          <a:xfrm>
            <a:off x="7595372" y="2971157"/>
            <a:ext cx="4263240" cy="3246659"/>
          </a:xfrm>
          <a:prstGeom prst="rect">
            <a:avLst/>
          </a:prstGeom>
        </p:spPr>
      </p:pic>
      <p:sp>
        <p:nvSpPr>
          <p:cNvPr id="2" name="Arrow: Right 9">
            <a:extLst>
              <a:ext uri="{FF2B5EF4-FFF2-40B4-BE49-F238E27FC236}">
                <a16:creationId xmlns:a16="http://schemas.microsoft.com/office/drawing/2014/main" id="{2BB022CE-4523-7F82-CDC7-A1FA2B7D59A5}"/>
              </a:ext>
            </a:extLst>
          </p:cNvPr>
          <p:cNvSpPr/>
          <p:nvPr/>
        </p:nvSpPr>
        <p:spPr>
          <a:xfrm>
            <a:off x="7262432" y="1813142"/>
            <a:ext cx="978407" cy="484631"/>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latin typeface="Gill Sans Infant Std"/>
              <a:cs typeface="Gill Sans Infant Std"/>
            </a:endParaRPr>
          </a:p>
        </p:txBody>
      </p:sp>
      <p:sp>
        <p:nvSpPr>
          <p:cNvPr id="7" name="Rounded Rectangle 6">
            <a:extLst>
              <a:ext uri="{FF2B5EF4-FFF2-40B4-BE49-F238E27FC236}">
                <a16:creationId xmlns:a16="http://schemas.microsoft.com/office/drawing/2014/main" id="{20FA135D-B22A-8A86-52C5-20BA6D78FEA5}"/>
              </a:ext>
            </a:extLst>
          </p:cNvPr>
          <p:cNvSpPr/>
          <p:nvPr/>
        </p:nvSpPr>
        <p:spPr>
          <a:xfrm>
            <a:off x="8403659" y="1482017"/>
            <a:ext cx="3454953" cy="1261183"/>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rtl="0">
              <a:buFont typeface="Arial"/>
              <a:buChar char="•"/>
            </a:pPr>
            <a:r>
              <a:rPr lang="pt" sz="1600" dirty="0">
                <a:solidFill>
                  <a:schemeClr val="bg1"/>
                </a:solidFill>
                <a:cs typeface="Gill Sans Infant Std"/>
              </a:rPr>
              <a:t>Sinais de perigo?</a:t>
            </a:r>
            <a:endParaRPr lang="en-US" sz="1600" dirty="0">
              <a:solidFill>
                <a:schemeClr val="bg1"/>
              </a:solidFill>
            </a:endParaRPr>
          </a:p>
          <a:p>
            <a:pPr marL="285750" indent="-285750" rtl="0">
              <a:buFont typeface="Arial"/>
              <a:buChar char="•"/>
            </a:pPr>
            <a:r>
              <a:rPr lang="pt" sz="1600" dirty="0">
                <a:solidFill>
                  <a:schemeClr val="bg1"/>
                </a:solidFill>
                <a:cs typeface="Gill Sans Infant Std"/>
              </a:rPr>
              <a:t>Défice de crescimento?</a:t>
            </a:r>
          </a:p>
          <a:p>
            <a:pPr marL="285750" indent="-285750" rtl="0">
              <a:buFont typeface="Arial"/>
              <a:buChar char="•"/>
            </a:pPr>
            <a:r>
              <a:rPr lang="pt" sz="1600" dirty="0">
                <a:solidFill>
                  <a:schemeClr val="bg1"/>
                </a:solidFill>
                <a:cs typeface="Gill Sans Infant Std"/>
              </a:rPr>
              <a:t>Dificuldades com a alimentação?</a:t>
            </a:r>
          </a:p>
          <a:p>
            <a:pPr marL="285750" indent="-285750" rtl="0">
              <a:buFont typeface="Arial"/>
              <a:buChar char="•"/>
            </a:pPr>
            <a:r>
              <a:rPr lang="pt" sz="1600" dirty="0">
                <a:solidFill>
                  <a:schemeClr val="bg1"/>
                </a:solidFill>
                <a:cs typeface="Gill Sans Infant Std"/>
              </a:rPr>
              <a:t>A mãe não está mentalmente bem?</a:t>
            </a:r>
          </a:p>
        </p:txBody>
      </p:sp>
      <p:sp>
        <p:nvSpPr>
          <p:cNvPr id="10" name="TextBox 9">
            <a:extLst>
              <a:ext uri="{FF2B5EF4-FFF2-40B4-BE49-F238E27FC236}">
                <a16:creationId xmlns:a16="http://schemas.microsoft.com/office/drawing/2014/main" id="{4FB78FC7-9452-14A0-F661-12A3A05662A5}"/>
              </a:ext>
            </a:extLst>
          </p:cNvPr>
          <p:cNvSpPr txBox="1"/>
          <p:nvPr/>
        </p:nvSpPr>
        <p:spPr>
          <a:xfrm>
            <a:off x="10913042" y="6061742"/>
            <a:ext cx="1177521" cy="153888"/>
          </a:xfrm>
          <a:prstGeom prst="rect">
            <a:avLst/>
          </a:prstGeom>
          <a:noFill/>
        </p:spPr>
        <p:txBody>
          <a:bodyPr wrap="square" lIns="0" tIns="0" rIns="0" bIns="0" rtlCol="0">
            <a:spAutoFit/>
          </a:bodyPr>
          <a:lstStyle/>
          <a:p>
            <a:pPr rtl="0"/>
            <a:r>
              <a:rPr lang="pt" sz="1000" i="1" dirty="0">
                <a:solidFill>
                  <a:schemeClr val="bg1"/>
                </a:solidFill>
                <a:cs typeface="Gill Sans Infant Std"/>
              </a:rPr>
              <a:t>Save the Children</a:t>
            </a:r>
          </a:p>
        </p:txBody>
      </p:sp>
      <p:pic>
        <p:nvPicPr>
          <p:cNvPr id="3" name="Picture 2" descr="A close up of a document&#10;&#10;Description automatically generated">
            <a:extLst>
              <a:ext uri="{FF2B5EF4-FFF2-40B4-BE49-F238E27FC236}">
                <a16:creationId xmlns:a16="http://schemas.microsoft.com/office/drawing/2014/main" id="{558F1FF8-E7A1-DE91-BAA7-CB2101B31801}"/>
              </a:ext>
            </a:extLst>
          </p:cNvPr>
          <p:cNvPicPr>
            <a:picLocks noChangeAspect="1"/>
          </p:cNvPicPr>
          <p:nvPr/>
        </p:nvPicPr>
        <p:blipFill>
          <a:blip r:embed="rId4"/>
          <a:stretch>
            <a:fillRect/>
          </a:stretch>
        </p:blipFill>
        <p:spPr>
          <a:xfrm>
            <a:off x="4012394" y="1709190"/>
            <a:ext cx="3053686" cy="4870636"/>
          </a:xfrm>
          <a:prstGeom prst="rect">
            <a:avLst/>
          </a:prstGeom>
        </p:spPr>
      </p:pic>
    </p:spTree>
    <p:extLst>
      <p:ext uri="{BB962C8B-B14F-4D97-AF65-F5344CB8AC3E}">
        <p14:creationId xmlns:p14="http://schemas.microsoft.com/office/powerpoint/2010/main" val="3076078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Triagem e Avaliação	</a:t>
            </a:r>
            <a:br>
              <a:rPr lang="en-GB" dirty="0"/>
            </a:br>
            <a:r>
              <a:rPr lang="pt">
                <a:solidFill>
                  <a:schemeClr val="accent1"/>
                </a:solidFill>
              </a:rPr>
              <a:t>Avaliação MAMI</a:t>
            </a:r>
            <a:endParaRPr lang="en-UK" dirty="0">
              <a:solidFill>
                <a:schemeClr val="accent1"/>
              </a:solidFill>
            </a:endParaRPr>
          </a:p>
        </p:txBody>
      </p:sp>
      <p:pic>
        <p:nvPicPr>
          <p:cNvPr id="2" name="Picture 1">
            <a:extLst>
              <a:ext uri="{FF2B5EF4-FFF2-40B4-BE49-F238E27FC236}">
                <a16:creationId xmlns:a16="http://schemas.microsoft.com/office/drawing/2014/main" id="{A1069D77-68FB-72E0-1768-4132932A871B}"/>
              </a:ext>
            </a:extLst>
          </p:cNvPr>
          <p:cNvPicPr>
            <a:picLocks noChangeAspect="1"/>
          </p:cNvPicPr>
          <p:nvPr/>
        </p:nvPicPr>
        <p:blipFill>
          <a:blip r:embed="rId3"/>
          <a:stretch>
            <a:fillRect/>
          </a:stretch>
        </p:blipFill>
        <p:spPr>
          <a:xfrm>
            <a:off x="3407229" y="1645807"/>
            <a:ext cx="6879771" cy="4818241"/>
          </a:xfrm>
          <a:prstGeom prst="rect">
            <a:avLst/>
          </a:prstGeom>
        </p:spPr>
      </p:pic>
    </p:spTree>
    <p:extLst>
      <p:ext uri="{BB962C8B-B14F-4D97-AF65-F5344CB8AC3E}">
        <p14:creationId xmlns:p14="http://schemas.microsoft.com/office/powerpoint/2010/main" val="995163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A Avaliação MAMI	</a:t>
            </a:r>
            <a:br>
              <a:rPr lang="en-GB" dirty="0"/>
            </a:br>
            <a:r>
              <a:rPr lang="pt">
                <a:solidFill>
                  <a:schemeClr val="accent1"/>
                </a:solidFill>
              </a:rPr>
              <a:t>Passo 1: verificação de sinais de perigo</a:t>
            </a:r>
            <a:endParaRPr lang="en-UK" dirty="0">
              <a:solidFill>
                <a:schemeClr val="accent1"/>
              </a:solidFill>
            </a:endParaRPr>
          </a:p>
        </p:txBody>
      </p:sp>
      <p:pic>
        <p:nvPicPr>
          <p:cNvPr id="3" name="Picture 2" descr="A close up of a paper&#10;&#10;Description automatically generated">
            <a:extLst>
              <a:ext uri="{FF2B5EF4-FFF2-40B4-BE49-F238E27FC236}">
                <a16:creationId xmlns:a16="http://schemas.microsoft.com/office/drawing/2014/main" id="{6B81CE88-31F2-F624-07E9-0CE028C444EE}"/>
              </a:ext>
            </a:extLst>
          </p:cNvPr>
          <p:cNvPicPr>
            <a:picLocks noChangeAspect="1"/>
          </p:cNvPicPr>
          <p:nvPr/>
        </p:nvPicPr>
        <p:blipFill>
          <a:blip r:embed="rId3"/>
          <a:stretch>
            <a:fillRect/>
          </a:stretch>
        </p:blipFill>
        <p:spPr>
          <a:xfrm>
            <a:off x="1597572" y="2303161"/>
            <a:ext cx="9351579" cy="2593264"/>
          </a:xfrm>
          <a:prstGeom prst="rect">
            <a:avLst/>
          </a:prstGeom>
        </p:spPr>
      </p:pic>
    </p:spTree>
    <p:extLst>
      <p:ext uri="{BB962C8B-B14F-4D97-AF65-F5344CB8AC3E}">
        <p14:creationId xmlns:p14="http://schemas.microsoft.com/office/powerpoint/2010/main" val="2733443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Sinais de perigo de GIDI	</a:t>
            </a:r>
            <a:br>
              <a:rPr lang="en-GB" dirty="0"/>
            </a:br>
            <a:r>
              <a:rPr lang="pt">
                <a:solidFill>
                  <a:schemeClr val="accent1"/>
                </a:solidFill>
              </a:rPr>
              <a:t>Sinais de perigo em lactentes</a:t>
            </a:r>
            <a:endParaRPr lang="en-UK" dirty="0">
              <a:solidFill>
                <a:schemeClr val="accent1"/>
              </a:solidFill>
            </a:endParaRPr>
          </a:p>
        </p:txBody>
      </p:sp>
      <p:pic>
        <p:nvPicPr>
          <p:cNvPr id="3" name="Picture 2">
            <a:extLst>
              <a:ext uri="{FF2B5EF4-FFF2-40B4-BE49-F238E27FC236}">
                <a16:creationId xmlns:a16="http://schemas.microsoft.com/office/drawing/2014/main" id="{9126E86A-990D-9270-AE16-ADDD756406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67608" y="1998655"/>
            <a:ext cx="7650298" cy="4129130"/>
          </a:xfrm>
          <a:prstGeom prst="rect">
            <a:avLst/>
          </a:prstGeom>
          <a:noFill/>
        </p:spPr>
      </p:pic>
    </p:spTree>
    <p:extLst>
      <p:ext uri="{BB962C8B-B14F-4D97-AF65-F5344CB8AC3E}">
        <p14:creationId xmlns:p14="http://schemas.microsoft.com/office/powerpoint/2010/main" val="2119315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Sinais de perigo específicos de MAMI</a:t>
            </a:r>
            <a:br>
              <a:rPr lang="en-GB" dirty="0"/>
            </a:br>
            <a:r>
              <a:rPr lang="pt">
                <a:solidFill>
                  <a:schemeClr val="accent1"/>
                </a:solidFill>
              </a:rPr>
              <a:t>Edema depressível bilateral</a:t>
            </a:r>
            <a:endParaRPr lang="en-UK" dirty="0">
              <a:solidFill>
                <a:schemeClr val="accent1"/>
              </a:solidFill>
            </a:endParaRP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811733" y="1805142"/>
            <a:ext cx="9523556" cy="1465596"/>
          </a:xfrm>
        </p:spPr>
        <p:txBody>
          <a:bodyPr rtlCol="0"/>
          <a:lstStyle/>
          <a:p>
            <a:pPr marL="342900" indent="-342900" rtl="0">
              <a:buFont typeface="Arial" panose="020B0604020202020204" pitchFamily="34" charset="0"/>
              <a:buChar char="•"/>
            </a:pPr>
            <a:r>
              <a:rPr lang="pt" sz="2400" b="0">
                <a:solidFill>
                  <a:schemeClr val="tx1"/>
                </a:solidFill>
                <a:latin typeface="+mn-lt"/>
              </a:rPr>
              <a:t>Pressione o polegar suavemente em cada pé durante três segundos. </a:t>
            </a:r>
          </a:p>
          <a:p>
            <a:pPr marL="342900" indent="-342900" rtl="0">
              <a:buFont typeface="Arial" panose="020B0604020202020204" pitchFamily="34" charset="0"/>
              <a:buChar char="•"/>
            </a:pPr>
            <a:r>
              <a:rPr lang="pt" sz="2400" b="0">
                <a:solidFill>
                  <a:schemeClr val="tx1"/>
                </a:solidFill>
                <a:latin typeface="+mn-lt"/>
              </a:rPr>
              <a:t>A existência de uma depressão em cada pé indica a presença de edema depressível bilateral. </a:t>
            </a:r>
          </a:p>
        </p:txBody>
      </p:sp>
      <p:pic>
        <p:nvPicPr>
          <p:cNvPr id="2" name="Picture 1" descr="MUAC Tape - Screening for Acute Malnutrition - Mother, Infant and Young  Child Nutrition &amp; Malnutrition - Feeding practices including micronutrient  deficiencies prevention, control of wasting, stunting and underweight">
            <a:extLst>
              <a:ext uri="{FF2B5EF4-FFF2-40B4-BE49-F238E27FC236}">
                <a16:creationId xmlns:a16="http://schemas.microsoft.com/office/drawing/2014/main" id="{360D99DC-06CB-4AB6-01FF-4E472721E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428" y="3587407"/>
            <a:ext cx="3251380" cy="24530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UAC Tape - Screening for Acute Malnutrition - Mother, Infant and Young  Child Nutrition &amp; Malnutrition - Feeding practices including micronutrient  deficiencies prevention, control of wasting, stunting and underweight">
            <a:extLst>
              <a:ext uri="{FF2B5EF4-FFF2-40B4-BE49-F238E27FC236}">
                <a16:creationId xmlns:a16="http://schemas.microsoft.com/office/drawing/2014/main" id="{D8EF6481-C6F4-B218-4880-E92F346D7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8241" y="3587263"/>
            <a:ext cx="3270671" cy="245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400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Sinais de perigo específicos de MAMI</a:t>
            </a:r>
            <a:br>
              <a:rPr lang="en-GB" dirty="0"/>
            </a:br>
            <a:r>
              <a:rPr lang="pt">
                <a:solidFill>
                  <a:schemeClr val="accent1"/>
                </a:solidFill>
              </a:rPr>
              <a:t>Doença mental grave</a:t>
            </a:r>
            <a:endParaRPr lang="en-UK" dirty="0">
              <a:solidFill>
                <a:schemeClr val="accent1"/>
              </a:solidFill>
            </a:endParaRP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811733" y="2082141"/>
            <a:ext cx="9523556" cy="3171304"/>
          </a:xfrm>
        </p:spPr>
        <p:txBody>
          <a:bodyPr rtlCol="0">
            <a:normAutofit fontScale="92500" lnSpcReduction="20000"/>
          </a:bodyPr>
          <a:lstStyle/>
          <a:p>
            <a:pPr marL="342900" indent="-342900" rtl="0">
              <a:buFont typeface="Arial" panose="020B0604020202020204" pitchFamily="34" charset="0"/>
              <a:buChar char="•"/>
            </a:pPr>
            <a:r>
              <a:rPr lang="pt" sz="2400" b="0">
                <a:solidFill>
                  <a:schemeClr val="tx1"/>
                </a:solidFill>
                <a:latin typeface="+mn-lt"/>
              </a:rPr>
              <a:t>Se a mãe parece fora de contacto com a realidade quando está a falar, ou está a ouvir ou a ver coisas que não são reais e que não se conseguem ouvir ou ver, isto é um sinal de perigo. </a:t>
            </a:r>
          </a:p>
          <a:p>
            <a:pPr marL="342900" indent="-342900" rtl="0">
              <a:buFont typeface="Arial" panose="020B0604020202020204" pitchFamily="34" charset="0"/>
              <a:buChar char="•"/>
            </a:pPr>
            <a:endParaRPr lang="en-GB" sz="2400" b="0" dirty="0">
              <a:solidFill>
                <a:schemeClr val="tx1"/>
              </a:solidFill>
              <a:latin typeface="+mn-lt"/>
            </a:endParaRPr>
          </a:p>
          <a:p>
            <a:pPr marL="342900" indent="-342900" rtl="0">
              <a:buFont typeface="Arial" panose="020B0604020202020204" pitchFamily="34" charset="0"/>
              <a:buChar char="•"/>
            </a:pPr>
            <a:r>
              <a:rPr lang="pt" sz="2400" b="0">
                <a:solidFill>
                  <a:schemeClr val="tx1"/>
                </a:solidFill>
                <a:latin typeface="+mn-lt"/>
              </a:rPr>
              <a:t>É provável que a mãe não interaja consigo ou pareça agir de forma algo estranha.</a:t>
            </a:r>
          </a:p>
          <a:p>
            <a:pPr marL="342900" indent="-342900" rtl="0">
              <a:buFont typeface="Arial" panose="020B0604020202020204" pitchFamily="34" charset="0"/>
              <a:buChar char="•"/>
            </a:pPr>
            <a:endParaRPr lang="en-GB" sz="2400" b="0" dirty="0">
              <a:solidFill>
                <a:schemeClr val="tx1"/>
              </a:solidFill>
              <a:latin typeface="+mn-lt"/>
            </a:endParaRPr>
          </a:p>
          <a:p>
            <a:pPr marL="342900" indent="-342900" rtl="0">
              <a:buFont typeface="Arial" panose="020B0604020202020204" pitchFamily="34" charset="0"/>
              <a:buChar char="•"/>
            </a:pPr>
            <a:r>
              <a:rPr lang="pt" sz="2400" b="0">
                <a:solidFill>
                  <a:schemeClr val="tx1"/>
                </a:solidFill>
                <a:latin typeface="+mn-lt"/>
              </a:rPr>
              <a:t>A mãe está a comportar-se de uma forma que pode colocar a criança ou a ela própria em perigo</a:t>
            </a:r>
          </a:p>
        </p:txBody>
      </p:sp>
    </p:spTree>
    <p:extLst>
      <p:ext uri="{BB962C8B-B14F-4D97-AF65-F5344CB8AC3E}">
        <p14:creationId xmlns:p14="http://schemas.microsoft.com/office/powerpoint/2010/main" val="3891272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A Avaliação MAMI</a:t>
            </a:r>
            <a:br>
              <a:rPr lang="en-GB" dirty="0"/>
            </a:br>
            <a:r>
              <a:rPr lang="pt">
                <a:solidFill>
                  <a:schemeClr val="accent1"/>
                </a:solidFill>
              </a:rPr>
              <a:t>Passo 2: avaliação de Sinais Clínicos e Sintomas do Lactente</a:t>
            </a:r>
            <a:endParaRPr lang="en-UK" dirty="0">
              <a:solidFill>
                <a:schemeClr val="accent1"/>
              </a:solidFill>
            </a:endParaRPr>
          </a:p>
        </p:txBody>
      </p:sp>
      <p:pic>
        <p:nvPicPr>
          <p:cNvPr id="2" name="Picture 1" descr="A chart with different colored squares&#10;&#10;Description automatically generated">
            <a:extLst>
              <a:ext uri="{FF2B5EF4-FFF2-40B4-BE49-F238E27FC236}">
                <a16:creationId xmlns:a16="http://schemas.microsoft.com/office/drawing/2014/main" id="{E7A35F72-6441-E58E-13A1-A1AC7B459751}"/>
              </a:ext>
            </a:extLst>
          </p:cNvPr>
          <p:cNvPicPr>
            <a:picLocks noChangeAspect="1"/>
          </p:cNvPicPr>
          <p:nvPr/>
        </p:nvPicPr>
        <p:blipFill>
          <a:blip r:embed="rId3"/>
          <a:stretch>
            <a:fillRect/>
          </a:stretch>
        </p:blipFill>
        <p:spPr>
          <a:xfrm>
            <a:off x="1505607" y="2415437"/>
            <a:ext cx="9180786" cy="3183262"/>
          </a:xfrm>
          <a:prstGeom prst="rect">
            <a:avLst/>
          </a:prstGeom>
        </p:spPr>
      </p:pic>
    </p:spTree>
    <p:extLst>
      <p:ext uri="{BB962C8B-B14F-4D97-AF65-F5344CB8AC3E}">
        <p14:creationId xmlns:p14="http://schemas.microsoft.com/office/powerpoint/2010/main" val="142733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2977356"/>
            <a:ext cx="4236335" cy="903288"/>
          </a:xfrm>
          <a:prstGeom prst="rect">
            <a:avLst/>
          </a:prstGeom>
          <a:noFill/>
        </p:spPr>
        <p:txBody>
          <a:bodyPr tIns="7200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pt">
                <a:solidFill>
                  <a:schemeClr val="bg1"/>
                </a:solidFill>
              </a:rPr>
              <a:t>AGENDA — DIA 1</a:t>
            </a:r>
            <a:endParaRPr lang="en-UK" dirty="0">
              <a:solidFill>
                <a:schemeClr val="bg1"/>
              </a:solidFill>
            </a:endParaRPr>
          </a:p>
        </p:txBody>
      </p:sp>
    </p:spTree>
    <p:extLst>
      <p:ext uri="{BB962C8B-B14F-4D97-AF65-F5344CB8AC3E}">
        <p14:creationId xmlns:p14="http://schemas.microsoft.com/office/powerpoint/2010/main" val="2680593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Sinais Clínicos e Sintomas</a:t>
            </a:r>
            <a:br>
              <a:rPr lang="en-GB" dirty="0"/>
            </a:br>
            <a:r>
              <a:rPr lang="pt">
                <a:solidFill>
                  <a:schemeClr val="accent1"/>
                </a:solidFill>
              </a:rPr>
              <a:t>Diarreia e Desidratação</a:t>
            </a:r>
            <a:endParaRPr lang="en-UK" dirty="0">
              <a:solidFill>
                <a:schemeClr val="accent1"/>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811733" y="2082140"/>
            <a:ext cx="5633029" cy="3958175"/>
          </a:xfrm>
        </p:spPr>
        <p:txBody>
          <a:bodyPr rtlCol="0">
            <a:normAutofit fontScale="92500" lnSpcReduction="20000"/>
          </a:bodyPr>
          <a:lstStyle/>
          <a:p>
            <a:pPr rtl="0"/>
            <a:r>
              <a:rPr lang="pt" sz="2400" b="0">
                <a:solidFill>
                  <a:schemeClr val="accent1"/>
                </a:solidFill>
              </a:rPr>
              <a:t>Pergunte sobre a diarreia:</a:t>
            </a:r>
          </a:p>
          <a:p>
            <a:pPr marL="342900" indent="-342900" rtl="0">
              <a:buFont typeface="Arial" panose="020B0604020202020204" pitchFamily="34" charset="0"/>
              <a:buChar char="•"/>
            </a:pPr>
            <a:r>
              <a:rPr lang="pt" sz="2400" b="0">
                <a:solidFill>
                  <a:schemeClr val="tx1"/>
                </a:solidFill>
              </a:rPr>
              <a:t>Pergunte à mãe sobre as fezes — se a criança tem 3 ou mais fezes moles por dia, isso é preocupante</a:t>
            </a:r>
          </a:p>
          <a:p>
            <a:pPr rtl="0"/>
            <a:endParaRPr lang="en-GB" sz="2400" b="0" dirty="0">
              <a:solidFill>
                <a:schemeClr val="tx1"/>
              </a:solidFill>
            </a:endParaRPr>
          </a:p>
          <a:p>
            <a:pPr rtl="0"/>
            <a:r>
              <a:rPr lang="pt" sz="2400" b="0">
                <a:solidFill>
                  <a:schemeClr val="accent1"/>
                </a:solidFill>
              </a:rPr>
              <a:t>Verifique se há desidratação:</a:t>
            </a:r>
          </a:p>
          <a:p>
            <a:pPr marL="342900" indent="-342900" rtl="0">
              <a:buFont typeface="Arial" panose="020B0604020202020204" pitchFamily="34" charset="0"/>
              <a:buChar char="•"/>
            </a:pPr>
            <a:r>
              <a:rPr lang="pt" sz="2400" b="0">
                <a:solidFill>
                  <a:schemeClr val="tx1"/>
                </a:solidFill>
              </a:rPr>
              <a:t>Procure por olhos encovados</a:t>
            </a:r>
          </a:p>
          <a:p>
            <a:pPr marL="342900" indent="-342900" rtl="0">
              <a:buFont typeface="Arial" panose="020B0604020202020204" pitchFamily="34" charset="0"/>
              <a:buChar char="•"/>
            </a:pPr>
            <a:r>
              <a:rPr lang="pt" sz="2400" b="0">
                <a:solidFill>
                  <a:schemeClr val="tx1"/>
                </a:solidFill>
              </a:rPr>
              <a:t>Verifique por meio de um “beliscão na pele”: se, depois de o fazer, a pele permanecer beliscada no estômago, é sinal de desidratação.</a:t>
            </a:r>
          </a:p>
        </p:txBody>
      </p:sp>
      <p:pic>
        <p:nvPicPr>
          <p:cNvPr id="3" name="Picture 2" descr="A picture containing person, indoor&#10;&#10;Description automatically generated">
            <a:extLst>
              <a:ext uri="{FF2B5EF4-FFF2-40B4-BE49-F238E27FC236}">
                <a16:creationId xmlns:a16="http://schemas.microsoft.com/office/drawing/2014/main" id="{04F279D3-DF37-91DF-3A40-168BC1D4D43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84985" y="2882267"/>
            <a:ext cx="4889285" cy="193101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8915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Sinais Clínicos e Sintomas</a:t>
            </a:r>
            <a:br>
              <a:rPr lang="en-GB" dirty="0"/>
            </a:br>
            <a:r>
              <a:rPr lang="pt">
                <a:solidFill>
                  <a:schemeClr val="accent4">
                    <a:lumMod val="75000"/>
                  </a:schemeClr>
                </a:solidFill>
              </a:rPr>
              <a:t>Histórico de desidratação e exame clínico</a:t>
            </a:r>
            <a:endParaRPr lang="en-UK" dirty="0">
              <a:solidFill>
                <a:schemeClr val="accent4">
                  <a:lumMod val="75000"/>
                </a:schemeClr>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811734" y="2082140"/>
            <a:ext cx="4621912" cy="4135676"/>
          </a:xfrm>
        </p:spPr>
        <p:txBody>
          <a:bodyPr rtlCol="0">
            <a:normAutofit fontScale="55000" lnSpcReduction="20000"/>
          </a:bodyPr>
          <a:lstStyle/>
          <a:p>
            <a:pPr rtl="0"/>
            <a:r>
              <a:rPr lang="pt" sz="2400" b="1">
                <a:solidFill>
                  <a:schemeClr val="accent4">
                    <a:lumMod val="75000"/>
                  </a:schemeClr>
                </a:solidFill>
              </a:rPr>
              <a:t>Histórico</a:t>
            </a:r>
          </a:p>
          <a:p>
            <a:pPr marL="342900" indent="-342900" rtl="0">
              <a:buFont typeface="Arial" panose="020B0604020202020204" pitchFamily="34" charset="0"/>
              <a:buChar char="•"/>
            </a:pPr>
            <a:r>
              <a:rPr lang="pt" sz="2400" b="0">
                <a:solidFill>
                  <a:schemeClr val="tx1"/>
                </a:solidFill>
              </a:rPr>
              <a:t>Perda recente de líquidos – diarreia, </a:t>
            </a:r>
            <a:r>
              <a:rPr lang="pt" sz="2400" b="1">
                <a:solidFill>
                  <a:schemeClr val="accent4">
                    <a:lumMod val="75000"/>
                  </a:schemeClr>
                </a:solidFill>
              </a:rPr>
              <a:t>≥ 3 </a:t>
            </a:r>
            <a:r>
              <a:rPr lang="pt" sz="2400" b="0">
                <a:solidFill>
                  <a:schemeClr val="tx1"/>
                </a:solidFill>
              </a:rPr>
              <a:t>fezes líquidas, ou vómitos. Um histórico de diarreia crónica ou persistente que dura há várias semanas não pode ser utilizado para fazer o diagnóstico de desidratação na ausência dos sinais de desidratação associados</a:t>
            </a:r>
          </a:p>
          <a:p>
            <a:pPr marL="342900" indent="-342900" rtl="0">
              <a:buFont typeface="Arial" panose="020B0604020202020204" pitchFamily="34" charset="0"/>
              <a:buChar char="•"/>
            </a:pPr>
            <a:endParaRPr lang="en-GB" sz="2400" b="0" dirty="0">
              <a:solidFill>
                <a:schemeClr val="tx1"/>
              </a:solidFill>
            </a:endParaRPr>
          </a:p>
          <a:p>
            <a:pPr marL="342900" indent="-342900" rtl="0">
              <a:buFont typeface="Arial" panose="020B0604020202020204" pitchFamily="34" charset="0"/>
              <a:buChar char="•"/>
            </a:pPr>
            <a:r>
              <a:rPr lang="pt" sz="2400" b="0">
                <a:solidFill>
                  <a:schemeClr val="tx1"/>
                </a:solidFill>
              </a:rPr>
              <a:t>Alterações recentes na aparência dos olhos, de tal forma que parecem mais encovados do que há horas/dia antes</a:t>
            </a:r>
          </a:p>
          <a:p>
            <a:pPr marL="342900" indent="-342900" rtl="0">
              <a:buFont typeface="Arial" panose="020B0604020202020204" pitchFamily="34" charset="0"/>
              <a:buChar char="•"/>
            </a:pPr>
            <a:endParaRPr lang="en-GB" sz="2400" b="0" dirty="0">
              <a:solidFill>
                <a:schemeClr val="tx1"/>
              </a:solidFill>
            </a:endParaRPr>
          </a:p>
          <a:p>
            <a:pPr marL="342900" indent="-342900" rtl="0">
              <a:buFont typeface="Arial" panose="020B0604020202020204" pitchFamily="34" charset="0"/>
              <a:buChar char="•"/>
            </a:pPr>
            <a:r>
              <a:rPr lang="pt" sz="2400" b="0">
                <a:solidFill>
                  <a:schemeClr val="tx1"/>
                </a:solidFill>
              </a:rPr>
              <a:t>Produção de urina — mesmo que a criança ainda esteja a usar fraldas, um cuidador que tenha estado com a criança constantemente nos últimos dias saberá se ocorreu uma redução da produção de urina. Pergunte também se a urina é amarela mais escura, há presença de sangue, um odor diferente, etc.</a:t>
            </a:r>
          </a:p>
        </p:txBody>
      </p:sp>
      <p:sp>
        <p:nvSpPr>
          <p:cNvPr id="7" name="Content Placeholder 2">
            <a:extLst>
              <a:ext uri="{FF2B5EF4-FFF2-40B4-BE49-F238E27FC236}">
                <a16:creationId xmlns:a16="http://schemas.microsoft.com/office/drawing/2014/main" id="{B3E39850-4709-D325-B2C1-92C3DCEEDA3C}"/>
              </a:ext>
            </a:extLst>
          </p:cNvPr>
          <p:cNvSpPr txBox="1">
            <a:spLocks/>
          </p:cNvSpPr>
          <p:nvPr/>
        </p:nvSpPr>
        <p:spPr>
          <a:xfrm>
            <a:off x="6025572" y="2082139"/>
            <a:ext cx="4621912" cy="4371415"/>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pt" sz="1500" b="1">
                <a:solidFill>
                  <a:schemeClr val="accent4">
                    <a:lumMod val="75000"/>
                  </a:schemeClr>
                </a:solidFill>
              </a:rPr>
              <a:t>Exame clínico</a:t>
            </a:r>
          </a:p>
          <a:p>
            <a:pPr marL="285750" indent="-285750" rtl="0">
              <a:buFont typeface="Arial" panose="020B0604020202020204" pitchFamily="34" charset="0"/>
              <a:buChar char="•"/>
            </a:pPr>
            <a:r>
              <a:rPr lang="pt" sz="1500">
                <a:solidFill>
                  <a:schemeClr val="tx1"/>
                </a:solidFill>
              </a:rPr>
              <a:t>A perda de peso pode ser utilizada como indicador, se o peso antes do início da diarreia for conhecido.  </a:t>
            </a:r>
          </a:p>
          <a:p>
            <a:pPr marL="285750" indent="-285750" rtl="0">
              <a:buFont typeface="Arial" panose="020B0604020202020204" pitchFamily="34" charset="0"/>
              <a:buChar char="•"/>
            </a:pPr>
            <a:endParaRPr lang="en-US" sz="1500" dirty="0">
              <a:solidFill>
                <a:schemeClr val="tx1"/>
              </a:solidFill>
            </a:endParaRPr>
          </a:p>
          <a:p>
            <a:pPr marL="285750" indent="-285750" rtl="0">
              <a:buFont typeface="Arial" panose="020B0604020202020204" pitchFamily="34" charset="0"/>
              <a:buChar char="•"/>
            </a:pPr>
            <a:r>
              <a:rPr lang="pt" sz="1500">
                <a:solidFill>
                  <a:schemeClr val="tx1"/>
                </a:solidFill>
              </a:rPr>
              <a:t>Sede, irritabilidade e agitação podem ser manifestações de desidratação. </a:t>
            </a:r>
          </a:p>
          <a:p>
            <a:pPr marL="285750" indent="-285750" rtl="0">
              <a:buFont typeface="Arial" panose="020B0604020202020204" pitchFamily="34" charset="0"/>
              <a:buChar char="•"/>
            </a:pPr>
            <a:endParaRPr lang="en-US" sz="1500" dirty="0">
              <a:solidFill>
                <a:schemeClr val="tx1"/>
              </a:solidFill>
            </a:endParaRPr>
          </a:p>
          <a:p>
            <a:pPr marL="285750" indent="-285750" rtl="0">
              <a:buFont typeface="Arial" panose="020B0604020202020204" pitchFamily="34" charset="0"/>
              <a:buChar char="•"/>
            </a:pPr>
            <a:endParaRPr lang="en-US" sz="1500" dirty="0"/>
          </a:p>
          <a:p>
            <a:pPr marL="285750" indent="-285750" rtl="0">
              <a:buFont typeface="Arial" panose="020B0604020202020204" pitchFamily="34" charset="0"/>
              <a:buChar char="•"/>
            </a:pPr>
            <a:endParaRPr lang="en-US" sz="1500" dirty="0">
              <a:solidFill>
                <a:schemeClr val="tx1"/>
              </a:solidFill>
            </a:endParaRPr>
          </a:p>
          <a:p>
            <a:pPr marL="285750" indent="-285750" rtl="0">
              <a:buFont typeface="Arial" panose="020B0604020202020204" pitchFamily="34" charset="0"/>
              <a:buChar char="•"/>
            </a:pPr>
            <a:endParaRPr lang="en-US" sz="1500" dirty="0"/>
          </a:p>
          <a:p>
            <a:pPr marL="285750" indent="-285750" rtl="0">
              <a:buFont typeface="Arial" panose="020B0604020202020204" pitchFamily="34" charset="0"/>
              <a:buChar char="•"/>
            </a:pPr>
            <a:endParaRPr lang="en-US" sz="1500" dirty="0">
              <a:solidFill>
                <a:schemeClr val="tx1"/>
              </a:solidFill>
            </a:endParaRPr>
          </a:p>
          <a:p>
            <a:pPr marL="285750" indent="-285750" rtl="0">
              <a:buFont typeface="Arial" panose="020B0604020202020204" pitchFamily="34" charset="0"/>
              <a:buChar char="•"/>
            </a:pPr>
            <a:endParaRPr lang="pt" sz="1500" dirty="0"/>
          </a:p>
          <a:p>
            <a:pPr marL="285750" indent="-285750" rtl="0">
              <a:buFont typeface="Arial" panose="020B0604020202020204" pitchFamily="34" charset="0"/>
              <a:buChar char="•"/>
            </a:pPr>
            <a:endParaRPr lang="en-US" sz="1500" dirty="0">
              <a:solidFill>
                <a:schemeClr val="tx1"/>
              </a:solidFill>
            </a:endParaRPr>
          </a:p>
          <a:p>
            <a:pPr marL="285750" indent="-285750" rtl="0">
              <a:buFont typeface="Arial" panose="020B0604020202020204" pitchFamily="34" charset="0"/>
              <a:buChar char="•"/>
            </a:pPr>
            <a:r>
              <a:rPr lang="pt" sz="1500">
                <a:solidFill>
                  <a:schemeClr val="tx1"/>
                </a:solidFill>
              </a:rPr>
              <a:t>O tratamento da desidratação será coberto nas sessões de gestão clínica</a:t>
            </a:r>
            <a:endParaRPr lang="en-GB" sz="1500" dirty="0">
              <a:solidFill>
                <a:schemeClr val="tx1"/>
              </a:solidFill>
            </a:endParaRPr>
          </a:p>
        </p:txBody>
      </p:sp>
      <p:sp>
        <p:nvSpPr>
          <p:cNvPr id="8" name="Rounded Rectangle 6">
            <a:extLst>
              <a:ext uri="{FF2B5EF4-FFF2-40B4-BE49-F238E27FC236}">
                <a16:creationId xmlns:a16="http://schemas.microsoft.com/office/drawing/2014/main" id="{E24334EE-3A62-208C-340C-16CD52C36454}"/>
              </a:ext>
            </a:extLst>
          </p:cNvPr>
          <p:cNvSpPr/>
          <p:nvPr/>
        </p:nvSpPr>
        <p:spPr>
          <a:xfrm>
            <a:off x="6121512" y="3990884"/>
            <a:ext cx="4554727" cy="1448382"/>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rtl="0"/>
            <a:r>
              <a:rPr lang="pt" sz="1400"/>
              <a:t>Na prática, suponha que todas as crianças com SAM que apresentem diarreia líquida têm alguma desidratação. Seja metódico na sua avaliação. A chave para uma boa gestão é continuar a reavaliar o seu estado de hidratação e monitorizar atentamente o tratamento</a:t>
            </a:r>
          </a:p>
        </p:txBody>
      </p:sp>
    </p:spTree>
    <p:extLst>
      <p:ext uri="{BB962C8B-B14F-4D97-AF65-F5344CB8AC3E}">
        <p14:creationId xmlns:p14="http://schemas.microsoft.com/office/powerpoint/2010/main" val="2802388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Sinais Clínicos e Sintomas</a:t>
            </a:r>
            <a:br>
              <a:rPr lang="en-GB" dirty="0"/>
            </a:br>
            <a:r>
              <a:rPr lang="pt">
                <a:solidFill>
                  <a:schemeClr val="accent4">
                    <a:lumMod val="75000"/>
                  </a:schemeClr>
                </a:solidFill>
              </a:rPr>
              <a:t>Temperatura: “febre”.</a:t>
            </a:r>
            <a:endParaRPr lang="en-UK" dirty="0">
              <a:solidFill>
                <a:schemeClr val="accent4">
                  <a:lumMod val="75000"/>
                </a:schemeClr>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811734" y="2082140"/>
            <a:ext cx="4621912" cy="4135676"/>
          </a:xfrm>
        </p:spPr>
        <p:txBody>
          <a:bodyPr rtlCol="0">
            <a:normAutofit fontScale="92500"/>
          </a:bodyPr>
          <a:lstStyle/>
          <a:p>
            <a:pPr rtl="0"/>
            <a:r>
              <a:rPr lang="pt" sz="2400" b="0">
                <a:solidFill>
                  <a:schemeClr val="tx1"/>
                </a:solidFill>
              </a:rPr>
              <a:t>Se o lactente tiver mais de 37,5</a:t>
            </a:r>
            <a:r>
              <a:rPr lang="pt" sz="2400" b="0">
                <a:solidFill>
                  <a:schemeClr val="tx1"/>
                </a:solidFill>
                <a:cs typeface="Arial"/>
              </a:rPr>
              <a:t> ˚C: </a:t>
            </a:r>
          </a:p>
          <a:p>
            <a:pPr rtl="0"/>
            <a:endParaRPr lang="en-GB" sz="2400" b="0" dirty="0">
              <a:solidFill>
                <a:schemeClr val="tx1"/>
              </a:solidFill>
              <a:cs typeface="Arial" panose="020B0604020202020204" pitchFamily="34" charset="0"/>
            </a:endParaRPr>
          </a:p>
          <a:p>
            <a:pPr rtl="0"/>
            <a:r>
              <a:rPr lang="pt" sz="2400" b="1">
                <a:solidFill>
                  <a:schemeClr val="accent4">
                    <a:lumMod val="75000"/>
                  </a:schemeClr>
                </a:solidFill>
              </a:rPr>
              <a:t>Experimente</a:t>
            </a:r>
          </a:p>
          <a:p>
            <a:pPr marL="342900" indent="-342900" rtl="0">
              <a:buFont typeface="Arial" panose="020B0604020202020204" pitchFamily="34" charset="0"/>
              <a:buChar char="•"/>
            </a:pPr>
            <a:r>
              <a:rPr lang="pt" sz="2400" b="0">
                <a:solidFill>
                  <a:schemeClr val="tx1"/>
                </a:solidFill>
              </a:rPr>
              <a:t>Arrefecer o lactente, retirando a roupa durante 10 minutos</a:t>
            </a:r>
          </a:p>
          <a:p>
            <a:pPr marL="342900" indent="-342900" rtl="0">
              <a:buFont typeface="Arial" panose="020B0604020202020204" pitchFamily="34" charset="0"/>
              <a:buChar char="•"/>
            </a:pPr>
            <a:r>
              <a:rPr lang="pt" sz="2400" b="0">
                <a:solidFill>
                  <a:schemeClr val="tx1"/>
                </a:solidFill>
              </a:rPr>
              <a:t>Se o lactente ainda estiver demasiado quente ou parecer doente, isto é um fator de risco, </a:t>
            </a:r>
            <a:r>
              <a:rPr lang="pt" sz="2400" b="0">
                <a:solidFill>
                  <a:schemeClr val="tx1"/>
                </a:solidFill>
                <a:sym typeface="Wingdings" panose="05000000000000000000" pitchFamily="2" charset="2"/>
              </a:rPr>
              <a:t>encaminhe urgentemente para instalações de nível superior.</a:t>
            </a:r>
            <a:endParaRPr lang="en-GB" sz="2400" b="0" dirty="0">
              <a:solidFill>
                <a:schemeClr val="tx1"/>
              </a:solidFill>
            </a:endParaRPr>
          </a:p>
        </p:txBody>
      </p:sp>
      <p:pic>
        <p:nvPicPr>
          <p:cNvPr id="3" name="Picture 2">
            <a:extLst>
              <a:ext uri="{FF2B5EF4-FFF2-40B4-BE49-F238E27FC236}">
                <a16:creationId xmlns:a16="http://schemas.microsoft.com/office/drawing/2014/main" id="{9E6683AC-8193-DC73-409A-7289BBDEE7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89241" y="2082140"/>
            <a:ext cx="3769969" cy="2333039"/>
          </a:xfrm>
          <a:prstGeom prst="rect">
            <a:avLst/>
          </a:prstGeom>
        </p:spPr>
      </p:pic>
    </p:spTree>
    <p:extLst>
      <p:ext uri="{BB962C8B-B14F-4D97-AF65-F5344CB8AC3E}">
        <p14:creationId xmlns:p14="http://schemas.microsoft.com/office/powerpoint/2010/main" val="4197344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Sinais Clínicos e Sintomas</a:t>
            </a:r>
            <a:br>
              <a:rPr lang="en-GB" dirty="0"/>
            </a:br>
            <a:r>
              <a:rPr lang="pt">
                <a:solidFill>
                  <a:schemeClr val="accent4">
                    <a:lumMod val="75000"/>
                  </a:schemeClr>
                </a:solidFill>
              </a:rPr>
              <a:t>Tosse</a:t>
            </a:r>
            <a:endParaRPr lang="en-UK" dirty="0">
              <a:solidFill>
                <a:schemeClr val="accent4">
                  <a:lumMod val="75000"/>
                </a:schemeClr>
              </a:solidFill>
            </a:endParaRPr>
          </a:p>
        </p:txBody>
      </p:sp>
      <p:graphicFrame>
        <p:nvGraphicFramePr>
          <p:cNvPr id="8" name="Table 9">
            <a:extLst>
              <a:ext uri="{FF2B5EF4-FFF2-40B4-BE49-F238E27FC236}">
                <a16:creationId xmlns:a16="http://schemas.microsoft.com/office/drawing/2014/main" id="{534FBAA0-BE1C-A81A-F147-60223D457D9F}"/>
              </a:ext>
            </a:extLst>
          </p:cNvPr>
          <p:cNvGraphicFramePr>
            <a:graphicFrameLocks noGrp="1"/>
          </p:cNvGraphicFramePr>
          <p:nvPr>
            <p:extLst>
              <p:ext uri="{D42A27DB-BD31-4B8C-83A1-F6EECF244321}">
                <p14:modId xmlns:p14="http://schemas.microsoft.com/office/powerpoint/2010/main" val="765046200"/>
              </p:ext>
            </p:extLst>
          </p:nvPr>
        </p:nvGraphicFramePr>
        <p:xfrm>
          <a:off x="975524" y="2197880"/>
          <a:ext cx="5214262" cy="3291840"/>
        </p:xfrm>
        <a:graphic>
          <a:graphicData uri="http://schemas.openxmlformats.org/drawingml/2006/table">
            <a:tbl>
              <a:tblPr firstRow="1" bandRow="1">
                <a:tableStyleId>{5940675A-B579-460E-94D1-54222C63F5DA}</a:tableStyleId>
              </a:tblPr>
              <a:tblGrid>
                <a:gridCol w="2607131">
                  <a:extLst>
                    <a:ext uri="{9D8B030D-6E8A-4147-A177-3AD203B41FA5}">
                      <a16:colId xmlns:a16="http://schemas.microsoft.com/office/drawing/2014/main" val="1311282209"/>
                    </a:ext>
                  </a:extLst>
                </a:gridCol>
                <a:gridCol w="2607131">
                  <a:extLst>
                    <a:ext uri="{9D8B030D-6E8A-4147-A177-3AD203B41FA5}">
                      <a16:colId xmlns:a16="http://schemas.microsoft.com/office/drawing/2014/main" val="814389444"/>
                    </a:ext>
                  </a:extLst>
                </a:gridCol>
              </a:tblGrid>
              <a:tr h="370840">
                <a:tc>
                  <a:txBody>
                    <a:bodyPr/>
                    <a:lstStyle/>
                    <a:p>
                      <a:pPr marL="285750" indent="-285750" rtl="0">
                        <a:buFont typeface="Arial" panose="020B0604020202020204" pitchFamily="34" charset="0"/>
                        <a:buChar char="•"/>
                      </a:pPr>
                      <a:r>
                        <a:rPr lang="pt">
                          <a:latin typeface="+mn-lt"/>
                        </a:rPr>
                        <a:t>Quaisquer sinais gerais de perigo</a:t>
                      </a:r>
                    </a:p>
                    <a:p>
                      <a:pPr marL="0" indent="0" rtl="0">
                        <a:buFont typeface="Arial" panose="020B0604020202020204" pitchFamily="34" charset="0"/>
                        <a:buNone/>
                      </a:pPr>
                      <a:r>
                        <a:rPr lang="pt">
                          <a:latin typeface="+mn-lt"/>
                        </a:rPr>
                        <a:t>ou</a:t>
                      </a:r>
                    </a:p>
                    <a:p>
                      <a:pPr marL="285750" indent="-285750" rtl="0">
                        <a:buFont typeface="Arial" panose="020B0604020202020204" pitchFamily="34" charset="0"/>
                        <a:buChar char="•"/>
                      </a:pPr>
                      <a:r>
                        <a:rPr lang="pt">
                          <a:latin typeface="+mn-lt"/>
                        </a:rPr>
                        <a:t>Estridor numa criança calma</a:t>
                      </a:r>
                      <a:endParaRPr lang="en-GB" dirty="0">
                        <a:latin typeface="+mn-lt"/>
                      </a:endParaRPr>
                    </a:p>
                  </a:txBody>
                  <a:tcPr>
                    <a:solidFill>
                      <a:schemeClr val="tx2">
                        <a:lumMod val="40000"/>
                        <a:lumOff val="60000"/>
                      </a:schemeClr>
                    </a:solidFill>
                  </a:tcPr>
                </a:tc>
                <a:tc>
                  <a:txBody>
                    <a:bodyPr/>
                    <a:lstStyle/>
                    <a:p>
                      <a:pPr rtl="0"/>
                      <a:r>
                        <a:rPr lang="pt">
                          <a:latin typeface="+mn-lt"/>
                        </a:rPr>
                        <a:t>Rosa: </a:t>
                      </a:r>
                    </a:p>
                    <a:p>
                      <a:pPr rtl="0"/>
                      <a:r>
                        <a:rPr lang="pt">
                          <a:latin typeface="+mn-lt"/>
                        </a:rPr>
                        <a:t>PNEUMONIA GRAVE OU DOENÇA MUITO GRAVE</a:t>
                      </a:r>
                    </a:p>
                  </a:txBody>
                  <a:tcPr>
                    <a:solidFill>
                      <a:schemeClr val="tx2">
                        <a:lumMod val="40000"/>
                        <a:lumOff val="60000"/>
                      </a:schemeClr>
                    </a:solidFill>
                  </a:tcPr>
                </a:tc>
                <a:extLst>
                  <a:ext uri="{0D108BD9-81ED-4DB2-BD59-A6C34878D82A}">
                    <a16:rowId xmlns:a16="http://schemas.microsoft.com/office/drawing/2014/main" val="546425932"/>
                  </a:ext>
                </a:extLst>
              </a:tr>
              <a:tr h="370840">
                <a:tc>
                  <a:txBody>
                    <a:bodyPr/>
                    <a:lstStyle/>
                    <a:p>
                      <a:pPr marL="285750" indent="-285750" rtl="0">
                        <a:buFont typeface="Arial" panose="020B0604020202020204" pitchFamily="34" charset="0"/>
                        <a:buChar char="•"/>
                      </a:pPr>
                      <a:r>
                        <a:rPr lang="pt">
                          <a:latin typeface="+mn-lt"/>
                        </a:rPr>
                        <a:t>Retração intercostal ou</a:t>
                      </a:r>
                    </a:p>
                    <a:p>
                      <a:pPr marL="285750" indent="-285750" rtl="0">
                        <a:buFont typeface="Arial" panose="020B0604020202020204" pitchFamily="34" charset="0"/>
                        <a:buChar char="•"/>
                      </a:pPr>
                      <a:r>
                        <a:rPr lang="pt">
                          <a:latin typeface="+mn-lt"/>
                        </a:rPr>
                        <a:t>Respiração rápida</a:t>
                      </a:r>
                      <a:endParaRPr lang="en-GB" dirty="0">
                        <a:latin typeface="+mn-lt"/>
                      </a:endParaRPr>
                    </a:p>
                  </a:txBody>
                  <a:tcPr>
                    <a:solidFill>
                      <a:schemeClr val="accent5">
                        <a:lumMod val="60000"/>
                        <a:lumOff val="40000"/>
                      </a:schemeClr>
                    </a:solidFill>
                  </a:tcPr>
                </a:tc>
                <a:tc>
                  <a:txBody>
                    <a:bodyPr/>
                    <a:lstStyle/>
                    <a:p>
                      <a:pPr rtl="0"/>
                      <a:r>
                        <a:rPr lang="pt">
                          <a:latin typeface="+mn-lt"/>
                        </a:rPr>
                        <a:t>Amarelo:</a:t>
                      </a:r>
                    </a:p>
                    <a:p>
                      <a:pPr marL="0" marR="0" lvl="0" indent="0" algn="l" defTabSz="457200" rtl="0" eaLnBrk="1" fontAlgn="auto" latinLnBrk="0" hangingPunct="1">
                        <a:lnSpc>
                          <a:spcPct val="100000"/>
                        </a:lnSpc>
                        <a:spcBef>
                          <a:spcPts val="0"/>
                        </a:spcBef>
                        <a:spcAft>
                          <a:spcPts val="0"/>
                        </a:spcAft>
                        <a:buClrTx/>
                        <a:buSzTx/>
                        <a:buFontTx/>
                        <a:buNone/>
                        <a:tabLst/>
                        <a:defRPr/>
                      </a:pPr>
                      <a:r>
                        <a:rPr lang="pt">
                          <a:latin typeface="+mn-lt"/>
                        </a:rPr>
                        <a:t>PNEUMONIA</a:t>
                      </a:r>
                      <a:endParaRPr lang="en-GB" dirty="0">
                        <a:latin typeface="+mn-lt"/>
                      </a:endParaRPr>
                    </a:p>
                  </a:txBody>
                  <a:tcPr>
                    <a:solidFill>
                      <a:schemeClr val="accent5">
                        <a:lumMod val="60000"/>
                        <a:lumOff val="40000"/>
                      </a:schemeClr>
                    </a:solidFill>
                  </a:tcPr>
                </a:tc>
                <a:extLst>
                  <a:ext uri="{0D108BD9-81ED-4DB2-BD59-A6C34878D82A}">
                    <a16:rowId xmlns:a16="http://schemas.microsoft.com/office/drawing/2014/main" val="955221372"/>
                  </a:ext>
                </a:extLst>
              </a:tr>
              <a:tr h="370840">
                <a:tc>
                  <a:txBody>
                    <a:bodyPr/>
                    <a:lstStyle/>
                    <a:p>
                      <a:pPr marL="285750" indent="-285750" rtl="0">
                        <a:buFont typeface="Arial" panose="020B0604020202020204" pitchFamily="34" charset="0"/>
                        <a:buChar char="•"/>
                      </a:pPr>
                      <a:r>
                        <a:rPr lang="pt">
                          <a:latin typeface="+mn-lt"/>
                        </a:rPr>
                        <a:t>Nenhum sinal de pneumonia ou doença muito grave</a:t>
                      </a:r>
                      <a:endParaRPr lang="en-GB" dirty="0">
                        <a:latin typeface="+mn-lt"/>
                      </a:endParaRPr>
                    </a:p>
                  </a:txBody>
                  <a:tcPr>
                    <a:solidFill>
                      <a:schemeClr val="accent6"/>
                    </a:solidFill>
                  </a:tcPr>
                </a:tc>
                <a:tc>
                  <a:txBody>
                    <a:bodyPr/>
                    <a:lstStyle/>
                    <a:p>
                      <a:pPr rtl="0"/>
                      <a:r>
                        <a:rPr lang="pt">
                          <a:latin typeface="+mn-lt"/>
                        </a:rPr>
                        <a:t>Verde:</a:t>
                      </a:r>
                    </a:p>
                    <a:p>
                      <a:pPr rtl="0"/>
                      <a:r>
                        <a:rPr lang="pt">
                          <a:latin typeface="+mn-lt"/>
                        </a:rPr>
                        <a:t>TOSSE OU CONSTIPAÇÃO</a:t>
                      </a:r>
                    </a:p>
                  </a:txBody>
                  <a:tcPr>
                    <a:solidFill>
                      <a:schemeClr val="accent6"/>
                    </a:solidFill>
                  </a:tcPr>
                </a:tc>
                <a:extLst>
                  <a:ext uri="{0D108BD9-81ED-4DB2-BD59-A6C34878D82A}">
                    <a16:rowId xmlns:a16="http://schemas.microsoft.com/office/drawing/2014/main" val="3655492914"/>
                  </a:ext>
                </a:extLst>
              </a:tr>
            </a:tbl>
          </a:graphicData>
        </a:graphic>
      </p:graphicFrame>
      <p:pic>
        <p:nvPicPr>
          <p:cNvPr id="9" name="Picture 8">
            <a:extLst>
              <a:ext uri="{FF2B5EF4-FFF2-40B4-BE49-F238E27FC236}">
                <a16:creationId xmlns:a16="http://schemas.microsoft.com/office/drawing/2014/main" id="{CD2EB834-A38F-1C21-2123-F3E8B1744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080" y="2284298"/>
            <a:ext cx="3431980" cy="2570364"/>
          </a:xfrm>
          <a:prstGeom prst="rect">
            <a:avLst/>
          </a:prstGeom>
        </p:spPr>
      </p:pic>
    </p:spTree>
    <p:extLst>
      <p:ext uri="{BB962C8B-B14F-4D97-AF65-F5344CB8AC3E}">
        <p14:creationId xmlns:p14="http://schemas.microsoft.com/office/powerpoint/2010/main" val="1783105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Sinais Clínicos e Sintomas</a:t>
            </a:r>
            <a:br>
              <a:rPr lang="en-GB" dirty="0"/>
            </a:br>
            <a:r>
              <a:rPr lang="pt">
                <a:solidFill>
                  <a:schemeClr val="accent4">
                    <a:lumMod val="75000"/>
                  </a:schemeClr>
                </a:solidFill>
              </a:rPr>
              <a:t>Palidez/Anemia</a:t>
            </a:r>
            <a:endParaRPr lang="en-UK" dirty="0">
              <a:solidFill>
                <a:schemeClr val="accent4">
                  <a:lumMod val="75000"/>
                </a:schemeClr>
              </a:solidFill>
            </a:endParaRPr>
          </a:p>
        </p:txBody>
      </p:sp>
      <p:pic>
        <p:nvPicPr>
          <p:cNvPr id="2" name="Picture 4" descr="Figure 3 from Malaria in children | Semantic Scholar">
            <a:extLst>
              <a:ext uri="{FF2B5EF4-FFF2-40B4-BE49-F238E27FC236}">
                <a16:creationId xmlns:a16="http://schemas.microsoft.com/office/drawing/2014/main" id="{01A33940-5594-5B86-F430-6BCD8EE57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86"/>
          <a:stretch/>
        </p:blipFill>
        <p:spPr bwMode="auto">
          <a:xfrm>
            <a:off x="3756586" y="1890367"/>
            <a:ext cx="4731344" cy="415874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D1A1F7A-385C-61F6-FE0A-BAAAE96217DD}"/>
              </a:ext>
            </a:extLst>
          </p:cNvPr>
          <p:cNvSpPr>
            <a:spLocks noGrp="1"/>
          </p:cNvSpPr>
          <p:nvPr>
            <p:ph idx="1"/>
          </p:nvPr>
        </p:nvSpPr>
        <p:spPr>
          <a:xfrm>
            <a:off x="1056185" y="6083573"/>
            <a:ext cx="10073144" cy="387214"/>
          </a:xfrm>
        </p:spPr>
        <p:txBody>
          <a:bodyPr rtlCol="0">
            <a:normAutofit/>
          </a:bodyPr>
          <a:lstStyle/>
          <a:p>
            <a:pPr algn="ctr" rtl="0"/>
            <a:r>
              <a:rPr lang="pt" sz="1400" b="0" i="1">
                <a:solidFill>
                  <a:schemeClr val="accent4">
                    <a:lumMod val="75000"/>
                  </a:schemeClr>
                </a:solidFill>
              </a:rPr>
              <a:t>Figura 3: </a:t>
            </a:r>
            <a:r>
              <a:rPr lang="pt" sz="1400" b="0">
                <a:solidFill>
                  <a:schemeClr val="accent4">
                    <a:lumMod val="75000"/>
                  </a:schemeClr>
                </a:solidFill>
              </a:rPr>
              <a:t>Anemia da malária — palidez da palma da mão da criança em comparação com a da mãe</a:t>
            </a:r>
          </a:p>
        </p:txBody>
      </p:sp>
    </p:spTree>
    <p:extLst>
      <p:ext uri="{BB962C8B-B14F-4D97-AF65-F5344CB8AC3E}">
        <p14:creationId xmlns:p14="http://schemas.microsoft.com/office/powerpoint/2010/main" val="1797481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Sinais Clínicos e Sintomas</a:t>
            </a:r>
            <a:br>
              <a:rPr lang="en-GB" dirty="0"/>
            </a:br>
            <a:r>
              <a:rPr lang="pt">
                <a:solidFill>
                  <a:schemeClr val="accent4">
                    <a:lumMod val="75000"/>
                  </a:schemeClr>
                </a:solidFill>
              </a:rPr>
              <a:t>Candidíase oral</a:t>
            </a:r>
            <a:endParaRPr lang="en-UK" dirty="0">
              <a:solidFill>
                <a:schemeClr val="accent4">
                  <a:lumMod val="75000"/>
                </a:schemeClr>
              </a:solidFill>
            </a:endParaRPr>
          </a:p>
        </p:txBody>
      </p:sp>
      <p:sp>
        <p:nvSpPr>
          <p:cNvPr id="8" name="Content Placeholder 2">
            <a:extLst>
              <a:ext uri="{FF2B5EF4-FFF2-40B4-BE49-F238E27FC236}">
                <a16:creationId xmlns:a16="http://schemas.microsoft.com/office/drawing/2014/main" id="{AFB7D647-357A-4D88-56BB-67750E873175}"/>
              </a:ext>
            </a:extLst>
          </p:cNvPr>
          <p:cNvSpPr txBox="1">
            <a:spLocks/>
          </p:cNvSpPr>
          <p:nvPr/>
        </p:nvSpPr>
        <p:spPr>
          <a:xfrm>
            <a:off x="811734" y="2082140"/>
            <a:ext cx="4621912" cy="41356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pt" sz="2400" b="0">
                <a:solidFill>
                  <a:schemeClr val="tx1"/>
                </a:solidFill>
              </a:rPr>
              <a:t>A candidíase oral manifesta-se por manchas brancas na boca do lactente ou no peito da mãe</a:t>
            </a:r>
            <a:endParaRPr lang="en-US" dirty="0">
              <a:solidFill>
                <a:schemeClr val="tx1"/>
              </a:solidFill>
            </a:endParaRPr>
          </a:p>
        </p:txBody>
      </p:sp>
      <p:pic>
        <p:nvPicPr>
          <p:cNvPr id="9" name="Picture 2" descr="thrush in a baby's mouth">
            <a:extLst>
              <a:ext uri="{FF2B5EF4-FFF2-40B4-BE49-F238E27FC236}">
                <a16:creationId xmlns:a16="http://schemas.microsoft.com/office/drawing/2014/main" id="{CF660264-1F7E-C006-3596-FAB7776334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46395" y="1863976"/>
            <a:ext cx="4709450" cy="313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230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Sinais Clínicos e Sintomas</a:t>
            </a:r>
            <a:br>
              <a:rPr lang="en-GB" dirty="0"/>
            </a:br>
            <a:r>
              <a:rPr lang="pt">
                <a:solidFill>
                  <a:schemeClr val="accent4">
                    <a:lumMod val="75000"/>
                  </a:schemeClr>
                </a:solidFill>
              </a:rPr>
              <a:t>Lábio leporino e/ou fenda palatina</a:t>
            </a:r>
            <a:endParaRPr lang="en-UK" dirty="0">
              <a:solidFill>
                <a:schemeClr val="accent4">
                  <a:lumMod val="75000"/>
                </a:schemeClr>
              </a:solidFill>
            </a:endParaRPr>
          </a:p>
        </p:txBody>
      </p:sp>
      <p:pic>
        <p:nvPicPr>
          <p:cNvPr id="2" name="Picture 8" descr="A picture containing graphical user interface&#10;&#10;Description automatically generated">
            <a:extLst>
              <a:ext uri="{FF2B5EF4-FFF2-40B4-BE49-F238E27FC236}">
                <a16:creationId xmlns:a16="http://schemas.microsoft.com/office/drawing/2014/main" id="{C0C62C45-6DFB-7DB7-84B1-23CA84068478}"/>
              </a:ext>
            </a:extLst>
          </p:cNvPr>
          <p:cNvPicPr>
            <a:picLocks noChangeAspect="1"/>
          </p:cNvPicPr>
          <p:nvPr/>
        </p:nvPicPr>
        <p:blipFill rotWithShape="1">
          <a:blip r:embed="rId3">
            <a:extLst>
              <a:ext uri="{28A0092B-C50C-407E-A947-70E740481C1C}">
                <a14:useLocalDpi xmlns:a14="http://schemas.microsoft.com/office/drawing/2010/main" val="0"/>
              </a:ext>
            </a:extLst>
          </a:blip>
          <a:srcRect b="4132"/>
          <a:stretch/>
        </p:blipFill>
        <p:spPr>
          <a:xfrm>
            <a:off x="3781278" y="1698044"/>
            <a:ext cx="4681959" cy="4730353"/>
          </a:xfrm>
          <a:prstGeom prst="rect">
            <a:avLst/>
          </a:prstGeom>
        </p:spPr>
      </p:pic>
    </p:spTree>
    <p:extLst>
      <p:ext uri="{BB962C8B-B14F-4D97-AF65-F5344CB8AC3E}">
        <p14:creationId xmlns:p14="http://schemas.microsoft.com/office/powerpoint/2010/main" val="2982176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A Avaliação MAMI</a:t>
            </a:r>
            <a:br>
              <a:rPr lang="en-GB" dirty="0"/>
            </a:br>
            <a:r>
              <a:rPr lang="pt">
                <a:solidFill>
                  <a:schemeClr val="accent4">
                    <a:lumMod val="75000"/>
                  </a:schemeClr>
                </a:solidFill>
              </a:rPr>
              <a:t>Passo 3: avaliação do Crescimento Infantil</a:t>
            </a:r>
            <a:endParaRPr lang="en-UK" dirty="0">
              <a:solidFill>
                <a:schemeClr val="accent4">
                  <a:lumMod val="75000"/>
                </a:schemeClr>
              </a:solidFill>
            </a:endParaRPr>
          </a:p>
        </p:txBody>
      </p:sp>
      <p:pic>
        <p:nvPicPr>
          <p:cNvPr id="2" name="Picture 1" descr="A close up of a document&#10;&#10;Description automatically generated">
            <a:extLst>
              <a:ext uri="{FF2B5EF4-FFF2-40B4-BE49-F238E27FC236}">
                <a16:creationId xmlns:a16="http://schemas.microsoft.com/office/drawing/2014/main" id="{723161E4-9179-FF5E-97DA-5C43F73A3EA3}"/>
              </a:ext>
            </a:extLst>
          </p:cNvPr>
          <p:cNvPicPr>
            <a:picLocks noChangeAspect="1"/>
          </p:cNvPicPr>
          <p:nvPr/>
        </p:nvPicPr>
        <p:blipFill>
          <a:blip r:embed="rId3"/>
          <a:stretch>
            <a:fillRect/>
          </a:stretch>
        </p:blipFill>
        <p:spPr>
          <a:xfrm>
            <a:off x="1177158" y="2076672"/>
            <a:ext cx="9916510" cy="3427239"/>
          </a:xfrm>
          <a:prstGeom prst="rect">
            <a:avLst/>
          </a:prstGeom>
        </p:spPr>
      </p:pic>
    </p:spTree>
    <p:extLst>
      <p:ext uri="{BB962C8B-B14F-4D97-AF65-F5344CB8AC3E}">
        <p14:creationId xmlns:p14="http://schemas.microsoft.com/office/powerpoint/2010/main" val="2350047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Crescimento Infantil</a:t>
            </a:r>
            <a:br>
              <a:rPr lang="en-GB" dirty="0"/>
            </a:br>
            <a:r>
              <a:rPr lang="pt">
                <a:solidFill>
                  <a:schemeClr val="accent4">
                    <a:lumMod val="75000"/>
                  </a:schemeClr>
                </a:solidFill>
              </a:rPr>
              <a:t>Peso e Comprimento</a:t>
            </a:r>
            <a:endParaRPr lang="en-UK" dirty="0">
              <a:solidFill>
                <a:schemeClr val="accent4">
                  <a:lumMod val="75000"/>
                </a:schemeClr>
              </a:solidFill>
            </a:endParaRPr>
          </a:p>
        </p:txBody>
      </p:sp>
      <p:pic>
        <p:nvPicPr>
          <p:cNvPr id="2" name="qeyXvCOIMHc">
            <a:extLst>
              <a:ext uri="{FF2B5EF4-FFF2-40B4-BE49-F238E27FC236}">
                <a16:creationId xmlns:a16="http://schemas.microsoft.com/office/drawing/2014/main" id="{4C8F1585-D72A-1BD3-0FD2-B978282EA2AE}"/>
              </a:ext>
            </a:extLst>
          </p:cNvPr>
          <p:cNvPicPr>
            <a:picLocks noRot="1" noChangeAspect="1"/>
          </p:cNvPicPr>
          <p:nvPr>
            <a:videoFile r:link="rId1"/>
          </p:nvPr>
        </p:nvPicPr>
        <p:blipFill>
          <a:blip r:embed="rId4"/>
          <a:stretch>
            <a:fillRect/>
          </a:stretch>
        </p:blipFill>
        <p:spPr>
          <a:xfrm>
            <a:off x="2155832" y="1848700"/>
            <a:ext cx="7873849" cy="4429040"/>
          </a:xfrm>
          <a:prstGeom prst="rect">
            <a:avLst/>
          </a:prstGeom>
        </p:spPr>
      </p:pic>
    </p:spTree>
    <p:extLst>
      <p:ext uri="{BB962C8B-B14F-4D97-AF65-F5344CB8AC3E}">
        <p14:creationId xmlns:p14="http://schemas.microsoft.com/office/powerpoint/2010/main" val="2188652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Crescimento Infantil</a:t>
            </a:r>
            <a:br>
              <a:rPr lang="en-GB" dirty="0"/>
            </a:br>
            <a:r>
              <a:rPr lang="pt">
                <a:solidFill>
                  <a:schemeClr val="accent4">
                    <a:lumMod val="75000"/>
                  </a:schemeClr>
                </a:solidFill>
              </a:rPr>
              <a:t>Peso</a:t>
            </a:r>
            <a:endParaRPr lang="en-UK" dirty="0">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811734" y="2082140"/>
            <a:ext cx="4621912" cy="1452368"/>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pt" sz="2400" b="0">
                <a:solidFill>
                  <a:schemeClr val="tx1"/>
                </a:solidFill>
              </a:rPr>
              <a:t>Pese o bebé utilizando balanças pediátricas (idealmente) com o peso mais próximo de 0,1 kg.</a:t>
            </a:r>
          </a:p>
        </p:txBody>
      </p:sp>
      <p:pic>
        <p:nvPicPr>
          <p:cNvPr id="4" name="Picture 3">
            <a:extLst>
              <a:ext uri="{FF2B5EF4-FFF2-40B4-BE49-F238E27FC236}">
                <a16:creationId xmlns:a16="http://schemas.microsoft.com/office/drawing/2014/main" id="{28CBF95E-8346-D8BF-5C23-5DE256EAA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356" y="1642423"/>
            <a:ext cx="4896544" cy="3573154"/>
          </a:xfrm>
          <a:prstGeom prst="rect">
            <a:avLst/>
          </a:prstGeom>
        </p:spPr>
      </p:pic>
      <p:sp>
        <p:nvSpPr>
          <p:cNvPr id="7" name="Content Placeholder 2">
            <a:extLst>
              <a:ext uri="{FF2B5EF4-FFF2-40B4-BE49-F238E27FC236}">
                <a16:creationId xmlns:a16="http://schemas.microsoft.com/office/drawing/2014/main" id="{320E4C24-4637-8A82-09F0-AD01BC95E9DE}"/>
              </a:ext>
            </a:extLst>
          </p:cNvPr>
          <p:cNvSpPr txBox="1">
            <a:spLocks/>
          </p:cNvSpPr>
          <p:nvPr/>
        </p:nvSpPr>
        <p:spPr>
          <a:xfrm>
            <a:off x="811733" y="3831808"/>
            <a:ext cx="5158243" cy="238600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pt" b="1"/>
              <a:t>Para a Z Score do peso-idade:</a:t>
            </a:r>
          </a:p>
          <a:p>
            <a:pPr marL="800100" lvl="1" indent="-342900" rtl="0">
              <a:buFont typeface="Arial" panose="020B0604020202020204" pitchFamily="34" charset="0"/>
              <a:buChar char="•"/>
            </a:pPr>
            <a:r>
              <a:rPr lang="pt"/>
              <a:t>Confirme a idade do lactente.</a:t>
            </a:r>
          </a:p>
          <a:p>
            <a:pPr marL="800100" lvl="1" indent="-342900" rtl="0">
              <a:buFont typeface="Arial" panose="020B0604020202020204" pitchFamily="34" charset="0"/>
              <a:buChar char="•"/>
            </a:pPr>
            <a:r>
              <a:rPr lang="pt"/>
              <a:t>Utilize os Gráficos ou Tabelas da OMS para procurar a Z Score</a:t>
            </a:r>
          </a:p>
        </p:txBody>
      </p:sp>
    </p:spTree>
    <p:extLst>
      <p:ext uri="{BB962C8B-B14F-4D97-AF65-F5344CB8AC3E}">
        <p14:creationId xmlns:p14="http://schemas.microsoft.com/office/powerpoint/2010/main" val="761927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9" name="Table 8">
            <a:extLst>
              <a:ext uri="{FF2B5EF4-FFF2-40B4-BE49-F238E27FC236}">
                <a16:creationId xmlns:a16="http://schemas.microsoft.com/office/drawing/2014/main" id="{2090639D-BED6-34C9-ED5B-1FC95D941FA1}"/>
              </a:ext>
            </a:extLst>
          </p:cNvPr>
          <p:cNvGraphicFramePr>
            <a:graphicFrameLocks noGrp="1"/>
          </p:cNvGraphicFramePr>
          <p:nvPr>
            <p:extLst>
              <p:ext uri="{D42A27DB-BD31-4B8C-83A1-F6EECF244321}">
                <p14:modId xmlns:p14="http://schemas.microsoft.com/office/powerpoint/2010/main" val="3527724092"/>
              </p:ext>
            </p:extLst>
          </p:nvPr>
        </p:nvGraphicFramePr>
        <p:xfrm>
          <a:off x="2764856" y="920518"/>
          <a:ext cx="6655801" cy="5016963"/>
        </p:xfrm>
        <a:graphic>
          <a:graphicData uri="http://schemas.openxmlformats.org/drawingml/2006/table">
            <a:tbl>
              <a:tblPr firstRow="1" firstCol="1" bandRow="1">
                <a:tableStyleId>{5202B0CA-FC54-4496-8BCA-5EF66A818D29}</a:tableStyleId>
              </a:tblPr>
              <a:tblGrid>
                <a:gridCol w="1936892">
                  <a:extLst>
                    <a:ext uri="{9D8B030D-6E8A-4147-A177-3AD203B41FA5}">
                      <a16:colId xmlns:a16="http://schemas.microsoft.com/office/drawing/2014/main" val="3433200156"/>
                    </a:ext>
                  </a:extLst>
                </a:gridCol>
                <a:gridCol w="4718909">
                  <a:extLst>
                    <a:ext uri="{9D8B030D-6E8A-4147-A177-3AD203B41FA5}">
                      <a16:colId xmlns:a16="http://schemas.microsoft.com/office/drawing/2014/main" val="668890169"/>
                    </a:ext>
                  </a:extLst>
                </a:gridCol>
              </a:tblGrid>
              <a:tr h="517226">
                <a:tc>
                  <a:txBody>
                    <a:bodyPr/>
                    <a:lstStyle/>
                    <a:p>
                      <a:pPr marL="0" marR="0" algn="ctr"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Hora</a:t>
                      </a:r>
                    </a:p>
                  </a:txBody>
                  <a:tcPr marL="68580" marR="68580" marT="0" marB="0" anchor="ctr">
                    <a:solidFill>
                      <a:schemeClr val="accent1"/>
                    </a:solidFill>
                  </a:tcPr>
                </a:tc>
                <a:tc>
                  <a:txBody>
                    <a:bodyPr/>
                    <a:lstStyle/>
                    <a:p>
                      <a:pPr marL="0" marR="0"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Sessão</a:t>
                      </a:r>
                    </a:p>
                  </a:txBody>
                  <a:tcPr marL="68580" marR="68580" marT="0" marB="0" anchor="ctr">
                    <a:solidFill>
                      <a:schemeClr val="accent1"/>
                    </a:solidFill>
                  </a:tcPr>
                </a:tc>
                <a:extLst>
                  <a:ext uri="{0D108BD9-81ED-4DB2-BD59-A6C34878D82A}">
                    <a16:rowId xmlns:a16="http://schemas.microsoft.com/office/drawing/2014/main" val="570380207"/>
                  </a:ext>
                </a:extLst>
              </a:tr>
              <a:tr h="228561">
                <a:tc>
                  <a:txBody>
                    <a:bodyPr/>
                    <a:lstStyle/>
                    <a:p>
                      <a:pPr marL="0" marR="0" algn="ctr"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8:30</a:t>
                      </a:r>
                    </a:p>
                  </a:txBody>
                  <a:tcPr/>
                </a:tc>
                <a:tc>
                  <a:txBody>
                    <a:bodyPr/>
                    <a:lstStyle/>
                    <a:p>
                      <a:pPr marL="0" marR="0"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Boas-vindas e inscrição </a:t>
                      </a:r>
                    </a:p>
                  </a:txBody>
                  <a:tcPr/>
                </a:tc>
                <a:extLst>
                  <a:ext uri="{0D108BD9-81ED-4DB2-BD59-A6C34878D82A}">
                    <a16:rowId xmlns:a16="http://schemas.microsoft.com/office/drawing/2014/main" val="1196112032"/>
                  </a:ext>
                </a:extLst>
              </a:tr>
              <a:tr h="288032">
                <a:tc>
                  <a:txBody>
                    <a:bodyPr/>
                    <a:lstStyle/>
                    <a:p>
                      <a:pPr marL="0" marR="0" algn="ctr"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9:00</a:t>
                      </a:r>
                    </a:p>
                  </a:txBody>
                  <a:tcPr/>
                </a:tc>
                <a:tc>
                  <a:txBody>
                    <a:bodyPr/>
                    <a:lstStyle/>
                    <a:p>
                      <a:pPr marL="0" marR="0"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Pré-teste </a:t>
                      </a:r>
                    </a:p>
                  </a:txBody>
                  <a:tcPr/>
                </a:tc>
                <a:extLst>
                  <a:ext uri="{0D108BD9-81ED-4DB2-BD59-A6C34878D82A}">
                    <a16:rowId xmlns:a16="http://schemas.microsoft.com/office/drawing/2014/main" val="928938432"/>
                  </a:ext>
                </a:extLst>
              </a:tr>
              <a:tr h="264771">
                <a:tc>
                  <a:txBody>
                    <a:bodyPr/>
                    <a:lstStyle/>
                    <a:p>
                      <a:pPr marL="0" marR="0" algn="ctr"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9:15</a:t>
                      </a:r>
                    </a:p>
                  </a:txBody>
                  <a:tcPr/>
                </a:tc>
                <a:tc>
                  <a:txBody>
                    <a:bodyPr/>
                    <a:lstStyle/>
                    <a:p>
                      <a:pPr marL="0" marR="0"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Introdução à MAMI  </a:t>
                      </a:r>
                    </a:p>
                  </a:txBody>
                  <a:tcPr/>
                </a:tc>
                <a:extLst>
                  <a:ext uri="{0D108BD9-81ED-4DB2-BD59-A6C34878D82A}">
                    <a16:rowId xmlns:a16="http://schemas.microsoft.com/office/drawing/2014/main" val="3181412828"/>
                  </a:ext>
                </a:extLst>
              </a:tr>
              <a:tr h="264771">
                <a:tc>
                  <a:txBody>
                    <a:bodyPr/>
                    <a:lstStyle/>
                    <a:p>
                      <a:pPr marL="0" marR="0" algn="ctr" rtl="0">
                        <a:lnSpc>
                          <a:spcPct val="150000"/>
                        </a:lnSpc>
                        <a:spcBef>
                          <a:spcPts val="0"/>
                        </a:spcBef>
                        <a:spcAft>
                          <a:spcPts val="0"/>
                        </a:spcAft>
                      </a:pPr>
                      <a:r>
                        <a:rPr lang="pt" sz="1600" i="1">
                          <a:effectLst/>
                          <a:latin typeface="+mn-lt"/>
                          <a:ea typeface="Lato" panose="020F0502020204030203" pitchFamily="34" charset="0"/>
                          <a:cs typeface="Lato" panose="020F0502020204030203" pitchFamily="34" charset="0"/>
                        </a:rPr>
                        <a:t>10:15</a:t>
                      </a:r>
                    </a:p>
                  </a:txBody>
                  <a:tcPr/>
                </a:tc>
                <a:tc>
                  <a:txBody>
                    <a:bodyPr/>
                    <a:lstStyle/>
                    <a:p>
                      <a:pPr marL="0" marR="0" rtl="0">
                        <a:lnSpc>
                          <a:spcPct val="150000"/>
                        </a:lnSpc>
                        <a:spcBef>
                          <a:spcPts val="0"/>
                        </a:spcBef>
                        <a:spcAft>
                          <a:spcPts val="0"/>
                        </a:spcAft>
                      </a:pPr>
                      <a:r>
                        <a:rPr lang="pt" sz="1600" i="1">
                          <a:effectLst/>
                          <a:latin typeface="+mn-lt"/>
                          <a:ea typeface="Lato" panose="020F0502020204030203" pitchFamily="34" charset="0"/>
                          <a:cs typeface="Lato" panose="020F0502020204030203" pitchFamily="34" charset="0"/>
                        </a:rPr>
                        <a:t>Pausa</a:t>
                      </a:r>
                    </a:p>
                  </a:txBody>
                  <a:tcPr/>
                </a:tc>
                <a:extLst>
                  <a:ext uri="{0D108BD9-81ED-4DB2-BD59-A6C34878D82A}">
                    <a16:rowId xmlns:a16="http://schemas.microsoft.com/office/drawing/2014/main" val="2794816408"/>
                  </a:ext>
                </a:extLst>
              </a:tr>
              <a:tr h="285807">
                <a:tc>
                  <a:txBody>
                    <a:bodyPr/>
                    <a:lstStyle/>
                    <a:p>
                      <a:pPr marL="0" marR="0" algn="ctr"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10:45</a:t>
                      </a:r>
                    </a:p>
                  </a:txBody>
                  <a:tcPr/>
                </a:tc>
                <a:tc>
                  <a:txBody>
                    <a:bodyPr/>
                    <a:lstStyle/>
                    <a:p>
                      <a:pPr marL="0" marR="0"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O Percurso de Cuidados MAMI</a:t>
                      </a:r>
                    </a:p>
                  </a:txBody>
                  <a:tcPr/>
                </a:tc>
                <a:extLst>
                  <a:ext uri="{0D108BD9-81ED-4DB2-BD59-A6C34878D82A}">
                    <a16:rowId xmlns:a16="http://schemas.microsoft.com/office/drawing/2014/main" val="1193684473"/>
                  </a:ext>
                </a:extLst>
              </a:tr>
              <a:tr h="288032">
                <a:tc>
                  <a:txBody>
                    <a:bodyPr/>
                    <a:lstStyle/>
                    <a:p>
                      <a:pPr marL="0" marR="0" algn="ctr"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11:15</a:t>
                      </a:r>
                    </a:p>
                  </a:txBody>
                  <a:tcPr/>
                </a:tc>
                <a:tc>
                  <a:txBody>
                    <a:bodyPr/>
                    <a:lstStyle/>
                    <a:p>
                      <a:pPr marL="0" marR="0"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O Percurso de Cuidados MAMI em </a:t>
                      </a:r>
                      <a:r>
                        <a:rPr lang="pt" sz="1600">
                          <a:solidFill>
                            <a:srgbClr val="FF0000"/>
                          </a:solidFill>
                          <a:effectLst/>
                          <a:latin typeface="+mn-lt"/>
                          <a:ea typeface="Lato" panose="020F0502020204030203" pitchFamily="34" charset="0"/>
                          <a:cs typeface="Lato" panose="020F0502020204030203" pitchFamily="34" charset="0"/>
                        </a:rPr>
                        <a:t>[contexto]</a:t>
                      </a:r>
                    </a:p>
                  </a:txBody>
                  <a:tcPr/>
                </a:tc>
                <a:extLst>
                  <a:ext uri="{0D108BD9-81ED-4DB2-BD59-A6C34878D82A}">
                    <a16:rowId xmlns:a16="http://schemas.microsoft.com/office/drawing/2014/main" val="4145789526"/>
                  </a:ext>
                </a:extLst>
              </a:tr>
              <a:tr h="288032">
                <a:tc>
                  <a:txBody>
                    <a:bodyPr/>
                    <a:lstStyle/>
                    <a:p>
                      <a:pPr marL="0" marR="0" algn="ctr"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11:45</a:t>
                      </a:r>
                    </a:p>
                  </a:txBody>
                  <a:tcPr/>
                </a:tc>
                <a:tc>
                  <a:txBody>
                    <a:bodyPr/>
                    <a:lstStyle/>
                    <a:p>
                      <a:pPr marL="0" marR="0"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Triagem e Avaliação MAMI</a:t>
                      </a:r>
                    </a:p>
                  </a:txBody>
                  <a:tcPr/>
                </a:tc>
                <a:extLst>
                  <a:ext uri="{0D108BD9-81ED-4DB2-BD59-A6C34878D82A}">
                    <a16:rowId xmlns:a16="http://schemas.microsoft.com/office/drawing/2014/main" val="769899912"/>
                  </a:ext>
                </a:extLst>
              </a:tr>
              <a:tr h="288032">
                <a:tc>
                  <a:txBody>
                    <a:bodyPr/>
                    <a:lstStyle/>
                    <a:p>
                      <a:pPr marL="0" marR="0" algn="ctr" rtl="0">
                        <a:lnSpc>
                          <a:spcPct val="150000"/>
                        </a:lnSpc>
                        <a:spcBef>
                          <a:spcPts val="0"/>
                        </a:spcBef>
                        <a:spcAft>
                          <a:spcPts val="0"/>
                        </a:spcAft>
                      </a:pPr>
                      <a:r>
                        <a:rPr lang="pt" sz="1600" i="1">
                          <a:effectLst/>
                          <a:latin typeface="+mn-lt"/>
                          <a:ea typeface="Lato" panose="020F0502020204030203" pitchFamily="34" charset="0"/>
                          <a:cs typeface="Lato" panose="020F0502020204030203" pitchFamily="34" charset="0"/>
                        </a:rPr>
                        <a:t>13:00</a:t>
                      </a:r>
                    </a:p>
                  </a:txBody>
                  <a:tcPr/>
                </a:tc>
                <a:tc>
                  <a:txBody>
                    <a:bodyPr/>
                    <a:lstStyle/>
                    <a:p>
                      <a:pPr marL="0" marR="0" rtl="0">
                        <a:lnSpc>
                          <a:spcPct val="150000"/>
                        </a:lnSpc>
                        <a:spcBef>
                          <a:spcPts val="0"/>
                        </a:spcBef>
                        <a:spcAft>
                          <a:spcPts val="0"/>
                        </a:spcAft>
                      </a:pPr>
                      <a:r>
                        <a:rPr lang="pt" sz="1600" i="1">
                          <a:effectLst/>
                          <a:latin typeface="+mn-lt"/>
                          <a:ea typeface="Lato" panose="020F0502020204030203" pitchFamily="34" charset="0"/>
                          <a:cs typeface="Lato" panose="020F0502020204030203" pitchFamily="34" charset="0"/>
                        </a:rPr>
                        <a:t>Almoço</a:t>
                      </a:r>
                      <a:endParaRPr lang="en-US" sz="1600" dirty="0">
                        <a:effectLst/>
                        <a:latin typeface="+mn-lt"/>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731540679"/>
                  </a:ext>
                </a:extLst>
              </a:tr>
              <a:tr h="288032">
                <a:tc>
                  <a:txBody>
                    <a:bodyPr/>
                    <a:lstStyle/>
                    <a:p>
                      <a:pPr marL="0" marR="0" algn="ctr"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14:00 </a:t>
                      </a:r>
                    </a:p>
                  </a:txBody>
                  <a:tcPr/>
                </a:tc>
                <a:tc>
                  <a:txBody>
                    <a:bodyPr/>
                    <a:lstStyle/>
                    <a:p>
                      <a:pPr marL="0" marR="0"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Triagem e Avaliação MAMI — continuação</a:t>
                      </a:r>
                    </a:p>
                  </a:txBody>
                  <a:tcPr/>
                </a:tc>
                <a:extLst>
                  <a:ext uri="{0D108BD9-81ED-4DB2-BD59-A6C34878D82A}">
                    <a16:rowId xmlns:a16="http://schemas.microsoft.com/office/drawing/2014/main" val="1320064931"/>
                  </a:ext>
                </a:extLst>
              </a:tr>
              <a:tr h="288032">
                <a:tc>
                  <a:txBody>
                    <a:bodyPr/>
                    <a:lstStyle/>
                    <a:p>
                      <a:pPr marL="0" marR="0" algn="ctr"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15:00</a:t>
                      </a:r>
                    </a:p>
                  </a:txBody>
                  <a:tcPr/>
                </a:tc>
                <a:tc>
                  <a:txBody>
                    <a:bodyPr/>
                    <a:lstStyle/>
                    <a:p>
                      <a:pPr marL="0" marR="0"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Classificação do Risco Nutricional</a:t>
                      </a:r>
                    </a:p>
                  </a:txBody>
                  <a:tcPr/>
                </a:tc>
                <a:extLst>
                  <a:ext uri="{0D108BD9-81ED-4DB2-BD59-A6C34878D82A}">
                    <a16:rowId xmlns:a16="http://schemas.microsoft.com/office/drawing/2014/main" val="1852948152"/>
                  </a:ext>
                </a:extLst>
              </a:tr>
              <a:tr h="288032">
                <a:tc>
                  <a:txBody>
                    <a:bodyPr/>
                    <a:lstStyle/>
                    <a:p>
                      <a:pPr marL="0" marR="0" algn="ctr"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16:00</a:t>
                      </a:r>
                    </a:p>
                  </a:txBody>
                  <a:tcPr/>
                </a:tc>
                <a:tc>
                  <a:txBody>
                    <a:bodyPr/>
                    <a:lstStyle/>
                    <a:p>
                      <a:pPr marL="0" marR="0" rtl="0">
                        <a:lnSpc>
                          <a:spcPct val="150000"/>
                        </a:lnSpc>
                        <a:spcBef>
                          <a:spcPts val="0"/>
                        </a:spcBef>
                        <a:spcAft>
                          <a:spcPts val="0"/>
                        </a:spcAft>
                      </a:pPr>
                      <a:r>
                        <a:rPr lang="pt" sz="1600">
                          <a:effectLst/>
                          <a:latin typeface="+mn-lt"/>
                          <a:ea typeface="Lato" panose="020F0502020204030203" pitchFamily="34" charset="0"/>
                          <a:cs typeface="Lato" panose="020F0502020204030203" pitchFamily="34" charset="0"/>
                        </a:rPr>
                        <a:t>Resumo do Dia 1</a:t>
                      </a:r>
                    </a:p>
                  </a:txBody>
                  <a:tcPr/>
                </a:tc>
                <a:extLst>
                  <a:ext uri="{0D108BD9-81ED-4DB2-BD59-A6C34878D82A}">
                    <a16:rowId xmlns:a16="http://schemas.microsoft.com/office/drawing/2014/main" val="4029201296"/>
                  </a:ext>
                </a:extLst>
              </a:tr>
            </a:tbl>
          </a:graphicData>
        </a:graphic>
      </p:graphicFrame>
    </p:spTree>
    <p:extLst>
      <p:ext uri="{BB962C8B-B14F-4D97-AF65-F5344CB8AC3E}">
        <p14:creationId xmlns:p14="http://schemas.microsoft.com/office/powerpoint/2010/main" val="1150656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Crescimento Infantil</a:t>
            </a:r>
            <a:br>
              <a:rPr lang="en-GB" dirty="0"/>
            </a:br>
            <a:r>
              <a:rPr lang="pt">
                <a:solidFill>
                  <a:schemeClr val="accent4">
                    <a:lumMod val="75000"/>
                  </a:schemeClr>
                </a:solidFill>
              </a:rPr>
              <a:t>Procurar a Z Score</a:t>
            </a:r>
            <a:endParaRPr lang="en-UK" dirty="0">
              <a:solidFill>
                <a:schemeClr val="accent4">
                  <a:lumMod val="75000"/>
                </a:schemeClr>
              </a:solidFill>
            </a:endParaRPr>
          </a:p>
        </p:txBody>
      </p:sp>
      <p:grpSp>
        <p:nvGrpSpPr>
          <p:cNvPr id="2" name="Group 1">
            <a:extLst>
              <a:ext uri="{FF2B5EF4-FFF2-40B4-BE49-F238E27FC236}">
                <a16:creationId xmlns:a16="http://schemas.microsoft.com/office/drawing/2014/main" id="{2552A5D5-A762-AC06-C121-0DBAAACD2995}"/>
              </a:ext>
            </a:extLst>
          </p:cNvPr>
          <p:cNvGrpSpPr/>
          <p:nvPr/>
        </p:nvGrpSpPr>
        <p:grpSpPr>
          <a:xfrm>
            <a:off x="2534025" y="1806348"/>
            <a:ext cx="7117463" cy="4774653"/>
            <a:chOff x="293975" y="997988"/>
            <a:chExt cx="8600431" cy="5769481"/>
          </a:xfrm>
        </p:grpSpPr>
        <p:pic>
          <p:nvPicPr>
            <p:cNvPr id="8" name="Picture 7">
              <a:extLst>
                <a:ext uri="{FF2B5EF4-FFF2-40B4-BE49-F238E27FC236}">
                  <a16:creationId xmlns:a16="http://schemas.microsoft.com/office/drawing/2014/main" id="{188D5E15-AFC7-E0D7-7F93-2A70DFA1F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3975" y="997988"/>
              <a:ext cx="8287072" cy="5769481"/>
            </a:xfrm>
            <a:prstGeom prst="rect">
              <a:avLst/>
            </a:prstGeom>
          </p:spPr>
        </p:pic>
        <p:sp>
          <p:nvSpPr>
            <p:cNvPr id="9" name="Rectangle 8">
              <a:extLst>
                <a:ext uri="{FF2B5EF4-FFF2-40B4-BE49-F238E27FC236}">
                  <a16:creationId xmlns:a16="http://schemas.microsoft.com/office/drawing/2014/main" id="{C37A2898-8EE6-D0C9-F636-42A0A13210E6}"/>
                </a:ext>
              </a:extLst>
            </p:cNvPr>
            <p:cNvSpPr/>
            <p:nvPr/>
          </p:nvSpPr>
          <p:spPr>
            <a:xfrm>
              <a:off x="8030310" y="3899720"/>
              <a:ext cx="864096" cy="3633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sz="1200">
                  <a:cs typeface="Gill Sans Infant Std"/>
                </a:rPr>
                <a:t>5,9 kg</a:t>
              </a:r>
            </a:p>
          </p:txBody>
        </p:sp>
        <p:sp>
          <p:nvSpPr>
            <p:cNvPr id="10" name="Rectangle 9">
              <a:extLst>
                <a:ext uri="{FF2B5EF4-FFF2-40B4-BE49-F238E27FC236}">
                  <a16:creationId xmlns:a16="http://schemas.microsoft.com/office/drawing/2014/main" id="{C7734951-6BB0-8214-0AB0-510C78B698C8}"/>
                </a:ext>
              </a:extLst>
            </p:cNvPr>
            <p:cNvSpPr/>
            <p:nvPr/>
          </p:nvSpPr>
          <p:spPr>
            <a:xfrm>
              <a:off x="4437511" y="6237312"/>
              <a:ext cx="1013675" cy="530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sz="1200">
                  <a:cs typeface="Gill Sans Infant Std"/>
                </a:rPr>
                <a:t>3,5 meses</a:t>
              </a:r>
            </a:p>
          </p:txBody>
        </p:sp>
      </p:grpSp>
    </p:spTree>
    <p:extLst>
      <p:ext uri="{BB962C8B-B14F-4D97-AF65-F5344CB8AC3E}">
        <p14:creationId xmlns:p14="http://schemas.microsoft.com/office/powerpoint/2010/main" val="3544652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Crescimento Infantil</a:t>
            </a:r>
            <a:br>
              <a:rPr lang="en-GB" dirty="0"/>
            </a:br>
            <a:r>
              <a:rPr lang="pt">
                <a:solidFill>
                  <a:schemeClr val="accent4">
                    <a:lumMod val="75000"/>
                  </a:schemeClr>
                </a:solidFill>
              </a:rPr>
              <a:t>Comprimento</a:t>
            </a:r>
            <a:endParaRPr lang="en-UK" dirty="0">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811734" y="2082140"/>
            <a:ext cx="4621912" cy="145236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pt" sz="2200" b="0">
                <a:solidFill>
                  <a:schemeClr val="tx1"/>
                </a:solidFill>
              </a:rPr>
              <a:t>Meça o comprimento da criança da cabeça aos pés utilizando um tapete medidor de bebés até ao cm mais próximo.</a:t>
            </a:r>
          </a:p>
        </p:txBody>
      </p:sp>
      <p:sp>
        <p:nvSpPr>
          <p:cNvPr id="7" name="Content Placeholder 2">
            <a:extLst>
              <a:ext uri="{FF2B5EF4-FFF2-40B4-BE49-F238E27FC236}">
                <a16:creationId xmlns:a16="http://schemas.microsoft.com/office/drawing/2014/main" id="{320E4C24-4637-8A82-09F0-AD01BC95E9DE}"/>
              </a:ext>
            </a:extLst>
          </p:cNvPr>
          <p:cNvSpPr txBox="1">
            <a:spLocks/>
          </p:cNvSpPr>
          <p:nvPr/>
        </p:nvSpPr>
        <p:spPr>
          <a:xfrm>
            <a:off x="811733" y="3831808"/>
            <a:ext cx="5158243" cy="238600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pt" sz="2200" b="1"/>
              <a:t>Para a Z Score do peso-comprimento:</a:t>
            </a:r>
          </a:p>
          <a:p>
            <a:pPr marL="800100" lvl="1" indent="-342900" rtl="0">
              <a:buFont typeface="Arial" panose="020B0604020202020204" pitchFamily="34" charset="0"/>
              <a:buChar char="•"/>
            </a:pPr>
            <a:r>
              <a:rPr lang="pt" sz="2200"/>
              <a:t>Confirme o peso do lactente.</a:t>
            </a:r>
          </a:p>
          <a:p>
            <a:pPr marL="800100" lvl="1" indent="-342900" rtl="0">
              <a:buFont typeface="Arial" panose="020B0604020202020204" pitchFamily="34" charset="0"/>
              <a:buChar char="•"/>
            </a:pPr>
            <a:r>
              <a:rPr lang="pt" sz="2200"/>
              <a:t>Utilize os Gráficos ou Tabelas da OMS para procurar a Z Score</a:t>
            </a:r>
          </a:p>
        </p:txBody>
      </p:sp>
      <p:pic>
        <p:nvPicPr>
          <p:cNvPr id="2" name="Picture 1">
            <a:extLst>
              <a:ext uri="{FF2B5EF4-FFF2-40B4-BE49-F238E27FC236}">
                <a16:creationId xmlns:a16="http://schemas.microsoft.com/office/drawing/2014/main" id="{635D4FFF-0AF1-2391-BF06-E2410E25C2E8}"/>
              </a:ext>
            </a:extLst>
          </p:cNvPr>
          <p:cNvPicPr>
            <a:picLocks noChangeAspect="1"/>
          </p:cNvPicPr>
          <p:nvPr/>
        </p:nvPicPr>
        <p:blipFill>
          <a:blip r:embed="rId3"/>
          <a:stretch>
            <a:fillRect/>
          </a:stretch>
        </p:blipFill>
        <p:spPr>
          <a:xfrm>
            <a:off x="6758356" y="2405918"/>
            <a:ext cx="4772909" cy="2046164"/>
          </a:xfrm>
          <a:prstGeom prst="rect">
            <a:avLst/>
          </a:prstGeom>
        </p:spPr>
      </p:pic>
    </p:spTree>
    <p:extLst>
      <p:ext uri="{BB962C8B-B14F-4D97-AF65-F5344CB8AC3E}">
        <p14:creationId xmlns:p14="http://schemas.microsoft.com/office/powerpoint/2010/main" val="1519106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Crescimento Infantil</a:t>
            </a:r>
            <a:br>
              <a:rPr lang="en-GB" dirty="0"/>
            </a:br>
            <a:r>
              <a:rPr lang="pt">
                <a:solidFill>
                  <a:schemeClr val="accent4">
                    <a:lumMod val="75000"/>
                  </a:schemeClr>
                </a:solidFill>
              </a:rPr>
              <a:t>Procurar a Z Score</a:t>
            </a:r>
            <a:endParaRPr lang="en-UK" dirty="0">
              <a:solidFill>
                <a:schemeClr val="accent4">
                  <a:lumMod val="75000"/>
                </a:schemeClr>
              </a:solidFill>
            </a:endParaRPr>
          </a:p>
        </p:txBody>
      </p:sp>
      <p:grpSp>
        <p:nvGrpSpPr>
          <p:cNvPr id="3" name="Group 2">
            <a:extLst>
              <a:ext uri="{FF2B5EF4-FFF2-40B4-BE49-F238E27FC236}">
                <a16:creationId xmlns:a16="http://schemas.microsoft.com/office/drawing/2014/main" id="{F771D9FB-3C35-4A7D-3E0D-7391760D5D76}"/>
              </a:ext>
            </a:extLst>
          </p:cNvPr>
          <p:cNvGrpSpPr/>
          <p:nvPr/>
        </p:nvGrpSpPr>
        <p:grpSpPr>
          <a:xfrm>
            <a:off x="3070257" y="1798651"/>
            <a:ext cx="7079523" cy="4782350"/>
            <a:chOff x="414980" y="1272844"/>
            <a:chExt cx="7616185" cy="5144875"/>
          </a:xfrm>
        </p:grpSpPr>
        <p:pic>
          <p:nvPicPr>
            <p:cNvPr id="4" name="Picture 3">
              <a:extLst>
                <a:ext uri="{FF2B5EF4-FFF2-40B4-BE49-F238E27FC236}">
                  <a16:creationId xmlns:a16="http://schemas.microsoft.com/office/drawing/2014/main" id="{19A1AF54-AEEA-A4C7-870B-748FD08FC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80" y="1272844"/>
              <a:ext cx="7027439" cy="4941168"/>
            </a:xfrm>
            <a:prstGeom prst="rect">
              <a:avLst/>
            </a:prstGeom>
          </p:spPr>
        </p:pic>
        <p:sp>
          <p:nvSpPr>
            <p:cNvPr id="7" name="Rectangle 6">
              <a:extLst>
                <a:ext uri="{FF2B5EF4-FFF2-40B4-BE49-F238E27FC236}">
                  <a16:creationId xmlns:a16="http://schemas.microsoft.com/office/drawing/2014/main" id="{BB7C5A5C-4686-E8CF-0064-2C76DE84C13A}"/>
                </a:ext>
              </a:extLst>
            </p:cNvPr>
            <p:cNvSpPr/>
            <p:nvPr/>
          </p:nvSpPr>
          <p:spPr>
            <a:xfrm>
              <a:off x="7167069" y="4944427"/>
              <a:ext cx="864096" cy="3633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a:cs typeface="Gill Sans Infant Std"/>
                </a:rPr>
                <a:t>4,5 kg</a:t>
              </a:r>
            </a:p>
          </p:txBody>
        </p:sp>
        <p:sp>
          <p:nvSpPr>
            <p:cNvPr id="11" name="Rectangle 10">
              <a:extLst>
                <a:ext uri="{FF2B5EF4-FFF2-40B4-BE49-F238E27FC236}">
                  <a16:creationId xmlns:a16="http://schemas.microsoft.com/office/drawing/2014/main" id="{2AA821B6-4DC8-AC62-C885-1834B7795AFC}"/>
                </a:ext>
              </a:extLst>
            </p:cNvPr>
            <p:cNvSpPr/>
            <p:nvPr/>
          </p:nvSpPr>
          <p:spPr>
            <a:xfrm>
              <a:off x="1688899" y="6093424"/>
              <a:ext cx="938886" cy="32429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a:cs typeface="Gill Sans Infant Std"/>
                </a:rPr>
                <a:t>57 cm</a:t>
              </a:r>
            </a:p>
          </p:txBody>
        </p:sp>
      </p:grpSp>
    </p:spTree>
    <p:extLst>
      <p:ext uri="{BB962C8B-B14F-4D97-AF65-F5344CB8AC3E}">
        <p14:creationId xmlns:p14="http://schemas.microsoft.com/office/powerpoint/2010/main" val="3221212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Módulo 4 — Atividade</a:t>
            </a:r>
            <a:br>
              <a:rPr lang="en-GB" dirty="0"/>
            </a:br>
            <a:r>
              <a:rPr lang="pt">
                <a:solidFill>
                  <a:schemeClr val="accent4">
                    <a:lumMod val="75000"/>
                  </a:schemeClr>
                </a:solidFill>
              </a:rPr>
              <a:t>Cálculo das Z Scores</a:t>
            </a:r>
            <a:endParaRPr lang="en-UK" dirty="0">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2126034" y="2751994"/>
            <a:ext cx="7933446" cy="3386692"/>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pt" sz="1600">
                <a:cs typeface="Gill Sans Infant Std"/>
              </a:rPr>
              <a:t>1.   Uma </a:t>
            </a:r>
            <a:r>
              <a:rPr lang="pt" sz="1600" b="1">
                <a:cs typeface="Gill Sans Infant Std"/>
              </a:rPr>
              <a:t>menina </a:t>
            </a:r>
            <a:r>
              <a:rPr lang="pt" sz="1600">
                <a:cs typeface="Gill Sans Infant Std"/>
              </a:rPr>
              <a:t>de </a:t>
            </a:r>
            <a:r>
              <a:rPr lang="pt" sz="1600" b="1">
                <a:cs typeface="Gill Sans Infant Std"/>
              </a:rPr>
              <a:t>10 semanas</a:t>
            </a:r>
            <a:r>
              <a:rPr lang="pt" sz="1600">
                <a:cs typeface="Gill Sans Infant Std"/>
              </a:rPr>
              <a:t>, pesa </a:t>
            </a:r>
            <a:r>
              <a:rPr lang="pt" sz="1600" b="1">
                <a:cs typeface="Gill Sans Infant Std"/>
              </a:rPr>
              <a:t>3,2 kg </a:t>
            </a:r>
            <a:r>
              <a:rPr lang="pt" sz="1600">
                <a:cs typeface="Gill Sans Infant Std"/>
              </a:rPr>
              <a:t>e o seu comprimento é de </a:t>
            </a:r>
            <a:r>
              <a:rPr lang="pt" sz="1600" b="1">
                <a:cs typeface="Gill Sans Infant Std"/>
              </a:rPr>
              <a:t>57 cm</a:t>
            </a:r>
          </a:p>
          <a:p>
            <a:pPr rtl="0"/>
            <a:r>
              <a:rPr lang="pt" sz="1600">
                <a:cs typeface="Gill Sans Infant Std"/>
              </a:rPr>
              <a:t>	Qual é a Z Score do seu peso-idade?</a:t>
            </a:r>
          </a:p>
          <a:p>
            <a:pPr rtl="0"/>
            <a:r>
              <a:rPr lang="pt" sz="1600">
                <a:cs typeface="Gill Sans Infant Std"/>
              </a:rPr>
              <a:t>             Qual é a Z Score do seu peso-comprimento?</a:t>
            </a:r>
          </a:p>
          <a:p>
            <a:pPr rtl="0"/>
            <a:endParaRPr lang="en-US" sz="1600" dirty="0">
              <a:cs typeface="Gill Sans Infant Std"/>
            </a:endParaRPr>
          </a:p>
          <a:p>
            <a:pPr rtl="0"/>
            <a:r>
              <a:rPr lang="pt" sz="1600">
                <a:cs typeface="Gill Sans Infant Std"/>
              </a:rPr>
              <a:t>2. Um </a:t>
            </a:r>
            <a:r>
              <a:rPr lang="pt" sz="1600" b="1">
                <a:cs typeface="Gill Sans Infant Std"/>
              </a:rPr>
              <a:t>menino </a:t>
            </a:r>
            <a:r>
              <a:rPr lang="pt" sz="1600">
                <a:cs typeface="Gill Sans Infant Std"/>
              </a:rPr>
              <a:t>de </a:t>
            </a:r>
            <a:r>
              <a:rPr lang="pt" sz="1600" b="1">
                <a:cs typeface="Gill Sans Infant Std"/>
              </a:rPr>
              <a:t>4 meses e 2 semanas</a:t>
            </a:r>
            <a:r>
              <a:rPr lang="pt" sz="1600">
                <a:cs typeface="Gill Sans Infant Std"/>
              </a:rPr>
              <a:t>, pesa </a:t>
            </a:r>
            <a:r>
              <a:rPr lang="pt" sz="1600" b="1">
                <a:cs typeface="Gill Sans Infant Std"/>
              </a:rPr>
              <a:t>5,5 kg </a:t>
            </a:r>
            <a:r>
              <a:rPr lang="pt" sz="1600">
                <a:cs typeface="Gill Sans Infant Std"/>
              </a:rPr>
              <a:t>e o seu comprimento é de </a:t>
            </a:r>
            <a:r>
              <a:rPr lang="pt" sz="1600" b="1">
                <a:cs typeface="Gill Sans Infant Std"/>
              </a:rPr>
              <a:t>61 cm</a:t>
            </a:r>
          </a:p>
          <a:p>
            <a:pPr rtl="0"/>
            <a:r>
              <a:rPr lang="pt" sz="1600">
                <a:cs typeface="Gill Sans Infant Std"/>
              </a:rPr>
              <a:t>	Qual é a Z Score do seu peso-idade?</a:t>
            </a:r>
          </a:p>
          <a:p>
            <a:pPr rtl="0"/>
            <a:r>
              <a:rPr lang="pt" sz="1600">
                <a:cs typeface="Gill Sans Infant Std"/>
              </a:rPr>
              <a:t>	Qual é a Z Score do seu peso-comprimento?</a:t>
            </a:r>
          </a:p>
          <a:p>
            <a:pPr rtl="0"/>
            <a:endParaRPr lang="en-US" sz="1600" dirty="0">
              <a:cs typeface="Gill Sans Infant Std"/>
            </a:endParaRPr>
          </a:p>
          <a:p>
            <a:pPr rtl="0"/>
            <a:r>
              <a:rPr lang="pt" sz="1600">
                <a:cs typeface="Gill Sans Infant Std"/>
              </a:rPr>
              <a:t>3.   Uma </a:t>
            </a:r>
            <a:r>
              <a:rPr lang="pt" sz="1600" b="1">
                <a:cs typeface="Gill Sans Infant Std"/>
              </a:rPr>
              <a:t>menina </a:t>
            </a:r>
            <a:r>
              <a:rPr lang="pt" sz="1600">
                <a:cs typeface="Gill Sans Infant Std"/>
              </a:rPr>
              <a:t>de </a:t>
            </a:r>
            <a:r>
              <a:rPr lang="pt" sz="1600" b="1">
                <a:cs typeface="Gill Sans Infant Std"/>
              </a:rPr>
              <a:t>3 semanas</a:t>
            </a:r>
            <a:r>
              <a:rPr lang="pt" sz="1600">
                <a:cs typeface="Gill Sans Infant Std"/>
              </a:rPr>
              <a:t>. Pesa </a:t>
            </a:r>
            <a:r>
              <a:rPr lang="pt" sz="1600" b="1">
                <a:cs typeface="Gill Sans Infant Std"/>
              </a:rPr>
              <a:t>3,3 kg </a:t>
            </a:r>
            <a:r>
              <a:rPr lang="pt" sz="1600">
                <a:cs typeface="Gill Sans Infant Std"/>
              </a:rPr>
              <a:t>e o seu comprimento é de </a:t>
            </a:r>
            <a:r>
              <a:rPr lang="pt" sz="1600" b="1">
                <a:cs typeface="Gill Sans Infant Std"/>
              </a:rPr>
              <a:t>56 cm</a:t>
            </a:r>
          </a:p>
          <a:p>
            <a:pPr rtl="0"/>
            <a:r>
              <a:rPr lang="pt" sz="1600">
                <a:cs typeface="Gill Sans Infant Std"/>
              </a:rPr>
              <a:t>	Qual é a Z Score do seu peso-idade?	</a:t>
            </a:r>
          </a:p>
          <a:p>
            <a:pPr rtl="0"/>
            <a:r>
              <a:rPr lang="pt" sz="1600">
                <a:cs typeface="Gill Sans Infant Std"/>
              </a:rPr>
              <a:t>	Qual é a Z Score do seu peso-comprimento?</a:t>
            </a:r>
          </a:p>
        </p:txBody>
      </p:sp>
      <p:sp>
        <p:nvSpPr>
          <p:cNvPr id="4" name="Title 5">
            <a:extLst>
              <a:ext uri="{FF2B5EF4-FFF2-40B4-BE49-F238E27FC236}">
                <a16:creationId xmlns:a16="http://schemas.microsoft.com/office/drawing/2014/main" id="{D0C499F1-CBF7-53B5-7EE2-58345A952BC4}"/>
              </a:ext>
            </a:extLst>
          </p:cNvPr>
          <p:cNvSpPr txBox="1">
            <a:spLocks/>
          </p:cNvSpPr>
          <p:nvPr/>
        </p:nvSpPr>
        <p:spPr>
          <a:xfrm>
            <a:off x="832103" y="1739222"/>
            <a:ext cx="10580311"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pt" sz="3600" b="1">
                <a:solidFill>
                  <a:schemeClr val="accent4">
                    <a:lumMod val="75000"/>
                  </a:schemeClr>
                </a:solidFill>
              </a:rPr>
              <a:t>Vamos praticar</a:t>
            </a:r>
            <a:endParaRPr lang="en-UK" sz="3600" b="1" dirty="0">
              <a:solidFill>
                <a:schemeClr val="accent4">
                  <a:lumMod val="75000"/>
                </a:schemeClr>
              </a:solidFill>
            </a:endParaRPr>
          </a:p>
        </p:txBody>
      </p:sp>
    </p:spTree>
    <p:extLst>
      <p:ext uri="{BB962C8B-B14F-4D97-AF65-F5344CB8AC3E}">
        <p14:creationId xmlns:p14="http://schemas.microsoft.com/office/powerpoint/2010/main" val="3351941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Crescimento Infantil</a:t>
            </a:r>
            <a:br>
              <a:rPr lang="en-GB" dirty="0"/>
            </a:br>
            <a:r>
              <a:rPr lang="pt">
                <a:solidFill>
                  <a:schemeClr val="accent4">
                    <a:lumMod val="75000"/>
                  </a:schemeClr>
                </a:solidFill>
              </a:rPr>
              <a:t>Atividade 3: Cálculo das Z Scores</a:t>
            </a:r>
            <a:endParaRPr lang="en-UK" dirty="0">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2126034" y="2751994"/>
            <a:ext cx="7933446" cy="3386692"/>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pt" sz="2000">
                <a:cs typeface="Gill Sans Infant Std"/>
              </a:rPr>
              <a:t>1.   Uma </a:t>
            </a:r>
            <a:r>
              <a:rPr lang="pt" sz="2000" b="1">
                <a:cs typeface="Gill Sans Infant Std"/>
              </a:rPr>
              <a:t>menina </a:t>
            </a:r>
            <a:r>
              <a:rPr lang="pt" sz="2000">
                <a:cs typeface="Gill Sans Infant Std"/>
              </a:rPr>
              <a:t>de </a:t>
            </a:r>
            <a:r>
              <a:rPr lang="pt" sz="2000" b="1">
                <a:cs typeface="Gill Sans Infant Std"/>
              </a:rPr>
              <a:t>10 semanas,</a:t>
            </a:r>
            <a:r>
              <a:rPr lang="pt" sz="2000">
                <a:cs typeface="Gill Sans Infant Std"/>
              </a:rPr>
              <a:t> pesa </a:t>
            </a:r>
            <a:r>
              <a:rPr lang="pt" sz="2000" b="1">
                <a:cs typeface="Gill Sans Infant Std"/>
              </a:rPr>
              <a:t>3,2 kg</a:t>
            </a:r>
          </a:p>
          <a:p>
            <a:pPr rtl="0"/>
            <a:r>
              <a:rPr lang="pt" sz="2000">
                <a:cs typeface="Gill Sans Infant Std"/>
              </a:rPr>
              <a:t>	Qual é a Z Score do seu peso-idade?     </a:t>
            </a:r>
            <a:r>
              <a:rPr lang="pt" sz="2000" b="1">
                <a:solidFill>
                  <a:schemeClr val="accent4">
                    <a:lumMod val="75000"/>
                  </a:schemeClr>
                </a:solidFill>
              </a:rPr>
              <a:t>&lt;-3,0</a:t>
            </a:r>
          </a:p>
          <a:p>
            <a:pPr rtl="0"/>
            <a:r>
              <a:rPr lang="pt" sz="2000" b="1">
                <a:solidFill>
                  <a:schemeClr val="tx2"/>
                </a:solidFill>
                <a:cs typeface="Gill Sans Infant Std"/>
              </a:rPr>
              <a:t>	</a:t>
            </a:r>
            <a:r>
              <a:rPr lang="pt" sz="2000">
                <a:cs typeface="Gill Sans Infant Std"/>
              </a:rPr>
              <a:t>Qual é a Z Score do seu peso-comprimento? </a:t>
            </a:r>
            <a:r>
              <a:rPr lang="pt" sz="2000" b="1">
                <a:solidFill>
                  <a:schemeClr val="accent4">
                    <a:lumMod val="75000"/>
                  </a:schemeClr>
                </a:solidFill>
              </a:rPr>
              <a:t>&lt;-3,0</a:t>
            </a:r>
            <a:endParaRPr lang="en-US" sz="2000" b="1" dirty="0">
              <a:solidFill>
                <a:schemeClr val="accent4">
                  <a:lumMod val="75000"/>
                </a:schemeClr>
              </a:solidFill>
              <a:cs typeface="Gill Sans Infant Std"/>
            </a:endParaRPr>
          </a:p>
          <a:p>
            <a:pPr rtl="0"/>
            <a:endParaRPr lang="en-US" sz="2000" dirty="0">
              <a:cs typeface="Gill Sans Infant Std"/>
            </a:endParaRPr>
          </a:p>
          <a:p>
            <a:pPr rtl="0"/>
            <a:r>
              <a:rPr lang="pt" sz="2000">
                <a:cs typeface="Gill Sans Infant Std"/>
              </a:rPr>
              <a:t>2.   Um </a:t>
            </a:r>
            <a:r>
              <a:rPr lang="pt" sz="2000" b="1">
                <a:cs typeface="Gill Sans Infant Std"/>
              </a:rPr>
              <a:t>menino </a:t>
            </a:r>
            <a:r>
              <a:rPr lang="pt" sz="2000">
                <a:cs typeface="Gill Sans Infant Std"/>
              </a:rPr>
              <a:t>de </a:t>
            </a:r>
            <a:r>
              <a:rPr lang="pt" sz="2000" b="1">
                <a:cs typeface="Gill Sans Infant Std"/>
              </a:rPr>
              <a:t>4 meses e 2 semanas</a:t>
            </a:r>
            <a:r>
              <a:rPr lang="pt" sz="2000">
                <a:cs typeface="Gill Sans Infant Std"/>
              </a:rPr>
              <a:t>, pesa </a:t>
            </a:r>
            <a:r>
              <a:rPr lang="pt" sz="2000" b="1">
                <a:cs typeface="Gill Sans Infant Std"/>
              </a:rPr>
              <a:t>5,5 kg </a:t>
            </a:r>
            <a:r>
              <a:rPr lang="pt" sz="2000">
                <a:cs typeface="Gill Sans Infant Std"/>
              </a:rPr>
              <a:t>e o seu comprimento é de </a:t>
            </a:r>
            <a:r>
              <a:rPr lang="pt" sz="2000" b="1">
                <a:cs typeface="Gill Sans Infant Std"/>
              </a:rPr>
              <a:t>61 cm</a:t>
            </a:r>
          </a:p>
          <a:p>
            <a:pPr rtl="0"/>
            <a:r>
              <a:rPr lang="pt" sz="2000">
                <a:cs typeface="Gill Sans Infant Std"/>
              </a:rPr>
              <a:t>	Qual é a Z Score do seu peso-idade?     </a:t>
            </a:r>
            <a:r>
              <a:rPr lang="pt" sz="2000" b="1">
                <a:solidFill>
                  <a:schemeClr val="accent4">
                    <a:lumMod val="75000"/>
                  </a:schemeClr>
                </a:solidFill>
              </a:rPr>
              <a:t>&lt;-2,0</a:t>
            </a:r>
            <a:endParaRPr lang="en-US" sz="2000" b="1" dirty="0">
              <a:solidFill>
                <a:schemeClr val="accent4">
                  <a:lumMod val="75000"/>
                </a:schemeClr>
              </a:solidFill>
              <a:cs typeface="Gill Sans Infant Std"/>
            </a:endParaRPr>
          </a:p>
          <a:p>
            <a:pPr rtl="0"/>
            <a:r>
              <a:rPr lang="pt" sz="2000" b="1">
                <a:solidFill>
                  <a:schemeClr val="tx2"/>
                </a:solidFill>
                <a:cs typeface="Gill Sans Infant Std"/>
              </a:rPr>
              <a:t>	</a:t>
            </a:r>
            <a:r>
              <a:rPr lang="pt" sz="2000">
                <a:cs typeface="Gill Sans Infant Std"/>
              </a:rPr>
              <a:t>Qual é a Z Score do seu peso-comprimento? </a:t>
            </a:r>
            <a:r>
              <a:rPr lang="pt" sz="2000" b="1">
                <a:solidFill>
                  <a:schemeClr val="accent4">
                    <a:lumMod val="75000"/>
                  </a:schemeClr>
                </a:solidFill>
              </a:rPr>
              <a:t>&lt;-1,0</a:t>
            </a:r>
          </a:p>
          <a:p>
            <a:pPr rtl="0"/>
            <a:endParaRPr lang="en-US" sz="2000" dirty="0">
              <a:cs typeface="Gill Sans Infant Std"/>
            </a:endParaRPr>
          </a:p>
          <a:p>
            <a:pPr rtl="0"/>
            <a:r>
              <a:rPr lang="pt" sz="2000">
                <a:cs typeface="Gill Sans Infant Std"/>
              </a:rPr>
              <a:t>3. Uma </a:t>
            </a:r>
            <a:r>
              <a:rPr lang="pt" sz="2000" b="1">
                <a:cs typeface="Gill Sans Infant Std"/>
              </a:rPr>
              <a:t>menina </a:t>
            </a:r>
            <a:r>
              <a:rPr lang="pt" sz="2000">
                <a:cs typeface="Gill Sans Infant Std"/>
              </a:rPr>
              <a:t>de </a:t>
            </a:r>
            <a:r>
              <a:rPr lang="pt" sz="2000" b="1">
                <a:cs typeface="Gill Sans Infant Std"/>
              </a:rPr>
              <a:t>3 semanas</a:t>
            </a:r>
            <a:r>
              <a:rPr lang="pt" sz="2000">
                <a:cs typeface="Gill Sans Infant Std"/>
              </a:rPr>
              <a:t>. Pesa </a:t>
            </a:r>
            <a:r>
              <a:rPr lang="pt" sz="2000" b="1">
                <a:cs typeface="Gill Sans Infant Std"/>
              </a:rPr>
              <a:t>3,3 kg </a:t>
            </a:r>
            <a:r>
              <a:rPr lang="pt" sz="2000">
                <a:cs typeface="Gill Sans Infant Std"/>
              </a:rPr>
              <a:t>e o seu comprimento é de </a:t>
            </a:r>
            <a:r>
              <a:rPr lang="pt" sz="2000" b="1">
                <a:cs typeface="Gill Sans Infant Std"/>
              </a:rPr>
              <a:t>56 cm</a:t>
            </a:r>
          </a:p>
          <a:p>
            <a:pPr rtl="0"/>
            <a:r>
              <a:rPr lang="pt" sz="2000">
                <a:cs typeface="Gill Sans Infant Std"/>
              </a:rPr>
              <a:t>	Qual é a Z Score do seu peso-idade?     </a:t>
            </a:r>
            <a:r>
              <a:rPr lang="pt" sz="2000" b="1">
                <a:solidFill>
                  <a:schemeClr val="accent4">
                    <a:lumMod val="75000"/>
                  </a:schemeClr>
                </a:solidFill>
              </a:rPr>
              <a:t>Entre 0 e -2</a:t>
            </a:r>
            <a:endParaRPr lang="en-US" sz="2000" b="1" dirty="0">
              <a:solidFill>
                <a:schemeClr val="accent4">
                  <a:lumMod val="75000"/>
                </a:schemeClr>
              </a:solidFill>
              <a:cs typeface="Gill Sans Infant Std"/>
            </a:endParaRPr>
          </a:p>
          <a:p>
            <a:pPr rtl="0"/>
            <a:r>
              <a:rPr lang="pt" sz="2000">
                <a:cs typeface="Gill Sans Infant Std"/>
              </a:rPr>
              <a:t>	Qual é a Z Score do seu peso-comprimento? </a:t>
            </a:r>
            <a:r>
              <a:rPr lang="pt" sz="2000" b="1">
                <a:solidFill>
                  <a:schemeClr val="accent4">
                    <a:lumMod val="75000"/>
                  </a:schemeClr>
                </a:solidFill>
              </a:rPr>
              <a:t>&lt;-3,0</a:t>
            </a:r>
            <a:endParaRPr lang="en-US" sz="1500" dirty="0">
              <a:solidFill>
                <a:schemeClr val="accent4">
                  <a:lumMod val="75000"/>
                </a:schemeClr>
              </a:solidFill>
              <a:cs typeface="Gill Sans Infant Std"/>
            </a:endParaRPr>
          </a:p>
        </p:txBody>
      </p:sp>
      <p:sp>
        <p:nvSpPr>
          <p:cNvPr id="4" name="Title 5">
            <a:extLst>
              <a:ext uri="{FF2B5EF4-FFF2-40B4-BE49-F238E27FC236}">
                <a16:creationId xmlns:a16="http://schemas.microsoft.com/office/drawing/2014/main" id="{D0C499F1-CBF7-53B5-7EE2-58345A952BC4}"/>
              </a:ext>
            </a:extLst>
          </p:cNvPr>
          <p:cNvSpPr txBox="1">
            <a:spLocks/>
          </p:cNvSpPr>
          <p:nvPr/>
        </p:nvSpPr>
        <p:spPr>
          <a:xfrm>
            <a:off x="832103" y="1739222"/>
            <a:ext cx="10580311"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pt" sz="3600" b="1">
                <a:solidFill>
                  <a:schemeClr val="accent4">
                    <a:lumMod val="75000"/>
                  </a:schemeClr>
                </a:solidFill>
              </a:rPr>
              <a:t>Vamos praticar</a:t>
            </a:r>
            <a:endParaRPr lang="en-UK" sz="3600" b="1" dirty="0">
              <a:solidFill>
                <a:schemeClr val="accent4">
                  <a:lumMod val="75000"/>
                </a:schemeClr>
              </a:solidFill>
            </a:endParaRPr>
          </a:p>
        </p:txBody>
      </p:sp>
    </p:spTree>
    <p:extLst>
      <p:ext uri="{BB962C8B-B14F-4D97-AF65-F5344CB8AC3E}">
        <p14:creationId xmlns:p14="http://schemas.microsoft.com/office/powerpoint/2010/main" val="788078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Crescimento Infantil</a:t>
            </a:r>
            <a:br>
              <a:rPr lang="en-GB" dirty="0"/>
            </a:br>
            <a:r>
              <a:rPr lang="pt">
                <a:solidFill>
                  <a:schemeClr val="accent1"/>
                </a:solidFill>
              </a:rPr>
              <a:t>Perímetro braquial Infantil</a:t>
            </a:r>
            <a:endParaRPr lang="en-UK" dirty="0">
              <a:solidFill>
                <a:schemeClr val="accent1"/>
              </a:solidFill>
            </a:endParaRPr>
          </a:p>
        </p:txBody>
      </p:sp>
      <p:pic>
        <p:nvPicPr>
          <p:cNvPr id="7" name="Picture 2" descr="How to Measure MUAC (linked to Module 2 of NACS User's Guide)">
            <a:extLst>
              <a:ext uri="{FF2B5EF4-FFF2-40B4-BE49-F238E27FC236}">
                <a16:creationId xmlns:a16="http://schemas.microsoft.com/office/drawing/2014/main" id="{78BD98CC-F69E-A95E-D736-BEBC1229D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328" y="2718077"/>
            <a:ext cx="7241860" cy="2037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971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Crescimento Infantil</a:t>
            </a:r>
            <a:br>
              <a:rPr lang="en-GB" dirty="0"/>
            </a:br>
            <a:r>
              <a:rPr lang="pt">
                <a:solidFill>
                  <a:schemeClr val="accent1"/>
                </a:solidFill>
              </a:rPr>
              <a:t>Como medir o perímetro braquial</a:t>
            </a:r>
            <a:endParaRPr lang="en-UK" dirty="0">
              <a:solidFill>
                <a:schemeClr val="accent1"/>
              </a:solidFill>
            </a:endParaRPr>
          </a:p>
        </p:txBody>
      </p:sp>
      <p:pic>
        <p:nvPicPr>
          <p:cNvPr id="2" name="Online Media 10" title="Assessing Nutritional HealthPhone™ Status Using Oedema and Mid-Upper Arm Circumference (MUAC)">
            <a:hlinkClick r:id="" action="ppaction://media"/>
            <a:extLst>
              <a:ext uri="{FF2B5EF4-FFF2-40B4-BE49-F238E27FC236}">
                <a16:creationId xmlns:a16="http://schemas.microsoft.com/office/drawing/2014/main" id="{A4F84B64-6261-1C34-9DF5-482F810547BE}"/>
              </a:ext>
            </a:extLst>
          </p:cNvPr>
          <p:cNvPicPr>
            <a:picLocks noGrp="1" noRot="1" noChangeAspect="1"/>
          </p:cNvPicPr>
          <p:nvPr>
            <p:ph idx="1"/>
            <a:videoFile r:link="rId1"/>
          </p:nvPr>
        </p:nvPicPr>
        <p:blipFill>
          <a:blip r:embed="rId4"/>
          <a:stretch>
            <a:fillRect/>
          </a:stretch>
        </p:blipFill>
        <p:spPr>
          <a:xfrm>
            <a:off x="3046555" y="1863969"/>
            <a:ext cx="6092403" cy="4569688"/>
          </a:xfrm>
          <a:prstGeom prst="rect">
            <a:avLst/>
          </a:prstGeom>
        </p:spPr>
      </p:pic>
    </p:spTree>
    <p:extLst>
      <p:ext uri="{BB962C8B-B14F-4D97-AF65-F5344CB8AC3E}">
        <p14:creationId xmlns:p14="http://schemas.microsoft.com/office/powerpoint/2010/main" val="11012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Crescimento Infantil</a:t>
            </a:r>
            <a:br>
              <a:rPr lang="en-GB" dirty="0"/>
            </a:br>
            <a:r>
              <a:rPr lang="pt">
                <a:solidFill>
                  <a:schemeClr val="accent1"/>
                </a:solidFill>
              </a:rPr>
              <a:t>Perímetro braquial infantil: Limiares MAMI</a:t>
            </a:r>
            <a:endParaRPr lang="en-UK" dirty="0">
              <a:solidFill>
                <a:schemeClr val="accent1"/>
              </a:solidFill>
            </a:endParaRPr>
          </a:p>
        </p:txBody>
      </p:sp>
      <p:grpSp>
        <p:nvGrpSpPr>
          <p:cNvPr id="2" name="Group 1">
            <a:extLst>
              <a:ext uri="{FF2B5EF4-FFF2-40B4-BE49-F238E27FC236}">
                <a16:creationId xmlns:a16="http://schemas.microsoft.com/office/drawing/2014/main" id="{8D374BB0-5171-6BC8-9AD0-28CD05F8F5B5}"/>
              </a:ext>
            </a:extLst>
          </p:cNvPr>
          <p:cNvGrpSpPr/>
          <p:nvPr/>
        </p:nvGrpSpPr>
        <p:grpSpPr>
          <a:xfrm>
            <a:off x="1698748" y="3768345"/>
            <a:ext cx="8964488" cy="1153944"/>
            <a:chOff x="101664" y="2835182"/>
            <a:chExt cx="8964488" cy="1153944"/>
          </a:xfrm>
        </p:grpSpPr>
        <p:pic>
          <p:nvPicPr>
            <p:cNvPr id="12" name="Picture 11">
              <a:extLst>
                <a:ext uri="{FF2B5EF4-FFF2-40B4-BE49-F238E27FC236}">
                  <a16:creationId xmlns:a16="http://schemas.microsoft.com/office/drawing/2014/main" id="{7379B3B2-6C36-DCE7-3C68-0A1319C3EF2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664" y="2950706"/>
              <a:ext cx="8964488" cy="1038420"/>
            </a:xfrm>
            <a:prstGeom prst="rect">
              <a:avLst/>
            </a:prstGeom>
          </p:spPr>
        </p:pic>
        <p:sp>
          <p:nvSpPr>
            <p:cNvPr id="13" name="Rectangle 12">
              <a:extLst>
                <a:ext uri="{FF2B5EF4-FFF2-40B4-BE49-F238E27FC236}">
                  <a16:creationId xmlns:a16="http://schemas.microsoft.com/office/drawing/2014/main" id="{CEA77CCB-6C8A-3649-42FA-D3BC8E8EFED7}"/>
                </a:ext>
              </a:extLst>
            </p:cNvPr>
            <p:cNvSpPr/>
            <p:nvPr/>
          </p:nvSpPr>
          <p:spPr>
            <a:xfrm>
              <a:off x="4644008" y="2950706"/>
              <a:ext cx="770384" cy="231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endParaRPr lang="en-US" dirty="0">
                <a:latin typeface="Gill Sans Infant Std"/>
                <a:cs typeface="Gill Sans Infant Std"/>
              </a:endParaRPr>
            </a:p>
          </p:txBody>
        </p:sp>
        <p:sp>
          <p:nvSpPr>
            <p:cNvPr id="14" name="Rectangle 13">
              <a:extLst>
                <a:ext uri="{FF2B5EF4-FFF2-40B4-BE49-F238E27FC236}">
                  <a16:creationId xmlns:a16="http://schemas.microsoft.com/office/drawing/2014/main" id="{EA422E43-4A14-9AB4-455A-D0003EA5376C}"/>
                </a:ext>
              </a:extLst>
            </p:cNvPr>
            <p:cNvSpPr/>
            <p:nvPr/>
          </p:nvSpPr>
          <p:spPr>
            <a:xfrm>
              <a:off x="7262645" y="2835182"/>
              <a:ext cx="770384" cy="231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endParaRPr lang="en-US" dirty="0">
                <a:latin typeface="Gill Sans Infant Std"/>
                <a:cs typeface="Gill Sans Infant Std"/>
              </a:endParaRPr>
            </a:p>
          </p:txBody>
        </p:sp>
      </p:grpSp>
      <p:sp>
        <p:nvSpPr>
          <p:cNvPr id="4" name="Content Placeholder 2">
            <a:extLst>
              <a:ext uri="{FF2B5EF4-FFF2-40B4-BE49-F238E27FC236}">
                <a16:creationId xmlns:a16="http://schemas.microsoft.com/office/drawing/2014/main" id="{A89F8AD7-776D-9CA0-3D10-4DCF8994A9F8}"/>
              </a:ext>
            </a:extLst>
          </p:cNvPr>
          <p:cNvSpPr>
            <a:spLocks noGrp="1"/>
          </p:cNvSpPr>
          <p:nvPr/>
        </p:nvSpPr>
        <p:spPr>
          <a:xfrm>
            <a:off x="4656916" y="5046569"/>
            <a:ext cx="1440160" cy="376506"/>
          </a:xfrm>
          <a:prstGeom prst="rect">
            <a:avLst/>
          </a:prstGeom>
          <a:solidFill>
            <a:schemeClr val="accent4"/>
          </a:solidFill>
        </p:spPr>
        <p:style>
          <a:lnRef idx="0">
            <a:scrgbClr r="0" g="0" b="0"/>
          </a:lnRef>
          <a:fillRef idx="0">
            <a:scrgbClr r="0" g="0" b="0"/>
          </a:fillRef>
          <a:effectRef idx="0">
            <a:scrgbClr r="0" g="0" b="0"/>
          </a:effectRef>
          <a:fontRef idx="major"/>
        </p:style>
        <p:txBody>
          <a:bodyPr vert="horz" lIns="0" tIns="0" rIns="0" bIns="0" rtlCol="0" anchor="ctr">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l" defTabSz="457200" rtl="0"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algn="ctr" rtl="0"/>
            <a:r>
              <a:rPr lang="pt">
                <a:solidFill>
                  <a:schemeClr val="tx1"/>
                </a:solidFill>
              </a:rPr>
              <a:t>0 – &lt; 6 semanas</a:t>
            </a:r>
          </a:p>
        </p:txBody>
      </p:sp>
      <p:grpSp>
        <p:nvGrpSpPr>
          <p:cNvPr id="8" name="Group 7">
            <a:extLst>
              <a:ext uri="{FF2B5EF4-FFF2-40B4-BE49-F238E27FC236}">
                <a16:creationId xmlns:a16="http://schemas.microsoft.com/office/drawing/2014/main" id="{296E8ED0-BEA5-A841-3A79-B4305988A7CB}"/>
              </a:ext>
            </a:extLst>
          </p:cNvPr>
          <p:cNvGrpSpPr/>
          <p:nvPr/>
        </p:nvGrpSpPr>
        <p:grpSpPr>
          <a:xfrm>
            <a:off x="6097076" y="4634257"/>
            <a:ext cx="144016" cy="288032"/>
            <a:chOff x="4499992" y="3717032"/>
            <a:chExt cx="144016" cy="288032"/>
          </a:xfrm>
        </p:grpSpPr>
        <p:cxnSp>
          <p:nvCxnSpPr>
            <p:cNvPr id="10" name="Straight Arrow Connector 9">
              <a:extLst>
                <a:ext uri="{FF2B5EF4-FFF2-40B4-BE49-F238E27FC236}">
                  <a16:creationId xmlns:a16="http://schemas.microsoft.com/office/drawing/2014/main" id="{E9FE61ED-384B-F553-84CD-7EC6F54F4BFC}"/>
                </a:ext>
              </a:extLst>
            </p:cNvPr>
            <p:cNvCxnSpPr/>
            <p:nvPr/>
          </p:nvCxnSpPr>
          <p:spPr>
            <a:xfrm flipV="1">
              <a:off x="4644008" y="3725595"/>
              <a:ext cx="0" cy="279469"/>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2013018-2083-0DE2-21A1-C98F84CF3982}"/>
                </a:ext>
              </a:extLst>
            </p:cNvPr>
            <p:cNvCxnSpPr/>
            <p:nvPr/>
          </p:nvCxnSpPr>
          <p:spPr>
            <a:xfrm flipV="1">
              <a:off x="4499992" y="3717032"/>
              <a:ext cx="0" cy="279469"/>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sp>
        <p:nvSpPr>
          <p:cNvPr id="9" name="Content Placeholder 2">
            <a:extLst>
              <a:ext uri="{FF2B5EF4-FFF2-40B4-BE49-F238E27FC236}">
                <a16:creationId xmlns:a16="http://schemas.microsoft.com/office/drawing/2014/main" id="{2CED9A69-2E8F-025F-E011-F6BD16744C36}"/>
              </a:ext>
            </a:extLst>
          </p:cNvPr>
          <p:cNvSpPr txBox="1">
            <a:spLocks/>
          </p:cNvSpPr>
          <p:nvPr/>
        </p:nvSpPr>
        <p:spPr>
          <a:xfrm>
            <a:off x="6241092" y="5046569"/>
            <a:ext cx="2335588" cy="375467"/>
          </a:xfrm>
          <a:prstGeom prst="rect">
            <a:avLst/>
          </a:prstGeom>
          <a:solidFill>
            <a:srgbClr val="0070C0"/>
          </a:solidFill>
        </p:spPr>
        <p:style>
          <a:lnRef idx="0">
            <a:scrgbClr r="0" g="0" b="0"/>
          </a:lnRef>
          <a:fillRef idx="0">
            <a:scrgbClr r="0" g="0" b="0"/>
          </a:fillRef>
          <a:effectRef idx="0">
            <a:scrgbClr r="0" g="0" b="0"/>
          </a:effectRef>
          <a:fontRef idx="major"/>
        </p:style>
        <p:txBody>
          <a:bodyPr vert="horz" lIns="0" tIns="0" rIns="0" bIns="0" rtlCol="0"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rtl="0"/>
            <a:r>
              <a:rPr lang="pt">
                <a:solidFill>
                  <a:schemeClr val="tx1"/>
                </a:solidFill>
              </a:rPr>
              <a:t>6 semanas – &lt; 6 meses</a:t>
            </a:r>
          </a:p>
        </p:txBody>
      </p:sp>
      <p:pic>
        <p:nvPicPr>
          <p:cNvPr id="7" name="Picture 6" descr="A close-up of words&#10;&#10;Description automatically generated">
            <a:extLst>
              <a:ext uri="{FF2B5EF4-FFF2-40B4-BE49-F238E27FC236}">
                <a16:creationId xmlns:a16="http://schemas.microsoft.com/office/drawing/2014/main" id="{D5C578F0-0909-D22D-E63E-2260059BCE71}"/>
              </a:ext>
            </a:extLst>
          </p:cNvPr>
          <p:cNvPicPr>
            <a:picLocks noChangeAspect="1"/>
          </p:cNvPicPr>
          <p:nvPr/>
        </p:nvPicPr>
        <p:blipFill>
          <a:blip r:embed="rId4"/>
          <a:stretch>
            <a:fillRect/>
          </a:stretch>
        </p:blipFill>
        <p:spPr>
          <a:xfrm>
            <a:off x="1045779" y="2436299"/>
            <a:ext cx="10113581" cy="579641"/>
          </a:xfrm>
          <a:prstGeom prst="rect">
            <a:avLst/>
          </a:prstGeom>
        </p:spPr>
      </p:pic>
    </p:spTree>
    <p:extLst>
      <p:ext uri="{BB962C8B-B14F-4D97-AF65-F5344CB8AC3E}">
        <p14:creationId xmlns:p14="http://schemas.microsoft.com/office/powerpoint/2010/main" val="1646438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A Avaliação MAMI</a:t>
            </a:r>
            <a:br>
              <a:rPr lang="en-GB" dirty="0"/>
            </a:br>
            <a:r>
              <a:rPr lang="pt">
                <a:solidFill>
                  <a:schemeClr val="accent1"/>
                </a:solidFill>
              </a:rPr>
              <a:t>Atividade 4: Avaliação MAMI</a:t>
            </a:r>
            <a:endParaRPr lang="en-UK" dirty="0">
              <a:solidFill>
                <a:schemeClr val="accent1"/>
              </a:solidFill>
            </a:endParaRPr>
          </a:p>
        </p:txBody>
      </p:sp>
      <p:sp>
        <p:nvSpPr>
          <p:cNvPr id="15" name="Content Placeholder 2">
            <a:extLst>
              <a:ext uri="{FF2B5EF4-FFF2-40B4-BE49-F238E27FC236}">
                <a16:creationId xmlns:a16="http://schemas.microsoft.com/office/drawing/2014/main" id="{019C6E07-F823-A71D-6ACC-826DBEB3EB61}"/>
              </a:ext>
            </a:extLst>
          </p:cNvPr>
          <p:cNvSpPr>
            <a:spLocks noGrp="1"/>
          </p:cNvSpPr>
          <p:nvPr>
            <p:ph idx="1"/>
          </p:nvPr>
        </p:nvSpPr>
        <p:spPr>
          <a:xfrm>
            <a:off x="811733" y="2104251"/>
            <a:ext cx="9523556" cy="4476750"/>
          </a:xfrm>
        </p:spPr>
        <p:txBody>
          <a:bodyPr rtlCol="0"/>
          <a:lstStyle/>
          <a:p>
            <a:pPr rtl="0"/>
            <a:r>
              <a:rPr lang="pt" sz="2400" b="1">
                <a:solidFill>
                  <a:schemeClr val="tx1"/>
                </a:solidFill>
              </a:rPr>
              <a:t>Meça os seus parceiros:</a:t>
            </a:r>
          </a:p>
          <a:p>
            <a:pPr marL="342900" indent="-342900" rtl="0">
              <a:buFont typeface="Arial" panose="020B0604020202020204" pitchFamily="34" charset="0"/>
              <a:buChar char="•"/>
            </a:pPr>
            <a:r>
              <a:rPr lang="pt" sz="2400" b="0">
                <a:solidFill>
                  <a:schemeClr val="tx1"/>
                </a:solidFill>
              </a:rPr>
              <a:t>Ritmo respiratório</a:t>
            </a:r>
          </a:p>
          <a:p>
            <a:pPr marL="342900" indent="-342900" rtl="0">
              <a:buFont typeface="Arial" panose="020B0604020202020204" pitchFamily="34" charset="0"/>
              <a:buChar char="•"/>
            </a:pPr>
            <a:r>
              <a:rPr lang="pt" sz="2400" b="0">
                <a:solidFill>
                  <a:schemeClr val="tx1"/>
                </a:solidFill>
              </a:rPr>
              <a:t>Temperatura</a:t>
            </a:r>
            <a:r>
              <a:rPr lang="pt" sz="2400" b="0">
                <a:solidFill>
                  <a:srgbClr val="FF0000"/>
                </a:solidFill>
              </a:rPr>
              <a:t> </a:t>
            </a:r>
          </a:p>
          <a:p>
            <a:pPr marL="342900" indent="-342900" rtl="0">
              <a:buFont typeface="Arial" panose="020B0604020202020204" pitchFamily="34" charset="0"/>
              <a:buChar char="•"/>
            </a:pPr>
            <a:r>
              <a:rPr lang="pt" sz="2400" b="0">
                <a:solidFill>
                  <a:schemeClr val="tx1"/>
                </a:solidFill>
              </a:rPr>
              <a:t>Perímetro braquial</a:t>
            </a:r>
          </a:p>
          <a:p>
            <a:pPr marL="457200" indent="-457200" rtl="0">
              <a:buFont typeface="Wingdings" panose="05000000000000000000" pitchFamily="2" charset="2"/>
              <a:buChar char="q"/>
            </a:pPr>
            <a:endParaRPr lang="en-US" sz="2400" b="0" dirty="0">
              <a:solidFill>
                <a:schemeClr val="tx1"/>
              </a:solidFill>
            </a:endParaRPr>
          </a:p>
          <a:p>
            <a:pPr rtl="0"/>
            <a:r>
              <a:rPr lang="pt" sz="2400" b="1">
                <a:solidFill>
                  <a:schemeClr val="tx1"/>
                </a:solidFill>
              </a:rPr>
              <a:t>Examine o seu parceiro para detetar sinais de:</a:t>
            </a:r>
          </a:p>
          <a:p>
            <a:pPr marL="342900" indent="-342900" rtl="0">
              <a:buFont typeface="Arial" panose="020B0604020202020204" pitchFamily="34" charset="0"/>
              <a:buChar char="•"/>
            </a:pPr>
            <a:r>
              <a:rPr lang="pt" sz="2400" b="0">
                <a:solidFill>
                  <a:schemeClr val="tx1"/>
                </a:solidFill>
              </a:rPr>
              <a:t>Anemia</a:t>
            </a:r>
            <a:endParaRPr lang="en-US" sz="2400" b="0" dirty="0">
              <a:solidFill>
                <a:schemeClr val="tx1"/>
              </a:solidFill>
            </a:endParaRPr>
          </a:p>
        </p:txBody>
      </p:sp>
    </p:spTree>
    <p:extLst>
      <p:ext uri="{BB962C8B-B14F-4D97-AF65-F5344CB8AC3E}">
        <p14:creationId xmlns:p14="http://schemas.microsoft.com/office/powerpoint/2010/main" val="1554192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A Avaliação MAMI</a:t>
            </a:r>
            <a:br>
              <a:rPr lang="en-GB" dirty="0"/>
            </a:br>
            <a:r>
              <a:rPr lang="pt">
                <a:solidFill>
                  <a:schemeClr val="accent1"/>
                </a:solidFill>
              </a:rPr>
              <a:t>Passo 4: avaliação dos fatores-chave de risco de MAMI </a:t>
            </a:r>
            <a:endParaRPr lang="en-UK" dirty="0">
              <a:solidFill>
                <a:schemeClr val="accent1"/>
              </a:solidFill>
            </a:endParaRPr>
          </a:p>
        </p:txBody>
      </p:sp>
      <p:pic>
        <p:nvPicPr>
          <p:cNvPr id="2" name="Picture 1" descr="A white and yellow check box with black text&#10;&#10;Description automatically generated">
            <a:extLst>
              <a:ext uri="{FF2B5EF4-FFF2-40B4-BE49-F238E27FC236}">
                <a16:creationId xmlns:a16="http://schemas.microsoft.com/office/drawing/2014/main" id="{D495810C-548B-099D-0D60-FCBC760CB22E}"/>
              </a:ext>
            </a:extLst>
          </p:cNvPr>
          <p:cNvPicPr>
            <a:picLocks noChangeAspect="1"/>
          </p:cNvPicPr>
          <p:nvPr/>
        </p:nvPicPr>
        <p:blipFill>
          <a:blip r:embed="rId3"/>
          <a:stretch>
            <a:fillRect/>
          </a:stretch>
        </p:blipFill>
        <p:spPr>
          <a:xfrm>
            <a:off x="1912882" y="2737147"/>
            <a:ext cx="8366234" cy="2316499"/>
          </a:xfrm>
          <a:prstGeom prst="rect">
            <a:avLst/>
          </a:prstGeom>
        </p:spPr>
      </p:pic>
    </p:spTree>
    <p:extLst>
      <p:ext uri="{BB962C8B-B14F-4D97-AF65-F5344CB8AC3E}">
        <p14:creationId xmlns:p14="http://schemas.microsoft.com/office/powerpoint/2010/main" val="859994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2977356"/>
            <a:ext cx="4236335" cy="903288"/>
          </a:xfrm>
          <a:prstGeom prst="rect">
            <a:avLst/>
          </a:prstGeom>
          <a:noFill/>
        </p:spPr>
        <p:txBody>
          <a:bodyPr tIns="7200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pt">
                <a:solidFill>
                  <a:schemeClr val="bg1"/>
                </a:solidFill>
              </a:rPr>
              <a:t>AGENDA — DIA 2</a:t>
            </a:r>
            <a:endParaRPr lang="en-UK" dirty="0">
              <a:solidFill>
                <a:schemeClr val="bg1"/>
              </a:solidFill>
            </a:endParaRPr>
          </a:p>
        </p:txBody>
      </p:sp>
    </p:spTree>
    <p:extLst>
      <p:ext uri="{BB962C8B-B14F-4D97-AF65-F5344CB8AC3E}">
        <p14:creationId xmlns:p14="http://schemas.microsoft.com/office/powerpoint/2010/main" val="1021707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A Avaliação MAMI</a:t>
            </a:r>
            <a:br>
              <a:rPr lang="en-GB" dirty="0"/>
            </a:br>
            <a:r>
              <a:rPr lang="pt">
                <a:solidFill>
                  <a:schemeClr val="accent1"/>
                </a:solidFill>
              </a:rPr>
              <a:t>Passo 5: triagem do Risco Alimentar </a:t>
            </a:r>
            <a:endParaRPr lang="en-UK" dirty="0">
              <a:solidFill>
                <a:schemeClr val="accent1"/>
              </a:solidFill>
            </a:endParaRPr>
          </a:p>
        </p:txBody>
      </p:sp>
      <p:pic>
        <p:nvPicPr>
          <p:cNvPr id="3" name="Picture 2" descr="A questionnaire with black and white text&#10;&#10;Description automatically generated">
            <a:extLst>
              <a:ext uri="{FF2B5EF4-FFF2-40B4-BE49-F238E27FC236}">
                <a16:creationId xmlns:a16="http://schemas.microsoft.com/office/drawing/2014/main" id="{A37D190C-5C96-90DA-460D-CC5490320D1A}"/>
              </a:ext>
            </a:extLst>
          </p:cNvPr>
          <p:cNvPicPr>
            <a:picLocks noChangeAspect="1"/>
          </p:cNvPicPr>
          <p:nvPr/>
        </p:nvPicPr>
        <p:blipFill>
          <a:blip r:embed="rId3"/>
          <a:stretch>
            <a:fillRect/>
          </a:stretch>
        </p:blipFill>
        <p:spPr>
          <a:xfrm>
            <a:off x="1820918" y="2264942"/>
            <a:ext cx="8169165" cy="3129528"/>
          </a:xfrm>
          <a:prstGeom prst="rect">
            <a:avLst/>
          </a:prstGeom>
        </p:spPr>
      </p:pic>
    </p:spTree>
    <p:extLst>
      <p:ext uri="{BB962C8B-B14F-4D97-AF65-F5344CB8AC3E}">
        <p14:creationId xmlns:p14="http://schemas.microsoft.com/office/powerpoint/2010/main" val="27971504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Risco Alimentar</a:t>
            </a:r>
            <a:br>
              <a:rPr lang="en-GB" dirty="0"/>
            </a:br>
            <a:r>
              <a:rPr lang="pt">
                <a:solidFill>
                  <a:schemeClr val="accent1"/>
                </a:solidFill>
              </a:rPr>
              <a:t>Avaliação da Alimentação Completa</a:t>
            </a:r>
            <a:endParaRPr lang="en-UK" dirty="0">
              <a:solidFill>
                <a:schemeClr val="accent1"/>
              </a:solidFill>
            </a:endParaRPr>
          </a:p>
        </p:txBody>
      </p:sp>
      <p:pic>
        <p:nvPicPr>
          <p:cNvPr id="2" name="Picture 1" descr="A paper with text and numbers&#10;&#10;Description automatically generated">
            <a:extLst>
              <a:ext uri="{FF2B5EF4-FFF2-40B4-BE49-F238E27FC236}">
                <a16:creationId xmlns:a16="http://schemas.microsoft.com/office/drawing/2014/main" id="{15610CFB-C9FE-07F3-AB93-045A5AE611E1}"/>
              </a:ext>
            </a:extLst>
          </p:cNvPr>
          <p:cNvPicPr>
            <a:picLocks noChangeAspect="1"/>
          </p:cNvPicPr>
          <p:nvPr/>
        </p:nvPicPr>
        <p:blipFill>
          <a:blip r:embed="rId3"/>
          <a:stretch>
            <a:fillRect/>
          </a:stretch>
        </p:blipFill>
        <p:spPr>
          <a:xfrm>
            <a:off x="5749159" y="1712371"/>
            <a:ext cx="3830674" cy="4991220"/>
          </a:xfrm>
          <a:prstGeom prst="rect">
            <a:avLst/>
          </a:prstGeom>
        </p:spPr>
      </p:pic>
    </p:spTree>
    <p:extLst>
      <p:ext uri="{BB962C8B-B14F-4D97-AF65-F5344CB8AC3E}">
        <p14:creationId xmlns:p14="http://schemas.microsoft.com/office/powerpoint/2010/main" val="4109994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A Avaliação MAMI</a:t>
            </a:r>
            <a:br>
              <a:rPr lang="en-GB" dirty="0"/>
            </a:br>
            <a:r>
              <a:rPr lang="pt">
                <a:solidFill>
                  <a:schemeClr val="accent1"/>
                </a:solidFill>
              </a:rPr>
              <a:t>Passo 5: triagem do Risco Alimentar </a:t>
            </a:r>
            <a:endParaRPr lang="en-UK" dirty="0">
              <a:solidFill>
                <a:schemeClr val="accent1"/>
              </a:solidFill>
            </a:endParaRPr>
          </a:p>
        </p:txBody>
      </p:sp>
      <p:pic>
        <p:nvPicPr>
          <p:cNvPr id="3" name="Picture 2" descr="A questionnaire with black text&#10;&#10;Description automatically generated">
            <a:extLst>
              <a:ext uri="{FF2B5EF4-FFF2-40B4-BE49-F238E27FC236}">
                <a16:creationId xmlns:a16="http://schemas.microsoft.com/office/drawing/2014/main" id="{4F4E54F4-35FC-FC06-4F02-A0EB2A30D3D7}"/>
              </a:ext>
            </a:extLst>
          </p:cNvPr>
          <p:cNvPicPr>
            <a:picLocks noChangeAspect="1"/>
          </p:cNvPicPr>
          <p:nvPr/>
        </p:nvPicPr>
        <p:blipFill>
          <a:blip r:embed="rId3"/>
          <a:stretch>
            <a:fillRect/>
          </a:stretch>
        </p:blipFill>
        <p:spPr>
          <a:xfrm>
            <a:off x="1834055" y="1985274"/>
            <a:ext cx="8523889" cy="3596901"/>
          </a:xfrm>
          <a:prstGeom prst="rect">
            <a:avLst/>
          </a:prstGeom>
        </p:spPr>
      </p:pic>
    </p:spTree>
    <p:extLst>
      <p:ext uri="{BB962C8B-B14F-4D97-AF65-F5344CB8AC3E}">
        <p14:creationId xmlns:p14="http://schemas.microsoft.com/office/powerpoint/2010/main" val="2297250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A Avaliação MAMI</a:t>
            </a:r>
            <a:br>
              <a:rPr lang="en-GB" dirty="0"/>
            </a:br>
            <a:r>
              <a:rPr lang="pt">
                <a:solidFill>
                  <a:schemeClr val="accent1"/>
                </a:solidFill>
              </a:rPr>
              <a:t>Avaliar a Saúde Mental Materna </a:t>
            </a:r>
            <a:endParaRPr lang="en-UK" dirty="0">
              <a:solidFill>
                <a:schemeClr val="accent1"/>
              </a:solidFill>
            </a:endParaRPr>
          </a:p>
        </p:txBody>
      </p:sp>
      <p:pic>
        <p:nvPicPr>
          <p:cNvPr id="3" name="I-j8WllBk4g">
            <a:extLst>
              <a:ext uri="{FF2B5EF4-FFF2-40B4-BE49-F238E27FC236}">
                <a16:creationId xmlns:a16="http://schemas.microsoft.com/office/drawing/2014/main" id="{7BDD6EC5-C333-ADFE-BA11-2C4AB8C2077F}"/>
              </a:ext>
            </a:extLst>
          </p:cNvPr>
          <p:cNvPicPr>
            <a:picLocks noRot="1" noChangeAspect="1"/>
          </p:cNvPicPr>
          <p:nvPr>
            <a:videoFile r:link="rId1"/>
          </p:nvPr>
        </p:nvPicPr>
        <p:blipFill>
          <a:blip r:embed="rId4"/>
          <a:stretch>
            <a:fillRect/>
          </a:stretch>
        </p:blipFill>
        <p:spPr>
          <a:xfrm>
            <a:off x="3154020" y="1994294"/>
            <a:ext cx="5936475" cy="3339267"/>
          </a:xfrm>
          <a:prstGeom prst="rect">
            <a:avLst/>
          </a:prstGeom>
        </p:spPr>
      </p:pic>
    </p:spTree>
    <p:extLst>
      <p:ext uri="{BB962C8B-B14F-4D97-AF65-F5344CB8AC3E}">
        <p14:creationId xmlns:p14="http://schemas.microsoft.com/office/powerpoint/2010/main" val="31804554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pt"/>
              <a:t>Saúde Mental Materna</a:t>
            </a:r>
            <a:br>
              <a:rPr lang="en-GB" dirty="0"/>
            </a:br>
            <a:r>
              <a:rPr lang="pt">
                <a:solidFill>
                  <a:schemeClr val="accent1"/>
                </a:solidFill>
              </a:rPr>
              <a:t>Avaliação em profundidade</a:t>
            </a:r>
            <a:endParaRPr lang="en-UK" dirty="0">
              <a:solidFill>
                <a:schemeClr val="accent1"/>
              </a:solidFill>
            </a:endParaRPr>
          </a:p>
        </p:txBody>
      </p:sp>
      <p:pic>
        <p:nvPicPr>
          <p:cNvPr id="3" name="Picture 2">
            <a:extLst>
              <a:ext uri="{FF2B5EF4-FFF2-40B4-BE49-F238E27FC236}">
                <a16:creationId xmlns:a16="http://schemas.microsoft.com/office/drawing/2014/main" id="{4F1E75FF-182E-39A5-8569-102E57F49EC4}"/>
              </a:ext>
            </a:extLst>
          </p:cNvPr>
          <p:cNvPicPr>
            <a:picLocks noChangeAspect="1"/>
          </p:cNvPicPr>
          <p:nvPr/>
        </p:nvPicPr>
        <p:blipFill>
          <a:blip r:embed="rId3"/>
          <a:stretch>
            <a:fillRect/>
          </a:stretch>
        </p:blipFill>
        <p:spPr>
          <a:xfrm>
            <a:off x="4169229" y="1612518"/>
            <a:ext cx="5551714" cy="4797735"/>
          </a:xfrm>
          <a:prstGeom prst="rect">
            <a:avLst/>
          </a:prstGeom>
        </p:spPr>
      </p:pic>
    </p:spTree>
    <p:extLst>
      <p:ext uri="{BB962C8B-B14F-4D97-AF65-F5344CB8AC3E}">
        <p14:creationId xmlns:p14="http://schemas.microsoft.com/office/powerpoint/2010/main" val="2686201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a:solidFill>
                  <a:schemeClr val="accent1"/>
                </a:solidFill>
                <a:latin typeface="+mj-lt"/>
              </a:rPr>
              <a:t>MÓDULO 5</a:t>
            </a:r>
          </a:p>
          <a:p>
            <a:pPr algn="ctr" rtl="0">
              <a:spcBef>
                <a:spcPts val="2400"/>
              </a:spcBef>
            </a:pPr>
            <a:endParaRPr lang="en-GB" sz="5000" dirty="0">
              <a:solidFill>
                <a:schemeClr val="tx1"/>
              </a:solidFill>
              <a:latin typeface="+mj-lt"/>
            </a:endParaRPr>
          </a:p>
          <a:p>
            <a:pPr algn="ctr" rtl="0">
              <a:spcBef>
                <a:spcPts val="2400"/>
              </a:spcBef>
            </a:pPr>
            <a:r>
              <a:rPr lang="pt" sz="5000">
                <a:solidFill>
                  <a:schemeClr val="tx1"/>
                </a:solidFill>
                <a:latin typeface="+mj-lt"/>
              </a:rPr>
              <a:t>CLASSIFICAÇÃO DO RISCO NUTRICIONAL</a:t>
            </a:r>
          </a:p>
        </p:txBody>
      </p:sp>
      <p:pic>
        <p:nvPicPr>
          <p:cNvPr id="3" name="Picture 2">
            <a:extLst>
              <a:ext uri="{FF2B5EF4-FFF2-40B4-BE49-F238E27FC236}">
                <a16:creationId xmlns:a16="http://schemas.microsoft.com/office/drawing/2014/main" id="{3352B6DF-DB9B-E0A5-AE7D-99E9C1D4FA5E}"/>
              </a:ext>
            </a:extLst>
          </p:cNvPr>
          <p:cNvPicPr>
            <a:picLocks noChangeAspect="1"/>
          </p:cNvPicPr>
          <p:nvPr/>
        </p:nvPicPr>
        <p:blipFill>
          <a:blip r:embed="rId3"/>
          <a:stretch>
            <a:fillRect/>
          </a:stretch>
        </p:blipFill>
        <p:spPr>
          <a:xfrm>
            <a:off x="0" y="450257"/>
            <a:ext cx="7324388" cy="5493291"/>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9434" y="1750"/>
            <a:ext cx="6725131" cy="6856250"/>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06878" y="5645620"/>
            <a:ext cx="3944429" cy="215444"/>
          </a:xfrm>
          <a:prstGeom prst="rect">
            <a:avLst/>
          </a:prstGeom>
          <a:noFill/>
        </p:spPr>
        <p:txBody>
          <a:bodyPr wrap="square" lIns="0" tIns="0" rIns="0" bIns="0" rtlCol="0">
            <a:spAutoFit/>
          </a:bodyPr>
          <a:lstStyle/>
          <a:p>
            <a:pPr rtl="0"/>
            <a:r>
              <a:rPr lang="pt" sz="1400" i="1" dirty="0">
                <a:solidFill>
                  <a:schemeClr val="bg1"/>
                </a:solidFill>
                <a:cs typeface="Gill Sans Infant Std"/>
              </a:rPr>
              <a:t>Crédito da foto: Save the Children</a:t>
            </a:r>
          </a:p>
        </p:txBody>
      </p:sp>
    </p:spTree>
    <p:extLst>
      <p:ext uri="{BB962C8B-B14F-4D97-AF65-F5344CB8AC3E}">
        <p14:creationId xmlns:p14="http://schemas.microsoft.com/office/powerpoint/2010/main" val="3343746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Módulo 5 — Atividade</a:t>
            </a:r>
            <a:br>
              <a:rPr lang="en-GB" dirty="0"/>
            </a:br>
            <a:r>
              <a:rPr lang="pt">
                <a:solidFill>
                  <a:schemeClr val="accent1"/>
                </a:solidFill>
              </a:rPr>
              <a:t>Classificação do Risco Nutricional: Resumo da Avaliação</a:t>
            </a:r>
            <a:endParaRPr lang="en-UK" dirty="0">
              <a:solidFill>
                <a:schemeClr val="accent1"/>
              </a:solidFill>
            </a:endParaRP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1727025"/>
            <a:ext cx="9528048"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pt" sz="4400" b="1">
                <a:cs typeface="Gill Sans Infant Std"/>
              </a:rPr>
              <a:t>Estudos de casos — C</a:t>
            </a:r>
          </a:p>
        </p:txBody>
      </p:sp>
      <p:pic>
        <p:nvPicPr>
          <p:cNvPr id="2" name="Picture 1">
            <a:extLst>
              <a:ext uri="{FF2B5EF4-FFF2-40B4-BE49-F238E27FC236}">
                <a16:creationId xmlns:a16="http://schemas.microsoft.com/office/drawing/2014/main" id="{C5FDC748-C795-F157-7449-8C66AEB11869}"/>
              </a:ext>
            </a:extLst>
          </p:cNvPr>
          <p:cNvPicPr>
            <a:picLocks noChangeAspect="1"/>
          </p:cNvPicPr>
          <p:nvPr/>
        </p:nvPicPr>
        <p:blipFill>
          <a:blip r:embed="rId3"/>
          <a:stretch>
            <a:fillRect/>
          </a:stretch>
        </p:blipFill>
        <p:spPr>
          <a:xfrm>
            <a:off x="2596055" y="2470566"/>
            <a:ext cx="7538544" cy="3979521"/>
          </a:xfrm>
          <a:prstGeom prst="rect">
            <a:avLst/>
          </a:prstGeom>
        </p:spPr>
      </p:pic>
    </p:spTree>
    <p:extLst>
      <p:ext uri="{BB962C8B-B14F-4D97-AF65-F5344CB8AC3E}">
        <p14:creationId xmlns:p14="http://schemas.microsoft.com/office/powerpoint/2010/main" val="460578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a:solidFill>
                  <a:schemeClr val="accent1"/>
                </a:solidFill>
                <a:latin typeface="+mj-lt"/>
              </a:rPr>
              <a:t>MÓDULO 6</a:t>
            </a:r>
          </a:p>
          <a:p>
            <a:pPr algn="ctr" rtl="0">
              <a:spcBef>
                <a:spcPts val="2400"/>
              </a:spcBef>
            </a:pPr>
            <a:endParaRPr lang="en-GB" sz="5000" dirty="0">
              <a:solidFill>
                <a:schemeClr val="tx1"/>
              </a:solidFill>
              <a:latin typeface="+mj-lt"/>
            </a:endParaRPr>
          </a:p>
          <a:p>
            <a:pPr algn="ctr" rtl="0"/>
            <a:r>
              <a:rPr lang="pt" sz="5400">
                <a:solidFill>
                  <a:schemeClr val="tx1"/>
                </a:solidFill>
                <a:latin typeface="+mj-lt"/>
              </a:rPr>
              <a:t>O PACOTE DE APOIO MAMI</a:t>
            </a:r>
          </a:p>
        </p:txBody>
      </p:sp>
      <p:pic>
        <p:nvPicPr>
          <p:cNvPr id="4" name="Picture 3">
            <a:extLst>
              <a:ext uri="{FF2B5EF4-FFF2-40B4-BE49-F238E27FC236}">
                <a16:creationId xmlns:a16="http://schemas.microsoft.com/office/drawing/2014/main" id="{392C5DF3-E127-4C19-5D5C-1A6BF16386F7}"/>
              </a:ext>
            </a:extLst>
          </p:cNvPr>
          <p:cNvPicPr>
            <a:picLocks noChangeAspect="1"/>
          </p:cNvPicPr>
          <p:nvPr/>
        </p:nvPicPr>
        <p:blipFill>
          <a:blip r:embed="rId3"/>
          <a:stretch>
            <a:fillRect/>
          </a:stretch>
        </p:blipFill>
        <p:spPr>
          <a:xfrm>
            <a:off x="-26500" y="1013160"/>
            <a:ext cx="7445829" cy="4963886"/>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8014" y="-1"/>
            <a:ext cx="6679663" cy="6809895"/>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26500" y="5679794"/>
            <a:ext cx="3944429" cy="215444"/>
          </a:xfrm>
          <a:prstGeom prst="rect">
            <a:avLst/>
          </a:prstGeom>
          <a:noFill/>
        </p:spPr>
        <p:txBody>
          <a:bodyPr wrap="square" lIns="0" tIns="0" rIns="0" bIns="0" rtlCol="0">
            <a:spAutoFit/>
          </a:bodyPr>
          <a:lstStyle/>
          <a:p>
            <a:pPr rtl="0"/>
            <a:r>
              <a:rPr lang="pt" sz="1400" i="1" dirty="0">
                <a:solidFill>
                  <a:schemeClr val="bg1"/>
                </a:solidFill>
                <a:cs typeface="Gill Sans Infant Std"/>
              </a:rPr>
              <a:t>Crédito da foto: Save the Children</a:t>
            </a:r>
          </a:p>
        </p:txBody>
      </p:sp>
    </p:spTree>
    <p:extLst>
      <p:ext uri="{BB962C8B-B14F-4D97-AF65-F5344CB8AC3E}">
        <p14:creationId xmlns:p14="http://schemas.microsoft.com/office/powerpoint/2010/main" val="3869759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Pacote de apoio</a:t>
            </a:r>
            <a:br>
              <a:rPr lang="en-GB" dirty="0"/>
            </a:br>
            <a:r>
              <a:rPr lang="pt">
                <a:solidFill>
                  <a:schemeClr val="accent1"/>
                </a:solidFill>
              </a:rPr>
              <a:t>Componentes dos cuidados MAMI</a:t>
            </a:r>
            <a:endParaRPr lang="en-UK" dirty="0">
              <a:solidFill>
                <a:schemeClr val="accent1"/>
              </a:solidFill>
            </a:endParaRPr>
          </a:p>
        </p:txBody>
      </p:sp>
      <p:pic>
        <p:nvPicPr>
          <p:cNvPr id="2" name="Picture 1">
            <a:extLst>
              <a:ext uri="{FF2B5EF4-FFF2-40B4-BE49-F238E27FC236}">
                <a16:creationId xmlns:a16="http://schemas.microsoft.com/office/drawing/2014/main" id="{8F2BBA92-ABF4-04CE-88FD-313B8BC14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846" y="582418"/>
            <a:ext cx="2308251" cy="1548468"/>
          </a:xfrm>
          <a:prstGeom prst="rect">
            <a:avLst/>
          </a:prstGeom>
        </p:spPr>
      </p:pic>
      <p:pic>
        <p:nvPicPr>
          <p:cNvPr id="7" name="Picture 6">
            <a:extLst>
              <a:ext uri="{FF2B5EF4-FFF2-40B4-BE49-F238E27FC236}">
                <a16:creationId xmlns:a16="http://schemas.microsoft.com/office/drawing/2014/main" id="{CD02A989-030E-534B-0D24-941048C74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7236" y="589753"/>
            <a:ext cx="1858316" cy="1520668"/>
          </a:xfrm>
          <a:prstGeom prst="rect">
            <a:avLst/>
          </a:prstGeom>
        </p:spPr>
      </p:pic>
      <p:sp>
        <p:nvSpPr>
          <p:cNvPr id="8" name="Content Placeholder 2">
            <a:extLst>
              <a:ext uri="{FF2B5EF4-FFF2-40B4-BE49-F238E27FC236}">
                <a16:creationId xmlns:a16="http://schemas.microsoft.com/office/drawing/2014/main" id="{9D3190B0-6BB8-682B-6DC4-19F57AA4367B}"/>
              </a:ext>
            </a:extLst>
          </p:cNvPr>
          <p:cNvSpPr>
            <a:spLocks noGrp="1"/>
          </p:cNvSpPr>
          <p:nvPr>
            <p:ph idx="1"/>
          </p:nvPr>
        </p:nvSpPr>
        <p:spPr>
          <a:xfrm>
            <a:off x="811733" y="2419644"/>
            <a:ext cx="9523556" cy="3436033"/>
          </a:xfrm>
        </p:spPr>
        <p:txBody>
          <a:bodyPr rtlCol="0">
            <a:normAutofit fontScale="85000" lnSpcReduction="20000"/>
          </a:bodyPr>
          <a:lstStyle/>
          <a:p>
            <a:pPr marL="257175" indent="-257175" rtl="0">
              <a:lnSpc>
                <a:spcPct val="150000"/>
              </a:lnSpc>
              <a:buFont typeface="+mj-lt"/>
              <a:buAutoNum type="arabicPeriod"/>
            </a:pPr>
            <a:r>
              <a:rPr lang="pt" b="1">
                <a:ea typeface="Calibri" panose="020F0502020204030204" pitchFamily="34" charset="0"/>
                <a:cs typeface="Times New Roman" panose="02020603050405020304" pitchFamily="18" charset="0"/>
              </a:rPr>
              <a:t>Aconselhamento sobre tópicos principais </a:t>
            </a:r>
            <a:r>
              <a:rPr lang="pt">
                <a:ea typeface="Calibri" panose="020F0502020204030204" pitchFamily="34" charset="0"/>
                <a:cs typeface="Times New Roman" panose="02020603050405020304" pitchFamily="18" charset="0"/>
              </a:rPr>
              <a:t>para todas as duplas inscritas.</a:t>
            </a:r>
            <a:endParaRPr lang="en-US" dirty="0">
              <a:ea typeface="Calibri" panose="020F0502020204030204" pitchFamily="34" charset="0"/>
              <a:cs typeface="Times New Roman" panose="02020603050405020304" pitchFamily="18" charset="0"/>
            </a:endParaRPr>
          </a:p>
          <a:p>
            <a:pPr marL="257175" indent="-257175" rtl="0">
              <a:lnSpc>
                <a:spcPct val="150000"/>
              </a:lnSpc>
              <a:buFont typeface="+mj-lt"/>
              <a:buAutoNum type="arabicPeriod"/>
            </a:pPr>
            <a:r>
              <a:rPr lang="pt" b="1">
                <a:ea typeface="Calibri" panose="020F0502020204030204" pitchFamily="34" charset="0"/>
                <a:cs typeface="Times New Roman" panose="02020603050405020304" pitchFamily="18" charset="0"/>
              </a:rPr>
              <a:t>Aconselhamento personalizado e ações </a:t>
            </a:r>
            <a:r>
              <a:rPr lang="pt">
                <a:ea typeface="Calibri" panose="020F0502020204030204" pitchFamily="34" charset="0"/>
                <a:cs typeface="Times New Roman" panose="02020603050405020304" pitchFamily="18" charset="0"/>
              </a:rPr>
              <a:t>para abordar fatores de risco e problemas específicos, conforme necessário.</a:t>
            </a:r>
            <a:endParaRPr lang="en-US" dirty="0">
              <a:ea typeface="Calibri" panose="020F0502020204030204" pitchFamily="34" charset="0"/>
              <a:cs typeface="Times New Roman" panose="02020603050405020304" pitchFamily="18" charset="0"/>
            </a:endParaRPr>
          </a:p>
          <a:p>
            <a:pPr marL="257175" indent="-257175" rtl="0">
              <a:lnSpc>
                <a:spcPct val="150000"/>
              </a:lnSpc>
              <a:buFont typeface="+mj-lt"/>
              <a:buAutoNum type="arabicPeriod"/>
            </a:pPr>
            <a:r>
              <a:rPr lang="pt" b="1">
                <a:ea typeface="Calibri" panose="020F0502020204030204" pitchFamily="34" charset="0"/>
                <a:cs typeface="Times New Roman" panose="02020603050405020304" pitchFamily="18" charset="0"/>
              </a:rPr>
              <a:t>Encaminhamento de duplas mãe-lactente </a:t>
            </a:r>
            <a:r>
              <a:rPr lang="pt">
                <a:ea typeface="Calibri" panose="020F0502020204030204" pitchFamily="34" charset="0"/>
                <a:cs typeface="Times New Roman" panose="02020603050405020304" pitchFamily="18" charset="0"/>
              </a:rPr>
              <a:t>para outros serviços relevantes, conforme necessário.</a:t>
            </a:r>
            <a:endParaRPr lang="en-US" dirty="0">
              <a:ea typeface="Calibri" panose="020F0502020204030204" pitchFamily="34" charset="0"/>
              <a:cs typeface="Times New Roman" panose="02020603050405020304" pitchFamily="18" charset="0"/>
            </a:endParaRPr>
          </a:p>
          <a:p>
            <a:pPr marL="257175" indent="-257175" rtl="0">
              <a:lnSpc>
                <a:spcPct val="150000"/>
              </a:lnSpc>
              <a:spcAft>
                <a:spcPts val="600"/>
              </a:spcAft>
              <a:buFont typeface="+mj-lt"/>
              <a:buAutoNum type="arabicPeriod"/>
            </a:pPr>
            <a:r>
              <a:rPr lang="pt" b="1">
                <a:ea typeface="Calibri" panose="020F0502020204030204" pitchFamily="34" charset="0"/>
                <a:cs typeface="Times New Roman" panose="02020603050405020304" pitchFamily="18" charset="0"/>
              </a:rPr>
              <a:t>Monitorização contínua </a:t>
            </a:r>
            <a:r>
              <a:rPr lang="pt">
                <a:ea typeface="Calibri" panose="020F0502020204030204" pitchFamily="34" charset="0"/>
                <a:cs typeface="Times New Roman" panose="02020603050405020304" pitchFamily="18" charset="0"/>
              </a:rPr>
              <a:t>do progresso e bem-estar das duplas mãe-lactente em cada visita, com menor ou maior frequência de visita conforme considerado apropriado pelo profissional de saúde e pela mãe. </a:t>
            </a:r>
            <a:endParaRPr lang="en-US" dirty="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6C09D23-BA06-980E-725B-F7556296721F}"/>
              </a:ext>
            </a:extLst>
          </p:cNvPr>
          <p:cNvSpPr txBox="1"/>
          <p:nvPr/>
        </p:nvSpPr>
        <p:spPr>
          <a:xfrm>
            <a:off x="998949" y="6207473"/>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pt" sz="1500" b="1" i="1">
                <a:solidFill>
                  <a:schemeClr val="accent4"/>
                </a:solidFill>
              </a:rPr>
              <a:t>Diapositivo criado pela Rede Global MAMI</a:t>
            </a:r>
            <a:endParaRPr lang="en-US" b="1" i="1" dirty="0">
              <a:solidFill>
                <a:schemeClr val="accent4"/>
              </a:solidFill>
            </a:endParaRPr>
          </a:p>
        </p:txBody>
      </p:sp>
    </p:spTree>
    <p:extLst>
      <p:ext uri="{BB962C8B-B14F-4D97-AF65-F5344CB8AC3E}">
        <p14:creationId xmlns:p14="http://schemas.microsoft.com/office/powerpoint/2010/main" val="725840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Pacote de apoio</a:t>
            </a:r>
            <a:br>
              <a:rPr lang="en-GB" dirty="0"/>
            </a:br>
            <a:r>
              <a:rPr lang="pt">
                <a:solidFill>
                  <a:schemeClr val="accent1"/>
                </a:solidFill>
              </a:rPr>
              <a:t>Cartões de Aconselhamento e Medidas de Apoio</a:t>
            </a:r>
            <a:endParaRPr lang="en-UK" dirty="0">
              <a:solidFill>
                <a:schemeClr val="accent1"/>
              </a:solidFill>
            </a:endParaRPr>
          </a:p>
        </p:txBody>
      </p:sp>
      <p:pic>
        <p:nvPicPr>
          <p:cNvPr id="2" name="Picture 1">
            <a:extLst>
              <a:ext uri="{FF2B5EF4-FFF2-40B4-BE49-F238E27FC236}">
                <a16:creationId xmlns:a16="http://schemas.microsoft.com/office/drawing/2014/main" id="{1783C2FE-50B1-078E-0318-06CA2F0711EC}"/>
              </a:ext>
            </a:extLst>
          </p:cNvPr>
          <p:cNvPicPr>
            <a:picLocks noChangeAspect="1"/>
          </p:cNvPicPr>
          <p:nvPr/>
        </p:nvPicPr>
        <p:blipFill>
          <a:blip r:embed="rId3"/>
          <a:stretch>
            <a:fillRect/>
          </a:stretch>
        </p:blipFill>
        <p:spPr>
          <a:xfrm>
            <a:off x="2057400" y="1771007"/>
            <a:ext cx="7565571" cy="4742012"/>
          </a:xfrm>
          <a:prstGeom prst="rect">
            <a:avLst/>
          </a:prstGeom>
        </p:spPr>
      </p:pic>
    </p:spTree>
    <p:extLst>
      <p:ext uri="{BB962C8B-B14F-4D97-AF65-F5344CB8AC3E}">
        <p14:creationId xmlns:p14="http://schemas.microsoft.com/office/powerpoint/2010/main" val="198645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2" name="Table 1">
            <a:extLst>
              <a:ext uri="{FF2B5EF4-FFF2-40B4-BE49-F238E27FC236}">
                <a16:creationId xmlns:a16="http://schemas.microsoft.com/office/drawing/2014/main" id="{BE7D3B30-593E-AED1-BA0A-B736B186E055}"/>
              </a:ext>
            </a:extLst>
          </p:cNvPr>
          <p:cNvGraphicFramePr>
            <a:graphicFrameLocks noGrp="1"/>
          </p:cNvGraphicFramePr>
          <p:nvPr>
            <p:extLst>
              <p:ext uri="{D42A27DB-BD31-4B8C-83A1-F6EECF244321}">
                <p14:modId xmlns:p14="http://schemas.microsoft.com/office/powerpoint/2010/main" val="839341964"/>
              </p:ext>
            </p:extLst>
          </p:nvPr>
        </p:nvGraphicFramePr>
        <p:xfrm>
          <a:off x="1916447" y="1778965"/>
          <a:ext cx="8352620" cy="3300069"/>
        </p:xfrm>
        <a:graphic>
          <a:graphicData uri="http://schemas.openxmlformats.org/drawingml/2006/table">
            <a:tbl>
              <a:tblPr firstRow="1" firstCol="1" bandRow="1">
                <a:tableStyleId>{5202B0CA-FC54-4496-8BCA-5EF66A818D29}</a:tableStyleId>
              </a:tblPr>
              <a:tblGrid>
                <a:gridCol w="2678212">
                  <a:extLst>
                    <a:ext uri="{9D8B030D-6E8A-4147-A177-3AD203B41FA5}">
                      <a16:colId xmlns:a16="http://schemas.microsoft.com/office/drawing/2014/main" val="3433200156"/>
                    </a:ext>
                  </a:extLst>
                </a:gridCol>
                <a:gridCol w="5674408">
                  <a:extLst>
                    <a:ext uri="{9D8B030D-6E8A-4147-A177-3AD203B41FA5}">
                      <a16:colId xmlns:a16="http://schemas.microsoft.com/office/drawing/2014/main" val="668890169"/>
                    </a:ext>
                  </a:extLst>
                </a:gridCol>
              </a:tblGrid>
              <a:tr h="515409">
                <a:tc>
                  <a:txBody>
                    <a:bodyPr/>
                    <a:lstStyle/>
                    <a:p>
                      <a:pPr marL="0" marR="0" algn="ctr" rtl="0">
                        <a:lnSpc>
                          <a:spcPct val="150000"/>
                        </a:lnSpc>
                        <a:spcBef>
                          <a:spcPts val="0"/>
                        </a:spcBef>
                        <a:spcAft>
                          <a:spcPts val="0"/>
                        </a:spcAft>
                      </a:pPr>
                      <a:r>
                        <a:rPr lang="pt" sz="1600">
                          <a:effectLst/>
                          <a:latin typeface="+mn-lt"/>
                        </a:rPr>
                        <a:t>Hora</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rtl="0">
                        <a:lnSpc>
                          <a:spcPct val="150000"/>
                        </a:lnSpc>
                        <a:spcBef>
                          <a:spcPts val="0"/>
                        </a:spcBef>
                        <a:spcAft>
                          <a:spcPts val="0"/>
                        </a:spcAft>
                      </a:pPr>
                      <a:r>
                        <a:rPr lang="pt" sz="1600">
                          <a:effectLst/>
                          <a:latin typeface="+mn-lt"/>
                        </a:rPr>
                        <a:t>Sessão</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570380207"/>
                  </a:ext>
                </a:extLst>
              </a:tr>
              <a:tr h="416745">
                <a:tc>
                  <a:txBody>
                    <a:bodyPr/>
                    <a:lstStyle/>
                    <a:p>
                      <a:pPr marL="0" marR="0" algn="ctr"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8:30</a:t>
                      </a:r>
                    </a:p>
                  </a:txBody>
                  <a:tcPr marL="68580" marR="68580" marT="0" marB="0" anchor="ctr"/>
                </a:tc>
                <a:tc>
                  <a:txBody>
                    <a:bodyPr/>
                    <a:lstStyle/>
                    <a:p>
                      <a:pPr marL="0" marR="0" rtl="0">
                        <a:lnSpc>
                          <a:spcPct val="150000"/>
                        </a:lnSpc>
                        <a:spcBef>
                          <a:spcPts val="0"/>
                        </a:spcBef>
                        <a:spcAft>
                          <a:spcPts val="0"/>
                        </a:spcAft>
                      </a:pPr>
                      <a:r>
                        <a:rPr lang="pt" sz="1600">
                          <a:effectLst/>
                          <a:latin typeface="+mn-lt"/>
                        </a:rPr>
                        <a:t>Boas-vindas e recapitulação do Dia 1</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6112032"/>
                  </a:ext>
                </a:extLst>
              </a:tr>
              <a:tr h="430530">
                <a:tc>
                  <a:txBody>
                    <a:bodyPr/>
                    <a:lstStyle/>
                    <a:p>
                      <a:pPr marL="0" marR="0" algn="ctr"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9:00</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pt" sz="1600" kern="1200">
                          <a:effectLst/>
                          <a:latin typeface="+mn-lt"/>
                        </a:rPr>
                        <a:t>O Pacote de Apoio MAMI</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1412828"/>
                  </a:ext>
                </a:extLst>
              </a:tr>
              <a:tr h="358775">
                <a:tc>
                  <a:txBody>
                    <a:bodyPr/>
                    <a:lstStyle/>
                    <a:p>
                      <a:pPr marL="0" marR="0" algn="ctr" rtl="0">
                        <a:lnSpc>
                          <a:spcPct val="150000"/>
                        </a:lnSpc>
                        <a:spcBef>
                          <a:spcPts val="0"/>
                        </a:spcBef>
                        <a:spcAft>
                          <a:spcPts val="0"/>
                        </a:spcAft>
                      </a:pPr>
                      <a:r>
                        <a:rPr lang="pt" sz="1600" i="1">
                          <a:effectLst/>
                          <a:latin typeface="+mn-lt"/>
                          <a:ea typeface="Calibri" panose="020F0502020204030204" pitchFamily="34" charset="0"/>
                          <a:cs typeface="Times New Roman" panose="02020603050405020304" pitchFamily="18" charset="0"/>
                        </a:rPr>
                        <a:t>10:30</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pt" sz="1600" i="1" kern="1200">
                          <a:effectLst/>
                          <a:latin typeface="+mn-lt"/>
                        </a:rPr>
                        <a:t>Pausa</a:t>
                      </a:r>
                      <a:endParaRPr lang="en-US" sz="1600" i="1"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4591171"/>
                  </a:ext>
                </a:extLst>
              </a:tr>
              <a:tr h="358775">
                <a:tc>
                  <a:txBody>
                    <a:bodyPr/>
                    <a:lstStyle/>
                    <a:p>
                      <a:pPr marL="0" marR="0" algn="ctr"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11:00</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pt" sz="1600" kern="1200">
                          <a:effectLst/>
                          <a:latin typeface="+mn-lt"/>
                        </a:rPr>
                        <a:t>Tópicos principais</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83792498"/>
                  </a:ext>
                </a:extLst>
              </a:tr>
              <a:tr h="430530">
                <a:tc>
                  <a:txBody>
                    <a:bodyPr/>
                    <a:lstStyle/>
                    <a:p>
                      <a:pPr marL="0" marR="0" algn="ctr" rtl="0">
                        <a:lnSpc>
                          <a:spcPct val="150000"/>
                        </a:lnSpc>
                        <a:spcBef>
                          <a:spcPts val="0"/>
                        </a:spcBef>
                        <a:spcAft>
                          <a:spcPts val="0"/>
                        </a:spcAft>
                      </a:pPr>
                      <a:r>
                        <a:rPr lang="pt" sz="1600" i="1">
                          <a:effectLst/>
                          <a:latin typeface="+mn-lt"/>
                          <a:ea typeface="Calibri" panose="020F0502020204030204" pitchFamily="34" charset="0"/>
                          <a:cs typeface="Times New Roman" panose="02020603050405020304" pitchFamily="18" charset="0"/>
                        </a:rPr>
                        <a:t>13:00</a:t>
                      </a:r>
                    </a:p>
                  </a:txBody>
                  <a:tcPr marL="68580" marR="68580" marT="0" marB="0" anchor="ctr"/>
                </a:tc>
                <a:tc>
                  <a:txBody>
                    <a:bodyPr/>
                    <a:lstStyle/>
                    <a:p>
                      <a:pPr marL="0" marR="0" rtl="0">
                        <a:lnSpc>
                          <a:spcPct val="150000"/>
                        </a:lnSpc>
                        <a:spcBef>
                          <a:spcPts val="0"/>
                        </a:spcBef>
                        <a:spcAft>
                          <a:spcPts val="0"/>
                        </a:spcAft>
                      </a:pPr>
                      <a:r>
                        <a:rPr lang="pt" sz="1600" i="1">
                          <a:effectLst/>
                          <a:latin typeface="+mn-lt"/>
                          <a:ea typeface="+mn-ea"/>
                          <a:cs typeface="+mn-cs"/>
                        </a:rPr>
                        <a:t>Almoço</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2623204"/>
                  </a:ext>
                </a:extLst>
              </a:tr>
              <a:tr h="430530">
                <a:tc>
                  <a:txBody>
                    <a:bodyPr/>
                    <a:lstStyle/>
                    <a:p>
                      <a:pPr marL="0" marR="0" algn="ctr" rtl="0">
                        <a:lnSpc>
                          <a:spcPct val="150000"/>
                        </a:lnSpc>
                        <a:spcBef>
                          <a:spcPts val="0"/>
                        </a:spcBef>
                        <a:spcAft>
                          <a:spcPts val="0"/>
                        </a:spcAft>
                      </a:pPr>
                      <a:r>
                        <a:rPr lang="pt" sz="1600">
                          <a:solidFill>
                            <a:schemeClr val="tx1"/>
                          </a:solidFill>
                          <a:effectLst/>
                          <a:latin typeface="+mn-lt"/>
                          <a:ea typeface="Calibri" panose="020F0502020204030204" pitchFamily="34" charset="0"/>
                          <a:cs typeface="Times New Roman" panose="02020603050405020304" pitchFamily="18" charset="0"/>
                        </a:rPr>
                        <a:t>14:00</a:t>
                      </a:r>
                    </a:p>
                  </a:txBody>
                  <a:tcPr marL="68580" marR="68580" marT="0" marB="0" anchor="ctr"/>
                </a:tc>
                <a:tc>
                  <a:txBody>
                    <a:bodyPr/>
                    <a:lstStyle/>
                    <a:p>
                      <a:pPr marL="0" marR="0" rtl="0">
                        <a:lnSpc>
                          <a:spcPct val="150000"/>
                        </a:lnSpc>
                        <a:spcBef>
                          <a:spcPts val="0"/>
                        </a:spcBef>
                        <a:spcAft>
                          <a:spcPts val="0"/>
                        </a:spcAft>
                      </a:pPr>
                      <a:r>
                        <a:rPr lang="pt" sz="1600">
                          <a:solidFill>
                            <a:schemeClr val="tx1"/>
                          </a:solidFill>
                          <a:effectLst/>
                          <a:latin typeface="+mn-lt"/>
                          <a:ea typeface="Calibri" panose="020F0502020204030204" pitchFamily="34" charset="0"/>
                          <a:cs typeface="Times New Roman" panose="02020603050405020304" pitchFamily="18" charset="0"/>
                        </a:rPr>
                        <a:t>Tópicos principais — continuação</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9899912"/>
                  </a:ext>
                </a:extLst>
              </a:tr>
              <a:tr h="358775">
                <a:tc>
                  <a:txBody>
                    <a:bodyPr/>
                    <a:lstStyle/>
                    <a:p>
                      <a:pPr marL="0" marR="0" algn="ctr"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16:00</a:t>
                      </a:r>
                    </a:p>
                  </a:txBody>
                  <a:tcPr marL="68580" marR="68580" marT="0" marB="0" anchor="ctr"/>
                </a:tc>
                <a:tc>
                  <a:txBody>
                    <a:bodyPr/>
                    <a:lstStyle/>
                    <a:p>
                      <a:pPr marL="0" marR="0" rtl="0">
                        <a:lnSpc>
                          <a:spcPct val="150000"/>
                        </a:lnSpc>
                        <a:spcBef>
                          <a:spcPts val="0"/>
                        </a:spcBef>
                        <a:spcAft>
                          <a:spcPts val="0"/>
                        </a:spcAft>
                      </a:pPr>
                      <a:r>
                        <a:rPr lang="pt" sz="1600">
                          <a:effectLst/>
                          <a:latin typeface="+mn-lt"/>
                        </a:rPr>
                        <a:t>Resumo do Dia 2</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2022257"/>
                  </a:ext>
                </a:extLst>
              </a:tr>
            </a:tbl>
          </a:graphicData>
        </a:graphic>
      </p:graphicFrame>
    </p:spTree>
    <p:extLst>
      <p:ext uri="{BB962C8B-B14F-4D97-AF65-F5344CB8AC3E}">
        <p14:creationId xmlns:p14="http://schemas.microsoft.com/office/powerpoint/2010/main" val="3360505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Pacote de apoio</a:t>
            </a:r>
            <a:br>
              <a:rPr lang="en-GB" dirty="0"/>
            </a:br>
            <a:r>
              <a:rPr lang="pt">
                <a:solidFill>
                  <a:schemeClr val="accent1"/>
                </a:solidFill>
              </a:rPr>
              <a:t>1. Aconselhamento sobre tópicos principais para todas as duplas inscritas.</a:t>
            </a:r>
            <a:endParaRPr lang="en-UK" dirty="0">
              <a:solidFill>
                <a:schemeClr val="accent1"/>
              </a:solidFill>
            </a:endParaRPr>
          </a:p>
        </p:txBody>
      </p:sp>
      <p:pic>
        <p:nvPicPr>
          <p:cNvPr id="7" name="Picture 6" descr="A white box with black text&#10;&#10;Description automatically generated">
            <a:extLst>
              <a:ext uri="{FF2B5EF4-FFF2-40B4-BE49-F238E27FC236}">
                <a16:creationId xmlns:a16="http://schemas.microsoft.com/office/drawing/2014/main" id="{A089E2F4-6989-111F-2C09-E03D4207104E}"/>
              </a:ext>
            </a:extLst>
          </p:cNvPr>
          <p:cNvPicPr>
            <a:picLocks noChangeAspect="1"/>
          </p:cNvPicPr>
          <p:nvPr/>
        </p:nvPicPr>
        <p:blipFill>
          <a:blip r:embed="rId3"/>
          <a:stretch>
            <a:fillRect/>
          </a:stretch>
        </p:blipFill>
        <p:spPr>
          <a:xfrm>
            <a:off x="1361090" y="2891304"/>
            <a:ext cx="3951889" cy="2008185"/>
          </a:xfrm>
          <a:prstGeom prst="rect">
            <a:avLst/>
          </a:prstGeom>
        </p:spPr>
      </p:pic>
      <p:pic>
        <p:nvPicPr>
          <p:cNvPr id="8" name="Picture 7" descr="A screenshot of a blue and white page&#10;&#10;Description automatically generated">
            <a:extLst>
              <a:ext uri="{FF2B5EF4-FFF2-40B4-BE49-F238E27FC236}">
                <a16:creationId xmlns:a16="http://schemas.microsoft.com/office/drawing/2014/main" id="{12DCFA3C-8BF5-924D-9745-9A8A275D71A7}"/>
              </a:ext>
            </a:extLst>
          </p:cNvPr>
          <p:cNvPicPr>
            <a:picLocks noChangeAspect="1"/>
          </p:cNvPicPr>
          <p:nvPr/>
        </p:nvPicPr>
        <p:blipFill>
          <a:blip r:embed="rId4"/>
          <a:stretch>
            <a:fillRect/>
          </a:stretch>
        </p:blipFill>
        <p:spPr>
          <a:xfrm>
            <a:off x="5604641" y="2135528"/>
            <a:ext cx="4201510" cy="2022012"/>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A00FD9E2-C6E1-0539-9561-4B91C146ED9F}"/>
              </a:ext>
            </a:extLst>
          </p:cNvPr>
          <p:cNvPicPr>
            <a:picLocks noChangeAspect="1"/>
          </p:cNvPicPr>
          <p:nvPr/>
        </p:nvPicPr>
        <p:blipFill>
          <a:blip r:embed="rId5"/>
          <a:stretch>
            <a:fillRect/>
          </a:stretch>
        </p:blipFill>
        <p:spPr>
          <a:xfrm>
            <a:off x="6090744" y="4221539"/>
            <a:ext cx="3321268" cy="2054128"/>
          </a:xfrm>
          <a:prstGeom prst="rect">
            <a:avLst/>
          </a:prstGeom>
        </p:spPr>
      </p:pic>
    </p:spTree>
    <p:extLst>
      <p:ext uri="{BB962C8B-B14F-4D97-AF65-F5344CB8AC3E}">
        <p14:creationId xmlns:p14="http://schemas.microsoft.com/office/powerpoint/2010/main" val="603256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Pacote de apoio</a:t>
            </a:r>
            <a:br>
              <a:rPr lang="en-GB" dirty="0"/>
            </a:br>
            <a:r>
              <a:rPr lang="pt">
                <a:solidFill>
                  <a:schemeClr val="accent1"/>
                </a:solidFill>
              </a:rPr>
              <a:t>2. Aconselhamento personalizado e ações para abordar fatores de risco e problemas específicos, conforme necessário.</a:t>
            </a:r>
            <a:endParaRPr lang="en-UK" dirty="0">
              <a:solidFill>
                <a:schemeClr val="accent1"/>
              </a:solidFill>
            </a:endParaRPr>
          </a:p>
        </p:txBody>
      </p:sp>
      <p:pic>
        <p:nvPicPr>
          <p:cNvPr id="2" name="Picture 1" descr="A blue and white rectangular box with text&#10;&#10;Description automatically generated">
            <a:extLst>
              <a:ext uri="{FF2B5EF4-FFF2-40B4-BE49-F238E27FC236}">
                <a16:creationId xmlns:a16="http://schemas.microsoft.com/office/drawing/2014/main" id="{8498022B-F07F-4CE5-BD4F-2B1C4D66A07E}"/>
              </a:ext>
            </a:extLst>
          </p:cNvPr>
          <p:cNvPicPr>
            <a:picLocks noChangeAspect="1"/>
          </p:cNvPicPr>
          <p:nvPr/>
        </p:nvPicPr>
        <p:blipFill>
          <a:blip r:embed="rId3"/>
          <a:stretch>
            <a:fillRect/>
          </a:stretch>
        </p:blipFill>
        <p:spPr>
          <a:xfrm>
            <a:off x="1124607" y="2391055"/>
            <a:ext cx="6316717" cy="2246683"/>
          </a:xfrm>
          <a:prstGeom prst="rect">
            <a:avLst/>
          </a:prstGeom>
        </p:spPr>
      </p:pic>
      <p:pic>
        <p:nvPicPr>
          <p:cNvPr id="3" name="Picture 2">
            <a:extLst>
              <a:ext uri="{FF2B5EF4-FFF2-40B4-BE49-F238E27FC236}">
                <a16:creationId xmlns:a16="http://schemas.microsoft.com/office/drawing/2014/main" id="{CA7DA785-C765-7A82-F491-981F21B5A9C5}"/>
              </a:ext>
            </a:extLst>
          </p:cNvPr>
          <p:cNvPicPr>
            <a:picLocks noChangeAspect="1"/>
          </p:cNvPicPr>
          <p:nvPr/>
        </p:nvPicPr>
        <p:blipFill>
          <a:blip r:embed="rId4"/>
          <a:stretch>
            <a:fillRect/>
          </a:stretch>
        </p:blipFill>
        <p:spPr>
          <a:xfrm>
            <a:off x="5197366" y="3713334"/>
            <a:ext cx="5173717" cy="2676401"/>
          </a:xfrm>
          <a:prstGeom prst="rect">
            <a:avLst/>
          </a:prstGeom>
        </p:spPr>
      </p:pic>
    </p:spTree>
    <p:extLst>
      <p:ext uri="{BB962C8B-B14F-4D97-AF65-F5344CB8AC3E}">
        <p14:creationId xmlns:p14="http://schemas.microsoft.com/office/powerpoint/2010/main" val="773253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Pacote de apoio</a:t>
            </a:r>
            <a:br>
              <a:rPr lang="en-GB" dirty="0"/>
            </a:br>
            <a:r>
              <a:rPr lang="pt">
                <a:solidFill>
                  <a:schemeClr val="accent1"/>
                </a:solidFill>
              </a:rPr>
              <a:t>Definição de aconselhamento</a:t>
            </a:r>
            <a:endParaRPr lang="en-UK" dirty="0">
              <a:solidFill>
                <a:schemeClr val="accent1"/>
              </a:solidFill>
            </a:endParaRPr>
          </a:p>
        </p:txBody>
      </p:sp>
      <p:sp>
        <p:nvSpPr>
          <p:cNvPr id="4" name="Content Placeholder 2">
            <a:extLst>
              <a:ext uri="{FF2B5EF4-FFF2-40B4-BE49-F238E27FC236}">
                <a16:creationId xmlns:a16="http://schemas.microsoft.com/office/drawing/2014/main" id="{3F78B6FD-19D4-C8F9-9A59-B9A65D67D037}"/>
              </a:ext>
            </a:extLst>
          </p:cNvPr>
          <p:cNvSpPr>
            <a:spLocks noGrp="1"/>
          </p:cNvSpPr>
          <p:nvPr>
            <p:ph idx="1"/>
          </p:nvPr>
        </p:nvSpPr>
        <p:spPr>
          <a:xfrm>
            <a:off x="832104" y="1998573"/>
            <a:ext cx="6644144" cy="4476750"/>
          </a:xfrm>
        </p:spPr>
        <p:txBody>
          <a:bodyPr rtlCol="0"/>
          <a:lstStyle/>
          <a:p>
            <a:pPr rtl="0"/>
            <a:r>
              <a:rPr lang="pt" sz="2400" b="0">
                <a:solidFill>
                  <a:schemeClr val="tx1"/>
                </a:solidFill>
              </a:rPr>
              <a:t>Uma interação bidirecional entre um conselheiro formado e uma ou mais mães ou outros cuidadores de crianças (o mais habitual). </a:t>
            </a:r>
          </a:p>
          <a:p>
            <a:pPr rtl="0"/>
            <a:endParaRPr lang="en-US" sz="2400" b="0" dirty="0">
              <a:solidFill>
                <a:schemeClr val="tx1"/>
              </a:solidFill>
            </a:endParaRPr>
          </a:p>
          <a:p>
            <a:pPr rtl="0"/>
            <a:r>
              <a:rPr lang="pt" sz="2400" b="0">
                <a:solidFill>
                  <a:schemeClr val="tx1"/>
                </a:solidFill>
              </a:rPr>
              <a:t>O processo envolve escutar as preocupações, discutir questões, ensinar sobre alimentação e práticas de cuidados, e observar e ajudar no processo normal de amamentação e desafios do aleitamento materno. </a:t>
            </a:r>
          </a:p>
        </p:txBody>
      </p:sp>
      <p:pic>
        <p:nvPicPr>
          <p:cNvPr id="10" name="Picture 9">
            <a:extLst>
              <a:ext uri="{FF2B5EF4-FFF2-40B4-BE49-F238E27FC236}">
                <a16:creationId xmlns:a16="http://schemas.microsoft.com/office/drawing/2014/main" id="{0C8343AB-EFA6-7AA7-00AA-67AC6C1CEB0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88387" y="2265040"/>
            <a:ext cx="3491880" cy="2327920"/>
          </a:xfrm>
          <a:prstGeom prst="rect">
            <a:avLst/>
          </a:prstGeom>
        </p:spPr>
      </p:pic>
    </p:spTree>
    <p:extLst>
      <p:ext uri="{BB962C8B-B14F-4D97-AF65-F5344CB8AC3E}">
        <p14:creationId xmlns:p14="http://schemas.microsoft.com/office/powerpoint/2010/main" val="10101454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Pacote de apoio</a:t>
            </a:r>
            <a:br>
              <a:rPr lang="en-GB" dirty="0"/>
            </a:br>
            <a:r>
              <a:rPr lang="pt">
                <a:solidFill>
                  <a:schemeClr val="accent1"/>
                </a:solidFill>
              </a:rPr>
              <a:t>O processo de aconselhamento</a:t>
            </a:r>
            <a:endParaRPr lang="en-UK" dirty="0">
              <a:solidFill>
                <a:schemeClr val="accent1"/>
              </a:solidFill>
            </a:endParaRPr>
          </a:p>
        </p:txBody>
      </p:sp>
      <p:pic>
        <p:nvPicPr>
          <p:cNvPr id="7" name="RBGZ44NbeoU">
            <a:extLst>
              <a:ext uri="{FF2B5EF4-FFF2-40B4-BE49-F238E27FC236}">
                <a16:creationId xmlns:a16="http://schemas.microsoft.com/office/drawing/2014/main" id="{9E6210FC-23BD-A313-67DB-C87E343E465D}"/>
              </a:ext>
            </a:extLst>
          </p:cNvPr>
          <p:cNvPicPr>
            <a:picLocks noRot="1" noChangeAspect="1"/>
          </p:cNvPicPr>
          <p:nvPr>
            <a:videoFile r:link="rId1"/>
          </p:nvPr>
        </p:nvPicPr>
        <p:blipFill>
          <a:blip r:embed="rId4"/>
          <a:stretch>
            <a:fillRect/>
          </a:stretch>
        </p:blipFill>
        <p:spPr>
          <a:xfrm>
            <a:off x="2383382" y="1895942"/>
            <a:ext cx="7418750" cy="4173047"/>
          </a:xfrm>
          <a:prstGeom prst="rect">
            <a:avLst/>
          </a:prstGeom>
        </p:spPr>
      </p:pic>
    </p:spTree>
    <p:extLst>
      <p:ext uri="{BB962C8B-B14F-4D97-AF65-F5344CB8AC3E}">
        <p14:creationId xmlns:p14="http://schemas.microsoft.com/office/powerpoint/2010/main" val="25093571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Módulo 6 — Atividade</a:t>
            </a:r>
            <a:br>
              <a:rPr lang="en-GB" dirty="0"/>
            </a:br>
            <a:r>
              <a:rPr lang="pt">
                <a:solidFill>
                  <a:schemeClr val="accent1"/>
                </a:solidFill>
              </a:rPr>
              <a:t>Competências de escuta e aprendizagem</a:t>
            </a:r>
            <a:endParaRPr lang="en-UK" dirty="0">
              <a:solidFill>
                <a:schemeClr val="accent1"/>
              </a:solidFill>
            </a:endParaRPr>
          </a:p>
        </p:txBody>
      </p:sp>
      <p:pic>
        <p:nvPicPr>
          <p:cNvPr id="2" name="Picture 1">
            <a:extLst>
              <a:ext uri="{FF2B5EF4-FFF2-40B4-BE49-F238E27FC236}">
                <a16:creationId xmlns:a16="http://schemas.microsoft.com/office/drawing/2014/main" id="{B57EF66A-63A5-4EAC-6150-7472641C359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38705" y="2225654"/>
            <a:ext cx="5508104" cy="3675132"/>
          </a:xfrm>
          <a:prstGeom prst="rect">
            <a:avLst/>
          </a:prstGeom>
        </p:spPr>
      </p:pic>
    </p:spTree>
    <p:extLst>
      <p:ext uri="{BB962C8B-B14F-4D97-AF65-F5344CB8AC3E}">
        <p14:creationId xmlns:p14="http://schemas.microsoft.com/office/powerpoint/2010/main" val="9911326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Módulo 6 — Atividade</a:t>
            </a:r>
            <a:br>
              <a:rPr lang="en-GB" dirty="0"/>
            </a:br>
            <a:r>
              <a:rPr lang="pt">
                <a:solidFill>
                  <a:schemeClr val="accent1"/>
                </a:solidFill>
              </a:rPr>
              <a:t>Competências de escuta e aprendizagem</a:t>
            </a:r>
            <a:endParaRPr lang="en-UK" dirty="0">
              <a:solidFill>
                <a:schemeClr val="accent1"/>
              </a:solidFill>
            </a:endParaRPr>
          </a:p>
        </p:txBody>
      </p:sp>
      <p:pic>
        <p:nvPicPr>
          <p:cNvPr id="3" name="Picture 2">
            <a:extLst>
              <a:ext uri="{FF2B5EF4-FFF2-40B4-BE49-F238E27FC236}">
                <a16:creationId xmlns:a16="http://schemas.microsoft.com/office/drawing/2014/main" id="{26B941EB-C800-8EA3-9EB4-CB9A412A49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66697" y="2177609"/>
            <a:ext cx="5652120" cy="3771223"/>
          </a:xfrm>
          <a:prstGeom prst="rect">
            <a:avLst/>
          </a:prstGeom>
        </p:spPr>
      </p:pic>
    </p:spTree>
    <p:extLst>
      <p:ext uri="{BB962C8B-B14F-4D97-AF65-F5344CB8AC3E}">
        <p14:creationId xmlns:p14="http://schemas.microsoft.com/office/powerpoint/2010/main" val="4544870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Pacote de apoio</a:t>
            </a:r>
            <a:br>
              <a:rPr lang="en-GB" dirty="0"/>
            </a:br>
            <a:r>
              <a:rPr lang="pt">
                <a:solidFill>
                  <a:schemeClr val="accent1"/>
                </a:solidFill>
              </a:rPr>
              <a:t>Guia de aconselhamento em 3 passos</a:t>
            </a:r>
            <a:endParaRPr lang="en-UK" dirty="0">
              <a:solidFill>
                <a:schemeClr val="accent1"/>
              </a:solidFill>
            </a:endParaRPr>
          </a:p>
        </p:txBody>
      </p:sp>
      <p:pic>
        <p:nvPicPr>
          <p:cNvPr id="2" name="4X4_RBHsIbs">
            <a:extLst>
              <a:ext uri="{FF2B5EF4-FFF2-40B4-BE49-F238E27FC236}">
                <a16:creationId xmlns:a16="http://schemas.microsoft.com/office/drawing/2014/main" id="{17CD9D3C-EB29-F489-18FE-548309CAFBFC}"/>
              </a:ext>
            </a:extLst>
          </p:cNvPr>
          <p:cNvPicPr>
            <a:picLocks noRot="1" noChangeAspect="1"/>
          </p:cNvPicPr>
          <p:nvPr>
            <a:videoFile r:link="rId1"/>
          </p:nvPr>
        </p:nvPicPr>
        <p:blipFill>
          <a:blip r:embed="rId4"/>
          <a:stretch>
            <a:fillRect/>
          </a:stretch>
        </p:blipFill>
        <p:spPr>
          <a:xfrm>
            <a:off x="6744831" y="1970838"/>
            <a:ext cx="5184576" cy="2916324"/>
          </a:xfrm>
          <a:prstGeom prst="rect">
            <a:avLst/>
          </a:prstGeom>
        </p:spPr>
      </p:pic>
      <p:sp>
        <p:nvSpPr>
          <p:cNvPr id="7" name="Content Placeholder 2">
            <a:extLst>
              <a:ext uri="{FF2B5EF4-FFF2-40B4-BE49-F238E27FC236}">
                <a16:creationId xmlns:a16="http://schemas.microsoft.com/office/drawing/2014/main" id="{529D39CA-21E7-B9F4-4B62-81BD4A942A54}"/>
              </a:ext>
            </a:extLst>
          </p:cNvPr>
          <p:cNvSpPr>
            <a:spLocks noGrp="1"/>
          </p:cNvSpPr>
          <p:nvPr>
            <p:ph idx="1"/>
          </p:nvPr>
        </p:nvSpPr>
        <p:spPr>
          <a:xfrm>
            <a:off x="948408" y="1907931"/>
            <a:ext cx="5311715" cy="4811569"/>
          </a:xfrm>
        </p:spPr>
        <p:txBody>
          <a:bodyPr rtlCol="0">
            <a:normAutofit fontScale="92500" lnSpcReduction="20000"/>
          </a:bodyPr>
          <a:lstStyle/>
          <a:p>
            <a:pPr marL="342900" indent="-342900" rtl="0">
              <a:buAutoNum type="arabicPeriod"/>
            </a:pPr>
            <a:r>
              <a:rPr lang="pt">
                <a:solidFill>
                  <a:schemeClr val="tx1"/>
                </a:solidFill>
                <a:ea typeface="宋体" pitchFamily="2" charset="-122"/>
              </a:rPr>
              <a:t>Avalie</a:t>
            </a:r>
            <a:r>
              <a:rPr lang="pt" b="0">
                <a:solidFill>
                  <a:schemeClr val="tx1"/>
                </a:solidFill>
                <a:ea typeface="宋体" pitchFamily="2" charset="-122"/>
              </a:rPr>
              <a:t> a alimentação adequada à idade e o estado da mãe/pai/cuidador e da criança: pergunte, escute e observe Obtenha uma imagem COMPLETA.</a:t>
            </a:r>
          </a:p>
          <a:p>
            <a:pPr marL="342900" indent="-342900" rtl="0">
              <a:buAutoNum type="arabicPeriod"/>
            </a:pPr>
            <a:r>
              <a:rPr lang="pt">
                <a:solidFill>
                  <a:schemeClr val="tx1"/>
                </a:solidFill>
                <a:ea typeface="宋体" pitchFamily="2" charset="-122"/>
              </a:rPr>
              <a:t>Analise</a:t>
            </a:r>
            <a:r>
              <a:rPr lang="pt" b="0">
                <a:solidFill>
                  <a:schemeClr val="tx1"/>
                </a:solidFill>
                <a:ea typeface="宋体" pitchFamily="2" charset="-122"/>
              </a:rPr>
              <a:t> (EM SILÊNCIO): compare o que foi aprendido com recomendações para a idade da criança. Identifique problemas e estabeleça prioridades se houver mais do que um.</a:t>
            </a:r>
          </a:p>
          <a:p>
            <a:pPr marL="342900" indent="-342900" rtl="0">
              <a:buAutoNum type="arabicPeriod"/>
            </a:pPr>
            <a:r>
              <a:rPr lang="pt">
                <a:solidFill>
                  <a:schemeClr val="tx1"/>
                </a:solidFill>
                <a:ea typeface="宋体" pitchFamily="2" charset="-122"/>
              </a:rPr>
              <a:t>Aja</a:t>
            </a:r>
            <a:r>
              <a:rPr lang="pt" b="0">
                <a:solidFill>
                  <a:schemeClr val="tx1"/>
                </a:solidFill>
                <a:ea typeface="宋体" pitchFamily="2" charset="-122"/>
              </a:rPr>
              <a:t>: debata e sugira uma pequena quantidade de informação relevante, acorde opções exequíveis e calendarizáveis que a mãe/pai/cuidador possa tentar.  </a:t>
            </a:r>
            <a:endParaRPr lang="en-US" altLang="en-US" b="0" dirty="0">
              <a:solidFill>
                <a:schemeClr val="tx1"/>
              </a:solidFill>
              <a:ea typeface="宋体" pitchFamily="2" charset="-122"/>
            </a:endParaRPr>
          </a:p>
          <a:p>
            <a:pPr rtl="0"/>
            <a:endParaRPr lang="en-GB" sz="2800" b="0" dirty="0">
              <a:solidFill>
                <a:schemeClr val="tx1"/>
              </a:solidFill>
            </a:endParaRPr>
          </a:p>
        </p:txBody>
      </p:sp>
    </p:spTree>
    <p:extLst>
      <p:ext uri="{BB962C8B-B14F-4D97-AF65-F5344CB8AC3E}">
        <p14:creationId xmlns:p14="http://schemas.microsoft.com/office/powerpoint/2010/main" val="25985989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Módulo 6 — Atividade</a:t>
            </a:r>
            <a:br>
              <a:rPr lang="en-GB" dirty="0"/>
            </a:br>
            <a:r>
              <a:rPr lang="pt" sz="4400">
                <a:solidFill>
                  <a:schemeClr val="accent1"/>
                </a:solidFill>
              </a:rPr>
              <a:t>Fases de mudança de comportamento</a:t>
            </a:r>
            <a:endParaRPr lang="en-UK" dirty="0">
              <a:solidFill>
                <a:schemeClr val="accent1"/>
              </a:solidFill>
            </a:endParaRPr>
          </a:p>
        </p:txBody>
      </p:sp>
      <p:sp>
        <p:nvSpPr>
          <p:cNvPr id="2" name="Rounded Rectangle 6">
            <a:extLst>
              <a:ext uri="{FF2B5EF4-FFF2-40B4-BE49-F238E27FC236}">
                <a16:creationId xmlns:a16="http://schemas.microsoft.com/office/drawing/2014/main" id="{3B57BAE0-C943-BFDC-241D-0F7A5BC98271}"/>
              </a:ext>
            </a:extLst>
          </p:cNvPr>
          <p:cNvSpPr/>
          <p:nvPr/>
        </p:nvSpPr>
        <p:spPr>
          <a:xfrm>
            <a:off x="3100987" y="2505869"/>
            <a:ext cx="5983540"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sz="3600">
                <a:latin typeface="Oswald" pitchFamily="2" charset="77"/>
              </a:rPr>
              <a:t>O que é necessário para uma mudança de comportamento positiva e sustentável?</a:t>
            </a:r>
          </a:p>
        </p:txBody>
      </p:sp>
    </p:spTree>
    <p:extLst>
      <p:ext uri="{BB962C8B-B14F-4D97-AF65-F5344CB8AC3E}">
        <p14:creationId xmlns:p14="http://schemas.microsoft.com/office/powerpoint/2010/main" val="25036911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3524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pt"/>
              <a:t>Pacote de apoio</a:t>
            </a:r>
            <a:br>
              <a:rPr lang="en-GB" dirty="0"/>
            </a:br>
            <a:r>
              <a:rPr lang="pt">
                <a:solidFill>
                  <a:schemeClr val="accent1"/>
                </a:solidFill>
              </a:rPr>
              <a:t>Pontos-chave do aconselhamento</a:t>
            </a:r>
            <a:endParaRPr lang="en-UK" dirty="0">
              <a:solidFill>
                <a:schemeClr val="accent1"/>
              </a:solidFill>
            </a:endParaRPr>
          </a:p>
        </p:txBody>
      </p:sp>
      <p:grpSp>
        <p:nvGrpSpPr>
          <p:cNvPr id="3" name="Group 2">
            <a:extLst>
              <a:ext uri="{FF2B5EF4-FFF2-40B4-BE49-F238E27FC236}">
                <a16:creationId xmlns:a16="http://schemas.microsoft.com/office/drawing/2014/main" id="{50B00E4B-2310-9E03-3C51-74A4430DEBB3}"/>
              </a:ext>
            </a:extLst>
          </p:cNvPr>
          <p:cNvGrpSpPr/>
          <p:nvPr/>
        </p:nvGrpSpPr>
        <p:grpSpPr>
          <a:xfrm>
            <a:off x="5867022" y="2389442"/>
            <a:ext cx="4464498" cy="3721278"/>
            <a:chOff x="3362293" y="2431122"/>
            <a:chExt cx="4464498" cy="3721278"/>
          </a:xfrm>
          <a:solidFill>
            <a:schemeClr val="accent1">
              <a:lumMod val="20000"/>
              <a:lumOff val="80000"/>
            </a:schemeClr>
          </a:solidFill>
        </p:grpSpPr>
        <p:sp>
          <p:nvSpPr>
            <p:cNvPr id="19" name="Rectangle 18">
              <a:extLst>
                <a:ext uri="{FF2B5EF4-FFF2-40B4-BE49-F238E27FC236}">
                  <a16:creationId xmlns:a16="http://schemas.microsoft.com/office/drawing/2014/main" id="{DCD4E946-0DBB-0377-BCEF-6DA16391560D}"/>
                </a:ext>
              </a:extLst>
            </p:cNvPr>
            <p:cNvSpPr/>
            <p:nvPr/>
          </p:nvSpPr>
          <p:spPr>
            <a:xfrm>
              <a:off x="3362293" y="5533633"/>
              <a:ext cx="4464498"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pt">
                  <a:solidFill>
                    <a:schemeClr val="tx1"/>
                  </a:solidFill>
                  <a:cs typeface="Gill Sans Infant Std"/>
                </a:rPr>
                <a:t>Não sabe sobre isso</a:t>
              </a:r>
              <a:endParaRPr lang="en-GB" dirty="0">
                <a:solidFill>
                  <a:schemeClr val="tx1"/>
                </a:solidFill>
                <a:cs typeface="Gill Sans Infant Std"/>
              </a:endParaRPr>
            </a:p>
          </p:txBody>
        </p:sp>
        <p:sp>
          <p:nvSpPr>
            <p:cNvPr id="20" name="Rectangle 19">
              <a:extLst>
                <a:ext uri="{FF2B5EF4-FFF2-40B4-BE49-F238E27FC236}">
                  <a16:creationId xmlns:a16="http://schemas.microsoft.com/office/drawing/2014/main" id="{15BAB3A4-0D37-AE25-9B54-9C126303E3E3}"/>
                </a:ext>
              </a:extLst>
            </p:cNvPr>
            <p:cNvSpPr/>
            <p:nvPr/>
          </p:nvSpPr>
          <p:spPr>
            <a:xfrm>
              <a:off x="3851920" y="4910528"/>
              <a:ext cx="3974871"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pt">
                  <a:solidFill>
                    <a:schemeClr val="tx1"/>
                  </a:solidFill>
                  <a:cs typeface="Gill Sans Infant Std"/>
                </a:rPr>
                <a:t>Sabe sobre isso</a:t>
              </a:r>
              <a:endParaRPr lang="en-GB" dirty="0">
                <a:solidFill>
                  <a:schemeClr val="tx1"/>
                </a:solidFill>
                <a:cs typeface="Gill Sans Infant Std"/>
              </a:endParaRPr>
            </a:p>
          </p:txBody>
        </p:sp>
        <p:sp>
          <p:nvSpPr>
            <p:cNvPr id="21" name="Rectangle 20">
              <a:extLst>
                <a:ext uri="{FF2B5EF4-FFF2-40B4-BE49-F238E27FC236}">
                  <a16:creationId xmlns:a16="http://schemas.microsoft.com/office/drawing/2014/main" id="{55DF8AF1-000E-41F3-658A-5005BA0B3AFB}"/>
                </a:ext>
              </a:extLst>
            </p:cNvPr>
            <p:cNvSpPr/>
            <p:nvPr/>
          </p:nvSpPr>
          <p:spPr>
            <a:xfrm>
              <a:off x="4211960" y="4291761"/>
              <a:ext cx="3600400"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pt">
                  <a:solidFill>
                    <a:schemeClr val="tx1"/>
                  </a:solidFill>
                  <a:cs typeface="Gill Sans Infant Std"/>
                </a:rPr>
                <a:t>Pretende experimentar</a:t>
              </a:r>
              <a:endParaRPr lang="en-GB" dirty="0">
                <a:solidFill>
                  <a:schemeClr val="tx1"/>
                </a:solidFill>
                <a:cs typeface="Gill Sans Infant Std"/>
              </a:endParaRPr>
            </a:p>
          </p:txBody>
        </p:sp>
        <p:sp>
          <p:nvSpPr>
            <p:cNvPr id="22" name="Rectangle 21">
              <a:extLst>
                <a:ext uri="{FF2B5EF4-FFF2-40B4-BE49-F238E27FC236}">
                  <a16:creationId xmlns:a16="http://schemas.microsoft.com/office/drawing/2014/main" id="{2CE51FEB-D0A2-7856-DC49-E5314C351ACB}"/>
                </a:ext>
              </a:extLst>
            </p:cNvPr>
            <p:cNvSpPr/>
            <p:nvPr/>
          </p:nvSpPr>
          <p:spPr>
            <a:xfrm>
              <a:off x="4589250" y="3670102"/>
              <a:ext cx="3223110"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pt">
                  <a:solidFill>
                    <a:schemeClr val="tx1"/>
                  </a:solidFill>
                  <a:cs typeface="Gill Sans Infant Std"/>
                </a:rPr>
                <a:t>Experimenta</a:t>
              </a:r>
              <a:endParaRPr lang="en-GB" dirty="0">
                <a:solidFill>
                  <a:schemeClr val="tx1"/>
                </a:solidFill>
                <a:cs typeface="Gill Sans Infant Std"/>
              </a:endParaRPr>
            </a:p>
          </p:txBody>
        </p:sp>
        <p:sp>
          <p:nvSpPr>
            <p:cNvPr id="23" name="Rectangle 22">
              <a:extLst>
                <a:ext uri="{FF2B5EF4-FFF2-40B4-BE49-F238E27FC236}">
                  <a16:creationId xmlns:a16="http://schemas.microsoft.com/office/drawing/2014/main" id="{4FE3FF0E-92BE-A77A-28C5-FCDD865B47AD}"/>
                </a:ext>
              </a:extLst>
            </p:cNvPr>
            <p:cNvSpPr/>
            <p:nvPr/>
          </p:nvSpPr>
          <p:spPr>
            <a:xfrm>
              <a:off x="4845601" y="3046997"/>
              <a:ext cx="2966759"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pt">
                  <a:solidFill>
                    <a:schemeClr val="tx1"/>
                  </a:solidFill>
                  <a:cs typeface="Gill Sans Infant Std"/>
                </a:rPr>
                <a:t>Continua a fazer isso</a:t>
              </a:r>
              <a:endParaRPr lang="en-GB" dirty="0">
                <a:solidFill>
                  <a:schemeClr val="tx1"/>
                </a:solidFill>
                <a:cs typeface="Gill Sans Infant Std"/>
              </a:endParaRPr>
            </a:p>
          </p:txBody>
        </p:sp>
        <p:sp>
          <p:nvSpPr>
            <p:cNvPr id="24" name="Rectangle 23">
              <a:extLst>
                <a:ext uri="{FF2B5EF4-FFF2-40B4-BE49-F238E27FC236}">
                  <a16:creationId xmlns:a16="http://schemas.microsoft.com/office/drawing/2014/main" id="{6444F535-742B-1A83-7F6A-5AA9C70DABCB}"/>
                </a:ext>
              </a:extLst>
            </p:cNvPr>
            <p:cNvSpPr/>
            <p:nvPr/>
          </p:nvSpPr>
          <p:spPr>
            <a:xfrm>
              <a:off x="5220072" y="2431122"/>
              <a:ext cx="2592288"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pt">
                  <a:solidFill>
                    <a:schemeClr val="tx1"/>
                  </a:solidFill>
                  <a:cs typeface="Gill Sans Infant Std"/>
                </a:rPr>
                <a:t>Fala aos outros sobre isso</a:t>
              </a:r>
              <a:endParaRPr lang="en-GB" dirty="0">
                <a:solidFill>
                  <a:schemeClr val="tx1"/>
                </a:solidFill>
                <a:cs typeface="Gill Sans Infant Std"/>
              </a:endParaRPr>
            </a:p>
          </p:txBody>
        </p:sp>
      </p:grpSp>
      <p:sp>
        <p:nvSpPr>
          <p:cNvPr id="4" name="Text Placeholder 20">
            <a:extLst>
              <a:ext uri="{FF2B5EF4-FFF2-40B4-BE49-F238E27FC236}">
                <a16:creationId xmlns:a16="http://schemas.microsoft.com/office/drawing/2014/main" id="{7B189705-DB29-DA30-2605-2B6597A90BA8}"/>
              </a:ext>
            </a:extLst>
          </p:cNvPr>
          <p:cNvSpPr>
            <a:spLocks noGrp="1"/>
          </p:cNvSpPr>
          <p:nvPr/>
        </p:nvSpPr>
        <p:spPr>
          <a:xfrm>
            <a:off x="2084832" y="1920108"/>
            <a:ext cx="8275320" cy="471680"/>
          </a:xfrm>
          <a:prstGeom prst="rect">
            <a:avLst/>
          </a:prstGeom>
        </p:spPr>
        <p:style>
          <a:lnRef idx="0">
            <a:scrgbClr r="0" g="0" b="0"/>
          </a:lnRef>
          <a:fillRef idx="0">
            <a:scrgbClr r="0" g="0" b="0"/>
          </a:fillRef>
          <a:effectRef idx="0">
            <a:scrgbClr r="0" g="0" b="0"/>
          </a:effectRef>
          <a:fontRef idx="major"/>
        </p:style>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l" defTabSz="457200" rtl="0"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algn="ctr" rtl="0"/>
            <a:r>
              <a:rPr lang="pt">
                <a:solidFill>
                  <a:schemeClr val="accent1"/>
                </a:solidFill>
              </a:rPr>
              <a:t>MODELO DAS FASES DE MUDANÇA</a:t>
            </a:r>
            <a:endParaRPr lang="en-GB" dirty="0">
              <a:solidFill>
                <a:schemeClr val="accent1"/>
              </a:solidFill>
            </a:endParaRPr>
          </a:p>
        </p:txBody>
      </p:sp>
      <p:grpSp>
        <p:nvGrpSpPr>
          <p:cNvPr id="7" name="Group 6">
            <a:extLst>
              <a:ext uri="{FF2B5EF4-FFF2-40B4-BE49-F238E27FC236}">
                <a16:creationId xmlns:a16="http://schemas.microsoft.com/office/drawing/2014/main" id="{85F772DB-A60E-6068-6D27-FC7C5E3A44B6}"/>
              </a:ext>
            </a:extLst>
          </p:cNvPr>
          <p:cNvGrpSpPr/>
          <p:nvPr/>
        </p:nvGrpSpPr>
        <p:grpSpPr>
          <a:xfrm>
            <a:off x="2209048" y="2611500"/>
            <a:ext cx="2505848" cy="2805075"/>
            <a:chOff x="1256369" y="2755139"/>
            <a:chExt cx="2235511" cy="2805075"/>
          </a:xfrm>
        </p:grpSpPr>
        <p:sp>
          <p:nvSpPr>
            <p:cNvPr id="14" name="TextBox 10">
              <a:extLst>
                <a:ext uri="{FF2B5EF4-FFF2-40B4-BE49-F238E27FC236}">
                  <a16:creationId xmlns:a16="http://schemas.microsoft.com/office/drawing/2014/main" id="{5A3E24D0-7A71-27E1-28D9-326B01E59BCE}"/>
                </a:ext>
              </a:extLst>
            </p:cNvPr>
            <p:cNvSpPr txBox="1"/>
            <p:nvPr/>
          </p:nvSpPr>
          <p:spPr>
            <a:xfrm>
              <a:off x="1259632" y="2755139"/>
              <a:ext cx="2228984" cy="246221"/>
            </a:xfrm>
            <a:prstGeom prst="rect">
              <a:avLst/>
            </a:prstGeom>
            <a:noFill/>
          </p:spPr>
          <p:txBody>
            <a:bodyPr wrap="square" lIns="0" tIns="0" rIns="0" bIns="0" rtlCol="0">
              <a:spAutoFit/>
            </a:bodyPr>
            <a:lstStyle/>
            <a:p>
              <a:pPr rtl="0"/>
              <a:r>
                <a:rPr lang="pt" sz="1600">
                  <a:cs typeface="Gill Sans Infant Std"/>
                </a:rPr>
                <a:t>Fornecer apoio contínuo</a:t>
              </a:r>
              <a:endParaRPr lang="en-GB" sz="1600" dirty="0">
                <a:cs typeface="Gill Sans Infant Std"/>
              </a:endParaRPr>
            </a:p>
          </p:txBody>
        </p:sp>
        <p:sp>
          <p:nvSpPr>
            <p:cNvPr id="15" name="TextBox 11">
              <a:extLst>
                <a:ext uri="{FF2B5EF4-FFF2-40B4-BE49-F238E27FC236}">
                  <a16:creationId xmlns:a16="http://schemas.microsoft.com/office/drawing/2014/main" id="{D109C183-D59F-63AF-FFF6-BA421B99ECD1}"/>
                </a:ext>
              </a:extLst>
            </p:cNvPr>
            <p:cNvSpPr txBox="1"/>
            <p:nvPr/>
          </p:nvSpPr>
          <p:spPr>
            <a:xfrm>
              <a:off x="1259632" y="3393440"/>
              <a:ext cx="2228984" cy="246221"/>
            </a:xfrm>
            <a:prstGeom prst="rect">
              <a:avLst/>
            </a:prstGeom>
            <a:noFill/>
          </p:spPr>
          <p:txBody>
            <a:bodyPr wrap="square" lIns="0" tIns="0" rIns="0" bIns="0" rtlCol="0">
              <a:spAutoFit/>
            </a:bodyPr>
            <a:lstStyle/>
            <a:p>
              <a:pPr rtl="0"/>
              <a:r>
                <a:rPr lang="pt" sz="1600">
                  <a:cs typeface="Gill Sans Infant Std"/>
                </a:rPr>
                <a:t>Elogiar/discutir benefícios</a:t>
              </a:r>
              <a:endParaRPr lang="en-GB" sz="1600" dirty="0">
                <a:cs typeface="Gill Sans Infant Std"/>
              </a:endParaRPr>
            </a:p>
          </p:txBody>
        </p:sp>
        <p:sp>
          <p:nvSpPr>
            <p:cNvPr id="16" name="TextBox 12">
              <a:extLst>
                <a:ext uri="{FF2B5EF4-FFF2-40B4-BE49-F238E27FC236}">
                  <a16:creationId xmlns:a16="http://schemas.microsoft.com/office/drawing/2014/main" id="{C8B5AEFC-9278-5425-FD1A-96D09E805450}"/>
                </a:ext>
              </a:extLst>
            </p:cNvPr>
            <p:cNvSpPr txBox="1"/>
            <p:nvPr/>
          </p:nvSpPr>
          <p:spPr>
            <a:xfrm>
              <a:off x="1259632" y="3979485"/>
              <a:ext cx="2232248" cy="246221"/>
            </a:xfrm>
            <a:prstGeom prst="rect">
              <a:avLst/>
            </a:prstGeom>
            <a:noFill/>
          </p:spPr>
          <p:txBody>
            <a:bodyPr wrap="square" lIns="0" tIns="0" rIns="0" bIns="0" rtlCol="0">
              <a:spAutoFit/>
            </a:bodyPr>
            <a:lstStyle/>
            <a:p>
              <a:pPr rtl="0"/>
              <a:r>
                <a:rPr lang="pt" sz="1600">
                  <a:cs typeface="Gill Sans Infant Std"/>
                </a:rPr>
                <a:t>Chegar a um acordo</a:t>
              </a:r>
              <a:endParaRPr lang="en-GB" sz="1600" dirty="0">
                <a:cs typeface="Gill Sans Infant Std"/>
              </a:endParaRPr>
            </a:p>
          </p:txBody>
        </p:sp>
        <p:sp>
          <p:nvSpPr>
            <p:cNvPr id="17" name="TextBox 13">
              <a:extLst>
                <a:ext uri="{FF2B5EF4-FFF2-40B4-BE49-F238E27FC236}">
                  <a16:creationId xmlns:a16="http://schemas.microsoft.com/office/drawing/2014/main" id="{A79E24CF-D8E2-1FBF-8512-B30F8B148CB6}"/>
                </a:ext>
              </a:extLst>
            </p:cNvPr>
            <p:cNvSpPr txBox="1"/>
            <p:nvPr/>
          </p:nvSpPr>
          <p:spPr>
            <a:xfrm>
              <a:off x="1259632" y="4704220"/>
              <a:ext cx="2232248" cy="246221"/>
            </a:xfrm>
            <a:prstGeom prst="rect">
              <a:avLst/>
            </a:prstGeom>
            <a:noFill/>
          </p:spPr>
          <p:txBody>
            <a:bodyPr wrap="square" lIns="0" tIns="0" rIns="0" bIns="0" rtlCol="0">
              <a:spAutoFit/>
            </a:bodyPr>
            <a:lstStyle/>
            <a:p>
              <a:pPr rtl="0"/>
              <a:r>
                <a:rPr lang="pt" sz="1600">
                  <a:cs typeface="Gill Sans Infant Std"/>
                </a:rPr>
                <a:t>Encorajar</a:t>
              </a:r>
              <a:endParaRPr lang="en-GB" sz="1600" dirty="0">
                <a:cs typeface="Gill Sans Infant Std"/>
              </a:endParaRPr>
            </a:p>
          </p:txBody>
        </p:sp>
        <p:sp>
          <p:nvSpPr>
            <p:cNvPr id="18" name="TextBox 14">
              <a:extLst>
                <a:ext uri="{FF2B5EF4-FFF2-40B4-BE49-F238E27FC236}">
                  <a16:creationId xmlns:a16="http://schemas.microsoft.com/office/drawing/2014/main" id="{63A7D7E8-69B8-FE8D-7EA6-7C801F86E8E4}"/>
                </a:ext>
              </a:extLst>
            </p:cNvPr>
            <p:cNvSpPr txBox="1"/>
            <p:nvPr/>
          </p:nvSpPr>
          <p:spPr>
            <a:xfrm>
              <a:off x="1256369" y="5313993"/>
              <a:ext cx="2232248" cy="246221"/>
            </a:xfrm>
            <a:prstGeom prst="rect">
              <a:avLst/>
            </a:prstGeom>
            <a:noFill/>
          </p:spPr>
          <p:txBody>
            <a:bodyPr wrap="square" lIns="0" tIns="0" rIns="0" bIns="0" rtlCol="0">
              <a:spAutoFit/>
            </a:bodyPr>
            <a:lstStyle/>
            <a:p>
              <a:pPr rtl="0"/>
              <a:r>
                <a:rPr lang="pt" sz="1600">
                  <a:cs typeface="Gill Sans Infant Std"/>
                </a:rPr>
                <a:t>Fornecer informação</a:t>
              </a:r>
              <a:endParaRPr lang="en-GB" sz="1600" dirty="0">
                <a:cs typeface="Gill Sans Infant Std"/>
              </a:endParaRPr>
            </a:p>
          </p:txBody>
        </p:sp>
      </p:grpSp>
      <p:grpSp>
        <p:nvGrpSpPr>
          <p:cNvPr id="8" name="Group 7">
            <a:extLst>
              <a:ext uri="{FF2B5EF4-FFF2-40B4-BE49-F238E27FC236}">
                <a16:creationId xmlns:a16="http://schemas.microsoft.com/office/drawing/2014/main" id="{DD50A436-7471-9550-60F1-057E6B9BA2C7}"/>
              </a:ext>
            </a:extLst>
          </p:cNvPr>
          <p:cNvGrpSpPr/>
          <p:nvPr/>
        </p:nvGrpSpPr>
        <p:grpSpPr>
          <a:xfrm>
            <a:off x="4354856" y="2726629"/>
            <a:ext cx="2814395" cy="2592288"/>
            <a:chOff x="2699792" y="2852936"/>
            <a:chExt cx="2814395" cy="2592288"/>
          </a:xfrm>
        </p:grpSpPr>
        <p:cxnSp>
          <p:nvCxnSpPr>
            <p:cNvPr id="9" name="Straight Arrow Connector 8">
              <a:extLst>
                <a:ext uri="{FF2B5EF4-FFF2-40B4-BE49-F238E27FC236}">
                  <a16:creationId xmlns:a16="http://schemas.microsoft.com/office/drawing/2014/main" id="{3919A81E-1908-5FD4-516F-407B3F5511C6}"/>
                </a:ext>
              </a:extLst>
            </p:cNvPr>
            <p:cNvCxnSpPr>
              <a:cxnSpLocks/>
            </p:cNvCxnSpPr>
            <p:nvPr/>
          </p:nvCxnSpPr>
          <p:spPr>
            <a:xfrm>
              <a:off x="3563888" y="2852936"/>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66BCA55-6458-F133-EE5E-65A8C7C2CA6F}"/>
                </a:ext>
              </a:extLst>
            </p:cNvPr>
            <p:cNvCxnSpPr/>
            <p:nvPr/>
          </p:nvCxnSpPr>
          <p:spPr>
            <a:xfrm>
              <a:off x="3275856" y="3501008"/>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38F93B9-F213-CBDB-2DFA-D3D430B0554B}"/>
                </a:ext>
              </a:extLst>
            </p:cNvPr>
            <p:cNvCxnSpPr/>
            <p:nvPr/>
          </p:nvCxnSpPr>
          <p:spPr>
            <a:xfrm>
              <a:off x="3059832" y="4149080"/>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966A87B-54E0-96E9-51EC-C90AB6A15EE3}"/>
                </a:ext>
              </a:extLst>
            </p:cNvPr>
            <p:cNvCxnSpPr/>
            <p:nvPr/>
          </p:nvCxnSpPr>
          <p:spPr>
            <a:xfrm>
              <a:off x="2909733" y="4797152"/>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284315A-4633-6C87-DC7C-7FD975617070}"/>
                </a:ext>
              </a:extLst>
            </p:cNvPr>
            <p:cNvCxnSpPr/>
            <p:nvPr/>
          </p:nvCxnSpPr>
          <p:spPr>
            <a:xfrm>
              <a:off x="2699792" y="5445224"/>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18134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a:t>
            </a:r>
            <a:br>
              <a:rPr lang="en-GB" dirty="0"/>
            </a:br>
            <a:r>
              <a:rPr lang="pt" sz="4400">
                <a:solidFill>
                  <a:schemeClr val="accent1"/>
                </a:solidFill>
              </a:rPr>
              <a:t>3. Encaminhamento de duplas mãe-lactente para outros serviços relevantes, conforme necessário</a:t>
            </a:r>
            <a:br>
              <a:rPr lang="en-US" sz="4400" dirty="0">
                <a:solidFill>
                  <a:schemeClr val="accent1"/>
                </a:solidFill>
              </a:rPr>
            </a:br>
            <a:endParaRPr lang="en-UK" dirty="0">
              <a:solidFill>
                <a:schemeClr val="accent1"/>
              </a:solidFill>
            </a:endParaRPr>
          </a:p>
        </p:txBody>
      </p:sp>
      <p:sp>
        <p:nvSpPr>
          <p:cNvPr id="2" name="Rounded Rectangle 6">
            <a:extLst>
              <a:ext uri="{FF2B5EF4-FFF2-40B4-BE49-F238E27FC236}">
                <a16:creationId xmlns:a16="http://schemas.microsoft.com/office/drawing/2014/main" id="{3B57BAE0-C943-BFDC-241D-0F7A5BC98271}"/>
              </a:ext>
            </a:extLst>
          </p:cNvPr>
          <p:cNvSpPr/>
          <p:nvPr/>
        </p:nvSpPr>
        <p:spPr>
          <a:xfrm>
            <a:off x="3353643" y="3130122"/>
            <a:ext cx="5478227"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pt" sz="3600">
                <a:latin typeface="Oswald" pitchFamily="2" charset="77"/>
                <a:cs typeface="Gill Sans Infant Std"/>
              </a:rPr>
              <a:t>De que forma podemos tirar o máximo partido de outros serviços?</a:t>
            </a:r>
          </a:p>
        </p:txBody>
      </p:sp>
    </p:spTree>
    <p:extLst>
      <p:ext uri="{BB962C8B-B14F-4D97-AF65-F5344CB8AC3E}">
        <p14:creationId xmlns:p14="http://schemas.microsoft.com/office/powerpoint/2010/main" val="3106962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2977356"/>
            <a:ext cx="4236335" cy="903288"/>
          </a:xfrm>
          <a:prstGeom prst="rect">
            <a:avLst/>
          </a:prstGeom>
          <a:noFill/>
        </p:spPr>
        <p:txBody>
          <a:bodyPr tIns="7200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pt">
                <a:solidFill>
                  <a:schemeClr val="bg1"/>
                </a:solidFill>
              </a:rPr>
              <a:t>AGENDA — DIA 3</a:t>
            </a:r>
            <a:endParaRPr lang="en-UK" dirty="0">
              <a:solidFill>
                <a:schemeClr val="bg1"/>
              </a:solidFill>
            </a:endParaRPr>
          </a:p>
        </p:txBody>
      </p:sp>
    </p:spTree>
    <p:extLst>
      <p:ext uri="{BB962C8B-B14F-4D97-AF65-F5344CB8AC3E}">
        <p14:creationId xmlns:p14="http://schemas.microsoft.com/office/powerpoint/2010/main" val="6779378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a:t>
            </a:r>
            <a:br>
              <a:rPr lang="en-GB" dirty="0"/>
            </a:br>
            <a:r>
              <a:rPr lang="pt" sz="4400">
                <a:solidFill>
                  <a:schemeClr val="accent1"/>
                </a:solidFill>
                <a:latin typeface="Oswald" pitchFamily="2" charset="77"/>
              </a:rPr>
              <a:t>4. Monitorização contínua </a:t>
            </a:r>
            <a:r>
              <a:rPr lang="pt" sz="4400">
                <a:solidFill>
                  <a:schemeClr val="accent1"/>
                </a:solidFill>
                <a:latin typeface="Oswald" pitchFamily="2" charset="77"/>
                <a:ea typeface="Calibri" panose="020F0502020204030204" pitchFamily="34" charset="0"/>
                <a:cs typeface="Times New Roman" panose="02020603050405020304" pitchFamily="18" charset="0"/>
              </a:rPr>
              <a:t>do progresso e bem-estar da dupla mãe-lactente em cada visita </a:t>
            </a:r>
            <a:br>
              <a:rPr lang="en-US" sz="4400" dirty="0">
                <a:solidFill>
                  <a:schemeClr val="accent1"/>
                </a:solidFill>
              </a:rPr>
            </a:br>
            <a:endParaRPr lang="en-UK" dirty="0">
              <a:solidFill>
                <a:schemeClr val="accent1"/>
              </a:solidFill>
            </a:endParaRPr>
          </a:p>
        </p:txBody>
      </p:sp>
      <p:pic>
        <p:nvPicPr>
          <p:cNvPr id="2" name="Picture 1" descr="A close up of a document&#10;&#10;Description automatically generated">
            <a:extLst>
              <a:ext uri="{FF2B5EF4-FFF2-40B4-BE49-F238E27FC236}">
                <a16:creationId xmlns:a16="http://schemas.microsoft.com/office/drawing/2014/main" id="{79315001-74FD-AADE-1A54-8F40FB04C56B}"/>
              </a:ext>
            </a:extLst>
          </p:cNvPr>
          <p:cNvPicPr>
            <a:picLocks noChangeAspect="1"/>
          </p:cNvPicPr>
          <p:nvPr/>
        </p:nvPicPr>
        <p:blipFill>
          <a:blip r:embed="rId3"/>
          <a:stretch>
            <a:fillRect/>
          </a:stretch>
        </p:blipFill>
        <p:spPr>
          <a:xfrm>
            <a:off x="1872343" y="2231182"/>
            <a:ext cx="6574970" cy="4485694"/>
          </a:xfrm>
          <a:prstGeom prst="rect">
            <a:avLst/>
          </a:prstGeom>
        </p:spPr>
      </p:pic>
    </p:spTree>
    <p:extLst>
      <p:ext uri="{BB962C8B-B14F-4D97-AF65-F5344CB8AC3E}">
        <p14:creationId xmlns:p14="http://schemas.microsoft.com/office/powerpoint/2010/main" val="1005125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a:t>
            </a:r>
            <a:br>
              <a:rPr lang="en-GB" dirty="0"/>
            </a:br>
            <a:r>
              <a:rPr lang="pt">
                <a:solidFill>
                  <a:schemeClr val="accent1"/>
                </a:solidFill>
              </a:rPr>
              <a:t>Monitorização: diminuição dos cuidados</a:t>
            </a:r>
            <a:br>
              <a:rPr lang="en-US" sz="4400" dirty="0">
                <a:solidFill>
                  <a:schemeClr val="accent1"/>
                </a:solidFill>
              </a:rPr>
            </a:br>
            <a:endParaRPr lang="en-UK" dirty="0">
              <a:solidFill>
                <a:schemeClr val="accent1"/>
              </a:solidFill>
            </a:endParaRPr>
          </a:p>
        </p:txBody>
      </p:sp>
      <p:pic>
        <p:nvPicPr>
          <p:cNvPr id="3" name="Picture 2">
            <a:extLst>
              <a:ext uri="{FF2B5EF4-FFF2-40B4-BE49-F238E27FC236}">
                <a16:creationId xmlns:a16="http://schemas.microsoft.com/office/drawing/2014/main" id="{D643A3D9-68DB-8507-222E-D7482E62AC56}"/>
              </a:ext>
            </a:extLst>
          </p:cNvPr>
          <p:cNvPicPr>
            <a:picLocks noChangeAspect="1"/>
          </p:cNvPicPr>
          <p:nvPr/>
        </p:nvPicPr>
        <p:blipFill>
          <a:blip r:embed="rId3"/>
          <a:stretch>
            <a:fillRect/>
          </a:stretch>
        </p:blipFill>
        <p:spPr>
          <a:xfrm>
            <a:off x="1531883" y="2199370"/>
            <a:ext cx="8550165" cy="3681086"/>
          </a:xfrm>
          <a:prstGeom prst="rect">
            <a:avLst/>
          </a:prstGeom>
        </p:spPr>
      </p:pic>
    </p:spTree>
    <p:extLst>
      <p:ext uri="{BB962C8B-B14F-4D97-AF65-F5344CB8AC3E}">
        <p14:creationId xmlns:p14="http://schemas.microsoft.com/office/powerpoint/2010/main" val="57805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a:t>
            </a:r>
            <a:br>
              <a:rPr lang="en-GB" dirty="0"/>
            </a:br>
            <a:r>
              <a:rPr lang="pt">
                <a:solidFill>
                  <a:schemeClr val="accent1"/>
                </a:solidFill>
              </a:rPr>
              <a:t>Análise dos resultados dos 6 meses</a:t>
            </a:r>
            <a:br>
              <a:rPr lang="en-US" sz="4400" dirty="0">
                <a:solidFill>
                  <a:schemeClr val="accent1"/>
                </a:solidFill>
              </a:rPr>
            </a:br>
            <a:endParaRPr lang="en-UK" dirty="0">
              <a:solidFill>
                <a:schemeClr val="accent1"/>
              </a:solidFill>
            </a:endParaRPr>
          </a:p>
        </p:txBody>
      </p:sp>
      <p:pic>
        <p:nvPicPr>
          <p:cNvPr id="2" name="Picture 1">
            <a:extLst>
              <a:ext uri="{FF2B5EF4-FFF2-40B4-BE49-F238E27FC236}">
                <a16:creationId xmlns:a16="http://schemas.microsoft.com/office/drawing/2014/main" id="{7E1D1D63-B923-42AB-C117-D2C2A0147CDF}"/>
              </a:ext>
            </a:extLst>
          </p:cNvPr>
          <p:cNvPicPr>
            <a:picLocks noChangeAspect="1"/>
          </p:cNvPicPr>
          <p:nvPr/>
        </p:nvPicPr>
        <p:blipFill>
          <a:blip r:embed="rId3"/>
          <a:stretch>
            <a:fillRect/>
          </a:stretch>
        </p:blipFill>
        <p:spPr>
          <a:xfrm>
            <a:off x="1137745" y="1958717"/>
            <a:ext cx="8510752" cy="4083565"/>
          </a:xfrm>
          <a:prstGeom prst="rect">
            <a:avLst/>
          </a:prstGeom>
        </p:spPr>
      </p:pic>
    </p:spTree>
    <p:extLst>
      <p:ext uri="{BB962C8B-B14F-4D97-AF65-F5344CB8AC3E}">
        <p14:creationId xmlns:p14="http://schemas.microsoft.com/office/powerpoint/2010/main" val="2383962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pt" sz="5000">
                <a:solidFill>
                  <a:schemeClr val="accent1"/>
                </a:solidFill>
                <a:latin typeface="+mj-lt"/>
              </a:rPr>
              <a:t>PACOTE DE APOIO</a:t>
            </a:r>
          </a:p>
          <a:p>
            <a:pPr algn="ctr" rtl="0">
              <a:spcBef>
                <a:spcPts val="2400"/>
              </a:spcBef>
            </a:pPr>
            <a:endParaRPr lang="en-GB" sz="5000" dirty="0">
              <a:solidFill>
                <a:schemeClr val="tx1"/>
              </a:solidFill>
              <a:latin typeface="+mj-lt"/>
            </a:endParaRPr>
          </a:p>
          <a:p>
            <a:pPr algn="ctr" rtl="0"/>
            <a:r>
              <a:rPr lang="pt" sz="5400">
                <a:solidFill>
                  <a:schemeClr val="tx1"/>
                </a:solidFill>
                <a:latin typeface="+mj-lt"/>
              </a:rPr>
              <a:t>TÓPICOS PRINCIPAIS</a:t>
            </a:r>
          </a:p>
        </p:txBody>
      </p:sp>
      <p:pic>
        <p:nvPicPr>
          <p:cNvPr id="2" name="Picture 1">
            <a:extLst>
              <a:ext uri="{FF2B5EF4-FFF2-40B4-BE49-F238E27FC236}">
                <a16:creationId xmlns:a16="http://schemas.microsoft.com/office/drawing/2014/main" id="{B42C5DA7-1F60-943B-CE33-B45A5BADD22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500" y="1038340"/>
            <a:ext cx="7445829" cy="4963886"/>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217" y="0"/>
            <a:ext cx="6726848" cy="6858000"/>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0" y="5651955"/>
            <a:ext cx="3944429" cy="215444"/>
          </a:xfrm>
          <a:prstGeom prst="rect">
            <a:avLst/>
          </a:prstGeom>
          <a:noFill/>
        </p:spPr>
        <p:txBody>
          <a:bodyPr wrap="square" lIns="0" tIns="0" rIns="0" bIns="0" rtlCol="0">
            <a:spAutoFit/>
          </a:bodyPr>
          <a:lstStyle/>
          <a:p>
            <a:pPr rtl="0"/>
            <a:r>
              <a:rPr lang="pt" sz="1400" i="1" dirty="0">
                <a:solidFill>
                  <a:schemeClr val="bg1"/>
                </a:solidFill>
                <a:cs typeface="Gill Sans Infant Std"/>
              </a:rPr>
              <a:t>Crédito da foto: Save the Children</a:t>
            </a:r>
          </a:p>
        </p:txBody>
      </p:sp>
    </p:spTree>
    <p:extLst>
      <p:ext uri="{BB962C8B-B14F-4D97-AF65-F5344CB8AC3E}">
        <p14:creationId xmlns:p14="http://schemas.microsoft.com/office/powerpoint/2010/main" val="1263496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a:t>
            </a:r>
            <a:br>
              <a:rPr lang="en-GB" dirty="0"/>
            </a:br>
            <a:r>
              <a:rPr lang="pt">
                <a:solidFill>
                  <a:schemeClr val="accent1"/>
                </a:solidFill>
              </a:rPr>
              <a:t>Tópicos principais</a:t>
            </a:r>
            <a:br>
              <a:rPr lang="en-US" sz="4400" dirty="0">
                <a:solidFill>
                  <a:schemeClr val="accent1"/>
                </a:solidFill>
              </a:rPr>
            </a:br>
            <a:endParaRPr lang="en-UK" dirty="0">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3" y="1802423"/>
            <a:ext cx="8276127" cy="4706938"/>
          </a:xfrm>
        </p:spPr>
        <p:txBody>
          <a:bodyPr rtlCol="0"/>
          <a:lstStyle/>
          <a:p>
            <a:pPr algn="ctr" rtl="0"/>
            <a:r>
              <a:rPr lang="pt" sz="2701" b="1">
                <a:solidFill>
                  <a:schemeClr val="accent1"/>
                </a:solidFill>
              </a:rPr>
              <a:t>RELAXAMENTO</a:t>
            </a:r>
          </a:p>
          <a:p>
            <a:pPr algn="ctr" rtl="0"/>
            <a:endParaRPr lang="en-US" sz="2701" dirty="0"/>
          </a:p>
        </p:txBody>
      </p:sp>
      <p:pic>
        <p:nvPicPr>
          <p:cNvPr id="4" name="Picture 2" descr="Fat cat is lying down and relax. Funny cartoon animal. Isolated vector  illustration, Stock Vector, Vector And Low Budget Royalty Free Image. Pic.  ESY-045576208 | agefotostock">
            <a:extLst>
              <a:ext uri="{FF2B5EF4-FFF2-40B4-BE49-F238E27FC236}">
                <a16:creationId xmlns:a16="http://schemas.microsoft.com/office/drawing/2014/main" id="{4F0E0E00-37A8-1873-3D53-8BF67B361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981" y="3052938"/>
            <a:ext cx="249555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48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 — Tópicos principais</a:t>
            </a:r>
            <a:br>
              <a:rPr lang="en-GB" dirty="0"/>
            </a:br>
            <a:r>
              <a:rPr lang="pt">
                <a:solidFill>
                  <a:schemeClr val="accent1"/>
                </a:solidFill>
              </a:rPr>
              <a:t>Técnicas de relaxamento: cenário</a:t>
            </a:r>
            <a:br>
              <a:rPr lang="en-US" sz="4400" dirty="0">
                <a:solidFill>
                  <a:schemeClr val="accent1"/>
                </a:solidFill>
              </a:rPr>
            </a:br>
            <a:endParaRPr lang="en-UK" dirty="0">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rtlCol="0">
            <a:normAutofit fontScale="92500" lnSpcReduction="10000"/>
          </a:bodyPr>
          <a:lstStyle/>
          <a:p>
            <a:pPr rtl="0"/>
            <a:r>
              <a:rPr lang="pt"/>
              <a:t>A Mariam deu à luz bebés gémeos há 1 mês. </a:t>
            </a:r>
          </a:p>
          <a:p>
            <a:pPr rtl="0"/>
            <a:endParaRPr lang="en-GB" dirty="0"/>
          </a:p>
          <a:p>
            <a:pPr rtl="0"/>
            <a:r>
              <a:rPr lang="pt"/>
              <a:t>Há 2 semanas, o pai dos bebés perdeu o emprego e teve de se ausentar para encontrar trabalho. O [nome] tem estado preocupado com o futuro e tem vindo a sentir níveis crescentes de stress. Um dos gémeos apanhou uma constipação na semana passada e tem chorado a maior parte das noites. A Mariam está a sentir-se exausta. </a:t>
            </a:r>
          </a:p>
        </p:txBody>
      </p:sp>
      <p:pic>
        <p:nvPicPr>
          <p:cNvPr id="2" name="Picture 1" descr="A screenshot of a computer&#10;&#10;Description automatically generated">
            <a:extLst>
              <a:ext uri="{FF2B5EF4-FFF2-40B4-BE49-F238E27FC236}">
                <a16:creationId xmlns:a16="http://schemas.microsoft.com/office/drawing/2014/main" id="{8869D2D2-8EDC-B41D-610F-2AB7A21A9FE1}"/>
              </a:ext>
            </a:extLst>
          </p:cNvPr>
          <p:cNvPicPr>
            <a:picLocks noChangeAspect="1"/>
          </p:cNvPicPr>
          <p:nvPr/>
        </p:nvPicPr>
        <p:blipFill>
          <a:blip r:embed="rId3"/>
          <a:stretch>
            <a:fillRect/>
          </a:stretch>
        </p:blipFill>
        <p:spPr>
          <a:xfrm>
            <a:off x="6944711" y="2322222"/>
            <a:ext cx="3859924" cy="1753729"/>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0AC36724-BABC-2615-6895-B93D0A6F04F1}"/>
              </a:ext>
            </a:extLst>
          </p:cNvPr>
          <p:cNvPicPr>
            <a:picLocks noChangeAspect="1"/>
          </p:cNvPicPr>
          <p:nvPr/>
        </p:nvPicPr>
        <p:blipFill>
          <a:blip r:embed="rId4"/>
          <a:stretch>
            <a:fillRect/>
          </a:stretch>
        </p:blipFill>
        <p:spPr>
          <a:xfrm>
            <a:off x="6944710" y="4137339"/>
            <a:ext cx="3859924" cy="2025461"/>
          </a:xfrm>
          <a:prstGeom prst="rect">
            <a:avLst/>
          </a:prstGeom>
        </p:spPr>
      </p:pic>
    </p:spTree>
    <p:extLst>
      <p:ext uri="{BB962C8B-B14F-4D97-AF65-F5344CB8AC3E}">
        <p14:creationId xmlns:p14="http://schemas.microsoft.com/office/powerpoint/2010/main" val="4218795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a:t>
            </a:r>
            <a:br>
              <a:rPr lang="en-GB" dirty="0"/>
            </a:br>
            <a:r>
              <a:rPr lang="pt">
                <a:solidFill>
                  <a:schemeClr val="accent1"/>
                </a:solidFill>
              </a:rPr>
              <a:t>Tópicos principais</a:t>
            </a:r>
            <a:br>
              <a:rPr lang="en-US" sz="4400" dirty="0">
                <a:solidFill>
                  <a:schemeClr val="accent1"/>
                </a:solidFill>
              </a:rPr>
            </a:br>
            <a:endParaRPr lang="en-UK" dirty="0">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3" y="2151062"/>
            <a:ext cx="8276127" cy="3871669"/>
          </a:xfrm>
        </p:spPr>
        <p:txBody>
          <a:bodyPr rtlCol="0"/>
          <a:lstStyle/>
          <a:p>
            <a:pPr algn="ctr" rtl="0"/>
            <a:r>
              <a:rPr lang="pt" sz="2701" b="1">
                <a:solidFill>
                  <a:schemeClr val="accent1"/>
                </a:solidFill>
              </a:rPr>
              <a:t>CHORO, SONO</a:t>
            </a:r>
          </a:p>
          <a:p>
            <a:pPr algn="ctr" rtl="0"/>
            <a:endParaRPr lang="en-US" sz="2701" dirty="0"/>
          </a:p>
        </p:txBody>
      </p:sp>
      <p:pic>
        <p:nvPicPr>
          <p:cNvPr id="3" name="Picture 2" descr="Crying Baby Comments - Crying Baby Icon Png, Transparent Png , Transparent  Png Image - PNGitem">
            <a:extLst>
              <a:ext uri="{FF2B5EF4-FFF2-40B4-BE49-F238E27FC236}">
                <a16:creationId xmlns:a16="http://schemas.microsoft.com/office/drawing/2014/main" id="{DECFCF81-22B5-2077-2324-6FC9A9447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915" y="3270459"/>
            <a:ext cx="2314575" cy="19716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aby boy sleep thin line icon child Royalty Free Vector">
            <a:extLst>
              <a:ext uri="{FF2B5EF4-FFF2-40B4-BE49-F238E27FC236}">
                <a16:creationId xmlns:a16="http://schemas.microsoft.com/office/drawing/2014/main" id="{668E9BBE-016A-EE6D-90F7-A34C9FDB7C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994"/>
          <a:stretch/>
        </p:blipFill>
        <p:spPr bwMode="auto">
          <a:xfrm>
            <a:off x="6579579" y="3155564"/>
            <a:ext cx="2057400" cy="195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2908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 — Tópicos principais</a:t>
            </a:r>
            <a:br>
              <a:rPr lang="en-GB" dirty="0"/>
            </a:br>
            <a:r>
              <a:rPr lang="pt">
                <a:solidFill>
                  <a:schemeClr val="accent1"/>
                </a:solidFill>
              </a:rPr>
              <a:t>Chorar e dormir: cenário</a:t>
            </a:r>
            <a:br>
              <a:rPr lang="en-US" sz="4400" dirty="0">
                <a:solidFill>
                  <a:schemeClr val="accent1"/>
                </a:solidFill>
              </a:rPr>
            </a:br>
            <a:endParaRPr lang="en-UK" dirty="0">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rtlCol="0">
            <a:normAutofit fontScale="85000" lnSpcReduction="20000"/>
          </a:bodyPr>
          <a:lstStyle/>
          <a:p>
            <a:pPr rtl="0"/>
            <a:r>
              <a:rPr lang="pt" b="0">
                <a:solidFill>
                  <a:schemeClr val="tx1"/>
                </a:solidFill>
              </a:rPr>
              <a:t>O Peter nasceu com baixo peso à nascença, teve uma constipação quando tinha 5 semanas e desde então chora regularmente, por vezes durante muitas horas, e não dorme tão bem como costumava dormir. Foram ao Centro de Saúde e o Dr. disse-lhes que Peter está em forma e bem, é apenas pequeno para a sua idade. </a:t>
            </a:r>
          </a:p>
          <a:p>
            <a:pPr rtl="0"/>
            <a:endParaRPr lang="en-GB" b="0" dirty="0">
              <a:solidFill>
                <a:schemeClr val="tx1"/>
              </a:solidFill>
            </a:endParaRPr>
          </a:p>
          <a:p>
            <a:pPr rtl="0"/>
            <a:r>
              <a:rPr lang="pt" b="0">
                <a:solidFill>
                  <a:schemeClr val="tx1"/>
                </a:solidFill>
              </a:rPr>
              <a:t>A sua mãe Eliz e o seu pai Lawrence estão exaustos e sentem que já tentaram tudo. Outros membros da família também estão a ficar frustrados com o choro e a pressioná-los para encontrar uma solução.</a:t>
            </a:r>
          </a:p>
          <a:p>
            <a:pPr rtl="0"/>
            <a:endParaRPr lang="en-GB" dirty="0"/>
          </a:p>
        </p:txBody>
      </p:sp>
      <p:pic>
        <p:nvPicPr>
          <p:cNvPr id="3" name="Picture 2" descr="A screenshot of a computer&#10;&#10;Description automatically generated">
            <a:extLst>
              <a:ext uri="{FF2B5EF4-FFF2-40B4-BE49-F238E27FC236}">
                <a16:creationId xmlns:a16="http://schemas.microsoft.com/office/drawing/2014/main" id="{0EBA2BD7-B12C-9559-48FA-1478723F85C8}"/>
              </a:ext>
            </a:extLst>
          </p:cNvPr>
          <p:cNvPicPr>
            <a:picLocks noChangeAspect="1"/>
          </p:cNvPicPr>
          <p:nvPr/>
        </p:nvPicPr>
        <p:blipFill>
          <a:blip r:embed="rId3"/>
          <a:stretch>
            <a:fillRect/>
          </a:stretch>
        </p:blipFill>
        <p:spPr>
          <a:xfrm>
            <a:off x="6984124" y="2579298"/>
            <a:ext cx="4070131" cy="2527093"/>
          </a:xfrm>
          <a:prstGeom prst="rect">
            <a:avLst/>
          </a:prstGeom>
        </p:spPr>
      </p:pic>
    </p:spTree>
    <p:extLst>
      <p:ext uri="{BB962C8B-B14F-4D97-AF65-F5344CB8AC3E}">
        <p14:creationId xmlns:p14="http://schemas.microsoft.com/office/powerpoint/2010/main" val="12390467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760593"/>
            <a:ext cx="9528048" cy="905256"/>
          </a:xfrm>
        </p:spPr>
        <p:txBody>
          <a:bodyPr rtlCol="0">
            <a:normAutofit fontScale="90000"/>
          </a:bodyPr>
          <a:lstStyle/>
          <a:p>
            <a:pPr rtl="0"/>
            <a:r>
              <a:rPr lang="pt"/>
              <a:t>Sugestões para o sono</a:t>
            </a:r>
            <a:br>
              <a:rPr lang="en-US" sz="4400" dirty="0">
                <a:solidFill>
                  <a:schemeClr val="accent1"/>
                </a:solidFill>
              </a:rPr>
            </a:br>
            <a:endParaRPr lang="en-UK" dirty="0">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3148763" y="1841930"/>
            <a:ext cx="5887987" cy="3789485"/>
          </a:xfrm>
        </p:spPr>
        <p:txBody>
          <a:bodyPr rtlCol="0">
            <a:normAutofit lnSpcReduction="10000"/>
          </a:bodyPr>
          <a:lstStyle/>
          <a:p>
            <a:pPr algn="ctr" rtl="0"/>
            <a:r>
              <a:rPr lang="pt" sz="2000" b="1">
                <a:solidFill>
                  <a:schemeClr val="accent1"/>
                </a:solidFill>
              </a:rPr>
              <a:t>O SONO SEGURO 7</a:t>
            </a:r>
          </a:p>
          <a:p>
            <a:pPr marL="457200" indent="-457200" algn="ctr" rtl="0">
              <a:buClr>
                <a:schemeClr val="tx2"/>
              </a:buClr>
              <a:buFont typeface="+mj-lt"/>
              <a:buAutoNum type="arabicPeriod"/>
            </a:pPr>
            <a:endParaRPr lang="en-US" sz="2000" b="1" dirty="0">
              <a:solidFill>
                <a:schemeClr val="tx1"/>
              </a:solidFill>
            </a:endParaRPr>
          </a:p>
          <a:p>
            <a:pPr marL="685892" lvl="1" indent="-342900" rtl="0">
              <a:buFont typeface="+mj-lt"/>
              <a:buAutoNum type="arabicPeriod"/>
            </a:pPr>
            <a:r>
              <a:rPr lang="pt" sz="1600"/>
              <a:t>Manter o fumo longe do bebé de dia e de noite</a:t>
            </a:r>
          </a:p>
          <a:p>
            <a:pPr marL="685892" lvl="1" indent="-342900" rtl="0">
              <a:buFont typeface="+mj-lt"/>
              <a:buAutoNum type="arabicPeriod"/>
            </a:pPr>
            <a:r>
              <a:rPr lang="pt" sz="1600"/>
              <a:t>Mãe sóbria e funcional</a:t>
            </a:r>
          </a:p>
          <a:p>
            <a:pPr marL="685892" lvl="1" indent="-342900" rtl="0">
              <a:buFont typeface="+mj-lt"/>
              <a:buAutoNum type="arabicPeriod"/>
            </a:pPr>
            <a:r>
              <a:rPr lang="pt" sz="1600"/>
              <a:t>Amamentado de dia e de noite</a:t>
            </a:r>
          </a:p>
          <a:p>
            <a:pPr marL="685892" lvl="1" indent="-342900" rtl="0">
              <a:buFont typeface="+mj-lt"/>
              <a:buAutoNum type="arabicPeriod"/>
            </a:pPr>
            <a:r>
              <a:rPr lang="pt" sz="1600"/>
              <a:t>Gravidez de termo e saudável</a:t>
            </a:r>
          </a:p>
          <a:p>
            <a:pPr marL="685892" lvl="1" indent="-342900" rtl="0">
              <a:buFont typeface="+mj-lt"/>
              <a:buAutoNum type="arabicPeriod"/>
            </a:pPr>
            <a:r>
              <a:rPr lang="pt" sz="1600"/>
              <a:t>Dorme de barriga para cima</a:t>
            </a:r>
          </a:p>
          <a:p>
            <a:pPr marL="685892" lvl="1" indent="-342900" rtl="0">
              <a:buFont typeface="+mj-lt"/>
              <a:buAutoNum type="arabicPeriod"/>
            </a:pPr>
            <a:r>
              <a:rPr lang="pt" sz="1600"/>
              <a:t>Roupa ligeira, cobre o bebé e não a cabeça</a:t>
            </a:r>
          </a:p>
          <a:p>
            <a:pPr marL="685892" lvl="1" indent="-342900" rtl="0">
              <a:buFont typeface="+mj-lt"/>
              <a:buAutoNum type="arabicPeriod"/>
            </a:pPr>
            <a:r>
              <a:rPr lang="pt" sz="1600"/>
              <a:t>Sobre uma superfície segura e firme, num espaço de sono seguro</a:t>
            </a:r>
          </a:p>
        </p:txBody>
      </p:sp>
    </p:spTree>
    <p:extLst>
      <p:ext uri="{BB962C8B-B14F-4D97-AF65-F5344CB8AC3E}">
        <p14:creationId xmlns:p14="http://schemas.microsoft.com/office/powerpoint/2010/main" val="41343341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a:t>
            </a:r>
            <a:br>
              <a:rPr lang="en-GB" dirty="0"/>
            </a:br>
            <a:r>
              <a:rPr lang="pt">
                <a:solidFill>
                  <a:schemeClr val="accent1"/>
                </a:solidFill>
              </a:rPr>
              <a:t>Tópicos principais</a:t>
            </a:r>
            <a:br>
              <a:rPr lang="en-US" sz="4400" dirty="0">
                <a:solidFill>
                  <a:schemeClr val="accent1"/>
                </a:solidFill>
              </a:rPr>
            </a:br>
            <a:endParaRPr lang="en-UK" dirty="0">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0"/>
          <a:lstStyle/>
          <a:p>
            <a:pPr algn="ctr" rtl="0"/>
            <a:r>
              <a:rPr lang="pt" sz="2701" b="1">
                <a:solidFill>
                  <a:schemeClr val="accent1"/>
                </a:solidFill>
              </a:rPr>
              <a:t>CUIDADOS PARA O DESENVOLVIMENTO</a:t>
            </a:r>
          </a:p>
          <a:p>
            <a:pPr algn="ctr" rtl="0"/>
            <a:endParaRPr lang="en-US" sz="2701" dirty="0"/>
          </a:p>
        </p:txBody>
      </p:sp>
      <p:pic>
        <p:nvPicPr>
          <p:cNvPr id="3" name="Picture 2" descr="A colorful circle with different symbols&#10;&#10;Description automatically generated">
            <a:extLst>
              <a:ext uri="{FF2B5EF4-FFF2-40B4-BE49-F238E27FC236}">
                <a16:creationId xmlns:a16="http://schemas.microsoft.com/office/drawing/2014/main" id="{47F3A72C-FAF3-A6F0-3DFF-5164A54D93B9}"/>
              </a:ext>
            </a:extLst>
          </p:cNvPr>
          <p:cNvPicPr>
            <a:picLocks noChangeAspect="1"/>
          </p:cNvPicPr>
          <p:nvPr/>
        </p:nvPicPr>
        <p:blipFill rotWithShape="1">
          <a:blip r:embed="rId3"/>
          <a:srcRect l="1266" t="1893" r="633" b="1262"/>
          <a:stretch/>
        </p:blipFill>
        <p:spPr>
          <a:xfrm>
            <a:off x="4080642" y="2387197"/>
            <a:ext cx="4070167" cy="4028190"/>
          </a:xfrm>
          <a:prstGeom prst="rect">
            <a:avLst/>
          </a:prstGeom>
        </p:spPr>
      </p:pic>
    </p:spTree>
    <p:extLst>
      <p:ext uri="{BB962C8B-B14F-4D97-AF65-F5344CB8AC3E}">
        <p14:creationId xmlns:p14="http://schemas.microsoft.com/office/powerpoint/2010/main" val="2297536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2" name="Table 1">
            <a:extLst>
              <a:ext uri="{FF2B5EF4-FFF2-40B4-BE49-F238E27FC236}">
                <a16:creationId xmlns:a16="http://schemas.microsoft.com/office/drawing/2014/main" id="{2310E9DB-075B-CA3E-617A-49C104801148}"/>
              </a:ext>
            </a:extLst>
          </p:cNvPr>
          <p:cNvGraphicFramePr>
            <a:graphicFrameLocks noGrp="1"/>
          </p:cNvGraphicFramePr>
          <p:nvPr>
            <p:extLst>
              <p:ext uri="{D42A27DB-BD31-4B8C-83A1-F6EECF244321}">
                <p14:modId xmlns:p14="http://schemas.microsoft.com/office/powerpoint/2010/main" val="4185740278"/>
              </p:ext>
            </p:extLst>
          </p:nvPr>
        </p:nvGraphicFramePr>
        <p:xfrm>
          <a:off x="2835887" y="1183769"/>
          <a:ext cx="6513739" cy="4490461"/>
        </p:xfrm>
        <a:graphic>
          <a:graphicData uri="http://schemas.openxmlformats.org/drawingml/2006/table">
            <a:tbl>
              <a:tblPr firstRow="1" firstCol="1" bandRow="1">
                <a:tableStyleId>{5202B0CA-FC54-4496-8BCA-5EF66A818D29}</a:tableStyleId>
              </a:tblPr>
              <a:tblGrid>
                <a:gridCol w="1895550">
                  <a:extLst>
                    <a:ext uri="{9D8B030D-6E8A-4147-A177-3AD203B41FA5}">
                      <a16:colId xmlns:a16="http://schemas.microsoft.com/office/drawing/2014/main" val="3433200156"/>
                    </a:ext>
                  </a:extLst>
                </a:gridCol>
                <a:gridCol w="4618189">
                  <a:extLst>
                    <a:ext uri="{9D8B030D-6E8A-4147-A177-3AD203B41FA5}">
                      <a16:colId xmlns:a16="http://schemas.microsoft.com/office/drawing/2014/main" val="668890169"/>
                    </a:ext>
                  </a:extLst>
                </a:gridCol>
              </a:tblGrid>
              <a:tr h="545851">
                <a:tc>
                  <a:txBody>
                    <a:bodyPr/>
                    <a:lstStyle/>
                    <a:p>
                      <a:pPr marL="0" marR="0" algn="ctr" rtl="0">
                        <a:lnSpc>
                          <a:spcPct val="150000"/>
                        </a:lnSpc>
                        <a:spcBef>
                          <a:spcPts val="0"/>
                        </a:spcBef>
                        <a:spcAft>
                          <a:spcPts val="0"/>
                        </a:spcAft>
                      </a:pPr>
                      <a:r>
                        <a:rPr lang="pt" sz="1600">
                          <a:effectLst/>
                          <a:latin typeface="+mn-lt"/>
                        </a:rPr>
                        <a:t>Hora</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rtl="0">
                        <a:lnSpc>
                          <a:spcPct val="150000"/>
                        </a:lnSpc>
                        <a:spcBef>
                          <a:spcPts val="0"/>
                        </a:spcBef>
                        <a:spcAft>
                          <a:spcPts val="0"/>
                        </a:spcAft>
                      </a:pPr>
                      <a:r>
                        <a:rPr lang="pt" sz="1600">
                          <a:effectLst/>
                          <a:latin typeface="+mn-lt"/>
                        </a:rPr>
                        <a:t>Sessão</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570380207"/>
                  </a:ext>
                </a:extLst>
              </a:tr>
              <a:tr h="436852">
                <a:tc>
                  <a:txBody>
                    <a:bodyPr/>
                    <a:lstStyle/>
                    <a:p>
                      <a:pPr marL="0" marR="0" algn="ctr"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8:30</a:t>
                      </a:r>
                    </a:p>
                  </a:txBody>
                  <a:tcPr marL="68580" marR="68580" marT="0" marB="0" anchor="ctr"/>
                </a:tc>
                <a:tc>
                  <a:txBody>
                    <a:bodyPr/>
                    <a:lstStyle/>
                    <a:p>
                      <a:pPr marL="0" marR="0"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Recapitulação do Dia 2</a:t>
                      </a:r>
                    </a:p>
                  </a:txBody>
                  <a:tcPr marL="68580" marR="68580" marT="0" marB="0"/>
                </a:tc>
                <a:extLst>
                  <a:ext uri="{0D108BD9-81ED-4DB2-BD59-A6C34878D82A}">
                    <a16:rowId xmlns:a16="http://schemas.microsoft.com/office/drawing/2014/main" val="1196112032"/>
                  </a:ext>
                </a:extLst>
              </a:tr>
              <a:tr h="455959">
                <a:tc>
                  <a:txBody>
                    <a:bodyPr/>
                    <a:lstStyle/>
                    <a:p>
                      <a:pPr marL="0" marR="0" algn="ctr" rtl="0">
                        <a:lnSpc>
                          <a:spcPct val="150000"/>
                        </a:lnSpc>
                        <a:spcBef>
                          <a:spcPts val="0"/>
                        </a:spcBef>
                        <a:spcAft>
                          <a:spcPts val="0"/>
                        </a:spcAft>
                      </a:pPr>
                      <a:r>
                        <a:rPr lang="pt" sz="1600">
                          <a:solidFill>
                            <a:schemeClr val="tx1"/>
                          </a:solidFill>
                          <a:effectLst/>
                          <a:latin typeface="+mn-lt"/>
                          <a:ea typeface="Calibri" panose="020F0502020204030204" pitchFamily="34" charset="0"/>
                          <a:cs typeface="Times New Roman" panose="02020603050405020304" pitchFamily="18" charset="0"/>
                        </a:rPr>
                        <a:t>9:00</a:t>
                      </a:r>
                    </a:p>
                  </a:txBody>
                  <a:tcPr marL="68580" marR="68580" marT="0" marB="0" anchor="ctr"/>
                </a:tc>
                <a:tc>
                  <a:txBody>
                    <a:bodyPr/>
                    <a:lstStyle/>
                    <a:p>
                      <a:pPr marL="0" marR="0" rtl="0">
                        <a:lnSpc>
                          <a:spcPct val="150000"/>
                        </a:lnSpc>
                        <a:spcBef>
                          <a:spcPts val="0"/>
                        </a:spcBef>
                        <a:spcAft>
                          <a:spcPts val="0"/>
                        </a:spcAft>
                      </a:pPr>
                      <a:r>
                        <a:rPr lang="pt" sz="1600">
                          <a:solidFill>
                            <a:schemeClr val="tx1"/>
                          </a:solidFill>
                          <a:effectLst/>
                          <a:latin typeface="+mn-lt"/>
                          <a:ea typeface="Calibri" panose="020F0502020204030204" pitchFamily="34" charset="0"/>
                          <a:cs typeface="Times New Roman" panose="02020603050405020304" pitchFamily="18" charset="0"/>
                        </a:rPr>
                        <a:t>Género e VBG</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1412828"/>
                  </a:ext>
                </a:extLst>
              </a:tr>
              <a:tr h="455959">
                <a:tc>
                  <a:txBody>
                    <a:bodyPr/>
                    <a:lstStyle/>
                    <a:p>
                      <a:pPr marL="0" marR="0" algn="ctr" rtl="0">
                        <a:lnSpc>
                          <a:spcPct val="150000"/>
                        </a:lnSpc>
                        <a:spcBef>
                          <a:spcPts val="0"/>
                        </a:spcBef>
                        <a:spcAft>
                          <a:spcPts val="0"/>
                        </a:spcAft>
                      </a:pPr>
                      <a:r>
                        <a:rPr lang="pt" sz="1600" i="1">
                          <a:effectLst/>
                          <a:latin typeface="+mn-lt"/>
                          <a:ea typeface="Calibri" panose="020F0502020204030204" pitchFamily="34" charset="0"/>
                          <a:cs typeface="Times New Roman" panose="02020603050405020304" pitchFamily="18" charset="0"/>
                        </a:rPr>
                        <a:t>10:00</a:t>
                      </a:r>
                    </a:p>
                  </a:txBody>
                  <a:tcPr marL="68580" marR="68580" marT="0" marB="0" anchor="ctr"/>
                </a:tc>
                <a:tc>
                  <a:txBody>
                    <a:bodyPr/>
                    <a:lstStyle/>
                    <a:p>
                      <a:pPr marL="0" marR="0" rtl="0">
                        <a:lnSpc>
                          <a:spcPct val="150000"/>
                        </a:lnSpc>
                        <a:spcBef>
                          <a:spcPts val="0"/>
                        </a:spcBef>
                        <a:spcAft>
                          <a:spcPts val="0"/>
                        </a:spcAft>
                      </a:pPr>
                      <a:r>
                        <a:rPr lang="pt" sz="1600" i="1">
                          <a:effectLst/>
                          <a:latin typeface="+mn-lt"/>
                          <a:ea typeface="Calibri" panose="020F0502020204030204" pitchFamily="34" charset="0"/>
                          <a:cs typeface="Times New Roman" panose="02020603050405020304" pitchFamily="18" charset="0"/>
                        </a:rPr>
                        <a:t>Pausa</a:t>
                      </a:r>
                    </a:p>
                  </a:txBody>
                  <a:tcPr marL="68580" marR="68580" marT="0" marB="0"/>
                </a:tc>
                <a:extLst>
                  <a:ext uri="{0D108BD9-81ED-4DB2-BD59-A6C34878D82A}">
                    <a16:rowId xmlns:a16="http://schemas.microsoft.com/office/drawing/2014/main" val="1193684473"/>
                  </a:ext>
                </a:extLst>
              </a:tr>
              <a:tr h="455959">
                <a:tc>
                  <a:txBody>
                    <a:bodyPr/>
                    <a:lstStyle/>
                    <a:p>
                      <a:pPr marL="0" marR="0" algn="ctr"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10:30</a:t>
                      </a:r>
                    </a:p>
                  </a:txBody>
                  <a:tcPr marL="68580" marR="68580" marT="0" marB="0" anchor="ctr"/>
                </a:tc>
                <a:tc>
                  <a:txBody>
                    <a:bodyPr/>
                    <a:lstStyle/>
                    <a:p>
                      <a:pPr marL="0" marR="0"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Trabalho de grupo: Cenários MAMI</a:t>
                      </a:r>
                    </a:p>
                  </a:txBody>
                  <a:tcPr marL="68580" marR="68580" marT="0" marB="0"/>
                </a:tc>
                <a:extLst>
                  <a:ext uri="{0D108BD9-81ED-4DB2-BD59-A6C34878D82A}">
                    <a16:rowId xmlns:a16="http://schemas.microsoft.com/office/drawing/2014/main" val="3064925858"/>
                  </a:ext>
                </a:extLst>
              </a:tr>
              <a:tr h="455959">
                <a:tc>
                  <a:txBody>
                    <a:bodyPr/>
                    <a:lstStyle/>
                    <a:p>
                      <a:pPr marL="0" marR="0" algn="ctr" rtl="0">
                        <a:lnSpc>
                          <a:spcPct val="150000"/>
                        </a:lnSpc>
                        <a:spcBef>
                          <a:spcPts val="0"/>
                        </a:spcBef>
                        <a:spcAft>
                          <a:spcPts val="0"/>
                        </a:spcAft>
                      </a:pPr>
                      <a:r>
                        <a:rPr lang="pt" sz="1600" i="1">
                          <a:effectLst/>
                          <a:latin typeface="+mn-lt"/>
                          <a:ea typeface="Calibri" panose="020F0502020204030204" pitchFamily="34" charset="0"/>
                          <a:cs typeface="Times New Roman" panose="02020603050405020304" pitchFamily="18" charset="0"/>
                        </a:rPr>
                        <a:t>13:00</a:t>
                      </a:r>
                    </a:p>
                  </a:txBody>
                  <a:tcPr marL="68580" marR="68580" marT="0" marB="0" anchor="ctr"/>
                </a:tc>
                <a:tc>
                  <a:txBody>
                    <a:bodyPr/>
                    <a:lstStyle/>
                    <a:p>
                      <a:pPr marL="0" marR="0" rtl="0">
                        <a:lnSpc>
                          <a:spcPct val="150000"/>
                        </a:lnSpc>
                        <a:spcBef>
                          <a:spcPts val="0"/>
                        </a:spcBef>
                        <a:spcAft>
                          <a:spcPts val="0"/>
                        </a:spcAft>
                      </a:pPr>
                      <a:r>
                        <a:rPr lang="pt" sz="1600" i="1">
                          <a:effectLst/>
                          <a:latin typeface="+mn-lt"/>
                          <a:ea typeface="Calibri" panose="020F0502020204030204" pitchFamily="34" charset="0"/>
                          <a:cs typeface="Times New Roman" panose="02020603050405020304" pitchFamily="18" charset="0"/>
                        </a:rPr>
                        <a:t>Almoço</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5789526"/>
                  </a:ext>
                </a:extLst>
              </a:tr>
              <a:tr h="455959">
                <a:tc>
                  <a:txBody>
                    <a:bodyPr/>
                    <a:lstStyle/>
                    <a:p>
                      <a:pPr marL="0" marR="0" algn="ctr" rtl="0">
                        <a:lnSpc>
                          <a:spcPct val="150000"/>
                        </a:lnSpc>
                        <a:spcBef>
                          <a:spcPts val="0"/>
                        </a:spcBef>
                        <a:spcAft>
                          <a:spcPts val="0"/>
                        </a:spcAft>
                      </a:pPr>
                      <a:r>
                        <a:rPr lang="pt" sz="1600" i="0">
                          <a:solidFill>
                            <a:schemeClr val="tx1"/>
                          </a:solidFill>
                          <a:effectLst/>
                          <a:latin typeface="+mn-lt"/>
                          <a:ea typeface="Calibri" panose="020F0502020204030204" pitchFamily="34" charset="0"/>
                          <a:cs typeface="Times New Roman" panose="02020603050405020304" pitchFamily="18" charset="0"/>
                        </a:rPr>
                        <a:t>14:00</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pt" sz="1600" kern="1200">
                          <a:solidFill>
                            <a:schemeClr val="dk1"/>
                          </a:solidFill>
                          <a:effectLst/>
                          <a:latin typeface="+mn-lt"/>
                          <a:ea typeface="Calibri" panose="020F0502020204030204" pitchFamily="34" charset="0"/>
                          <a:cs typeface="Times New Roman" panose="02020603050405020304" pitchFamily="18" charset="0"/>
                        </a:rPr>
                        <a:t>M&amp;A para Implementação da MAMI </a:t>
                      </a:r>
                    </a:p>
                  </a:txBody>
                  <a:tcPr marL="68580" marR="68580" marT="0" marB="0"/>
                </a:tc>
                <a:extLst>
                  <a:ext uri="{0D108BD9-81ED-4DB2-BD59-A6C34878D82A}">
                    <a16:rowId xmlns:a16="http://schemas.microsoft.com/office/drawing/2014/main" val="514112349"/>
                  </a:ext>
                </a:extLst>
              </a:tr>
              <a:tr h="455959">
                <a:tc>
                  <a:txBody>
                    <a:bodyPr/>
                    <a:lstStyle/>
                    <a:p>
                      <a:pPr marL="0" marR="0" algn="ctr" rtl="0">
                        <a:lnSpc>
                          <a:spcPct val="150000"/>
                        </a:lnSpc>
                        <a:spcBef>
                          <a:spcPts val="0"/>
                        </a:spcBef>
                        <a:spcAft>
                          <a:spcPts val="0"/>
                        </a:spcAft>
                      </a:pPr>
                      <a:r>
                        <a:rPr lang="pt" sz="1600" i="0">
                          <a:solidFill>
                            <a:schemeClr val="tx1"/>
                          </a:solidFill>
                          <a:effectLst/>
                          <a:latin typeface="+mn-lt"/>
                          <a:ea typeface="Calibri" panose="020F0502020204030204" pitchFamily="34" charset="0"/>
                          <a:cs typeface="Times New Roman" panose="02020603050405020304" pitchFamily="18" charset="0"/>
                        </a:rPr>
                        <a:t>15:00</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pt" sz="1600" i="0" kern="1200">
                          <a:solidFill>
                            <a:schemeClr val="tx1"/>
                          </a:solidFill>
                          <a:effectLst/>
                          <a:latin typeface="+mn-lt"/>
                          <a:ea typeface="Calibri" panose="020F0502020204030204" pitchFamily="34" charset="0"/>
                          <a:cs typeface="Times New Roman" panose="02020603050405020304" pitchFamily="18" charset="0"/>
                        </a:rPr>
                        <a:t>Planeamento da Ação</a:t>
                      </a:r>
                    </a:p>
                  </a:txBody>
                  <a:tcPr marL="68580" marR="68580" marT="0" marB="0"/>
                </a:tc>
                <a:extLst>
                  <a:ext uri="{0D108BD9-81ED-4DB2-BD59-A6C34878D82A}">
                    <a16:rowId xmlns:a16="http://schemas.microsoft.com/office/drawing/2014/main" val="3826829189"/>
                  </a:ext>
                </a:extLst>
              </a:tr>
              <a:tr h="386002">
                <a:tc>
                  <a:txBody>
                    <a:bodyPr/>
                    <a:lstStyle/>
                    <a:p>
                      <a:pPr marL="0" marR="0" algn="ctr"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16:00</a:t>
                      </a:r>
                    </a:p>
                  </a:txBody>
                  <a:tcPr marL="68580" marR="68580" marT="0" marB="0" anchor="ctr"/>
                </a:tc>
                <a:tc>
                  <a:txBody>
                    <a:bodyPr/>
                    <a:lstStyle/>
                    <a:p>
                      <a:pPr marL="0" marR="0"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Pós-teste e avaliação</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4503860"/>
                  </a:ext>
                </a:extLst>
              </a:tr>
              <a:tr h="386002">
                <a:tc>
                  <a:txBody>
                    <a:bodyPr/>
                    <a:lstStyle/>
                    <a:p>
                      <a:pPr marL="0" marR="0" algn="ctr"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4:30</a:t>
                      </a:r>
                    </a:p>
                  </a:txBody>
                  <a:tcPr marL="68580" marR="68580" marT="0" marB="0" anchor="ctr"/>
                </a:tc>
                <a:tc>
                  <a:txBody>
                    <a:bodyPr/>
                    <a:lstStyle/>
                    <a:p>
                      <a:pPr marL="0" marR="0" rtl="0">
                        <a:lnSpc>
                          <a:spcPct val="150000"/>
                        </a:lnSpc>
                        <a:spcBef>
                          <a:spcPts val="0"/>
                        </a:spcBef>
                        <a:spcAft>
                          <a:spcPts val="0"/>
                        </a:spcAft>
                      </a:pPr>
                      <a:r>
                        <a:rPr lang="pt" sz="1600">
                          <a:effectLst/>
                          <a:latin typeface="+mn-lt"/>
                          <a:ea typeface="Calibri" panose="020F0502020204030204" pitchFamily="34" charset="0"/>
                          <a:cs typeface="Times New Roman" panose="02020603050405020304" pitchFamily="18" charset="0"/>
                        </a:rPr>
                        <a:t>Encerramento da formação</a:t>
                      </a:r>
                    </a:p>
                  </a:txBody>
                  <a:tcPr marL="68580" marR="68580" marT="0" marB="0"/>
                </a:tc>
                <a:extLst>
                  <a:ext uri="{0D108BD9-81ED-4DB2-BD59-A6C34878D82A}">
                    <a16:rowId xmlns:a16="http://schemas.microsoft.com/office/drawing/2014/main" val="1057925916"/>
                  </a:ext>
                </a:extLst>
              </a:tr>
            </a:tbl>
          </a:graphicData>
        </a:graphic>
      </p:graphicFrame>
    </p:spTree>
    <p:extLst>
      <p:ext uri="{BB962C8B-B14F-4D97-AF65-F5344CB8AC3E}">
        <p14:creationId xmlns:p14="http://schemas.microsoft.com/office/powerpoint/2010/main" val="9403325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 — Tópicos principais</a:t>
            </a:r>
            <a:br>
              <a:rPr lang="en-GB" dirty="0"/>
            </a:br>
            <a:r>
              <a:rPr lang="pt">
                <a:solidFill>
                  <a:schemeClr val="accent1"/>
                </a:solidFill>
              </a:rPr>
              <a:t>Cuidados para o desenvolvimento: cuidados de saúde reativos</a:t>
            </a:r>
            <a:br>
              <a:rPr lang="en-US" sz="4400" dirty="0">
                <a:solidFill>
                  <a:schemeClr val="accent1"/>
                </a:solidFill>
              </a:rPr>
            </a:br>
            <a:endParaRPr lang="en-UK" dirty="0">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rtlCol="0">
            <a:normAutofit lnSpcReduction="10000"/>
          </a:bodyPr>
          <a:lstStyle/>
          <a:p>
            <a:pPr rtl="0"/>
            <a:r>
              <a:rPr lang="pt" sz="2400" b="0">
                <a:solidFill>
                  <a:schemeClr val="tx1"/>
                </a:solidFill>
              </a:rPr>
              <a:t>Refere-se à capacidade do cuidador de perceber, compreender e responder aos sinais dos bebés de forma oportuna e adequada.</a:t>
            </a:r>
          </a:p>
          <a:p>
            <a:pPr rtl="0"/>
            <a:endParaRPr lang="en-US" sz="2400" b="0" dirty="0">
              <a:solidFill>
                <a:schemeClr val="tx1"/>
              </a:solidFill>
            </a:endParaRPr>
          </a:p>
          <a:p>
            <a:pPr rtl="0"/>
            <a:r>
              <a:rPr lang="pt" sz="2400" b="0">
                <a:solidFill>
                  <a:schemeClr val="tx1"/>
                </a:solidFill>
              </a:rPr>
              <a:t>É considerado o componente fundamental porque os cuidadores reativos são mais capazes de apoiar os outros quatro componentes.</a:t>
            </a:r>
          </a:p>
          <a:p>
            <a:pPr rtl="0"/>
            <a:endParaRPr lang="en-US" dirty="0"/>
          </a:p>
          <a:p>
            <a:pPr rtl="0"/>
            <a:endParaRPr lang="en-US" dirty="0"/>
          </a:p>
        </p:txBody>
      </p:sp>
      <p:pic>
        <p:nvPicPr>
          <p:cNvPr id="3" name="Picture Placeholder 7">
            <a:extLst>
              <a:ext uri="{FF2B5EF4-FFF2-40B4-BE49-F238E27FC236}">
                <a16:creationId xmlns:a16="http://schemas.microsoft.com/office/drawing/2014/main" id="{F3468601-9457-971A-C66E-B85A2C389E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087755" y="1976263"/>
            <a:ext cx="3401252" cy="4008341"/>
          </a:xfrm>
          <a:prstGeom prst="rect">
            <a:avLst/>
          </a:prstGeom>
        </p:spPr>
      </p:pic>
    </p:spTree>
    <p:extLst>
      <p:ext uri="{BB962C8B-B14F-4D97-AF65-F5344CB8AC3E}">
        <p14:creationId xmlns:p14="http://schemas.microsoft.com/office/powerpoint/2010/main" val="23071556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 — Tópicos principais</a:t>
            </a:r>
            <a:br>
              <a:rPr lang="en-GB" dirty="0"/>
            </a:br>
            <a:r>
              <a:rPr lang="pt">
                <a:solidFill>
                  <a:schemeClr val="accent1"/>
                </a:solidFill>
              </a:rPr>
              <a:t>Cuidados para o desenvolvimento: atividades</a:t>
            </a:r>
            <a:br>
              <a:rPr lang="en-US" sz="4400" dirty="0">
                <a:solidFill>
                  <a:schemeClr val="accent1"/>
                </a:solidFill>
              </a:rPr>
            </a:br>
            <a:endParaRPr lang="en-UK" dirty="0">
              <a:solidFill>
                <a:schemeClr val="accent1"/>
              </a:solidFill>
            </a:endParaRPr>
          </a:p>
        </p:txBody>
      </p:sp>
      <p:pic>
        <p:nvPicPr>
          <p:cNvPr id="2" name="Picture 1" descr="A chart of baby feeding&#10;&#10;Description automatically generated">
            <a:extLst>
              <a:ext uri="{FF2B5EF4-FFF2-40B4-BE49-F238E27FC236}">
                <a16:creationId xmlns:a16="http://schemas.microsoft.com/office/drawing/2014/main" id="{35317C8E-5915-7C90-F8A5-897C719821F7}"/>
              </a:ext>
            </a:extLst>
          </p:cNvPr>
          <p:cNvPicPr>
            <a:picLocks noChangeAspect="1"/>
          </p:cNvPicPr>
          <p:nvPr/>
        </p:nvPicPr>
        <p:blipFill rotWithShape="1">
          <a:blip r:embed="rId3"/>
          <a:srcRect t="607"/>
          <a:stretch/>
        </p:blipFill>
        <p:spPr>
          <a:xfrm>
            <a:off x="1985782" y="1975589"/>
            <a:ext cx="7425812" cy="4620028"/>
          </a:xfrm>
          <a:prstGeom prst="rect">
            <a:avLst/>
          </a:prstGeom>
        </p:spPr>
      </p:pic>
    </p:spTree>
    <p:extLst>
      <p:ext uri="{BB962C8B-B14F-4D97-AF65-F5344CB8AC3E}">
        <p14:creationId xmlns:p14="http://schemas.microsoft.com/office/powerpoint/2010/main" val="6441284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 — Tópicos principais</a:t>
            </a:r>
            <a:br>
              <a:rPr lang="en-GB" dirty="0"/>
            </a:br>
            <a:r>
              <a:rPr lang="pt">
                <a:solidFill>
                  <a:schemeClr val="accent1"/>
                </a:solidFill>
              </a:rPr>
              <a:t>Cuidados para o desenvolvimento: cenário</a:t>
            </a:r>
            <a:br>
              <a:rPr lang="en-US" sz="4400" dirty="0">
                <a:solidFill>
                  <a:schemeClr val="accent1"/>
                </a:solidFill>
              </a:rPr>
            </a:br>
            <a:endParaRPr lang="en-UK" dirty="0">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2321170"/>
            <a:ext cx="10764858" cy="967154"/>
          </a:xfrm>
        </p:spPr>
        <p:txBody>
          <a:bodyPr rtlCol="0">
            <a:normAutofit fontScale="70000" lnSpcReduction="20000"/>
          </a:bodyPr>
          <a:lstStyle/>
          <a:p>
            <a:pPr rtl="0"/>
            <a:r>
              <a:rPr lang="pt" sz="2400">
                <a:solidFill>
                  <a:schemeClr val="tx1"/>
                </a:solidFill>
              </a:rPr>
              <a:t>A Mariam está inscrita no Percurso de Cuidados MAMI com o seu bebé Fauzah de 6 semanas. Nota-se que existe uma interação estimulante mínima entre ela e o bebé. Ela está a fazer um bom trabalho de alimentação e cuidado do seu lactente, mantendo-o seguro, mas não parece estar a interagir com ele a um nível de desenvolvimento.</a:t>
            </a:r>
          </a:p>
        </p:txBody>
      </p:sp>
      <p:pic>
        <p:nvPicPr>
          <p:cNvPr id="7" name="Picture 6" descr="A blue and white information page&#10;&#10;Description automatically generated">
            <a:extLst>
              <a:ext uri="{FF2B5EF4-FFF2-40B4-BE49-F238E27FC236}">
                <a16:creationId xmlns:a16="http://schemas.microsoft.com/office/drawing/2014/main" id="{02046316-91A2-F8E2-4781-CE01F31B047E}"/>
              </a:ext>
            </a:extLst>
          </p:cNvPr>
          <p:cNvPicPr>
            <a:picLocks noChangeAspect="1"/>
          </p:cNvPicPr>
          <p:nvPr/>
        </p:nvPicPr>
        <p:blipFill>
          <a:blip r:embed="rId3"/>
          <a:stretch>
            <a:fillRect/>
          </a:stretch>
        </p:blipFill>
        <p:spPr>
          <a:xfrm>
            <a:off x="852949" y="3621617"/>
            <a:ext cx="5619134" cy="2343218"/>
          </a:xfrm>
          <a:prstGeom prst="rect">
            <a:avLst/>
          </a:prstGeom>
        </p:spPr>
      </p:pic>
      <p:pic>
        <p:nvPicPr>
          <p:cNvPr id="3" name="Picture 2" descr="A blue and white page with text and images of a person holding a baby&#10;&#10;Description automatically generated">
            <a:extLst>
              <a:ext uri="{FF2B5EF4-FFF2-40B4-BE49-F238E27FC236}">
                <a16:creationId xmlns:a16="http://schemas.microsoft.com/office/drawing/2014/main" id="{4FA68761-A00B-2F99-E6B2-320129D35776}"/>
              </a:ext>
            </a:extLst>
          </p:cNvPr>
          <p:cNvPicPr>
            <a:picLocks noChangeAspect="1"/>
          </p:cNvPicPr>
          <p:nvPr/>
        </p:nvPicPr>
        <p:blipFill>
          <a:blip r:embed="rId4"/>
          <a:stretch>
            <a:fillRect/>
          </a:stretch>
        </p:blipFill>
        <p:spPr>
          <a:xfrm>
            <a:off x="6784622" y="3673146"/>
            <a:ext cx="4003792" cy="2061115"/>
          </a:xfrm>
          <a:prstGeom prst="rect">
            <a:avLst/>
          </a:prstGeom>
        </p:spPr>
      </p:pic>
    </p:spTree>
    <p:extLst>
      <p:ext uri="{BB962C8B-B14F-4D97-AF65-F5344CB8AC3E}">
        <p14:creationId xmlns:p14="http://schemas.microsoft.com/office/powerpoint/2010/main" val="507748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a:t>
            </a:r>
            <a:br>
              <a:rPr lang="en-GB" dirty="0"/>
            </a:br>
            <a:r>
              <a:rPr lang="pt">
                <a:solidFill>
                  <a:schemeClr val="accent1"/>
                </a:solidFill>
              </a:rPr>
              <a:t>Tópicos principais</a:t>
            </a:r>
            <a:br>
              <a:rPr lang="en-US" sz="4400" dirty="0">
                <a:solidFill>
                  <a:schemeClr val="accent1"/>
                </a:solidFill>
              </a:rPr>
            </a:br>
            <a:endParaRPr lang="en-UK" dirty="0">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0"/>
          <a:lstStyle/>
          <a:p>
            <a:pPr algn="ctr" rtl="0"/>
            <a:r>
              <a:rPr lang="pt" sz="2701" b="1">
                <a:solidFill>
                  <a:schemeClr val="accent1"/>
                </a:solidFill>
              </a:rPr>
              <a:t>APOIO DA FAMÍLIA/PAI</a:t>
            </a:r>
          </a:p>
          <a:p>
            <a:pPr algn="ctr" rtl="0"/>
            <a:endParaRPr lang="en-US" sz="2701" dirty="0"/>
          </a:p>
        </p:txBody>
      </p:sp>
      <p:pic>
        <p:nvPicPr>
          <p:cNvPr id="3" name="Picture 2">
            <a:extLst>
              <a:ext uri="{FF2B5EF4-FFF2-40B4-BE49-F238E27FC236}">
                <a16:creationId xmlns:a16="http://schemas.microsoft.com/office/drawing/2014/main" id="{E8FAA515-E86F-D573-4EEE-448A3746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777" y="2584446"/>
            <a:ext cx="2239117" cy="2821287"/>
          </a:xfrm>
          <a:prstGeom prst="rect">
            <a:avLst/>
          </a:prstGeom>
        </p:spPr>
      </p:pic>
      <p:pic>
        <p:nvPicPr>
          <p:cNvPr id="7" name="Picture 6">
            <a:extLst>
              <a:ext uri="{FF2B5EF4-FFF2-40B4-BE49-F238E27FC236}">
                <a16:creationId xmlns:a16="http://schemas.microsoft.com/office/drawing/2014/main" id="{EC1ECEDF-1FC3-120F-448B-7E2CE4A5116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66311" y="2381950"/>
            <a:ext cx="3819644" cy="3058952"/>
          </a:xfrm>
          <a:prstGeom prst="rect">
            <a:avLst/>
          </a:prstGeom>
        </p:spPr>
      </p:pic>
    </p:spTree>
    <p:extLst>
      <p:ext uri="{BB962C8B-B14F-4D97-AF65-F5344CB8AC3E}">
        <p14:creationId xmlns:p14="http://schemas.microsoft.com/office/powerpoint/2010/main" val="2839441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 — Tópicos principais</a:t>
            </a:r>
            <a:br>
              <a:rPr lang="en-GB" dirty="0"/>
            </a:br>
            <a:r>
              <a:rPr lang="pt">
                <a:solidFill>
                  <a:schemeClr val="accent1"/>
                </a:solidFill>
              </a:rPr>
              <a:t>Apoio da família/pai: cenário</a:t>
            </a:r>
            <a:br>
              <a:rPr lang="en-US" sz="4400" dirty="0">
                <a:solidFill>
                  <a:schemeClr val="accent1"/>
                </a:solidFill>
              </a:rPr>
            </a:br>
            <a:endParaRPr lang="en-UK" dirty="0">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1976263"/>
            <a:ext cx="10764858" cy="1540660"/>
          </a:xfrm>
        </p:spPr>
        <p:txBody>
          <a:bodyPr rtlCol="0">
            <a:normAutofit fontScale="70000" lnSpcReduction="20000"/>
          </a:bodyPr>
          <a:lstStyle/>
          <a:p>
            <a:pPr rtl="0"/>
            <a:r>
              <a:rPr lang="pt" b="0">
                <a:solidFill>
                  <a:schemeClr val="tx1"/>
                </a:solidFill>
              </a:rPr>
              <a:t>A Eunice acabou de dar à luz um filho, Mark, há 1 semana. A Eunice sente-se sobrecarregada como recém-mamã e tenta conciliar todo o trabalho doméstico com o cuidado de um recém-nascido. </a:t>
            </a:r>
          </a:p>
          <a:p>
            <a:pPr rtl="0"/>
            <a:endParaRPr lang="en-GB" b="0" dirty="0">
              <a:solidFill>
                <a:schemeClr val="tx1"/>
              </a:solidFill>
            </a:endParaRPr>
          </a:p>
          <a:p>
            <a:pPr rtl="0"/>
            <a:r>
              <a:rPr lang="pt" b="0">
                <a:solidFill>
                  <a:schemeClr val="tx1"/>
                </a:solidFill>
              </a:rPr>
              <a:t>A Eunice também tem tido algumas dificuldades com a amamentação, com David a não se alimentar durante muito tempo e a largar o peito insatisfeito. Ela sente que a sua produção de leite pode ser baixa. </a:t>
            </a:r>
          </a:p>
          <a:p>
            <a:pPr rtl="0"/>
            <a:endParaRPr lang="en-GB" dirty="0"/>
          </a:p>
        </p:txBody>
      </p:sp>
      <p:pic>
        <p:nvPicPr>
          <p:cNvPr id="3" name="Picture 2" descr="A screenshot of a web page&#10;&#10;Description automatically generated">
            <a:extLst>
              <a:ext uri="{FF2B5EF4-FFF2-40B4-BE49-F238E27FC236}">
                <a16:creationId xmlns:a16="http://schemas.microsoft.com/office/drawing/2014/main" id="{DD7C0BD1-7F57-2FD3-4801-D2E674B0EFF1}"/>
              </a:ext>
            </a:extLst>
          </p:cNvPr>
          <p:cNvPicPr>
            <a:picLocks noChangeAspect="1"/>
          </p:cNvPicPr>
          <p:nvPr/>
        </p:nvPicPr>
        <p:blipFill>
          <a:blip r:embed="rId3"/>
          <a:stretch>
            <a:fillRect/>
          </a:stretch>
        </p:blipFill>
        <p:spPr>
          <a:xfrm>
            <a:off x="2795882" y="3640411"/>
            <a:ext cx="5170311" cy="2822735"/>
          </a:xfrm>
          <a:prstGeom prst="rect">
            <a:avLst/>
          </a:prstGeom>
        </p:spPr>
      </p:pic>
    </p:spTree>
    <p:extLst>
      <p:ext uri="{BB962C8B-B14F-4D97-AF65-F5344CB8AC3E}">
        <p14:creationId xmlns:p14="http://schemas.microsoft.com/office/powerpoint/2010/main" val="7043592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a:t>
            </a:r>
            <a:br>
              <a:rPr lang="en-GB" dirty="0"/>
            </a:br>
            <a:r>
              <a:rPr lang="pt">
                <a:solidFill>
                  <a:schemeClr val="accent1"/>
                </a:solidFill>
              </a:rPr>
              <a:t>Tópicos principais</a:t>
            </a:r>
            <a:br>
              <a:rPr lang="en-US" sz="4400" dirty="0">
                <a:solidFill>
                  <a:schemeClr val="accent1"/>
                </a:solidFill>
              </a:rPr>
            </a:br>
            <a:endParaRPr lang="en-UK" dirty="0">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0"/>
          <a:lstStyle/>
          <a:p>
            <a:pPr algn="ctr" rtl="0"/>
            <a:r>
              <a:rPr lang="pt" sz="2701" b="1">
                <a:solidFill>
                  <a:schemeClr val="accent1"/>
                </a:solidFill>
              </a:rPr>
              <a:t>PLANEAMENTO FAMILIAR</a:t>
            </a:r>
          </a:p>
        </p:txBody>
      </p:sp>
      <p:pic>
        <p:nvPicPr>
          <p:cNvPr id="4" name="Picture 4" descr="12,187 Family Planning Illustrations &amp; Clip Art - iStock">
            <a:extLst>
              <a:ext uri="{FF2B5EF4-FFF2-40B4-BE49-F238E27FC236}">
                <a16:creationId xmlns:a16="http://schemas.microsoft.com/office/drawing/2014/main" id="{1BAE3993-8E59-5B46-1C9C-DD59E8A01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457" y="2765458"/>
            <a:ext cx="4092595" cy="271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32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 — Tópicos principais</a:t>
            </a:r>
            <a:br>
              <a:rPr lang="en-GB" dirty="0"/>
            </a:br>
            <a:r>
              <a:rPr lang="pt">
                <a:solidFill>
                  <a:schemeClr val="accent1"/>
                </a:solidFill>
              </a:rPr>
              <a:t>Planeamento familiar: cenário</a:t>
            </a:r>
            <a:br>
              <a:rPr lang="en-US" sz="4400" dirty="0">
                <a:solidFill>
                  <a:schemeClr val="accent1"/>
                </a:solidFill>
              </a:rPr>
            </a:br>
            <a:endParaRPr lang="en-UK" dirty="0">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1976263"/>
            <a:ext cx="10764858" cy="1540660"/>
          </a:xfrm>
        </p:spPr>
        <p:txBody>
          <a:bodyPr rtlCol="0">
            <a:normAutofit fontScale="85000" lnSpcReduction="10000"/>
          </a:bodyPr>
          <a:lstStyle/>
          <a:p>
            <a:pPr rtl="0"/>
            <a:r>
              <a:rPr lang="pt" sz="2400">
                <a:solidFill>
                  <a:schemeClr val="tx1"/>
                </a:solidFill>
              </a:rPr>
              <a:t>A Obbo tem uma filha, Fausta, de 3 meses de idade e também tem um filho de 16 meses de idade.  </a:t>
            </a:r>
          </a:p>
          <a:p>
            <a:pPr rtl="0"/>
            <a:endParaRPr lang="en-GB" sz="2400" dirty="0">
              <a:solidFill>
                <a:schemeClr val="tx1"/>
              </a:solidFill>
            </a:endParaRPr>
          </a:p>
          <a:p>
            <a:pPr rtl="0"/>
            <a:r>
              <a:rPr lang="pt" sz="2400">
                <a:solidFill>
                  <a:schemeClr val="tx1"/>
                </a:solidFill>
              </a:rPr>
              <a:t>A Obbo e a Fausta foram inscritas no MAMI e durante a avaliação da alimentação constata-se que a Obbo está a fornecer outros alimentos juntamente com a amamentação.</a:t>
            </a:r>
          </a:p>
        </p:txBody>
      </p:sp>
      <p:pic>
        <p:nvPicPr>
          <p:cNvPr id="4" name="Picture 3" descr="A screenshot of a blue and white page&#10;&#10;Description automatically generated">
            <a:extLst>
              <a:ext uri="{FF2B5EF4-FFF2-40B4-BE49-F238E27FC236}">
                <a16:creationId xmlns:a16="http://schemas.microsoft.com/office/drawing/2014/main" id="{52D64C43-6C8B-A712-3E5F-5345617FC74F}"/>
              </a:ext>
            </a:extLst>
          </p:cNvPr>
          <p:cNvPicPr>
            <a:picLocks noChangeAspect="1"/>
          </p:cNvPicPr>
          <p:nvPr/>
        </p:nvPicPr>
        <p:blipFill>
          <a:blip r:embed="rId3"/>
          <a:stretch>
            <a:fillRect/>
          </a:stretch>
        </p:blipFill>
        <p:spPr>
          <a:xfrm>
            <a:off x="3042746" y="3804046"/>
            <a:ext cx="5423337" cy="2613219"/>
          </a:xfrm>
          <a:prstGeom prst="rect">
            <a:avLst/>
          </a:prstGeom>
        </p:spPr>
      </p:pic>
    </p:spTree>
    <p:extLst>
      <p:ext uri="{BB962C8B-B14F-4D97-AF65-F5344CB8AC3E}">
        <p14:creationId xmlns:p14="http://schemas.microsoft.com/office/powerpoint/2010/main" val="34440173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pt"/>
              <a:t>Pacote de apoio</a:t>
            </a:r>
            <a:br>
              <a:rPr lang="en-GB" dirty="0"/>
            </a:br>
            <a:r>
              <a:rPr lang="pt">
                <a:solidFill>
                  <a:schemeClr val="accent1"/>
                </a:solidFill>
              </a:rPr>
              <a:t>Tópicos principais</a:t>
            </a:r>
            <a:br>
              <a:rPr lang="en-US" sz="4400" dirty="0">
                <a:solidFill>
                  <a:schemeClr val="accent1"/>
                </a:solidFill>
              </a:rPr>
            </a:br>
            <a:endParaRPr lang="en-UK" dirty="0">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0"/>
          <a:lstStyle/>
          <a:p>
            <a:pPr algn="ctr" rtl="0"/>
            <a:r>
              <a:rPr lang="pt" sz="2701" b="1">
                <a:solidFill>
                  <a:schemeClr val="accent1"/>
                </a:solidFill>
              </a:rPr>
              <a:t>ALIMENTAÇÃO COMPLEMENTAR</a:t>
            </a:r>
          </a:p>
        </p:txBody>
      </p:sp>
      <p:pic>
        <p:nvPicPr>
          <p:cNvPr id="3" name="Picture 2">
            <a:extLst>
              <a:ext uri="{FF2B5EF4-FFF2-40B4-BE49-F238E27FC236}">
                <a16:creationId xmlns:a16="http://schemas.microsoft.com/office/drawing/2014/main" id="{74EAF1FD-C72B-C31D-3BD8-E4EA8456A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235"/>
          <a:stretch/>
        </p:blipFill>
        <p:spPr>
          <a:xfrm>
            <a:off x="4688599" y="2663172"/>
            <a:ext cx="2808312" cy="3123821"/>
          </a:xfrm>
          <a:prstGeom prst="rect">
            <a:avLst/>
          </a:prstGeom>
        </p:spPr>
      </p:pic>
    </p:spTree>
    <p:extLst>
      <p:ext uri="{BB962C8B-B14F-4D97-AF65-F5344CB8AC3E}">
        <p14:creationId xmlns:p14="http://schemas.microsoft.com/office/powerpoint/2010/main" val="10109403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a:t>Pacote de apoio — Tópicos principais</a:t>
            </a:r>
            <a:br>
              <a:rPr lang="en-GB" dirty="0"/>
            </a:br>
            <a:r>
              <a:rPr lang="pt">
                <a:solidFill>
                  <a:schemeClr val="accent1"/>
                </a:solidFill>
              </a:rPr>
              <a:t>Porque é importante o aconselhamento de alimentação complementar</a:t>
            </a:r>
            <a:br>
              <a:rPr lang="en-US" sz="4400" dirty="0">
                <a:solidFill>
                  <a:schemeClr val="accent1"/>
                </a:solidFill>
              </a:rPr>
            </a:br>
            <a:endParaRPr lang="en-UK" dirty="0">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2098308"/>
            <a:ext cx="8276127" cy="553282"/>
          </a:xfrm>
        </p:spPr>
        <p:txBody>
          <a:bodyPr rtlCol="0">
            <a:normAutofit/>
          </a:bodyPr>
          <a:lstStyle/>
          <a:p>
            <a:pPr algn="ctr" rtl="0"/>
            <a:r>
              <a:rPr lang="pt" sz="2000" b="1">
                <a:solidFill>
                  <a:schemeClr val="accent1"/>
                </a:solidFill>
              </a:rPr>
              <a:t>FASES DA ALIMENTAÇÃO DE LACTENTES E CRIANÇAS PEQUENAS</a:t>
            </a:r>
          </a:p>
        </p:txBody>
      </p:sp>
      <p:pic>
        <p:nvPicPr>
          <p:cNvPr id="3" name="Picture 2" descr="A diagram of food intake&#10;&#10;Description automatically generated">
            <a:extLst>
              <a:ext uri="{FF2B5EF4-FFF2-40B4-BE49-F238E27FC236}">
                <a16:creationId xmlns:a16="http://schemas.microsoft.com/office/drawing/2014/main" id="{30E877F6-A4C6-8F82-5DB8-C4D2096A0120}"/>
              </a:ext>
            </a:extLst>
          </p:cNvPr>
          <p:cNvPicPr>
            <a:picLocks noChangeAspect="1"/>
          </p:cNvPicPr>
          <p:nvPr/>
        </p:nvPicPr>
        <p:blipFill rotWithShape="1">
          <a:blip r:embed="rId3"/>
          <a:srcRect t="12080" r="-225" b="936"/>
          <a:stretch/>
        </p:blipFill>
        <p:spPr>
          <a:xfrm>
            <a:off x="2505242" y="2512786"/>
            <a:ext cx="6994367" cy="4069386"/>
          </a:xfrm>
          <a:prstGeom prst="rect">
            <a:avLst/>
          </a:prstGeom>
        </p:spPr>
      </p:pic>
    </p:spTree>
    <p:extLst>
      <p:ext uri="{BB962C8B-B14F-4D97-AF65-F5344CB8AC3E}">
        <p14:creationId xmlns:p14="http://schemas.microsoft.com/office/powerpoint/2010/main" val="25209467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pt" sz="1200">
                <a:solidFill>
                  <a:schemeClr val="bg1"/>
                </a:solidFill>
                <a:latin typeface="Lato" panose="020F0502020204030203" pitchFamily="34" charset="0"/>
                <a:ea typeface="Lato" panose="020F0502020204030203" pitchFamily="34" charset="0"/>
                <a:cs typeface="Lato" panose="020F0502020204030203" pitchFamily="34" charset="0"/>
              </a:rPr>
              <a:t>Hub de conteúdo: </a:t>
            </a:r>
            <a:r>
              <a:rPr lang="pt" sz="1200">
                <a:solidFill>
                  <a:schemeClr val="bg1"/>
                </a:solidFill>
              </a:rPr>
              <a:t>CH1304412 </a:t>
            </a:r>
            <a:endParaRPr lang="en-UK"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pt"/>
              <a:t>Pacote de apoio — Tópicos principais</a:t>
            </a:r>
            <a:br>
              <a:rPr lang="en-GB" dirty="0"/>
            </a:br>
            <a:r>
              <a:rPr lang="pt">
                <a:solidFill>
                  <a:schemeClr val="accent1"/>
                </a:solidFill>
              </a:rPr>
              <a:t>Alimentação complementar: recomendações-chave</a:t>
            </a:r>
            <a:br>
              <a:rPr lang="en-US" sz="4400" dirty="0">
                <a:solidFill>
                  <a:schemeClr val="accent1"/>
                </a:solidFill>
              </a:rPr>
            </a:br>
            <a:endParaRPr lang="en-UK" dirty="0">
              <a:solidFill>
                <a:schemeClr val="accent1"/>
              </a:solidFill>
            </a:endParaRPr>
          </a:p>
        </p:txBody>
      </p:sp>
      <p:grpSp>
        <p:nvGrpSpPr>
          <p:cNvPr id="8" name="Group 7">
            <a:extLst>
              <a:ext uri="{FF2B5EF4-FFF2-40B4-BE49-F238E27FC236}">
                <a16:creationId xmlns:a16="http://schemas.microsoft.com/office/drawing/2014/main" id="{DC6BDFFA-F7FB-7037-54A9-4DDE6AB4F15B}"/>
              </a:ext>
            </a:extLst>
          </p:cNvPr>
          <p:cNvGrpSpPr/>
          <p:nvPr/>
        </p:nvGrpSpPr>
        <p:grpSpPr>
          <a:xfrm>
            <a:off x="3048296" y="5862268"/>
            <a:ext cx="6160268" cy="324927"/>
            <a:chOff x="753136" y="9383181"/>
            <a:chExt cx="8211552" cy="433123"/>
          </a:xfrm>
        </p:grpSpPr>
        <p:sp>
          <p:nvSpPr>
            <p:cNvPr id="11" name="TextBox 2">
              <a:extLst>
                <a:ext uri="{FF2B5EF4-FFF2-40B4-BE49-F238E27FC236}">
                  <a16:creationId xmlns:a16="http://schemas.microsoft.com/office/drawing/2014/main" id="{CD2A99E0-0BD1-F7C1-6D03-0F29FE70D014}"/>
                </a:ext>
              </a:extLst>
            </p:cNvPr>
            <p:cNvSpPr txBox="1"/>
            <p:nvPr/>
          </p:nvSpPr>
          <p:spPr>
            <a:xfrm>
              <a:off x="882584" y="9383181"/>
              <a:ext cx="8082104" cy="27692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p>
              <a:pPr algn="ctr" rtl="0"/>
              <a:r>
                <a:rPr lang="pt" sz="1350" b="1">
                  <a:solidFill>
                    <a:srgbClr val="D80021"/>
                  </a:solidFill>
                  <a:latin typeface="Gill Sans MT"/>
                  <a:ea typeface="MS PGothic"/>
                </a:rPr>
                <a:t>Para além de fornecer leite materno até aos 2 anos e mais</a:t>
              </a:r>
              <a:endParaRPr lang="en-US" sz="1350" b="1" dirty="0">
                <a:solidFill>
                  <a:srgbClr val="D80021"/>
                </a:solidFill>
                <a:latin typeface="Gill Sans MT"/>
              </a:endParaRPr>
            </a:p>
          </p:txBody>
        </p:sp>
        <p:cxnSp>
          <p:nvCxnSpPr>
            <p:cNvPr id="12" name="Straight Arrow Connector 11">
              <a:extLst>
                <a:ext uri="{FF2B5EF4-FFF2-40B4-BE49-F238E27FC236}">
                  <a16:creationId xmlns:a16="http://schemas.microsoft.com/office/drawing/2014/main" id="{65109AB6-DE46-EADB-E755-4CB4CAF0BD6F}"/>
                </a:ext>
              </a:extLst>
            </p:cNvPr>
            <p:cNvCxnSpPr/>
            <p:nvPr/>
          </p:nvCxnSpPr>
          <p:spPr>
            <a:xfrm flipV="1">
              <a:off x="753136" y="9815937"/>
              <a:ext cx="8209613" cy="36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pic>
        <p:nvPicPr>
          <p:cNvPr id="10" name="Picture 9">
            <a:extLst>
              <a:ext uri="{FF2B5EF4-FFF2-40B4-BE49-F238E27FC236}">
                <a16:creationId xmlns:a16="http://schemas.microsoft.com/office/drawing/2014/main" id="{D9494DCF-204A-60F6-21D1-18E76A3B05C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108421" y="117558"/>
            <a:ext cx="941107" cy="124445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A diagram of a baby feeding&#10;&#10;Description automatically generated">
            <a:extLst>
              <a:ext uri="{FF2B5EF4-FFF2-40B4-BE49-F238E27FC236}">
                <a16:creationId xmlns:a16="http://schemas.microsoft.com/office/drawing/2014/main" id="{CCB906D7-A6C9-1DEC-A4E8-A0DE5B2C996C}"/>
              </a:ext>
            </a:extLst>
          </p:cNvPr>
          <p:cNvPicPr>
            <a:picLocks noChangeAspect="1"/>
          </p:cNvPicPr>
          <p:nvPr/>
        </p:nvPicPr>
        <p:blipFill>
          <a:blip r:embed="rId4"/>
          <a:stretch>
            <a:fillRect/>
          </a:stretch>
        </p:blipFill>
        <p:spPr>
          <a:xfrm>
            <a:off x="1462506" y="2036350"/>
            <a:ext cx="9320462" cy="3547299"/>
          </a:xfrm>
          <a:prstGeom prst="rect">
            <a:avLst/>
          </a:prstGeom>
        </p:spPr>
      </p:pic>
    </p:spTree>
    <p:extLst>
      <p:ext uri="{BB962C8B-B14F-4D97-AF65-F5344CB8AC3E}">
        <p14:creationId xmlns:p14="http://schemas.microsoft.com/office/powerpoint/2010/main" val="3849318640"/>
      </p:ext>
    </p:extLst>
  </p:cSld>
  <p:clrMapOvr>
    <a:masterClrMapping/>
  </p:clrMapOvr>
</p:sld>
</file>

<file path=ppt/theme/theme1.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2.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3.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92CCE238C7904CA05897297BEE9C3F" ma:contentTypeVersion="33" ma:contentTypeDescription="Create a new document." ma:contentTypeScope="" ma:versionID="b520998cbb60075d5acaabd51cc5027e">
  <xsd:schema xmlns:xsd="http://www.w3.org/2001/XMLSchema" xmlns:xs="http://www.w3.org/2001/XMLSchema" xmlns:p="http://schemas.microsoft.com/office/2006/metadata/properties" xmlns:ns2="04e7ac57-45d0-45a7-a34d-79962337a4ea" xmlns:ns3="c0445bab-2921-4fc9-8412-40f231043fe5" xmlns:ns4="b1a25d56-6f3d-4cf9-8f75-af00573b6dbd" targetNamespace="http://schemas.microsoft.com/office/2006/metadata/properties" ma:root="true" ma:fieldsID="9a36048ffdbf86ffdb9e07e7137f81db" ns2:_="" ns3:_="" ns4:_="">
    <xsd:import namespace="04e7ac57-45d0-45a7-a34d-79962337a4ea"/>
    <xsd:import namespace="c0445bab-2921-4fc9-8412-40f231043fe5"/>
    <xsd:import namespace="b1a25d56-6f3d-4cf9-8f75-af00573b6d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EventHashCode" minOccurs="0"/>
                <xsd:element ref="ns2:MediaServiceGenerationTim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p1160065cb944c7c97d36cc98f5b367d" minOccurs="0"/>
                <xsd:element ref="ns2:hea09e3f5bfe42bc8dc71626fdc715e2" minOccurs="0"/>
                <xsd:element ref="ns2:b37e7eaabd054e9faa7362d2875ea6d5" minOccurs="0"/>
                <xsd:element ref="ns2:p4e6d9a19dc44179a0e110ed18cd1831" minOccurs="0"/>
                <xsd:element ref="ns2:g8801aa713224bef81e4f5919af87300" minOccurs="0"/>
                <xsd:element ref="ns2:MediaServiceObjectDetectorVersion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e7ac57-45d0-45a7-a34d-79962337a4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23ec234-cbf3-4cc2-a0ae-2bfafc310c72" ma:termSetId="09814cd3-568e-fe90-9814-8d621ff8fb84" ma:anchorId="fba54fb3-c3e1-fe81-a776-ca4b69148c4d" ma:open="true" ma:isKeyword="false">
      <xsd:complexType>
        <xsd:sequence>
          <xsd:element ref="pc:Terms" minOccurs="0" maxOccurs="1"/>
        </xsd:sequence>
      </xsd:complexType>
    </xsd:element>
    <xsd:element name="p1160065cb944c7c97d36cc98f5b367d" ma:index="25" nillable="true" ma:taxonomy="true" ma:internalName="p1160065cb944c7c97d36cc98f5b367d" ma:taxonomyFieldName="Tags" ma:displayName="Sector or Function" ma:default="" ma:fieldId="{91160065-cb94-4c7c-97d3-6cc98f5b367d}" ma:taxonomyMulti="true" ma:sspId="b23ec234-cbf3-4cc2-a0ae-2bfafc310c72" ma:termSetId="261d1363-8651-46b2-a812-015c9debc3aa" ma:anchorId="00000000-0000-0000-0000-000000000000" ma:open="false" ma:isKeyword="false">
      <xsd:complexType>
        <xsd:sequence>
          <xsd:element ref="pc:Terms" minOccurs="0" maxOccurs="1"/>
        </xsd:sequence>
      </xsd:complexType>
    </xsd:element>
    <xsd:element name="hea09e3f5bfe42bc8dc71626fdc715e2" ma:index="27" nillable="true" ma:taxonomy="true" ma:internalName="hea09e3f5bfe42bc8dc71626fdc715e2" ma:taxonomyFieldName="Common_x0020_Approach" ma:displayName="Common Approach" ma:default="" ma:fieldId="{1ea09e3f-5bfe-42bc-8dc7-1626fdc715e2}" ma:taxonomyMulti="true" ma:sspId="b23ec234-cbf3-4cc2-a0ae-2bfafc310c72" ma:termSetId="258b9f00-f5b4-49a4-8803-9843f9018d96" ma:anchorId="00000000-0000-0000-0000-000000000000" ma:open="true" ma:isKeyword="false">
      <xsd:complexType>
        <xsd:sequence>
          <xsd:element ref="pc:Terms" minOccurs="0" maxOccurs="1"/>
        </xsd:sequence>
      </xsd:complexType>
    </xsd:element>
    <xsd:element name="b37e7eaabd054e9faa7362d2875ea6d5" ma:index="29" nillable="true" ma:taxonomy="true" ma:internalName="b37e7eaabd054e9faa7362d2875ea6d5" ma:taxonomyFieldName="Tag_x0020_2" ma:displayName="Document Type" ma:default="" ma:fieldId="{b37e7eaa-bd05-4e9f-aa73-62d2875ea6d5}" ma:sspId="b23ec234-cbf3-4cc2-a0ae-2bfafc310c72" ma:termSetId="1ce6e49d-9583-4df1-8175-1b1f4e9647fc" ma:anchorId="00000000-0000-0000-0000-000000000000" ma:open="true" ma:isKeyword="false">
      <xsd:complexType>
        <xsd:sequence>
          <xsd:element ref="pc:Terms" minOccurs="0" maxOccurs="1"/>
        </xsd:sequence>
      </xsd:complexType>
    </xsd:element>
    <xsd:element name="p4e6d9a19dc44179a0e110ed18cd1831" ma:index="31" nillable="true" ma:taxonomy="true" ma:internalName="p4e6d9a19dc44179a0e110ed18cd1831" ma:taxonomyFieldName="Function_x0020__x002f__x0020_Theme" ma:displayName="Function / Theme" ma:default="" ma:fieldId="{94e6d9a1-9dc4-4179-a0e1-10ed18cd1831}" ma:taxonomyMulti="true" ma:sspId="b23ec234-cbf3-4cc2-a0ae-2bfafc310c72" ma:termSetId="06ec633c-2e2f-4063-8888-fcae497f574b" ma:anchorId="00000000-0000-0000-0000-000000000000" ma:open="true" ma:isKeyword="false">
      <xsd:complexType>
        <xsd:sequence>
          <xsd:element ref="pc:Terms" minOccurs="0" maxOccurs="1"/>
        </xsd:sequence>
      </xsd:complexType>
    </xsd:element>
    <xsd:element name="g8801aa713224bef81e4f5919af87300" ma:index="33" nillable="true" ma:taxonomy="true" ma:internalName="g8801aa713224bef81e4f5919af87300" ma:taxonomyFieldName="Type_x0020_of_x0020_Document" ma:displayName="Type of Document" ma:default="" ma:fieldId="{08801aa7-1322-4bef-81e4-f5919af87300}" ma:taxonomyMulti="true" ma:sspId="b23ec234-cbf3-4cc2-a0ae-2bfafc310c72" ma:termSetId="ba8cbdcd-eb40-4311-ad41-b027310d62b1" ma:anchorId="00000000-0000-0000-0000-000000000000" ma:open="true" ma:isKeyword="false">
      <xsd:complexType>
        <xsd:sequence>
          <xsd:element ref="pc:Terms" minOccurs="0" maxOccurs="1"/>
        </xsd:sequence>
      </xsd:complex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_Flow_SignoffStatus" ma:index="36"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445bab-2921-4fc9-8412-40f231043f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a25d56-6f3d-4cf9-8f75-af00573b6db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0d24f53-3ca1-4280-97de-90a109c9d585}" ma:internalName="TaxCatchAll" ma:showField="CatchAllData" ma:web="c0445bab-2921-4fc9-8412-40f231043f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4e7ac57-45d0-45a7-a34d-79962337a4ea">
      <Terms xmlns="http://schemas.microsoft.com/office/infopath/2007/PartnerControls"/>
    </lcf76f155ced4ddcb4097134ff3c332f>
    <TaxCatchAll xmlns="b1a25d56-6f3d-4cf9-8f75-af00573b6dbd" xsi:nil="true"/>
    <b37e7eaabd054e9faa7362d2875ea6d5 xmlns="04e7ac57-45d0-45a7-a34d-79962337a4ea">
      <Terms xmlns="http://schemas.microsoft.com/office/infopath/2007/PartnerControls"/>
    </b37e7eaabd054e9faa7362d2875ea6d5>
    <p4e6d9a19dc44179a0e110ed18cd1831 xmlns="04e7ac57-45d0-45a7-a34d-79962337a4ea">
      <Terms xmlns="http://schemas.microsoft.com/office/infopath/2007/PartnerControls"/>
    </p4e6d9a19dc44179a0e110ed18cd1831>
    <p1160065cb944c7c97d36cc98f5b367d xmlns="04e7ac57-45d0-45a7-a34d-79962337a4ea">
      <Terms xmlns="http://schemas.microsoft.com/office/infopath/2007/PartnerControls"/>
    </p1160065cb944c7c97d36cc98f5b367d>
    <hea09e3f5bfe42bc8dc71626fdc715e2 xmlns="04e7ac57-45d0-45a7-a34d-79962337a4ea">
      <Terms xmlns="http://schemas.microsoft.com/office/infopath/2007/PartnerControls"/>
    </hea09e3f5bfe42bc8dc71626fdc715e2>
    <g8801aa713224bef81e4f5919af87300 xmlns="04e7ac57-45d0-45a7-a34d-79962337a4ea">
      <Terms xmlns="http://schemas.microsoft.com/office/infopath/2007/PartnerControls"/>
    </g8801aa713224bef81e4f5919af87300>
    <SharedWithUsers xmlns="c0445bab-2921-4fc9-8412-40f231043fe5">
      <UserInfo>
        <DisplayName>Artur, Estevao</DisplayName>
        <AccountId>6615</AccountId>
        <AccountType/>
      </UserInfo>
      <UserInfo>
        <DisplayName>Janja, Sherifa</DisplayName>
        <AccountId>58934</AccountId>
        <AccountType/>
      </UserInfo>
    </SharedWithUsers>
    <_Flow_SignoffStatus xmlns="04e7ac57-45d0-45a7-a34d-79962337a4ea" xsi:nil="true"/>
  </documentManagement>
</p:properties>
</file>

<file path=customXml/itemProps1.xml><?xml version="1.0" encoding="utf-8"?>
<ds:datastoreItem xmlns:ds="http://schemas.openxmlformats.org/officeDocument/2006/customXml" ds:itemID="{16C4DBA2-646D-41A7-BD8D-17263252E159}">
  <ds:schemaRefs>
    <ds:schemaRef ds:uri="http://schemas.microsoft.com/sharepoint/v3/contenttype/forms"/>
  </ds:schemaRefs>
</ds:datastoreItem>
</file>

<file path=customXml/itemProps2.xml><?xml version="1.0" encoding="utf-8"?>
<ds:datastoreItem xmlns:ds="http://schemas.openxmlformats.org/officeDocument/2006/customXml" ds:itemID="{57B06533-B52F-486F-A05E-3D8C390D46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e7ac57-45d0-45a7-a34d-79962337a4ea"/>
    <ds:schemaRef ds:uri="c0445bab-2921-4fc9-8412-40f231043fe5"/>
    <ds:schemaRef ds:uri="b1a25d56-6f3d-4cf9-8f75-af00573b6d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1F60AF-5268-49DC-85D2-783171EEA459}">
  <ds:schemaRefs>
    <ds:schemaRef ds:uri="http://schemas.microsoft.com/office/2006/metadata/properties"/>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dcmitype/"/>
    <ds:schemaRef ds:uri="b1a25d56-6f3d-4cf9-8f75-af00573b6dbd"/>
    <ds:schemaRef ds:uri="c0445bab-2921-4fc9-8412-40f231043fe5"/>
    <ds:schemaRef ds:uri="04e7ac57-45d0-45a7-a34d-79962337a4e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2172</TotalTime>
  <Words>18217</Words>
  <Application>Microsoft Office PowerPoint</Application>
  <PresentationFormat>Widescreen</PresentationFormat>
  <Paragraphs>1580</Paragraphs>
  <Slides>121</Slides>
  <Notes>105</Notes>
  <HiddenSlides>0</HiddenSlides>
  <MMClips>5</MMClips>
  <ScaleCrop>false</ScaleCrop>
  <HeadingPairs>
    <vt:vector size="4" baseType="variant">
      <vt:variant>
        <vt:lpstr>Theme</vt:lpstr>
      </vt:variant>
      <vt:variant>
        <vt:i4>1</vt:i4>
      </vt:variant>
      <vt:variant>
        <vt:lpstr>Slide Titles</vt:lpstr>
      </vt:variant>
      <vt:variant>
        <vt:i4>121</vt:i4>
      </vt:variant>
    </vt:vector>
  </HeadingPairs>
  <TitlesOfParts>
    <vt:vector size="122" baseType="lpstr">
      <vt:lpstr>Save the Children Theme</vt:lpstr>
      <vt:lpstr>PowerPoint Presentation</vt:lpstr>
      <vt:lpstr>PowerPoint Presentation</vt:lpstr>
      <vt:lpstr>Objetivos</vt:lpstr>
      <vt:lpstr>PowerPoint Presentation</vt:lpstr>
      <vt:lpstr>PowerPoint Presentation</vt:lpstr>
      <vt:lpstr>PowerPoint Presentation</vt:lpstr>
      <vt:lpstr>PowerPoint Presentation</vt:lpstr>
      <vt:lpstr>PowerPoint Presentation</vt:lpstr>
      <vt:lpstr>PowerPoint Presentation</vt:lpstr>
      <vt:lpstr>Pré-teste</vt:lpstr>
      <vt:lpstr>PowerPoint Presentation</vt:lpstr>
      <vt:lpstr>O que é o Percurso de Cuidados MAMI? Visão geral</vt:lpstr>
      <vt:lpstr>PowerPoint Presentation</vt:lpstr>
      <vt:lpstr>MAMI, GIDI, CMAM e IYCF Qual é qual?</vt:lpstr>
      <vt:lpstr>MAMI, GIDI, CMAM e IYCF Qual é qual?</vt:lpstr>
      <vt:lpstr>Apoio clínico, MAMI e IYCF</vt:lpstr>
      <vt:lpstr>Orientações existentes</vt:lpstr>
      <vt:lpstr>PowerPoint Presentation</vt:lpstr>
      <vt:lpstr>PowerPoint Presentation</vt:lpstr>
      <vt:lpstr>Módulo 2 — Atividade Definição de pequeno e em risco nutricional</vt:lpstr>
      <vt:lpstr>Risco Nutricional em lactentes com menos de 6 meses Avaliação do risco nutricional</vt:lpstr>
      <vt:lpstr>Risco Nutricional em lactentes com menos de 6 meses Fatores de risco MAMI</vt:lpstr>
      <vt:lpstr>Risco Nutricional em lactentes com menos de 6 meses Bem-estar da mãe</vt:lpstr>
      <vt:lpstr>Módulo 2 — Atividade Identificação dos fatores de risco nutricional</vt:lpstr>
      <vt:lpstr>PowerPoint Presentation</vt:lpstr>
      <vt:lpstr>O “FLUXO” DO PERCURSO DE CUIDADOS MAMI</vt:lpstr>
      <vt:lpstr>PACOTE DO PERCURSO DE CUIDADOS MAMI</vt:lpstr>
      <vt:lpstr>PACOTE DO PERCURSO DE CUIDADOS MAMI</vt:lpstr>
      <vt:lpstr>Exemplos do Percurso de Cuidados MAMI </vt:lpstr>
      <vt:lpstr>PowerPoint Presentation</vt:lpstr>
      <vt:lpstr>O Percurso de Cuidados MAMI  Abordagem contextualizada</vt:lpstr>
      <vt:lpstr>PowerPoint Presentation</vt:lpstr>
      <vt:lpstr>Triagem e Avaliação  Triagem MAMI</vt:lpstr>
      <vt:lpstr>Triagem e Avaliação  Avaliação MAMI</vt:lpstr>
      <vt:lpstr>A Avaliação MAMI  Passo 1: verificação de sinais de perigo</vt:lpstr>
      <vt:lpstr>Sinais de perigo de GIDI  Sinais de perigo em lactentes</vt:lpstr>
      <vt:lpstr>Sinais de perigo específicos de MAMI Edema depressível bilateral</vt:lpstr>
      <vt:lpstr>Sinais de perigo específicos de MAMI Doença mental grave</vt:lpstr>
      <vt:lpstr>A Avaliação MAMI Passo 2: avaliação de Sinais Clínicos e Sintomas do Lactente</vt:lpstr>
      <vt:lpstr>Sinais Clínicos e Sintomas Diarreia e Desidratação</vt:lpstr>
      <vt:lpstr>Sinais Clínicos e Sintomas Histórico de desidratação e exame clínico</vt:lpstr>
      <vt:lpstr>Sinais Clínicos e Sintomas Temperatura: “febre”.</vt:lpstr>
      <vt:lpstr>Sinais Clínicos e Sintomas Tosse</vt:lpstr>
      <vt:lpstr>Sinais Clínicos e Sintomas Palidez/Anemia</vt:lpstr>
      <vt:lpstr>Sinais Clínicos e Sintomas Candidíase oral</vt:lpstr>
      <vt:lpstr>Sinais Clínicos e Sintomas Lábio leporino e/ou fenda palatina</vt:lpstr>
      <vt:lpstr>A Avaliação MAMI Passo 3: avaliação do Crescimento Infantil</vt:lpstr>
      <vt:lpstr>Crescimento Infantil Peso e Comprimento</vt:lpstr>
      <vt:lpstr>Crescimento Infantil Peso</vt:lpstr>
      <vt:lpstr>Crescimento Infantil Procurar a Z Score</vt:lpstr>
      <vt:lpstr>Crescimento Infantil Comprimento</vt:lpstr>
      <vt:lpstr>Crescimento Infantil Procurar a Z Score</vt:lpstr>
      <vt:lpstr>Módulo 4 — Atividade Cálculo das Z Scores</vt:lpstr>
      <vt:lpstr>Crescimento Infantil Atividade 3: Cálculo das Z Scores</vt:lpstr>
      <vt:lpstr>Crescimento Infantil Perímetro braquial Infantil</vt:lpstr>
      <vt:lpstr>Crescimento Infantil Como medir o perímetro braquial</vt:lpstr>
      <vt:lpstr>Crescimento Infantil Perímetro braquial infantil: Limiares MAMI</vt:lpstr>
      <vt:lpstr>A Avaliação MAMI Atividade 4: Avaliação MAMI</vt:lpstr>
      <vt:lpstr>A Avaliação MAMI Passo 4: avaliação dos fatores-chave de risco de MAMI </vt:lpstr>
      <vt:lpstr>A Avaliação MAMI Passo 5: triagem do Risco Alimentar </vt:lpstr>
      <vt:lpstr>Risco Alimentar Avaliação da Alimentação Completa</vt:lpstr>
      <vt:lpstr>A Avaliação MAMI Passo 5: triagem do Risco Alimentar </vt:lpstr>
      <vt:lpstr>A Avaliação MAMI Avaliar a Saúde Mental Materna </vt:lpstr>
      <vt:lpstr>Saúde Mental Materna Avaliação em profundidade</vt:lpstr>
      <vt:lpstr>PowerPoint Presentation</vt:lpstr>
      <vt:lpstr>Módulo 5 — Atividade Classificação do Risco Nutricional: Resumo da Avaliação</vt:lpstr>
      <vt:lpstr>PowerPoint Presentation</vt:lpstr>
      <vt:lpstr>Pacote de apoio Componentes dos cuidados MAMI</vt:lpstr>
      <vt:lpstr>Pacote de apoio Cartões de Aconselhamento e Medidas de Apoio</vt:lpstr>
      <vt:lpstr>Pacote de apoio 1. Aconselhamento sobre tópicos principais para todas as duplas inscritas.</vt:lpstr>
      <vt:lpstr>Pacote de apoio 2. Aconselhamento personalizado e ações para abordar fatores de risco e problemas específicos, conforme necessário.</vt:lpstr>
      <vt:lpstr>Pacote de apoio Definição de aconselhamento</vt:lpstr>
      <vt:lpstr>Pacote de apoio O processo de aconselhamento</vt:lpstr>
      <vt:lpstr>Módulo 6 — Atividade Competências de escuta e aprendizagem</vt:lpstr>
      <vt:lpstr>Módulo 6 — Atividade Competências de escuta e aprendizagem</vt:lpstr>
      <vt:lpstr>Pacote de apoio Guia de aconselhamento em 3 passos</vt:lpstr>
      <vt:lpstr>Módulo 6 — Atividade Fases de mudança de comportamento</vt:lpstr>
      <vt:lpstr>Pacote de apoio Pontos-chave do aconselhamento</vt:lpstr>
      <vt:lpstr>Pacote de apoio 3. Encaminhamento de duplas mãe-lactente para outros serviços relevantes, conforme necessário </vt:lpstr>
      <vt:lpstr>Pacote de apoio 4. Monitorização contínua do progresso e bem-estar da dupla mãe-lactente em cada visita  </vt:lpstr>
      <vt:lpstr>Pacote de apoio Monitorização: diminuição dos cuidados </vt:lpstr>
      <vt:lpstr>Pacote de apoio Análise dos resultados dos 6 meses </vt:lpstr>
      <vt:lpstr>PowerPoint Presentation</vt:lpstr>
      <vt:lpstr>Pacote de apoio Tópicos principais </vt:lpstr>
      <vt:lpstr>Pacote de apoio — Tópicos principais Técnicas de relaxamento: cenário </vt:lpstr>
      <vt:lpstr>Pacote de apoio Tópicos principais </vt:lpstr>
      <vt:lpstr>Pacote de apoio — Tópicos principais Chorar e dormir: cenário </vt:lpstr>
      <vt:lpstr>Sugestões para o sono </vt:lpstr>
      <vt:lpstr>Pacote de apoio Tópicos principais </vt:lpstr>
      <vt:lpstr>Pacote de apoio — Tópicos principais Cuidados para o desenvolvimento: cuidados de saúde reativos </vt:lpstr>
      <vt:lpstr>Pacote de apoio — Tópicos principais Cuidados para o desenvolvimento: atividades </vt:lpstr>
      <vt:lpstr>Pacote de apoio — Tópicos principais Cuidados para o desenvolvimento: cenário </vt:lpstr>
      <vt:lpstr>Pacote de apoio Tópicos principais </vt:lpstr>
      <vt:lpstr>Pacote de apoio — Tópicos principais Apoio da família/pai: cenário </vt:lpstr>
      <vt:lpstr>Pacote de apoio Tópicos principais </vt:lpstr>
      <vt:lpstr>Pacote de apoio — Tópicos principais Planeamento familiar: cenário </vt:lpstr>
      <vt:lpstr>Pacote de apoio Tópicos principais </vt:lpstr>
      <vt:lpstr>Pacote de apoio — Tópicos principais Porque é importante o aconselhamento de alimentação complementar </vt:lpstr>
      <vt:lpstr>Pacote de apoio — Tópicos principais Alimentação complementar: recomendações-chave </vt:lpstr>
      <vt:lpstr>Pacote de apoio — Tópicos principais Alimentação complementar: cenário </vt:lpstr>
      <vt:lpstr>Resumo</vt:lpstr>
      <vt:lpstr>PowerPoint Presentation</vt:lpstr>
      <vt:lpstr>Género e Violência Baseada no Género Definições e papéis de género </vt:lpstr>
      <vt:lpstr>Género e Violência Baseada no Género Definição de violência baseada no género </vt:lpstr>
      <vt:lpstr>Género e Violência Baseada no Género Efeitos da VBG para uma mãe e o seu bebé </vt:lpstr>
      <vt:lpstr>Género e Violência Baseada no Género Atenuação da VBG </vt:lpstr>
      <vt:lpstr>Género e Violência Baseada no Género Saúde mental e apoio psicossocial  </vt:lpstr>
      <vt:lpstr>Género e Violência Baseada no Género Saúde mental e apoio psicossocial  </vt:lpstr>
      <vt:lpstr>PowerPoint Presentation</vt:lpstr>
      <vt:lpstr>Cenários Como utilizar os cartões de aconselhamento </vt:lpstr>
      <vt:lpstr>Cenários Recapitulação — fases do aconselhamento </vt:lpstr>
      <vt:lpstr>Módulo 8 — Atividade Cenários: Utilização dos Cartões de Aconselhamento </vt:lpstr>
      <vt:lpstr>PowerPoint Presentation</vt:lpstr>
      <vt:lpstr>Módulo 9 — Atividade Registo e Relatórios MAMI </vt:lpstr>
      <vt:lpstr>PowerPoint Presentation</vt:lpstr>
      <vt:lpstr>Módulo 8 — Atividade Cenários: Utilização dos Cartões de Aconselhamento </vt:lpstr>
      <vt:lpstr>PowerPoint Presentation</vt:lpstr>
      <vt:lpstr>Encerramento da Formação Pós-teste e avaliação da formação </vt:lpstr>
      <vt:lpstr>Encerramento da Formação Lista de recursos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Hawkerr</dc:creator>
  <cp:lastModifiedBy>Burrell, Alice</cp:lastModifiedBy>
  <cp:revision>554</cp:revision>
  <dcterms:created xsi:type="dcterms:W3CDTF">2022-01-27T17:42:27Z</dcterms:created>
  <dcterms:modified xsi:type="dcterms:W3CDTF">2023-11-16T11:31:45Z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0x0101005992CCE238C7904CA05897297BEE9C3F</vt:lpwstr>
  </property>
  <property fmtid="{D5CDD505-2E9C-101B-9397-08002B2CF9AE}" pid="3" name="Common_x0020_Approach">
    <vt:lpwstr/>
  </property>
  <property fmtid="{D5CDD505-2E9C-101B-9397-08002B2CF9AE}" pid="4" name="MediaServiceImageTags">
    <vt:lpwstr/>
  </property>
  <property fmtid="{D5CDD505-2E9C-101B-9397-08002B2CF9AE}" pid="5" name="Function_x0020__x002f__x0020_Theme">
    <vt:lpwstr/>
  </property>
  <property fmtid="{D5CDD505-2E9C-101B-9397-08002B2CF9AE}" pid="6" name="Tags">
    <vt:lpwstr/>
  </property>
  <property fmtid="{D5CDD505-2E9C-101B-9397-08002B2CF9AE}" pid="7" name="Tag_x0020_2">
    <vt:lpwstr/>
  </property>
  <property fmtid="{D5CDD505-2E9C-101B-9397-08002B2CF9AE}" pid="8" name="Type_x0020_of_x0020_Document">
    <vt:lpwstr/>
  </property>
  <property fmtid="{D5CDD505-2E9C-101B-9397-08002B2CF9AE}" pid="9" name="Common Approach">
    <vt:lpwstr/>
  </property>
  <property fmtid="{D5CDD505-2E9C-101B-9397-08002B2CF9AE}" pid="10" name="Type of Document">
    <vt:lpwstr/>
  </property>
  <property fmtid="{D5CDD505-2E9C-101B-9397-08002B2CF9AE}" pid="11" name="Function / Theme">
    <vt:lpwstr/>
  </property>
  <property fmtid="{D5CDD505-2E9C-101B-9397-08002B2CF9AE}" pid="12" name="Tag 2">
    <vt:lpwstr/>
  </property>
</Properties>
</file>