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51_D67EFA8D.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4"/>
  </p:sldMasterIdLst>
  <p:notesMasterIdLst>
    <p:notesMasterId r:id="rId123"/>
  </p:notesMasterIdLst>
  <p:handoutMasterIdLst>
    <p:handoutMasterId r:id="rId124"/>
  </p:handoutMasterIdLst>
  <p:sldIdLst>
    <p:sldId id="429" r:id="rId5"/>
    <p:sldId id="281" r:id="rId6"/>
    <p:sldId id="266" r:id="rId7"/>
    <p:sldId id="309" r:id="rId8"/>
    <p:sldId id="313" r:id="rId9"/>
    <p:sldId id="310" r:id="rId10"/>
    <p:sldId id="315" r:id="rId11"/>
    <p:sldId id="303" r:id="rId12"/>
    <p:sldId id="314" r:id="rId13"/>
    <p:sldId id="318" r:id="rId14"/>
    <p:sldId id="319" r:id="rId15"/>
    <p:sldId id="430" r:id="rId16"/>
    <p:sldId id="320" r:id="rId17"/>
    <p:sldId id="321" r:id="rId18"/>
    <p:sldId id="323" r:id="rId19"/>
    <p:sldId id="324" r:id="rId20"/>
    <p:sldId id="325" r:id="rId21"/>
    <p:sldId id="326"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431" r:id="rId55"/>
    <p:sldId id="361" r:id="rId56"/>
    <p:sldId id="362" r:id="rId57"/>
    <p:sldId id="363" r:id="rId58"/>
    <p:sldId id="364" r:id="rId59"/>
    <p:sldId id="365" r:id="rId60"/>
    <p:sldId id="366" r:id="rId61"/>
    <p:sldId id="367" r:id="rId62"/>
    <p:sldId id="368" r:id="rId63"/>
    <p:sldId id="369" r:id="rId64"/>
    <p:sldId id="370" r:id="rId65"/>
    <p:sldId id="371" r:id="rId66"/>
    <p:sldId id="372" r:id="rId67"/>
    <p:sldId id="373" r:id="rId68"/>
    <p:sldId id="374" r:id="rId69"/>
    <p:sldId id="375" r:id="rId70"/>
    <p:sldId id="376" r:id="rId71"/>
    <p:sldId id="377" r:id="rId72"/>
    <p:sldId id="378" r:id="rId73"/>
    <p:sldId id="379" r:id="rId74"/>
    <p:sldId id="380" r:id="rId75"/>
    <p:sldId id="381" r:id="rId76"/>
    <p:sldId id="382" r:id="rId77"/>
    <p:sldId id="383" r:id="rId78"/>
    <p:sldId id="384" r:id="rId79"/>
    <p:sldId id="385" r:id="rId80"/>
    <p:sldId id="386" r:id="rId81"/>
    <p:sldId id="387" r:id="rId82"/>
    <p:sldId id="388" r:id="rId83"/>
    <p:sldId id="389" r:id="rId84"/>
    <p:sldId id="390" r:id="rId85"/>
    <p:sldId id="391" r:id="rId86"/>
    <p:sldId id="392" r:id="rId87"/>
    <p:sldId id="393" r:id="rId88"/>
    <p:sldId id="394" r:id="rId89"/>
    <p:sldId id="395" r:id="rId90"/>
    <p:sldId id="396" r:id="rId91"/>
    <p:sldId id="397" r:id="rId92"/>
    <p:sldId id="398" r:id="rId93"/>
    <p:sldId id="399" r:id="rId94"/>
    <p:sldId id="400" r:id="rId95"/>
    <p:sldId id="401" r:id="rId96"/>
    <p:sldId id="402" r:id="rId97"/>
    <p:sldId id="403" r:id="rId98"/>
    <p:sldId id="404" r:id="rId99"/>
    <p:sldId id="405" r:id="rId100"/>
    <p:sldId id="406" r:id="rId101"/>
    <p:sldId id="407" r:id="rId102"/>
    <p:sldId id="408" r:id="rId103"/>
    <p:sldId id="409" r:id="rId104"/>
    <p:sldId id="410" r:id="rId105"/>
    <p:sldId id="411" r:id="rId106"/>
    <p:sldId id="412" r:id="rId107"/>
    <p:sldId id="413" r:id="rId108"/>
    <p:sldId id="414" r:id="rId109"/>
    <p:sldId id="415" r:id="rId110"/>
    <p:sldId id="416" r:id="rId111"/>
    <p:sldId id="417" r:id="rId112"/>
    <p:sldId id="418" r:id="rId113"/>
    <p:sldId id="419" r:id="rId114"/>
    <p:sldId id="420" r:id="rId115"/>
    <p:sldId id="421" r:id="rId116"/>
    <p:sldId id="422" r:id="rId117"/>
    <p:sldId id="423" r:id="rId118"/>
    <p:sldId id="424" r:id="rId119"/>
    <p:sldId id="425" r:id="rId120"/>
    <p:sldId id="262" r:id="rId121"/>
    <p:sldId id="263" r:id="rId122"/>
  </p:sldIdLst>
  <p:sldSz cx="12192000" cy="6858000"/>
  <p:notesSz cx="6858000" cy="9144000"/>
  <p:defaultTextStyle>
    <a:defPPr algn="r" rtl="1">
      <a:defRPr lang="ar-M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395413-D2B0-B3A0-0AAB-55847FBF970D}" name="Burrell, Alice" initials="BA" userId="S::Alice.Burrell@savethechildren.org::7451a51b-a698-4eed-857d-e2f3aa55f173" providerId="AD"/>
  <p188:author id="{1A13936D-7EA8-ADF4-332B-F4BB27FA2181}" name="Sallam, Artur" initials="AS" userId="S::artur.sallam@savethechildren.org::c0d6a9d9-6988-4951-b395-9425f4e16952" providerId="AD"/>
  <p188:author id="{946FB16E-529A-1CC2-88EB-DA272AE773F2}" name="Burrell, Alice" initials="BA" userId="S::alice.burrell@savethechildren.org::7451a51b-a698-4eed-857d-e2f3aa55f173" providerId="AD"/>
  <p188:author id="{518293B0-0A53-735E-BF95-0EB7119CD815}" name="Teshome, Sebsibie" initials="TS" userId="S::sebsibie.teshome@savethechildren.org::ba6745f4-c866-4555-a1b8-019f52f2cd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E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64FDA-CC74-1DF0-29F8-059C01D7AAD9}" v="108" dt="2024-06-19T12:52:33.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ddo, Fabrizio" userId="S::fabrizio.loddo@savethechildren.org::6f431238-8a61-42b3-85aa-b27203f53106" providerId="AD" clId="Web-{7ECBFCC6-13E5-473A-CEFB-C64812DC835D}"/>
    <pc:docChg chg="modSld">
      <pc:chgData name="Loddo, Fabrizio" userId="S::fabrizio.loddo@savethechildren.org::6f431238-8a61-42b3-85aa-b27203f53106" providerId="AD" clId="Web-{7ECBFCC6-13E5-473A-CEFB-C64812DC835D}" dt="2024-04-10T09:53:46.987" v="167" actId="20577"/>
      <pc:docMkLst>
        <pc:docMk/>
      </pc:docMkLst>
      <pc:sldChg chg="modSp">
        <pc:chgData name="Loddo, Fabrizio" userId="S::fabrizio.loddo@savethechildren.org::6f431238-8a61-42b3-85aa-b27203f53106" providerId="AD" clId="Web-{7ECBFCC6-13E5-473A-CEFB-C64812DC835D}" dt="2024-04-10T08:56:16.253" v="1" actId="20577"/>
        <pc:sldMkLst>
          <pc:docMk/>
          <pc:sldMk cId="3493833447" sldId="303"/>
        </pc:sldMkLst>
        <pc:spChg chg="mod">
          <ac:chgData name="Loddo, Fabrizio" userId="S::fabrizio.loddo@savethechildren.org::6f431238-8a61-42b3-85aa-b27203f53106" providerId="AD" clId="Web-{7ECBFCC6-13E5-473A-CEFB-C64812DC835D}" dt="2024-04-10T08:56:16.253" v="1" actId="20577"/>
          <ac:spMkLst>
            <pc:docMk/>
            <pc:sldMk cId="3493833447" sldId="303"/>
            <ac:spMk id="7" creationId="{CC0B20DB-0C57-4D13-AC1C-B08287C89388}"/>
          </ac:spMkLst>
        </pc:spChg>
      </pc:sldChg>
      <pc:sldChg chg="modSp">
        <pc:chgData name="Loddo, Fabrizio" userId="S::fabrizio.loddo@savethechildren.org::6f431238-8a61-42b3-85aa-b27203f53106" providerId="AD" clId="Web-{7ECBFCC6-13E5-473A-CEFB-C64812DC835D}" dt="2024-04-10T08:56:40.223" v="2" actId="20577"/>
        <pc:sldMkLst>
          <pc:docMk/>
          <pc:sldMk cId="423060464" sldId="314"/>
        </pc:sldMkLst>
        <pc:spChg chg="mod">
          <ac:chgData name="Loddo, Fabrizio" userId="S::fabrizio.loddo@savethechildren.org::6f431238-8a61-42b3-85aa-b27203f53106" providerId="AD" clId="Web-{7ECBFCC6-13E5-473A-CEFB-C64812DC835D}" dt="2024-04-10T08:56:40.223" v="2" actId="20577"/>
          <ac:spMkLst>
            <pc:docMk/>
            <pc:sldMk cId="423060464" sldId="314"/>
            <ac:spMk id="6" creationId="{C6AB759F-4765-4933-8E65-2CF201C9280E}"/>
          </ac:spMkLst>
        </pc:spChg>
      </pc:sldChg>
      <pc:sldChg chg="modSp modNotes">
        <pc:chgData name="Loddo, Fabrizio" userId="S::fabrizio.loddo@savethechildren.org::6f431238-8a61-42b3-85aa-b27203f53106" providerId="AD" clId="Web-{7ECBFCC6-13E5-473A-CEFB-C64812DC835D}" dt="2024-04-10T09:06:53.962" v="36"/>
        <pc:sldMkLst>
          <pc:docMk/>
          <pc:sldMk cId="3620289371" sldId="318"/>
        </pc:sldMkLst>
        <pc:spChg chg="mod">
          <ac:chgData name="Loddo, Fabrizio" userId="S::fabrizio.loddo@savethechildren.org::6f431238-8a61-42b3-85aa-b27203f53106" providerId="AD" clId="Web-{7ECBFCC6-13E5-473A-CEFB-C64812DC835D}" dt="2024-04-10T08:56:56.318" v="3" actId="20577"/>
          <ac:spMkLst>
            <pc:docMk/>
            <pc:sldMk cId="3620289371" sldId="318"/>
            <ac:spMk id="12" creationId="{8859C213-E64D-D93D-6F04-B36177053A1D}"/>
          </ac:spMkLst>
        </pc:spChg>
      </pc:sldChg>
      <pc:sldChg chg="modSp">
        <pc:chgData name="Loddo, Fabrizio" userId="S::fabrizio.loddo@savethechildren.org::6f431238-8a61-42b3-85aa-b27203f53106" providerId="AD" clId="Web-{7ECBFCC6-13E5-473A-CEFB-C64812DC835D}" dt="2024-04-10T08:57:25.554" v="7" actId="20577"/>
        <pc:sldMkLst>
          <pc:docMk/>
          <pc:sldMk cId="73272042" sldId="319"/>
        </pc:sldMkLst>
        <pc:spChg chg="mod">
          <ac:chgData name="Loddo, Fabrizio" userId="S::fabrizio.loddo@savethechildren.org::6f431238-8a61-42b3-85aa-b27203f53106" providerId="AD" clId="Web-{7ECBFCC6-13E5-473A-CEFB-C64812DC835D}" dt="2024-04-10T08:57:25.554" v="7" actId="20577"/>
          <ac:spMkLst>
            <pc:docMk/>
            <pc:sldMk cId="73272042" sldId="319"/>
            <ac:spMk id="6" creationId="{C6AB759F-4765-4933-8E65-2CF201C9280E}"/>
          </ac:spMkLst>
        </pc:spChg>
      </pc:sldChg>
      <pc:sldChg chg="modSp">
        <pc:chgData name="Loddo, Fabrizio" userId="S::fabrizio.loddo@savethechildren.org::6f431238-8a61-42b3-85aa-b27203f53106" providerId="AD" clId="Web-{7ECBFCC6-13E5-473A-CEFB-C64812DC835D}" dt="2024-04-10T08:59:16.638" v="16" actId="20577"/>
        <pc:sldMkLst>
          <pc:docMk/>
          <pc:sldMk cId="3932210871" sldId="320"/>
        </pc:sldMkLst>
        <pc:spChg chg="mod">
          <ac:chgData name="Loddo, Fabrizio" userId="S::fabrizio.loddo@savethechildren.org::6f431238-8a61-42b3-85aa-b27203f53106" providerId="AD" clId="Web-{7ECBFCC6-13E5-473A-CEFB-C64812DC835D}" dt="2024-04-10T08:59:16.638" v="16" actId="20577"/>
          <ac:spMkLst>
            <pc:docMk/>
            <pc:sldMk cId="3932210871" sldId="320"/>
            <ac:spMk id="6" creationId="{C6AB759F-4765-4933-8E65-2CF201C9280E}"/>
          </ac:spMkLst>
        </pc:spChg>
      </pc:sldChg>
      <pc:sldChg chg="modSp">
        <pc:chgData name="Loddo, Fabrizio" userId="S::fabrizio.loddo@savethechildren.org::6f431238-8a61-42b3-85aa-b27203f53106" providerId="AD" clId="Web-{7ECBFCC6-13E5-473A-CEFB-C64812DC835D}" dt="2024-04-10T08:59:26.733" v="17" actId="20577"/>
        <pc:sldMkLst>
          <pc:docMk/>
          <pc:sldMk cId="3248752600" sldId="321"/>
        </pc:sldMkLst>
        <pc:spChg chg="mod">
          <ac:chgData name="Loddo, Fabrizio" userId="S::fabrizio.loddo@savethechildren.org::6f431238-8a61-42b3-85aa-b27203f53106" providerId="AD" clId="Web-{7ECBFCC6-13E5-473A-CEFB-C64812DC835D}" dt="2024-04-10T08:59:26.733" v="17" actId="20577"/>
          <ac:spMkLst>
            <pc:docMk/>
            <pc:sldMk cId="3248752600" sldId="321"/>
            <ac:spMk id="6" creationId="{C6AB759F-4765-4933-8E65-2CF201C9280E}"/>
          </ac:spMkLst>
        </pc:spChg>
      </pc:sldChg>
      <pc:sldChg chg="modSp">
        <pc:chgData name="Loddo, Fabrizio" userId="S::fabrizio.loddo@savethechildren.org::6f431238-8a61-42b3-85aa-b27203f53106" providerId="AD" clId="Web-{7ECBFCC6-13E5-473A-CEFB-C64812DC835D}" dt="2024-04-10T08:59:56.422" v="19" actId="20577"/>
        <pc:sldMkLst>
          <pc:docMk/>
          <pc:sldMk cId="270713751" sldId="324"/>
        </pc:sldMkLst>
        <pc:spChg chg="mod">
          <ac:chgData name="Loddo, Fabrizio" userId="S::fabrizio.loddo@savethechildren.org::6f431238-8a61-42b3-85aa-b27203f53106" providerId="AD" clId="Web-{7ECBFCC6-13E5-473A-CEFB-C64812DC835D}" dt="2024-04-10T08:59:56.422" v="19" actId="20577"/>
          <ac:spMkLst>
            <pc:docMk/>
            <pc:sldMk cId="270713751" sldId="324"/>
            <ac:spMk id="7" creationId="{CC0B20DB-0C57-4D13-AC1C-B08287C89388}"/>
          </ac:spMkLst>
        </pc:spChg>
      </pc:sldChg>
      <pc:sldChg chg="modSp">
        <pc:chgData name="Loddo, Fabrizio" userId="S::fabrizio.loddo@savethechildren.org::6f431238-8a61-42b3-85aa-b27203f53106" providerId="AD" clId="Web-{7ECBFCC6-13E5-473A-CEFB-C64812DC835D}" dt="2024-04-10T09:03:01.448" v="20" actId="20577"/>
        <pc:sldMkLst>
          <pc:docMk/>
          <pc:sldMk cId="3164639553" sldId="325"/>
        </pc:sldMkLst>
        <pc:spChg chg="mod">
          <ac:chgData name="Loddo, Fabrizio" userId="S::fabrizio.loddo@savethechildren.org::6f431238-8a61-42b3-85aa-b27203f53106" providerId="AD" clId="Web-{7ECBFCC6-13E5-473A-CEFB-C64812DC835D}" dt="2024-04-10T09:03:01.448" v="20" actId="20577"/>
          <ac:spMkLst>
            <pc:docMk/>
            <pc:sldMk cId="3164639553" sldId="325"/>
            <ac:spMk id="6" creationId="{C6AB759F-4765-4933-8E65-2CF201C9280E}"/>
          </ac:spMkLst>
        </pc:spChg>
      </pc:sldChg>
      <pc:sldChg chg="modSp">
        <pc:chgData name="Loddo, Fabrizio" userId="S::fabrizio.loddo@savethechildren.org::6f431238-8a61-42b3-85aa-b27203f53106" providerId="AD" clId="Web-{7ECBFCC6-13E5-473A-CEFB-C64812DC835D}" dt="2024-04-10T09:03:40.857" v="24" actId="20577"/>
        <pc:sldMkLst>
          <pc:docMk/>
          <pc:sldMk cId="2075585891" sldId="326"/>
        </pc:sldMkLst>
        <pc:spChg chg="mod">
          <ac:chgData name="Loddo, Fabrizio" userId="S::fabrizio.loddo@savethechildren.org::6f431238-8a61-42b3-85aa-b27203f53106" providerId="AD" clId="Web-{7ECBFCC6-13E5-473A-CEFB-C64812DC835D}" dt="2024-04-10T09:03:29.231" v="22" actId="20577"/>
          <ac:spMkLst>
            <pc:docMk/>
            <pc:sldMk cId="2075585891" sldId="326"/>
            <ac:spMk id="10" creationId="{B4A1FF83-E986-5B54-0DF4-30AE5AB7FAED}"/>
          </ac:spMkLst>
        </pc:spChg>
        <pc:spChg chg="mod">
          <ac:chgData name="Loddo, Fabrizio" userId="S::fabrizio.loddo@savethechildren.org::6f431238-8a61-42b3-85aa-b27203f53106" providerId="AD" clId="Web-{7ECBFCC6-13E5-473A-CEFB-C64812DC835D}" dt="2024-04-10T09:03:40.857" v="24" actId="20577"/>
          <ac:spMkLst>
            <pc:docMk/>
            <pc:sldMk cId="2075585891" sldId="326"/>
            <ac:spMk id="12" creationId="{1D9F0F07-EC69-1B91-47E9-117A34084D7A}"/>
          </ac:spMkLst>
        </pc:spChg>
      </pc:sldChg>
      <pc:sldChg chg="modSp">
        <pc:chgData name="Loddo, Fabrizio" userId="S::fabrizio.loddo@savethechildren.org::6f431238-8a61-42b3-85aa-b27203f53106" providerId="AD" clId="Web-{7ECBFCC6-13E5-473A-CEFB-C64812DC835D}" dt="2024-04-10T09:04:33.391" v="30" actId="20577"/>
        <pc:sldMkLst>
          <pc:docMk/>
          <pc:sldMk cId="66972763" sldId="328"/>
        </pc:sldMkLst>
        <pc:spChg chg="mod">
          <ac:chgData name="Loddo, Fabrizio" userId="S::fabrizio.loddo@savethechildren.org::6f431238-8a61-42b3-85aa-b27203f53106" providerId="AD" clId="Web-{7ECBFCC6-13E5-473A-CEFB-C64812DC835D}" dt="2024-04-10T09:04:33.391" v="30" actId="20577"/>
          <ac:spMkLst>
            <pc:docMk/>
            <pc:sldMk cId="66972763" sldId="328"/>
            <ac:spMk id="4" creationId="{40AB4090-99AF-767E-6885-7B4AA2ACBB15}"/>
          </ac:spMkLst>
        </pc:spChg>
        <pc:spChg chg="mod">
          <ac:chgData name="Loddo, Fabrizio" userId="S::fabrizio.loddo@savethechildren.org::6f431238-8a61-42b3-85aa-b27203f53106" providerId="AD" clId="Web-{7ECBFCC6-13E5-473A-CEFB-C64812DC835D}" dt="2024-04-10T09:04:26.610" v="28" actId="20577"/>
          <ac:spMkLst>
            <pc:docMk/>
            <pc:sldMk cId="66972763" sldId="328"/>
            <ac:spMk id="6" creationId="{C6AB759F-4765-4933-8E65-2CF201C9280E}"/>
          </ac:spMkLst>
        </pc:spChg>
      </pc:sldChg>
      <pc:sldChg chg="modSp">
        <pc:chgData name="Loddo, Fabrizio" userId="S::fabrizio.loddo@savethechildren.org::6f431238-8a61-42b3-85aa-b27203f53106" providerId="AD" clId="Web-{7ECBFCC6-13E5-473A-CEFB-C64812DC835D}" dt="2024-04-10T09:10:18.990" v="38" actId="20577"/>
        <pc:sldMkLst>
          <pc:docMk/>
          <pc:sldMk cId="2531974774" sldId="331"/>
        </pc:sldMkLst>
        <pc:spChg chg="mod">
          <ac:chgData name="Loddo, Fabrizio" userId="S::fabrizio.loddo@savethechildren.org::6f431238-8a61-42b3-85aa-b27203f53106" providerId="AD" clId="Web-{7ECBFCC6-13E5-473A-CEFB-C64812DC835D}" dt="2024-04-10T09:10:18.990" v="38" actId="20577"/>
          <ac:spMkLst>
            <pc:docMk/>
            <pc:sldMk cId="2531974774" sldId="331"/>
            <ac:spMk id="7" creationId="{CC0B20DB-0C57-4D13-AC1C-B08287C89388}"/>
          </ac:spMkLst>
        </pc:spChg>
      </pc:sldChg>
      <pc:sldChg chg="modSp">
        <pc:chgData name="Loddo, Fabrizio" userId="S::fabrizio.loddo@savethechildren.org::6f431238-8a61-42b3-85aa-b27203f53106" providerId="AD" clId="Web-{7ECBFCC6-13E5-473A-CEFB-C64812DC835D}" dt="2024-04-10T09:05:36.161" v="33" actId="20577"/>
        <pc:sldMkLst>
          <pc:docMk/>
          <pc:sldMk cId="929100779" sldId="332"/>
        </pc:sldMkLst>
        <pc:spChg chg="mod">
          <ac:chgData name="Loddo, Fabrizio" userId="S::fabrizio.loddo@savethechildren.org::6f431238-8a61-42b3-85aa-b27203f53106" providerId="AD" clId="Web-{7ECBFCC6-13E5-473A-CEFB-C64812DC835D}" dt="2024-04-10T09:05:36.161" v="33" actId="20577"/>
          <ac:spMkLst>
            <pc:docMk/>
            <pc:sldMk cId="929100779" sldId="332"/>
            <ac:spMk id="6" creationId="{C6AB759F-4765-4933-8E65-2CF201C9280E}"/>
          </ac:spMkLst>
        </pc:spChg>
      </pc:sldChg>
      <pc:sldChg chg="modSp">
        <pc:chgData name="Loddo, Fabrizio" userId="S::fabrizio.loddo@savethechildren.org::6f431238-8a61-42b3-85aa-b27203f53106" providerId="AD" clId="Web-{7ECBFCC6-13E5-473A-CEFB-C64812DC835D}" dt="2024-04-10T09:11:05.055" v="42" actId="20577"/>
        <pc:sldMkLst>
          <pc:docMk/>
          <pc:sldMk cId="2927687605" sldId="333"/>
        </pc:sldMkLst>
        <pc:spChg chg="mod">
          <ac:chgData name="Loddo, Fabrizio" userId="S::fabrizio.loddo@savethechildren.org::6f431238-8a61-42b3-85aa-b27203f53106" providerId="AD" clId="Web-{7ECBFCC6-13E5-473A-CEFB-C64812DC835D}" dt="2024-04-10T09:10:42.194" v="39" actId="20577"/>
          <ac:spMkLst>
            <pc:docMk/>
            <pc:sldMk cId="2927687605" sldId="333"/>
            <ac:spMk id="6" creationId="{C6AB759F-4765-4933-8E65-2CF201C9280E}"/>
          </ac:spMkLst>
        </pc:spChg>
        <pc:spChg chg="mod">
          <ac:chgData name="Loddo, Fabrizio" userId="S::fabrizio.loddo@savethechildren.org::6f431238-8a61-42b3-85aa-b27203f53106" providerId="AD" clId="Web-{7ECBFCC6-13E5-473A-CEFB-C64812DC835D}" dt="2024-04-10T09:11:05.055" v="42" actId="20577"/>
          <ac:spMkLst>
            <pc:docMk/>
            <pc:sldMk cId="2927687605" sldId="333"/>
            <ac:spMk id="28" creationId="{7D3BC341-BE3E-4A35-F35E-22B77D9E80FD}"/>
          </ac:spMkLst>
        </pc:spChg>
      </pc:sldChg>
      <pc:sldChg chg="modSp">
        <pc:chgData name="Loddo, Fabrizio" userId="S::fabrizio.loddo@savethechildren.org::6f431238-8a61-42b3-85aa-b27203f53106" providerId="AD" clId="Web-{7ECBFCC6-13E5-473A-CEFB-C64812DC835D}" dt="2024-04-10T09:11:25.259" v="46" actId="20577"/>
        <pc:sldMkLst>
          <pc:docMk/>
          <pc:sldMk cId="949058928" sldId="334"/>
        </pc:sldMkLst>
        <pc:spChg chg="mod">
          <ac:chgData name="Loddo, Fabrizio" userId="S::fabrizio.loddo@savethechildren.org::6f431238-8a61-42b3-85aa-b27203f53106" providerId="AD" clId="Web-{7ECBFCC6-13E5-473A-CEFB-C64812DC835D}" dt="2024-04-10T09:11:25.259" v="46" actId="20577"/>
          <ac:spMkLst>
            <pc:docMk/>
            <pc:sldMk cId="949058928" sldId="334"/>
            <ac:spMk id="3" creationId="{0EBBA45E-57F2-CA10-CCF3-A3099FA5462B}"/>
          </ac:spMkLst>
        </pc:spChg>
        <pc:spChg chg="mod">
          <ac:chgData name="Loddo, Fabrizio" userId="S::fabrizio.loddo@savethechildren.org::6f431238-8a61-42b3-85aa-b27203f53106" providerId="AD" clId="Web-{7ECBFCC6-13E5-473A-CEFB-C64812DC835D}" dt="2024-04-10T09:11:18.556" v="44" actId="20577"/>
          <ac:spMkLst>
            <pc:docMk/>
            <pc:sldMk cId="949058928" sldId="334"/>
            <ac:spMk id="6" creationId="{C6AB759F-4765-4933-8E65-2CF201C9280E}"/>
          </ac:spMkLst>
        </pc:spChg>
        <pc:spChg chg="mod">
          <ac:chgData name="Loddo, Fabrizio" userId="S::fabrizio.loddo@savethechildren.org::6f431238-8a61-42b3-85aa-b27203f53106" providerId="AD" clId="Web-{7ECBFCC6-13E5-473A-CEFB-C64812DC835D}" dt="2024-04-10T09:11:21.572" v="45" actId="20577"/>
          <ac:spMkLst>
            <pc:docMk/>
            <pc:sldMk cId="949058928" sldId="334"/>
            <ac:spMk id="7" creationId="{23AB70EF-D8CD-ED24-20F7-79C4B1048625}"/>
          </ac:spMkLst>
        </pc:spChg>
      </pc:sldChg>
      <pc:sldChg chg="modSp">
        <pc:chgData name="Loddo, Fabrizio" userId="S::fabrizio.loddo@savethechildren.org::6f431238-8a61-42b3-85aa-b27203f53106" providerId="AD" clId="Web-{7ECBFCC6-13E5-473A-CEFB-C64812DC835D}" dt="2024-04-10T09:12:08.074" v="56" actId="20577"/>
        <pc:sldMkLst>
          <pc:docMk/>
          <pc:sldMk cId="1313360629" sldId="335"/>
        </pc:sldMkLst>
        <pc:spChg chg="mod">
          <ac:chgData name="Loddo, Fabrizio" userId="S::fabrizio.loddo@savethechildren.org::6f431238-8a61-42b3-85aa-b27203f53106" providerId="AD" clId="Web-{7ECBFCC6-13E5-473A-CEFB-C64812DC835D}" dt="2024-04-10T09:12:08.074" v="56" actId="20577"/>
          <ac:spMkLst>
            <pc:docMk/>
            <pc:sldMk cId="1313360629" sldId="335"/>
            <ac:spMk id="2" creationId="{D2CD7B1F-DC75-29A3-7C96-748CAFEBAB9C}"/>
          </ac:spMkLst>
        </pc:spChg>
        <pc:spChg chg="mod">
          <ac:chgData name="Loddo, Fabrizio" userId="S::fabrizio.loddo@savethechildren.org::6f431238-8a61-42b3-85aa-b27203f53106" providerId="AD" clId="Web-{7ECBFCC6-13E5-473A-CEFB-C64812DC835D}" dt="2024-04-10T09:11:40.541" v="48" actId="20577"/>
          <ac:spMkLst>
            <pc:docMk/>
            <pc:sldMk cId="1313360629" sldId="335"/>
            <ac:spMk id="6" creationId="{C6AB759F-4765-4933-8E65-2CF201C9280E}"/>
          </ac:spMkLst>
        </pc:spChg>
      </pc:sldChg>
      <pc:sldChg chg="modSp">
        <pc:chgData name="Loddo, Fabrizio" userId="S::fabrizio.loddo@savethechildren.org::6f431238-8a61-42b3-85aa-b27203f53106" providerId="AD" clId="Web-{7ECBFCC6-13E5-473A-CEFB-C64812DC835D}" dt="2024-04-10T09:12:32.513" v="58" actId="20577"/>
        <pc:sldMkLst>
          <pc:docMk/>
          <pc:sldMk cId="3729198437" sldId="336"/>
        </pc:sldMkLst>
        <pc:spChg chg="mod">
          <ac:chgData name="Loddo, Fabrizio" userId="S::fabrizio.loddo@savethechildren.org::6f431238-8a61-42b3-85aa-b27203f53106" providerId="AD" clId="Web-{7ECBFCC6-13E5-473A-CEFB-C64812DC835D}" dt="2024-04-10T09:12:32.513" v="58" actId="20577"/>
          <ac:spMkLst>
            <pc:docMk/>
            <pc:sldMk cId="3729198437" sldId="336"/>
            <ac:spMk id="7" creationId="{CC0B20DB-0C57-4D13-AC1C-B08287C89388}"/>
          </ac:spMkLst>
        </pc:spChg>
      </pc:sldChg>
      <pc:sldChg chg="modSp">
        <pc:chgData name="Loddo, Fabrizio" userId="S::fabrizio.loddo@savethechildren.org::6f431238-8a61-42b3-85aa-b27203f53106" providerId="AD" clId="Web-{7ECBFCC6-13E5-473A-CEFB-C64812DC835D}" dt="2024-04-10T09:12:46.639" v="60" actId="20577"/>
        <pc:sldMkLst>
          <pc:docMk/>
          <pc:sldMk cId="3598645901" sldId="337"/>
        </pc:sldMkLst>
        <pc:spChg chg="mod">
          <ac:chgData name="Loddo, Fabrizio" userId="S::fabrizio.loddo@savethechildren.org::6f431238-8a61-42b3-85aa-b27203f53106" providerId="AD" clId="Web-{7ECBFCC6-13E5-473A-CEFB-C64812DC835D}" dt="2024-04-10T09:12:46.639" v="60" actId="20577"/>
          <ac:spMkLst>
            <pc:docMk/>
            <pc:sldMk cId="3598645901" sldId="337"/>
            <ac:spMk id="6" creationId="{C6AB759F-4765-4933-8E65-2CF201C9280E}"/>
          </ac:spMkLst>
        </pc:spChg>
      </pc:sldChg>
      <pc:sldChg chg="modSp">
        <pc:chgData name="Loddo, Fabrizio" userId="S::fabrizio.loddo@savethechildren.org::6f431238-8a61-42b3-85aa-b27203f53106" providerId="AD" clId="Web-{7ECBFCC6-13E5-473A-CEFB-C64812DC835D}" dt="2024-04-10T09:12:50.061" v="61" actId="20577"/>
        <pc:sldMkLst>
          <pc:docMk/>
          <pc:sldMk cId="3384780300" sldId="338"/>
        </pc:sldMkLst>
        <pc:spChg chg="mod">
          <ac:chgData name="Loddo, Fabrizio" userId="S::fabrizio.loddo@savethechildren.org::6f431238-8a61-42b3-85aa-b27203f53106" providerId="AD" clId="Web-{7ECBFCC6-13E5-473A-CEFB-C64812DC835D}" dt="2024-04-10T09:12:50.061" v="61" actId="20577"/>
          <ac:spMkLst>
            <pc:docMk/>
            <pc:sldMk cId="3384780300" sldId="338"/>
            <ac:spMk id="7" creationId="{CC0B20DB-0C57-4D13-AC1C-B08287C89388}"/>
          </ac:spMkLst>
        </pc:spChg>
      </pc:sldChg>
      <pc:sldChg chg="modSp">
        <pc:chgData name="Loddo, Fabrizio" userId="S::fabrizio.loddo@savethechildren.org::6f431238-8a61-42b3-85aa-b27203f53106" providerId="AD" clId="Web-{7ECBFCC6-13E5-473A-CEFB-C64812DC835D}" dt="2024-04-10T09:23:53.741" v="93" actId="20577"/>
        <pc:sldMkLst>
          <pc:docMk/>
          <pc:sldMk cId="3076078722" sldId="339"/>
        </pc:sldMkLst>
        <pc:spChg chg="mod">
          <ac:chgData name="Loddo, Fabrizio" userId="S::fabrizio.loddo@savethechildren.org::6f431238-8a61-42b3-85aa-b27203f53106" providerId="AD" clId="Web-{7ECBFCC6-13E5-473A-CEFB-C64812DC835D}" dt="2024-04-10T09:23:53.741" v="93" actId="20577"/>
          <ac:spMkLst>
            <pc:docMk/>
            <pc:sldMk cId="3076078722" sldId="339"/>
            <ac:spMk id="6" creationId="{C6AB759F-4765-4933-8E65-2CF201C9280E}"/>
          </ac:spMkLst>
        </pc:spChg>
      </pc:sldChg>
      <pc:sldChg chg="modSp">
        <pc:chgData name="Loddo, Fabrizio" userId="S::fabrizio.loddo@savethechildren.org::6f431238-8a61-42b3-85aa-b27203f53106" providerId="AD" clId="Web-{7ECBFCC6-13E5-473A-CEFB-C64812DC835D}" dt="2024-04-10T09:23:35.880" v="88" actId="20577"/>
        <pc:sldMkLst>
          <pc:docMk/>
          <pc:sldMk cId="995163150" sldId="340"/>
        </pc:sldMkLst>
        <pc:spChg chg="mod">
          <ac:chgData name="Loddo, Fabrizio" userId="S::fabrizio.loddo@savethechildren.org::6f431238-8a61-42b3-85aa-b27203f53106" providerId="AD" clId="Web-{7ECBFCC6-13E5-473A-CEFB-C64812DC835D}" dt="2024-04-10T09:23:35.880" v="88" actId="20577"/>
          <ac:spMkLst>
            <pc:docMk/>
            <pc:sldMk cId="995163150" sldId="340"/>
            <ac:spMk id="6" creationId="{C6AB759F-4765-4933-8E65-2CF201C9280E}"/>
          </ac:spMkLst>
        </pc:spChg>
      </pc:sldChg>
      <pc:sldChg chg="modSp">
        <pc:chgData name="Loddo, Fabrizio" userId="S::fabrizio.loddo@savethechildren.org::6f431238-8a61-42b3-85aa-b27203f53106" providerId="AD" clId="Web-{7ECBFCC6-13E5-473A-CEFB-C64812DC835D}" dt="2024-04-10T09:20:40.073" v="74" actId="20577"/>
        <pc:sldMkLst>
          <pc:docMk/>
          <pc:sldMk cId="2733443909" sldId="341"/>
        </pc:sldMkLst>
        <pc:spChg chg="mod">
          <ac:chgData name="Loddo, Fabrizio" userId="S::fabrizio.loddo@savethechildren.org::6f431238-8a61-42b3-85aa-b27203f53106" providerId="AD" clId="Web-{7ECBFCC6-13E5-473A-CEFB-C64812DC835D}" dt="2024-04-10T09:20:40.073" v="74" actId="20577"/>
          <ac:spMkLst>
            <pc:docMk/>
            <pc:sldMk cId="2733443909" sldId="341"/>
            <ac:spMk id="6" creationId="{C6AB759F-4765-4933-8E65-2CF201C9280E}"/>
          </ac:spMkLst>
        </pc:spChg>
      </pc:sldChg>
      <pc:sldChg chg="modSp">
        <pc:chgData name="Loddo, Fabrizio" userId="S::fabrizio.loddo@savethechildren.org::6f431238-8a61-42b3-85aa-b27203f53106" providerId="AD" clId="Web-{7ECBFCC6-13E5-473A-CEFB-C64812DC835D}" dt="2024-04-10T09:21:20.701" v="79" actId="20577"/>
        <pc:sldMkLst>
          <pc:docMk/>
          <pc:sldMk cId="1921400301" sldId="343"/>
        </pc:sldMkLst>
        <pc:spChg chg="mod">
          <ac:chgData name="Loddo, Fabrizio" userId="S::fabrizio.loddo@savethechildren.org::6f431238-8a61-42b3-85aa-b27203f53106" providerId="AD" clId="Web-{7ECBFCC6-13E5-473A-CEFB-C64812DC835D}" dt="2024-04-10T09:21:15.638" v="76" actId="20577"/>
          <ac:spMkLst>
            <pc:docMk/>
            <pc:sldMk cId="1921400301" sldId="343"/>
            <ac:spMk id="6" creationId="{C6AB759F-4765-4933-8E65-2CF201C9280E}"/>
          </ac:spMkLst>
        </pc:spChg>
        <pc:spChg chg="mod">
          <ac:chgData name="Loddo, Fabrizio" userId="S::fabrizio.loddo@savethechildren.org::6f431238-8a61-42b3-85aa-b27203f53106" providerId="AD" clId="Web-{7ECBFCC6-13E5-473A-CEFB-C64812DC835D}" dt="2024-04-10T09:21:20.701" v="79" actId="20577"/>
          <ac:spMkLst>
            <pc:docMk/>
            <pc:sldMk cId="1921400301" sldId="343"/>
            <ac:spMk id="13" creationId="{66CA6AAB-6D3E-F862-C284-6489BB1DF56A}"/>
          </ac:spMkLst>
        </pc:spChg>
      </pc:sldChg>
      <pc:sldChg chg="modSp">
        <pc:chgData name="Loddo, Fabrizio" userId="S::fabrizio.loddo@savethechildren.org::6f431238-8a61-42b3-85aa-b27203f53106" providerId="AD" clId="Web-{7ECBFCC6-13E5-473A-CEFB-C64812DC835D}" dt="2024-04-10T09:21:31.279" v="80" actId="20577"/>
        <pc:sldMkLst>
          <pc:docMk/>
          <pc:sldMk cId="3891272349" sldId="344"/>
        </pc:sldMkLst>
        <pc:spChg chg="mod">
          <ac:chgData name="Loddo, Fabrizio" userId="S::fabrizio.loddo@savethechildren.org::6f431238-8a61-42b3-85aa-b27203f53106" providerId="AD" clId="Web-{7ECBFCC6-13E5-473A-CEFB-C64812DC835D}" dt="2024-04-10T09:21:31.279" v="80" actId="20577"/>
          <ac:spMkLst>
            <pc:docMk/>
            <pc:sldMk cId="3891272349" sldId="344"/>
            <ac:spMk id="6" creationId="{C6AB759F-4765-4933-8E65-2CF201C9280E}"/>
          </ac:spMkLst>
        </pc:spChg>
      </pc:sldChg>
      <pc:sldChg chg="modSp">
        <pc:chgData name="Loddo, Fabrizio" userId="S::fabrizio.loddo@savethechildren.org::6f431238-8a61-42b3-85aa-b27203f53106" providerId="AD" clId="Web-{7ECBFCC6-13E5-473A-CEFB-C64812DC835D}" dt="2024-04-10T09:22:23.282" v="82" actId="20577"/>
        <pc:sldMkLst>
          <pc:docMk/>
          <pc:sldMk cId="1427330230" sldId="345"/>
        </pc:sldMkLst>
        <pc:spChg chg="mod">
          <ac:chgData name="Loddo, Fabrizio" userId="S::fabrizio.loddo@savethechildren.org::6f431238-8a61-42b3-85aa-b27203f53106" providerId="AD" clId="Web-{7ECBFCC6-13E5-473A-CEFB-C64812DC835D}" dt="2024-04-10T09:22:23.282" v="82" actId="20577"/>
          <ac:spMkLst>
            <pc:docMk/>
            <pc:sldMk cId="1427330230" sldId="345"/>
            <ac:spMk id="6" creationId="{C6AB759F-4765-4933-8E65-2CF201C9280E}"/>
          </ac:spMkLst>
        </pc:spChg>
      </pc:sldChg>
      <pc:sldChg chg="modSp">
        <pc:chgData name="Loddo, Fabrizio" userId="S::fabrizio.loddo@savethechildren.org::6f431238-8a61-42b3-85aa-b27203f53106" providerId="AD" clId="Web-{7ECBFCC6-13E5-473A-CEFB-C64812DC835D}" dt="2024-04-10T09:23:18.583" v="85" actId="20577"/>
        <pc:sldMkLst>
          <pc:docMk/>
          <pc:sldMk cId="3960230365" sldId="351"/>
        </pc:sldMkLst>
        <pc:spChg chg="mod">
          <ac:chgData name="Loddo, Fabrizio" userId="S::fabrizio.loddo@savethechildren.org::6f431238-8a61-42b3-85aa-b27203f53106" providerId="AD" clId="Web-{7ECBFCC6-13E5-473A-CEFB-C64812DC835D}" dt="2024-04-10T09:23:18.583" v="85" actId="20577"/>
          <ac:spMkLst>
            <pc:docMk/>
            <pc:sldMk cId="3960230365" sldId="351"/>
            <ac:spMk id="6" creationId="{C6AB759F-4765-4933-8E65-2CF201C9280E}"/>
          </ac:spMkLst>
        </pc:spChg>
      </pc:sldChg>
      <pc:sldChg chg="modSp">
        <pc:chgData name="Loddo, Fabrizio" userId="S::fabrizio.loddo@savethechildren.org::6f431238-8a61-42b3-85aa-b27203f53106" providerId="AD" clId="Web-{7ECBFCC6-13E5-473A-CEFB-C64812DC835D}" dt="2024-04-10T09:24:16.211" v="95" actId="20577"/>
        <pc:sldMkLst>
          <pc:docMk/>
          <pc:sldMk cId="2350047523" sldId="353"/>
        </pc:sldMkLst>
        <pc:spChg chg="mod">
          <ac:chgData name="Loddo, Fabrizio" userId="S::fabrizio.loddo@savethechildren.org::6f431238-8a61-42b3-85aa-b27203f53106" providerId="AD" clId="Web-{7ECBFCC6-13E5-473A-CEFB-C64812DC835D}" dt="2024-04-10T09:24:16.211" v="95" actId="20577"/>
          <ac:spMkLst>
            <pc:docMk/>
            <pc:sldMk cId="2350047523" sldId="353"/>
            <ac:spMk id="6" creationId="{C6AB759F-4765-4933-8E65-2CF201C9280E}"/>
          </ac:spMkLst>
        </pc:spChg>
      </pc:sldChg>
      <pc:sldChg chg="modSp">
        <pc:chgData name="Loddo, Fabrizio" userId="S::fabrizio.loddo@savethechildren.org::6f431238-8a61-42b3-85aa-b27203f53106" providerId="AD" clId="Web-{7ECBFCC6-13E5-473A-CEFB-C64812DC835D}" dt="2024-04-10T09:36:28.082" v="98" actId="20577"/>
        <pc:sldMkLst>
          <pc:docMk/>
          <pc:sldMk cId="1646438063" sldId="363"/>
        </pc:sldMkLst>
        <pc:spChg chg="mod">
          <ac:chgData name="Loddo, Fabrizio" userId="S::fabrizio.loddo@savethechildren.org::6f431238-8a61-42b3-85aa-b27203f53106" providerId="AD" clId="Web-{7ECBFCC6-13E5-473A-CEFB-C64812DC835D}" dt="2024-04-10T09:36:28.082" v="98" actId="20577"/>
          <ac:spMkLst>
            <pc:docMk/>
            <pc:sldMk cId="1646438063" sldId="363"/>
            <ac:spMk id="6" creationId="{C6AB759F-4765-4933-8E65-2CF201C9280E}"/>
          </ac:spMkLst>
        </pc:spChg>
      </pc:sldChg>
      <pc:sldChg chg="modSp">
        <pc:chgData name="Loddo, Fabrizio" userId="S::fabrizio.loddo@savethechildren.org::6f431238-8a61-42b3-85aa-b27203f53106" providerId="AD" clId="Web-{7ECBFCC6-13E5-473A-CEFB-C64812DC835D}" dt="2024-04-10T09:37:12.116" v="103" actId="20577"/>
        <pc:sldMkLst>
          <pc:docMk/>
          <pc:sldMk cId="1554192007" sldId="364"/>
        </pc:sldMkLst>
        <pc:spChg chg="mod">
          <ac:chgData name="Loddo, Fabrizio" userId="S::fabrizio.loddo@savethechildren.org::6f431238-8a61-42b3-85aa-b27203f53106" providerId="AD" clId="Web-{7ECBFCC6-13E5-473A-CEFB-C64812DC835D}" dt="2024-04-10T09:37:12.116" v="103" actId="20577"/>
          <ac:spMkLst>
            <pc:docMk/>
            <pc:sldMk cId="1554192007" sldId="364"/>
            <ac:spMk id="6" creationId="{C6AB759F-4765-4933-8E65-2CF201C9280E}"/>
          </ac:spMkLst>
        </pc:spChg>
        <pc:spChg chg="mod">
          <ac:chgData name="Loddo, Fabrizio" userId="S::fabrizio.loddo@savethechildren.org::6f431238-8a61-42b3-85aa-b27203f53106" providerId="AD" clId="Web-{7ECBFCC6-13E5-473A-CEFB-C64812DC835D}" dt="2024-04-10T09:36:47.536" v="99" actId="1076"/>
          <ac:spMkLst>
            <pc:docMk/>
            <pc:sldMk cId="1554192007" sldId="364"/>
            <ac:spMk id="15" creationId="{019C6E07-F823-A71D-6ACC-826DBEB3EB61}"/>
          </ac:spMkLst>
        </pc:spChg>
      </pc:sldChg>
      <pc:sldChg chg="modSp">
        <pc:chgData name="Loddo, Fabrizio" userId="S::fabrizio.loddo@savethechildren.org::6f431238-8a61-42b3-85aa-b27203f53106" providerId="AD" clId="Web-{7ECBFCC6-13E5-473A-CEFB-C64812DC835D}" dt="2024-04-10T09:37:32.617" v="106" actId="20577"/>
        <pc:sldMkLst>
          <pc:docMk/>
          <pc:sldMk cId="859994745" sldId="365"/>
        </pc:sldMkLst>
        <pc:spChg chg="mod">
          <ac:chgData name="Loddo, Fabrizio" userId="S::fabrizio.loddo@savethechildren.org::6f431238-8a61-42b3-85aa-b27203f53106" providerId="AD" clId="Web-{7ECBFCC6-13E5-473A-CEFB-C64812DC835D}" dt="2024-04-10T09:37:32.617" v="106" actId="20577"/>
          <ac:spMkLst>
            <pc:docMk/>
            <pc:sldMk cId="859994745" sldId="365"/>
            <ac:spMk id="6" creationId="{C6AB759F-4765-4933-8E65-2CF201C9280E}"/>
          </ac:spMkLst>
        </pc:spChg>
      </pc:sldChg>
      <pc:sldChg chg="modSp">
        <pc:chgData name="Loddo, Fabrizio" userId="S::fabrizio.loddo@savethechildren.org::6f431238-8a61-42b3-85aa-b27203f53106" providerId="AD" clId="Web-{7ECBFCC6-13E5-473A-CEFB-C64812DC835D}" dt="2024-04-10T09:38:06.150" v="110" actId="20577"/>
        <pc:sldMkLst>
          <pc:docMk/>
          <pc:sldMk cId="2797150467" sldId="366"/>
        </pc:sldMkLst>
        <pc:spChg chg="mod">
          <ac:chgData name="Loddo, Fabrizio" userId="S::fabrizio.loddo@savethechildren.org::6f431238-8a61-42b3-85aa-b27203f53106" providerId="AD" clId="Web-{7ECBFCC6-13E5-473A-CEFB-C64812DC835D}" dt="2024-04-10T09:38:06.150" v="110" actId="20577"/>
          <ac:spMkLst>
            <pc:docMk/>
            <pc:sldMk cId="2797150467" sldId="366"/>
            <ac:spMk id="6" creationId="{C6AB759F-4765-4933-8E65-2CF201C9280E}"/>
          </ac:spMkLst>
        </pc:spChg>
      </pc:sldChg>
      <pc:sldChg chg="modSp">
        <pc:chgData name="Loddo, Fabrizio" userId="S::fabrizio.loddo@savethechildren.org::6f431238-8a61-42b3-85aa-b27203f53106" providerId="AD" clId="Web-{7ECBFCC6-13E5-473A-CEFB-C64812DC835D}" dt="2024-04-10T09:38:45.106" v="113" actId="20577"/>
        <pc:sldMkLst>
          <pc:docMk/>
          <pc:sldMk cId="2297250869" sldId="368"/>
        </pc:sldMkLst>
        <pc:spChg chg="mod">
          <ac:chgData name="Loddo, Fabrizio" userId="S::fabrizio.loddo@savethechildren.org::6f431238-8a61-42b3-85aa-b27203f53106" providerId="AD" clId="Web-{7ECBFCC6-13E5-473A-CEFB-C64812DC835D}" dt="2024-04-10T09:38:45.106" v="113" actId="20577"/>
          <ac:spMkLst>
            <pc:docMk/>
            <pc:sldMk cId="2297250869" sldId="368"/>
            <ac:spMk id="6" creationId="{C6AB759F-4765-4933-8E65-2CF201C9280E}"/>
          </ac:spMkLst>
        </pc:spChg>
      </pc:sldChg>
      <pc:sldChg chg="modSp">
        <pc:chgData name="Loddo, Fabrizio" userId="S::fabrizio.loddo@savethechildren.org::6f431238-8a61-42b3-85aa-b27203f53106" providerId="AD" clId="Web-{7ECBFCC6-13E5-473A-CEFB-C64812DC835D}" dt="2024-04-10T09:39:01.091" v="116" actId="1076"/>
        <pc:sldMkLst>
          <pc:docMk/>
          <pc:sldMk cId="3180455405" sldId="369"/>
        </pc:sldMkLst>
        <pc:spChg chg="mod">
          <ac:chgData name="Loddo, Fabrizio" userId="S::fabrizio.loddo@savethechildren.org::6f431238-8a61-42b3-85aa-b27203f53106" providerId="AD" clId="Web-{7ECBFCC6-13E5-473A-CEFB-C64812DC835D}" dt="2024-04-10T09:39:01.091" v="116" actId="1076"/>
          <ac:spMkLst>
            <pc:docMk/>
            <pc:sldMk cId="3180455405" sldId="369"/>
            <ac:spMk id="6" creationId="{C6AB759F-4765-4933-8E65-2CF201C9280E}"/>
          </ac:spMkLst>
        </pc:spChg>
      </pc:sldChg>
      <pc:sldChg chg="modSp">
        <pc:chgData name="Loddo, Fabrizio" userId="S::fabrizio.loddo@savethechildren.org::6f431238-8a61-42b3-85aa-b27203f53106" providerId="AD" clId="Web-{7ECBFCC6-13E5-473A-CEFB-C64812DC835D}" dt="2024-04-10T09:42:22.228" v="118" actId="20577"/>
        <pc:sldMkLst>
          <pc:docMk/>
          <pc:sldMk cId="3869759379" sldId="373"/>
        </pc:sldMkLst>
        <pc:spChg chg="mod">
          <ac:chgData name="Loddo, Fabrizio" userId="S::fabrizio.loddo@savethechildren.org::6f431238-8a61-42b3-85aa-b27203f53106" providerId="AD" clId="Web-{7ECBFCC6-13E5-473A-CEFB-C64812DC835D}" dt="2024-04-10T09:42:22.228" v="118" actId="20577"/>
          <ac:spMkLst>
            <pc:docMk/>
            <pc:sldMk cId="3869759379" sldId="373"/>
            <ac:spMk id="7" creationId="{CC0B20DB-0C57-4D13-AC1C-B08287C89388}"/>
          </ac:spMkLst>
        </pc:spChg>
      </pc:sldChg>
      <pc:sldChg chg="modSp">
        <pc:chgData name="Loddo, Fabrizio" userId="S::fabrizio.loddo@savethechildren.org::6f431238-8a61-42b3-85aa-b27203f53106" providerId="AD" clId="Web-{7ECBFCC6-13E5-473A-CEFB-C64812DC835D}" dt="2024-04-10T09:42:48.542" v="122" actId="20577"/>
        <pc:sldMkLst>
          <pc:docMk/>
          <pc:sldMk cId="725840831" sldId="374"/>
        </pc:sldMkLst>
        <pc:spChg chg="mod">
          <ac:chgData name="Loddo, Fabrizio" userId="S::fabrizio.loddo@savethechildren.org::6f431238-8a61-42b3-85aa-b27203f53106" providerId="AD" clId="Web-{7ECBFCC6-13E5-473A-CEFB-C64812DC835D}" dt="2024-04-10T09:42:39.135" v="120" actId="20577"/>
          <ac:spMkLst>
            <pc:docMk/>
            <pc:sldMk cId="725840831" sldId="374"/>
            <ac:spMk id="6" creationId="{C6AB759F-4765-4933-8E65-2CF201C9280E}"/>
          </ac:spMkLst>
        </pc:spChg>
        <pc:spChg chg="mod">
          <ac:chgData name="Loddo, Fabrizio" userId="S::fabrizio.loddo@savethechildren.org::6f431238-8a61-42b3-85aa-b27203f53106" providerId="AD" clId="Web-{7ECBFCC6-13E5-473A-CEFB-C64812DC835D}" dt="2024-04-10T09:42:48.542" v="122" actId="20577"/>
          <ac:spMkLst>
            <pc:docMk/>
            <pc:sldMk cId="725840831" sldId="374"/>
            <ac:spMk id="10" creationId="{46C09D23-BA06-980E-725B-F7556296721F}"/>
          </ac:spMkLst>
        </pc:spChg>
      </pc:sldChg>
      <pc:sldChg chg="modSp">
        <pc:chgData name="Loddo, Fabrizio" userId="S::fabrizio.loddo@savethechildren.org::6f431238-8a61-42b3-85aa-b27203f53106" providerId="AD" clId="Web-{7ECBFCC6-13E5-473A-CEFB-C64812DC835D}" dt="2024-04-10T09:44:29.454" v="124" actId="20577"/>
        <pc:sldMkLst>
          <pc:docMk/>
          <pc:sldMk cId="1005125496" sldId="386"/>
        </pc:sldMkLst>
        <pc:spChg chg="mod">
          <ac:chgData name="Loddo, Fabrizio" userId="S::fabrizio.loddo@savethechildren.org::6f431238-8a61-42b3-85aa-b27203f53106" providerId="AD" clId="Web-{7ECBFCC6-13E5-473A-CEFB-C64812DC835D}" dt="2024-04-10T09:44:29.454" v="124" actId="20577"/>
          <ac:spMkLst>
            <pc:docMk/>
            <pc:sldMk cId="1005125496" sldId="386"/>
            <ac:spMk id="6" creationId="{C6AB759F-4765-4933-8E65-2CF201C9280E}"/>
          </ac:spMkLst>
        </pc:spChg>
      </pc:sldChg>
      <pc:sldChg chg="modSp">
        <pc:chgData name="Loddo, Fabrizio" userId="S::fabrizio.loddo@savethechildren.org::6f431238-8a61-42b3-85aa-b27203f53106" providerId="AD" clId="Web-{7ECBFCC6-13E5-473A-CEFB-C64812DC835D}" dt="2024-04-10T09:45:19.301" v="125" actId="20577"/>
        <pc:sldMkLst>
          <pc:docMk/>
          <pc:sldMk cId="2307155699" sldId="396"/>
        </pc:sldMkLst>
        <pc:spChg chg="mod">
          <ac:chgData name="Loddo, Fabrizio" userId="S::fabrizio.loddo@savethechildren.org::6f431238-8a61-42b3-85aa-b27203f53106" providerId="AD" clId="Web-{7ECBFCC6-13E5-473A-CEFB-C64812DC835D}" dt="2024-04-10T09:45:19.301" v="125" actId="20577"/>
          <ac:spMkLst>
            <pc:docMk/>
            <pc:sldMk cId="2307155699" sldId="396"/>
            <ac:spMk id="6" creationId="{C6AB759F-4765-4933-8E65-2CF201C9280E}"/>
          </ac:spMkLst>
        </pc:spChg>
      </pc:sldChg>
      <pc:sldChg chg="modSp">
        <pc:chgData name="Loddo, Fabrizio" userId="S::fabrizio.loddo@savethechildren.org::6f431238-8a61-42b3-85aa-b27203f53106" providerId="AD" clId="Web-{7ECBFCC6-13E5-473A-CEFB-C64812DC835D}" dt="2024-04-10T09:45:33.052" v="126" actId="20577"/>
        <pc:sldMkLst>
          <pc:docMk/>
          <pc:sldMk cId="507748432" sldId="398"/>
        </pc:sldMkLst>
        <pc:spChg chg="mod">
          <ac:chgData name="Loddo, Fabrizio" userId="S::fabrizio.loddo@savethechildren.org::6f431238-8a61-42b3-85aa-b27203f53106" providerId="AD" clId="Web-{7ECBFCC6-13E5-473A-CEFB-C64812DC835D}" dt="2024-04-10T09:45:33.052" v="126" actId="20577"/>
          <ac:spMkLst>
            <pc:docMk/>
            <pc:sldMk cId="507748432" sldId="398"/>
            <ac:spMk id="2" creationId="{8A1772E4-973D-FA0E-0B9B-1B6BD29B3C24}"/>
          </ac:spMkLst>
        </pc:spChg>
      </pc:sldChg>
      <pc:sldChg chg="modSp">
        <pc:chgData name="Loddo, Fabrizio" userId="S::fabrizio.loddo@savethechildren.org::6f431238-8a61-42b3-85aa-b27203f53106" providerId="AD" clId="Web-{7ECBFCC6-13E5-473A-CEFB-C64812DC835D}" dt="2024-04-10T09:48:49.469" v="151" actId="20577"/>
        <pc:sldMkLst>
          <pc:docMk/>
          <pc:sldMk cId="3444017355" sldId="402"/>
        </pc:sldMkLst>
        <pc:spChg chg="mod">
          <ac:chgData name="Loddo, Fabrizio" userId="S::fabrizio.loddo@savethechildren.org::6f431238-8a61-42b3-85aa-b27203f53106" providerId="AD" clId="Web-{7ECBFCC6-13E5-473A-CEFB-C64812DC835D}" dt="2024-04-10T09:48:49.469" v="151" actId="20577"/>
          <ac:spMkLst>
            <pc:docMk/>
            <pc:sldMk cId="3444017355" sldId="402"/>
            <ac:spMk id="2" creationId="{8A1772E4-973D-FA0E-0B9B-1B6BD29B3C24}"/>
          </ac:spMkLst>
        </pc:spChg>
      </pc:sldChg>
      <pc:sldChg chg="modSp">
        <pc:chgData name="Loddo, Fabrizio" userId="S::fabrizio.loddo@savethechildren.org::6f431238-8a61-42b3-85aa-b27203f53106" providerId="AD" clId="Web-{7ECBFCC6-13E5-473A-CEFB-C64812DC835D}" dt="2024-04-10T09:49:55.895" v="153" actId="20577"/>
        <pc:sldMkLst>
          <pc:docMk/>
          <pc:sldMk cId="1785457837" sldId="406"/>
        </pc:sldMkLst>
        <pc:spChg chg="mod">
          <ac:chgData name="Loddo, Fabrizio" userId="S::fabrizio.loddo@savethechildren.org::6f431238-8a61-42b3-85aa-b27203f53106" providerId="AD" clId="Web-{7ECBFCC6-13E5-473A-CEFB-C64812DC835D}" dt="2024-04-10T09:49:55.895" v="153" actId="20577"/>
          <ac:spMkLst>
            <pc:docMk/>
            <pc:sldMk cId="1785457837" sldId="406"/>
            <ac:spMk id="2" creationId="{3092320B-7F1C-406C-02F1-111E5971EB94}"/>
          </ac:spMkLst>
        </pc:spChg>
      </pc:sldChg>
      <pc:sldChg chg="modSp">
        <pc:chgData name="Loddo, Fabrizio" userId="S::fabrizio.loddo@savethechildren.org::6f431238-8a61-42b3-85aa-b27203f53106" providerId="AD" clId="Web-{7ECBFCC6-13E5-473A-CEFB-C64812DC835D}" dt="2024-04-10T09:50:19.662" v="157" actId="20577"/>
        <pc:sldMkLst>
          <pc:docMk/>
          <pc:sldMk cId="3052669959" sldId="407"/>
        </pc:sldMkLst>
        <pc:spChg chg="mod">
          <ac:chgData name="Loddo, Fabrizio" userId="S::fabrizio.loddo@savethechildren.org::6f431238-8a61-42b3-85aa-b27203f53106" providerId="AD" clId="Web-{7ECBFCC6-13E5-473A-CEFB-C64812DC835D}" dt="2024-04-10T09:50:05.896" v="154" actId="20577"/>
          <ac:spMkLst>
            <pc:docMk/>
            <pc:sldMk cId="3052669959" sldId="407"/>
            <ac:spMk id="8" creationId="{B93A1CFD-F0F9-AD5E-2510-A8AD3FBD611D}"/>
          </ac:spMkLst>
        </pc:spChg>
        <pc:spChg chg="mod">
          <ac:chgData name="Loddo, Fabrizio" userId="S::fabrizio.loddo@savethechildren.org::6f431238-8a61-42b3-85aa-b27203f53106" providerId="AD" clId="Web-{7ECBFCC6-13E5-473A-CEFB-C64812DC835D}" dt="2024-04-10T09:50:19.662" v="157" actId="20577"/>
          <ac:spMkLst>
            <pc:docMk/>
            <pc:sldMk cId="3052669959" sldId="407"/>
            <ac:spMk id="10" creationId="{6DA749DB-C086-4E6D-8899-AA076E3E8B50}"/>
          </ac:spMkLst>
        </pc:spChg>
      </pc:sldChg>
      <pc:sldChg chg="modSp">
        <pc:chgData name="Loddo, Fabrizio" userId="S::fabrizio.loddo@savethechildren.org::6f431238-8a61-42b3-85aa-b27203f53106" providerId="AD" clId="Web-{7ECBFCC6-13E5-473A-CEFB-C64812DC835D}" dt="2024-04-10T09:51:11.087" v="160" actId="20577"/>
        <pc:sldMkLst>
          <pc:docMk/>
          <pc:sldMk cId="2961369721" sldId="413"/>
        </pc:sldMkLst>
        <pc:spChg chg="mod">
          <ac:chgData name="Loddo, Fabrizio" userId="S::fabrizio.loddo@savethechildren.org::6f431238-8a61-42b3-85aa-b27203f53106" providerId="AD" clId="Web-{7ECBFCC6-13E5-473A-CEFB-C64812DC835D}" dt="2024-04-10T09:51:11.087" v="160" actId="20577"/>
          <ac:spMkLst>
            <pc:docMk/>
            <pc:sldMk cId="2961369721" sldId="413"/>
            <ac:spMk id="3" creationId="{09175745-1C7F-4C82-8335-6746EEE98A1D}"/>
          </ac:spMkLst>
        </pc:spChg>
      </pc:sldChg>
      <pc:sldChg chg="modSp">
        <pc:chgData name="Loddo, Fabrizio" userId="S::fabrizio.loddo@savethechildren.org::6f431238-8a61-42b3-85aa-b27203f53106" providerId="AD" clId="Web-{7ECBFCC6-13E5-473A-CEFB-C64812DC835D}" dt="2024-04-10T09:51:21.260" v="161" actId="20577"/>
        <pc:sldMkLst>
          <pc:docMk/>
          <pc:sldMk cId="3342589760" sldId="414"/>
        </pc:sldMkLst>
        <pc:spChg chg="mod">
          <ac:chgData name="Loddo, Fabrizio" userId="S::fabrizio.loddo@savethechildren.org::6f431238-8a61-42b3-85aa-b27203f53106" providerId="AD" clId="Web-{7ECBFCC6-13E5-473A-CEFB-C64812DC835D}" dt="2024-04-10T09:51:21.260" v="161" actId="20577"/>
          <ac:spMkLst>
            <pc:docMk/>
            <pc:sldMk cId="3342589760" sldId="414"/>
            <ac:spMk id="3" creationId="{09175745-1C7F-4C82-8335-6746EEE98A1D}"/>
          </ac:spMkLst>
        </pc:spChg>
      </pc:sldChg>
      <pc:sldChg chg="modSp">
        <pc:chgData name="Loddo, Fabrizio" userId="S::fabrizio.loddo@savethechildren.org::6f431238-8a61-42b3-85aa-b27203f53106" providerId="AD" clId="Web-{7ECBFCC6-13E5-473A-CEFB-C64812DC835D}" dt="2024-04-10T09:52:19.357" v="163" actId="20577"/>
        <pc:sldMkLst>
          <pc:docMk/>
          <pc:sldMk cId="2116594696" sldId="420"/>
        </pc:sldMkLst>
        <pc:spChg chg="mod">
          <ac:chgData name="Loddo, Fabrizio" userId="S::fabrizio.loddo@savethechildren.org::6f431238-8a61-42b3-85aa-b27203f53106" providerId="AD" clId="Web-{7ECBFCC6-13E5-473A-CEFB-C64812DC835D}" dt="2024-04-10T09:52:19.357" v="163" actId="20577"/>
          <ac:spMkLst>
            <pc:docMk/>
            <pc:sldMk cId="2116594696" sldId="420"/>
            <ac:spMk id="6" creationId="{C6AB759F-4765-4933-8E65-2CF201C9280E}"/>
          </ac:spMkLst>
        </pc:spChg>
      </pc:sldChg>
      <pc:sldChg chg="modSp">
        <pc:chgData name="Loddo, Fabrizio" userId="S::fabrizio.loddo@savethechildren.org::6f431238-8a61-42b3-85aa-b27203f53106" providerId="AD" clId="Web-{7ECBFCC6-13E5-473A-CEFB-C64812DC835D}" dt="2024-04-10T09:53:18.563" v="165" actId="20577"/>
        <pc:sldMkLst>
          <pc:docMk/>
          <pc:sldMk cId="2239220886" sldId="422"/>
        </pc:sldMkLst>
        <pc:spChg chg="mod">
          <ac:chgData name="Loddo, Fabrizio" userId="S::fabrizio.loddo@savethechildren.org::6f431238-8a61-42b3-85aa-b27203f53106" providerId="AD" clId="Web-{7ECBFCC6-13E5-473A-CEFB-C64812DC835D}" dt="2024-04-10T09:53:18.563" v="165" actId="20577"/>
          <ac:spMkLst>
            <pc:docMk/>
            <pc:sldMk cId="2239220886" sldId="422"/>
            <ac:spMk id="6" creationId="{C6AB759F-4765-4933-8E65-2CF201C9280E}"/>
          </ac:spMkLst>
        </pc:spChg>
      </pc:sldChg>
      <pc:sldChg chg="modSp">
        <pc:chgData name="Loddo, Fabrizio" userId="S::fabrizio.loddo@savethechildren.org::6f431238-8a61-42b3-85aa-b27203f53106" providerId="AD" clId="Web-{7ECBFCC6-13E5-473A-CEFB-C64812DC835D}" dt="2024-04-10T09:53:46.987" v="167" actId="20577"/>
        <pc:sldMkLst>
          <pc:docMk/>
          <pc:sldMk cId="923906249" sldId="425"/>
        </pc:sldMkLst>
        <pc:spChg chg="mod">
          <ac:chgData name="Loddo, Fabrizio" userId="S::fabrizio.loddo@savethechildren.org::6f431238-8a61-42b3-85aa-b27203f53106" providerId="AD" clId="Web-{7ECBFCC6-13E5-473A-CEFB-C64812DC835D}" dt="2024-04-10T09:53:46.987" v="167" actId="20577"/>
          <ac:spMkLst>
            <pc:docMk/>
            <pc:sldMk cId="923906249" sldId="425"/>
            <ac:spMk id="2" creationId="{FA1F9CD9-228A-6AA2-D5FD-705F0E324817}"/>
          </ac:spMkLst>
        </pc:spChg>
      </pc:sldChg>
      <pc:sldChg chg="addSp delSp modSp">
        <pc:chgData name="Loddo, Fabrizio" userId="S::fabrizio.loddo@savethechildren.org::6f431238-8a61-42b3-85aa-b27203f53106" providerId="AD" clId="Web-{7ECBFCC6-13E5-473A-CEFB-C64812DC835D}" dt="2024-04-10T08:58:50.449" v="15" actId="1076"/>
        <pc:sldMkLst>
          <pc:docMk/>
          <pc:sldMk cId="502438024" sldId="430"/>
        </pc:sldMkLst>
        <pc:spChg chg="add del mod">
          <ac:chgData name="Loddo, Fabrizio" userId="S::fabrizio.loddo@savethechildren.org::6f431238-8a61-42b3-85aa-b27203f53106" providerId="AD" clId="Web-{7ECBFCC6-13E5-473A-CEFB-C64812DC835D}" dt="2024-04-10T08:58:44.886" v="14"/>
          <ac:spMkLst>
            <pc:docMk/>
            <pc:sldMk cId="502438024" sldId="430"/>
            <ac:spMk id="3" creationId="{14CB16A6-249A-D90A-B2DA-5388E292F9CB}"/>
          </ac:spMkLst>
        </pc:spChg>
        <pc:spChg chg="add mod">
          <ac:chgData name="Loddo, Fabrizio" userId="S::fabrizio.loddo@savethechildren.org::6f431238-8a61-42b3-85aa-b27203f53106" providerId="AD" clId="Web-{7ECBFCC6-13E5-473A-CEFB-C64812DC835D}" dt="2024-04-10T08:58:50.449" v="15" actId="1076"/>
          <ac:spMkLst>
            <pc:docMk/>
            <pc:sldMk cId="502438024" sldId="430"/>
            <ac:spMk id="6" creationId="{0BFD3F7F-D560-F7DD-7D38-92D2EF4447A9}"/>
          </ac:spMkLst>
        </pc:spChg>
        <pc:spChg chg="del mod">
          <ac:chgData name="Loddo, Fabrizio" userId="S::fabrizio.loddo@savethechildren.org::6f431238-8a61-42b3-85aa-b27203f53106" providerId="AD" clId="Web-{7ECBFCC6-13E5-473A-CEFB-C64812DC835D}" dt="2024-04-10T08:58:35.636" v="11"/>
          <ac:spMkLst>
            <pc:docMk/>
            <pc:sldMk cId="502438024" sldId="430"/>
            <ac:spMk id="9" creationId="{6055CAEC-D858-4131-2A47-2BB991CB5451}"/>
          </ac:spMkLst>
        </pc:spChg>
      </pc:sldChg>
    </pc:docChg>
  </pc:docChgLst>
  <pc:docChgLst>
    <pc:chgData name="Burrell, Alice" userId="S::alice.burrell@savethechildren.org::7451a51b-a698-4eed-857d-e2f3aa55f173" providerId="AD" clId="Web-{E7064FDA-CC74-1DF0-29F8-059C01D7AAD9}"/>
    <pc:docChg chg="modSld">
      <pc:chgData name="Burrell, Alice" userId="S::alice.burrell@savethechildren.org::7451a51b-a698-4eed-857d-e2f3aa55f173" providerId="AD" clId="Web-{E7064FDA-CC74-1DF0-29F8-059C01D7AAD9}" dt="2024-06-19T12:52:33.572" v="66"/>
      <pc:docMkLst>
        <pc:docMk/>
      </pc:docMkLst>
      <pc:sldChg chg="delCm">
        <pc:chgData name="Burrell, Alice" userId="S::alice.burrell@savethechildren.org::7451a51b-a698-4eed-857d-e2f3aa55f173" providerId="AD" clId="Web-{E7064FDA-CC74-1DF0-29F8-059C01D7AAD9}" dt="2024-06-19T12:47:09.595" v="2"/>
        <pc:sldMkLst>
          <pc:docMk/>
          <pc:sldMk cId="3204558346" sldId="266"/>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E7064FDA-CC74-1DF0-29F8-059C01D7AAD9}" dt="2024-06-19T12:47:09.595" v="2"/>
              <pc2:cmMkLst xmlns:pc2="http://schemas.microsoft.com/office/powerpoint/2019/9/main/command">
                <pc:docMk/>
                <pc:sldMk cId="3204558346" sldId="266"/>
                <pc2:cmMk id="{FCC7BBD0-FCB6-403A-B3B5-DF4C5CBB19A2}"/>
              </pc2:cmMkLst>
            </pc226:cmChg>
          </p:ext>
        </pc:extLst>
      </pc:sldChg>
      <pc:sldChg chg="delCm">
        <pc:chgData name="Burrell, Alice" userId="S::alice.burrell@savethechildren.org::7451a51b-a698-4eed-857d-e2f3aa55f173" providerId="AD" clId="Web-{E7064FDA-CC74-1DF0-29F8-059C01D7AAD9}" dt="2024-06-19T12:47:05.752" v="1"/>
        <pc:sldMkLst>
          <pc:docMk/>
          <pc:sldMk cId="427517177" sldId="281"/>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E7064FDA-CC74-1DF0-29F8-059C01D7AAD9}" dt="2024-06-19T12:47:05.752" v="1"/>
              <pc2:cmMkLst xmlns:pc2="http://schemas.microsoft.com/office/powerpoint/2019/9/main/command">
                <pc:docMk/>
                <pc:sldMk cId="427517177" sldId="281"/>
                <pc2:cmMk id="{3B72EF80-ED30-464D-B115-EEB2B27A47A1}"/>
              </pc2:cmMkLst>
            </pc226:cmChg>
          </p:ext>
        </pc:extLst>
      </pc:sldChg>
      <pc:sldChg chg="modSp delCm">
        <pc:chgData name="Burrell, Alice" userId="S::alice.burrell@savethechildren.org::7451a51b-a698-4eed-857d-e2f3aa55f173" providerId="AD" clId="Web-{E7064FDA-CC74-1DF0-29F8-059C01D7AAD9}" dt="2024-06-19T12:47:35.768" v="21"/>
        <pc:sldMkLst>
          <pc:docMk/>
          <pc:sldMk cId="1150656200" sldId="309"/>
        </pc:sldMkLst>
        <pc:graphicFrameChg chg="mod modGraphic">
          <ac:chgData name="Burrell, Alice" userId="S::alice.burrell@savethechildren.org::7451a51b-a698-4eed-857d-e2f3aa55f173" providerId="AD" clId="Web-{E7064FDA-CC74-1DF0-29F8-059C01D7AAD9}" dt="2024-06-19T12:47:31.658" v="20"/>
          <ac:graphicFrameMkLst>
            <pc:docMk/>
            <pc:sldMk cId="1150656200" sldId="309"/>
            <ac:graphicFrameMk id="9" creationId="{2090639D-BED6-34C9-ED5B-1FC95D941FA1}"/>
          </ac:graphicFrameMkLst>
        </pc:graphicFrame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E7064FDA-CC74-1DF0-29F8-059C01D7AAD9}" dt="2024-06-19T12:47:35.768" v="21"/>
              <pc2:cmMkLst xmlns:pc2="http://schemas.microsoft.com/office/powerpoint/2019/9/main/command">
                <pc:docMk/>
                <pc:sldMk cId="1150656200" sldId="309"/>
                <pc2:cmMk id="{26B26F30-E395-4E67-AE85-7214E79E9406}"/>
              </pc2:cmMkLst>
            </pc226:cmChg>
          </p:ext>
        </pc:extLst>
      </pc:sldChg>
      <pc:sldChg chg="modSp delCm">
        <pc:chgData name="Burrell, Alice" userId="S::alice.burrell@savethechildren.org::7451a51b-a698-4eed-857d-e2f3aa55f173" providerId="AD" clId="Web-{E7064FDA-CC74-1DF0-29F8-059C01D7AAD9}" dt="2024-06-19T12:48:08.972" v="54"/>
        <pc:sldMkLst>
          <pc:docMk/>
          <pc:sldMk cId="940332559" sldId="310"/>
        </pc:sldMkLst>
        <pc:graphicFrameChg chg="mod modGraphic">
          <ac:chgData name="Burrell, Alice" userId="S::alice.burrell@savethechildren.org::7451a51b-a698-4eed-857d-e2f3aa55f173" providerId="AD" clId="Web-{E7064FDA-CC74-1DF0-29F8-059C01D7AAD9}" dt="2024-06-19T12:48:08.972" v="54"/>
          <ac:graphicFrameMkLst>
            <pc:docMk/>
            <pc:sldMk cId="940332559" sldId="310"/>
            <ac:graphicFrameMk id="2" creationId="{2310E9DB-075B-CA3E-617A-49C104801148}"/>
          </ac:graphicFrameMkLst>
        </pc:graphicFrame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E7064FDA-CC74-1DF0-29F8-059C01D7AAD9}" dt="2024-06-19T12:48:01.597" v="34"/>
              <pc2:cmMkLst xmlns:pc2="http://schemas.microsoft.com/office/powerpoint/2019/9/main/command">
                <pc:docMk/>
                <pc:sldMk cId="940332559" sldId="310"/>
                <pc2:cmMk id="{BD85EF1E-BC07-4895-8553-0E3A581C6A4B}"/>
              </pc2:cmMkLst>
            </pc226:cmChg>
          </p:ext>
        </pc:extLst>
      </pc:sldChg>
      <pc:sldChg chg="modSp delCm">
        <pc:chgData name="Burrell, Alice" userId="S::alice.burrell@savethechildren.org::7451a51b-a698-4eed-857d-e2f3aa55f173" providerId="AD" clId="Web-{E7064FDA-CC74-1DF0-29F8-059C01D7AAD9}" dt="2024-06-19T12:47:53.409" v="33"/>
        <pc:sldMkLst>
          <pc:docMk/>
          <pc:sldMk cId="3360505242" sldId="313"/>
        </pc:sldMkLst>
        <pc:graphicFrameChg chg="mod modGraphic">
          <ac:chgData name="Burrell, Alice" userId="S::alice.burrell@savethechildren.org::7451a51b-a698-4eed-857d-e2f3aa55f173" providerId="AD" clId="Web-{E7064FDA-CC74-1DF0-29F8-059C01D7AAD9}" dt="2024-06-19T12:47:53.409" v="33"/>
          <ac:graphicFrameMkLst>
            <pc:docMk/>
            <pc:sldMk cId="3360505242" sldId="313"/>
            <ac:graphicFrameMk id="2" creationId="{BE7D3B30-593E-AED1-BA0A-B736B186E055}"/>
          </ac:graphicFrameMkLst>
        </pc:graphicFrameChg>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E7064FDA-CC74-1DF0-29F8-059C01D7AAD9}" dt="2024-06-19T12:47:44.846" v="25"/>
              <pc2:cmMkLst xmlns:pc2="http://schemas.microsoft.com/office/powerpoint/2019/9/main/command">
                <pc:docMk/>
                <pc:sldMk cId="3360505242" sldId="313"/>
                <pc2:cmMk id="{85BB807C-9651-41BD-A8D9-04F40649E561}"/>
              </pc2:cmMkLst>
            </pc226:cmChg>
          </p:ext>
        </pc:extLst>
      </pc:sldChg>
      <pc:sldChg chg="modSp">
        <pc:chgData name="Burrell, Alice" userId="S::alice.burrell@savethechildren.org::7451a51b-a698-4eed-857d-e2f3aa55f173" providerId="AD" clId="Web-{E7064FDA-CC74-1DF0-29F8-059C01D7AAD9}" dt="2024-06-19T12:49:46.380" v="58" actId="20577"/>
        <pc:sldMkLst>
          <pc:docMk/>
          <pc:sldMk cId="3932210871" sldId="320"/>
        </pc:sldMkLst>
        <pc:spChg chg="mod">
          <ac:chgData name="Burrell, Alice" userId="S::alice.burrell@savethechildren.org::7451a51b-a698-4eed-857d-e2f3aa55f173" providerId="AD" clId="Web-{E7064FDA-CC74-1DF0-29F8-059C01D7AAD9}" dt="2024-06-19T12:49:46.380" v="58" actId="20577"/>
          <ac:spMkLst>
            <pc:docMk/>
            <pc:sldMk cId="3932210871" sldId="320"/>
            <ac:spMk id="3" creationId="{A086D398-7930-43E5-B54C-621E4A76C880}"/>
          </ac:spMkLst>
        </pc:spChg>
      </pc:sldChg>
      <pc:sldChg chg="modSp">
        <pc:chgData name="Burrell, Alice" userId="S::alice.burrell@savethechildren.org::7451a51b-a698-4eed-857d-e2f3aa55f173" providerId="AD" clId="Web-{E7064FDA-CC74-1DF0-29F8-059C01D7AAD9}" dt="2024-06-19T12:52:14.134" v="64" actId="20577"/>
        <pc:sldMkLst>
          <pc:docMk/>
          <pc:sldMk cId="2531974774" sldId="331"/>
        </pc:sldMkLst>
        <pc:spChg chg="mod">
          <ac:chgData name="Burrell, Alice" userId="S::alice.burrell@savethechildren.org::7451a51b-a698-4eed-857d-e2f3aa55f173" providerId="AD" clId="Web-{E7064FDA-CC74-1DF0-29F8-059C01D7AAD9}" dt="2024-06-19T12:52:14.134" v="64" actId="20577"/>
          <ac:spMkLst>
            <pc:docMk/>
            <pc:sldMk cId="2531974774" sldId="331"/>
            <ac:spMk id="7" creationId="{CC0B20DB-0C57-4D13-AC1C-B08287C89388}"/>
          </ac:spMkLst>
        </pc:spChg>
      </pc:sldChg>
      <pc:sldChg chg="modSp">
        <pc:chgData name="Burrell, Alice" userId="S::alice.burrell@savethechildren.org::7451a51b-a698-4eed-857d-e2f3aa55f173" providerId="AD" clId="Web-{E7064FDA-CC74-1DF0-29F8-059C01D7AAD9}" dt="2024-06-19T12:52:29.525" v="65"/>
        <pc:sldMkLst>
          <pc:docMk/>
          <pc:sldMk cId="3076078722" sldId="339"/>
        </pc:sldMkLst>
        <pc:spChg chg="mod">
          <ac:chgData name="Burrell, Alice" userId="S::alice.burrell@savethechildren.org::7451a51b-a698-4eed-857d-e2f3aa55f173" providerId="AD" clId="Web-{E7064FDA-CC74-1DF0-29F8-059C01D7AAD9}" dt="2024-06-19T12:52:29.525" v="65"/>
          <ac:spMkLst>
            <pc:docMk/>
            <pc:sldMk cId="3076078722" sldId="339"/>
            <ac:spMk id="6" creationId="{C6AB759F-4765-4933-8E65-2CF201C9280E}"/>
          </ac:spMkLst>
        </pc:spChg>
      </pc:sldChg>
      <pc:sldChg chg="modSp">
        <pc:chgData name="Burrell, Alice" userId="S::alice.burrell@savethechildren.org::7451a51b-a698-4eed-857d-e2f3aa55f173" providerId="AD" clId="Web-{E7064FDA-CC74-1DF0-29F8-059C01D7AAD9}" dt="2024-06-19T12:52:33.572" v="66"/>
        <pc:sldMkLst>
          <pc:docMk/>
          <pc:sldMk cId="995163150" sldId="340"/>
        </pc:sldMkLst>
        <pc:spChg chg="mod">
          <ac:chgData name="Burrell, Alice" userId="S::alice.burrell@savethechildren.org::7451a51b-a698-4eed-857d-e2f3aa55f173" providerId="AD" clId="Web-{E7064FDA-CC74-1DF0-29F8-059C01D7AAD9}" dt="2024-06-19T12:52:33.572" v="66"/>
          <ac:spMkLst>
            <pc:docMk/>
            <pc:sldMk cId="995163150" sldId="340"/>
            <ac:spMk id="6" creationId="{C6AB759F-4765-4933-8E65-2CF201C9280E}"/>
          </ac:spMkLst>
        </pc:spChg>
      </pc:sldChg>
      <pc:sldChg chg="delCm">
        <pc:chgData name="Burrell, Alice" userId="S::alice.burrell@savethechildren.org::7451a51b-a698-4eed-857d-e2f3aa55f173" providerId="AD" clId="Web-{E7064FDA-CC74-1DF0-29F8-059C01D7AAD9}" dt="2024-06-19T12:47:00.455" v="0"/>
        <pc:sldMkLst>
          <pc:docMk/>
          <pc:sldMk cId="3616711304" sldId="429"/>
        </pc:sldMkLst>
        <pc:extLst>
          <p:ext xmlns:p="http://schemas.openxmlformats.org/presentationml/2006/main" uri="{D6D511B9-2390-475A-947B-AFAB55BFBCF1}">
            <pc226:cmChg xmlns:pc226="http://schemas.microsoft.com/office/powerpoint/2022/06/main/command" chg="del">
              <pc226:chgData name="Burrell, Alice" userId="S::alice.burrell@savethechildren.org::7451a51b-a698-4eed-857d-e2f3aa55f173" providerId="AD" clId="Web-{E7064FDA-CC74-1DF0-29F8-059C01D7AAD9}" dt="2024-06-19T12:47:00.455" v="0"/>
              <pc2:cmMkLst xmlns:pc2="http://schemas.microsoft.com/office/powerpoint/2019/9/main/command">
                <pc:docMk/>
                <pc:sldMk cId="3616711304" sldId="429"/>
                <pc2:cmMk id="{13CBAC3A-9E1F-44E1-943B-22044B31CD4F}"/>
              </pc2:cmMkLst>
            </pc226:cmChg>
          </p:ext>
        </pc:extLst>
      </pc:sldChg>
      <pc:sldChg chg="modSp">
        <pc:chgData name="Burrell, Alice" userId="S::alice.burrell@savethechildren.org::7451a51b-a698-4eed-857d-e2f3aa55f173" providerId="AD" clId="Web-{E7064FDA-CC74-1DF0-29F8-059C01D7AAD9}" dt="2024-06-19T12:50:12.537" v="62" actId="20577"/>
        <pc:sldMkLst>
          <pc:docMk/>
          <pc:sldMk cId="502438024" sldId="430"/>
        </pc:sldMkLst>
        <pc:spChg chg="mod">
          <ac:chgData name="Burrell, Alice" userId="S::alice.burrell@savethechildren.org::7451a51b-a698-4eed-857d-e2f3aa55f173" providerId="AD" clId="Web-{E7064FDA-CC74-1DF0-29F8-059C01D7AAD9}" dt="2024-06-19T12:49:41.786" v="56" actId="20577"/>
          <ac:spMkLst>
            <pc:docMk/>
            <pc:sldMk cId="502438024" sldId="430"/>
            <ac:spMk id="6" creationId="{0BFD3F7F-D560-F7DD-7D38-92D2EF4447A9}"/>
          </ac:spMkLst>
        </pc:spChg>
        <pc:spChg chg="mod">
          <ac:chgData name="Burrell, Alice" userId="S::alice.burrell@savethechildren.org::7451a51b-a698-4eed-857d-e2f3aa55f173" providerId="AD" clId="Web-{E7064FDA-CC74-1DF0-29F8-059C01D7AAD9}" dt="2024-06-19T12:50:12.537" v="62" actId="20577"/>
          <ac:spMkLst>
            <pc:docMk/>
            <pc:sldMk cId="502438024" sldId="430"/>
            <ac:spMk id="8" creationId="{73A20AFF-4F29-36AE-B7FE-ADB46F93AB02}"/>
          </ac:spMkLst>
        </pc:spChg>
      </pc:sldChg>
    </pc:docChg>
  </pc:docChgLst>
  <pc:docChgLst>
    <pc:chgData name="Taher, Khalil" userId="S::khalil.taher@savethechildren.org::16a9aae8-5a1c-4a6c-8b25-5d5e9148f6e7" providerId="AD" clId="Web-{97857134-234D-4D3F-8E9D-7F9D7106D9E8}"/>
    <pc:docChg chg="modSld">
      <pc:chgData name="Taher, Khalil" userId="S::khalil.taher@savethechildren.org::16a9aae8-5a1c-4a6c-8b25-5d5e9148f6e7" providerId="AD" clId="Web-{97857134-234D-4D3F-8E9D-7F9D7106D9E8}" dt="2024-02-22T06:59:27.588" v="40" actId="20577"/>
      <pc:docMkLst>
        <pc:docMk/>
      </pc:docMkLst>
      <pc:sldChg chg="modSp">
        <pc:chgData name="Taher, Khalil" userId="S::khalil.taher@savethechildren.org::16a9aae8-5a1c-4a6c-8b25-5d5e9148f6e7" providerId="AD" clId="Web-{97857134-234D-4D3F-8E9D-7F9D7106D9E8}" dt="2024-02-22T06:58:34.681" v="33" actId="20577"/>
        <pc:sldMkLst>
          <pc:docMk/>
          <pc:sldMk cId="3493833447" sldId="303"/>
        </pc:sldMkLst>
        <pc:spChg chg="mod">
          <ac:chgData name="Taher, Khalil" userId="S::khalil.taher@savethechildren.org::16a9aae8-5a1c-4a6c-8b25-5d5e9148f6e7" providerId="AD" clId="Web-{97857134-234D-4D3F-8E9D-7F9D7106D9E8}" dt="2024-02-22T06:58:34.681" v="33" actId="20577"/>
          <ac:spMkLst>
            <pc:docMk/>
            <pc:sldMk cId="3493833447" sldId="303"/>
            <ac:spMk id="7" creationId="{CC0B20DB-0C57-4D13-AC1C-B08287C89388}"/>
          </ac:spMkLst>
        </pc:spChg>
      </pc:sldChg>
      <pc:sldChg chg="modSp">
        <pc:chgData name="Taher, Khalil" userId="S::khalil.taher@savethechildren.org::16a9aae8-5a1c-4a6c-8b25-5d5e9148f6e7" providerId="AD" clId="Web-{97857134-234D-4D3F-8E9D-7F9D7106D9E8}" dt="2024-02-22T06:56:01.238" v="23"/>
        <pc:sldMkLst>
          <pc:docMk/>
          <pc:sldMk cId="1150656200" sldId="309"/>
        </pc:sldMkLst>
        <pc:graphicFrameChg chg="mod modGraphic">
          <ac:chgData name="Taher, Khalil" userId="S::khalil.taher@savethechildren.org::16a9aae8-5a1c-4a6c-8b25-5d5e9148f6e7" providerId="AD" clId="Web-{97857134-234D-4D3F-8E9D-7F9D7106D9E8}" dt="2024-02-22T06:56:01.238" v="23"/>
          <ac:graphicFrameMkLst>
            <pc:docMk/>
            <pc:sldMk cId="1150656200" sldId="309"/>
            <ac:graphicFrameMk id="9" creationId="{2090639D-BED6-34C9-ED5B-1FC95D941FA1}"/>
          </ac:graphicFrameMkLst>
        </pc:graphicFrameChg>
      </pc:sldChg>
      <pc:sldChg chg="modSp">
        <pc:chgData name="Taher, Khalil" userId="S::khalil.taher@savethechildren.org::16a9aae8-5a1c-4a6c-8b25-5d5e9148f6e7" providerId="AD" clId="Web-{97857134-234D-4D3F-8E9D-7F9D7106D9E8}" dt="2024-02-22T06:56:16.925" v="31"/>
        <pc:sldMkLst>
          <pc:docMk/>
          <pc:sldMk cId="940332559" sldId="310"/>
        </pc:sldMkLst>
        <pc:graphicFrameChg chg="mod modGraphic">
          <ac:chgData name="Taher, Khalil" userId="S::khalil.taher@savethechildren.org::16a9aae8-5a1c-4a6c-8b25-5d5e9148f6e7" providerId="AD" clId="Web-{97857134-234D-4D3F-8E9D-7F9D7106D9E8}" dt="2024-02-22T06:56:16.925" v="31"/>
          <ac:graphicFrameMkLst>
            <pc:docMk/>
            <pc:sldMk cId="940332559" sldId="310"/>
            <ac:graphicFrameMk id="2" creationId="{2310E9DB-075B-CA3E-617A-49C104801148}"/>
          </ac:graphicFrameMkLst>
        </pc:graphicFrameChg>
      </pc:sldChg>
      <pc:sldChg chg="modSp">
        <pc:chgData name="Taher, Khalil" userId="S::khalil.taher@savethechildren.org::16a9aae8-5a1c-4a6c-8b25-5d5e9148f6e7" providerId="AD" clId="Web-{97857134-234D-4D3F-8E9D-7F9D7106D9E8}" dt="2024-02-22T06:55:27.909" v="3"/>
        <pc:sldMkLst>
          <pc:docMk/>
          <pc:sldMk cId="3360505242" sldId="313"/>
        </pc:sldMkLst>
        <pc:graphicFrameChg chg="mod modGraphic">
          <ac:chgData name="Taher, Khalil" userId="S::khalil.taher@savethechildren.org::16a9aae8-5a1c-4a6c-8b25-5d5e9148f6e7" providerId="AD" clId="Web-{97857134-234D-4D3F-8E9D-7F9D7106D9E8}" dt="2024-02-22T06:55:27.909" v="3"/>
          <ac:graphicFrameMkLst>
            <pc:docMk/>
            <pc:sldMk cId="3360505242" sldId="313"/>
            <ac:graphicFrameMk id="2" creationId="{BE7D3B30-593E-AED1-BA0A-B736B186E055}"/>
          </ac:graphicFrameMkLst>
        </pc:graphicFrameChg>
      </pc:sldChg>
      <pc:sldChg chg="modSp">
        <pc:chgData name="Taher, Khalil" userId="S::khalil.taher@savethechildren.org::16a9aae8-5a1c-4a6c-8b25-5d5e9148f6e7" providerId="AD" clId="Web-{97857134-234D-4D3F-8E9D-7F9D7106D9E8}" dt="2024-02-22T06:58:44.556" v="35" actId="20577"/>
        <pc:sldMkLst>
          <pc:docMk/>
          <pc:sldMk cId="423060464" sldId="314"/>
        </pc:sldMkLst>
        <pc:spChg chg="mod">
          <ac:chgData name="Taher, Khalil" userId="S::khalil.taher@savethechildren.org::16a9aae8-5a1c-4a6c-8b25-5d5e9148f6e7" providerId="AD" clId="Web-{97857134-234D-4D3F-8E9D-7F9D7106D9E8}" dt="2024-02-22T06:58:44.556" v="35" actId="20577"/>
          <ac:spMkLst>
            <pc:docMk/>
            <pc:sldMk cId="423060464" sldId="314"/>
            <ac:spMk id="6" creationId="{C6AB759F-4765-4933-8E65-2CF201C9280E}"/>
          </ac:spMkLst>
        </pc:spChg>
      </pc:sldChg>
      <pc:sldChg chg="modSp">
        <pc:chgData name="Taher, Khalil" userId="S::khalil.taher@savethechildren.org::16a9aae8-5a1c-4a6c-8b25-5d5e9148f6e7" providerId="AD" clId="Web-{97857134-234D-4D3F-8E9D-7F9D7106D9E8}" dt="2024-02-22T06:58:51.510" v="37" actId="20577"/>
        <pc:sldMkLst>
          <pc:docMk/>
          <pc:sldMk cId="3620289371" sldId="318"/>
        </pc:sldMkLst>
        <pc:spChg chg="mod">
          <ac:chgData name="Taher, Khalil" userId="S::khalil.taher@savethechildren.org::16a9aae8-5a1c-4a6c-8b25-5d5e9148f6e7" providerId="AD" clId="Web-{97857134-234D-4D3F-8E9D-7F9D7106D9E8}" dt="2024-02-22T06:58:51.510" v="37" actId="20577"/>
          <ac:spMkLst>
            <pc:docMk/>
            <pc:sldMk cId="3620289371" sldId="318"/>
            <ac:spMk id="12" creationId="{8859C213-E64D-D93D-6F04-B36177053A1D}"/>
          </ac:spMkLst>
        </pc:spChg>
      </pc:sldChg>
      <pc:sldChg chg="modSp">
        <pc:chgData name="Taher, Khalil" userId="S::khalil.taher@savethechildren.org::16a9aae8-5a1c-4a6c-8b25-5d5e9148f6e7" providerId="AD" clId="Web-{97857134-234D-4D3F-8E9D-7F9D7106D9E8}" dt="2024-02-22T06:59:00.416" v="39" actId="20577"/>
        <pc:sldMkLst>
          <pc:docMk/>
          <pc:sldMk cId="73272042" sldId="319"/>
        </pc:sldMkLst>
        <pc:spChg chg="mod">
          <ac:chgData name="Taher, Khalil" userId="S::khalil.taher@savethechildren.org::16a9aae8-5a1c-4a6c-8b25-5d5e9148f6e7" providerId="AD" clId="Web-{97857134-234D-4D3F-8E9D-7F9D7106D9E8}" dt="2024-02-22T06:59:00.416" v="39" actId="20577"/>
          <ac:spMkLst>
            <pc:docMk/>
            <pc:sldMk cId="73272042" sldId="319"/>
            <ac:spMk id="6" creationId="{C6AB759F-4765-4933-8E65-2CF201C9280E}"/>
          </ac:spMkLst>
        </pc:spChg>
      </pc:sldChg>
      <pc:sldChg chg="modSp">
        <pc:chgData name="Taher, Khalil" userId="S::khalil.taher@savethechildren.org::16a9aae8-5a1c-4a6c-8b25-5d5e9148f6e7" providerId="AD" clId="Web-{97857134-234D-4D3F-8E9D-7F9D7106D9E8}" dt="2024-02-22T06:59:27.588" v="40" actId="20577"/>
        <pc:sldMkLst>
          <pc:docMk/>
          <pc:sldMk cId="502438024" sldId="430"/>
        </pc:sldMkLst>
        <pc:spChg chg="mod">
          <ac:chgData name="Taher, Khalil" userId="S::khalil.taher@savethechildren.org::16a9aae8-5a1c-4a6c-8b25-5d5e9148f6e7" providerId="AD" clId="Web-{97857134-234D-4D3F-8E9D-7F9D7106D9E8}" dt="2024-02-22T06:59:27.588" v="40" actId="20577"/>
          <ac:spMkLst>
            <pc:docMk/>
            <pc:sldMk cId="502438024" sldId="430"/>
            <ac:spMk id="8" creationId="{73A20AFF-4F29-36AE-B7FE-ADB46F93AB02}"/>
          </ac:spMkLst>
        </pc:spChg>
      </pc:sldChg>
    </pc:docChg>
  </pc:docChgLst>
</pc:chgInfo>
</file>

<file path=ppt/comments/modernComment_151_D67EFA8D.xml><?xml version="1.0" encoding="utf-8"?>
<p188:cmLst xmlns:a="http://schemas.openxmlformats.org/drawingml/2006/main" xmlns:r="http://schemas.openxmlformats.org/officeDocument/2006/relationships" xmlns:p188="http://schemas.microsoft.com/office/powerpoint/2018/8/main">
  <p188:cm id="{5F8B6EDB-B34A-4350-9560-577F73C36A4C}" authorId="{946FB16E-529A-1CC2-88EB-DA272AE773F2}" created="2023-09-11T15:42:38.182">
    <pc:sldMkLst xmlns:pc="http://schemas.microsoft.com/office/powerpoint/2013/main/command">
      <pc:docMk/>
      <pc:sldMk cId="3598645901" sldId="337"/>
    </pc:sldMkLst>
    <p188:txBody>
      <a:bodyPr/>
      <a:lstStyle/>
      <a:p>
        <a:r>
          <a:rPr lang="en-US"/>
          <a:t>Note to trainer - add contextualized MAMI Care Pathway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FF01-0D94-45B5-A6AA-51FA22C2D7CC}"/>
              </a:ext>
            </a:extLst>
          </p:cNvPr>
          <p:cNvSpPr>
            <a:spLocks noGrp="1"/>
          </p:cNvSpPr>
          <p:nvPr>
            <p:ph type="hdr" sz="quarter"/>
          </p:nvPr>
        </p:nvSpPr>
        <p:spPr>
          <a:xfrm>
            <a:off x="0" y="0"/>
            <a:ext cx="2971800" cy="458788"/>
          </a:xfrm>
          <a:prstGeom prst="rect">
            <a:avLst/>
          </a:prstGeom>
        </p:spPr>
        <p:txBody>
          <a:bodyPr vert="horz" lIns="91440" tIns="45720" rIns="91440" bIns="45720" rtlCol="1"/>
          <a:lstStyle>
            <a:lvl1pPr algn="r" rtl="1">
              <a:defRPr sz="1200"/>
            </a:lvl1pPr>
          </a:lstStyle>
          <a:p>
            <a:pPr rtl="1"/>
            <a:endParaRPr lang="en-UK">
              <a:latin typeface="Arial" panose="020B0604020202020204" pitchFamily="34" charset="0"/>
            </a:endParaRPr>
          </a:p>
        </p:txBody>
      </p:sp>
      <p:sp>
        <p:nvSpPr>
          <p:cNvPr id="3" name="Date Placeholder 2">
            <a:extLst>
              <a:ext uri="{FF2B5EF4-FFF2-40B4-BE49-F238E27FC236}">
                <a16:creationId xmlns:a16="http://schemas.microsoft.com/office/drawing/2014/main" id="{DEBE48C1-6ABD-41A7-94C6-4068055F5DA0}"/>
              </a:ext>
            </a:extLst>
          </p:cNvPr>
          <p:cNvSpPr>
            <a:spLocks noGrp="1"/>
          </p:cNvSpPr>
          <p:nvPr>
            <p:ph type="dt" sz="quarter" idx="1"/>
          </p:nvPr>
        </p:nvSpPr>
        <p:spPr>
          <a:xfrm>
            <a:off x="3884613" y="0"/>
            <a:ext cx="2971800" cy="458788"/>
          </a:xfrm>
          <a:prstGeom prst="rect">
            <a:avLst/>
          </a:prstGeom>
        </p:spPr>
        <p:txBody>
          <a:bodyPr vert="horz" lIns="91440" tIns="45720" rIns="91440" bIns="45720" rtlCol="1"/>
          <a:lstStyle>
            <a:lvl1pPr algn="r" rtl="1">
              <a:defRPr sz="1200"/>
            </a:lvl1pPr>
          </a:lstStyle>
          <a:p>
            <a:pPr rtl="1"/>
            <a:fld id="{0E5A84D9-8C54-44BB-BCB8-972D00B48865}" type="datetimeFigureOut">
              <a:rPr lang="en-UK" smtClean="0">
                <a:latin typeface="Arial" panose="020B0604020202020204" pitchFamily="34" charset="0"/>
              </a:rPr>
              <a:t>06/19/2024</a:t>
            </a:fld>
            <a:endParaRPr lang="en-UK">
              <a:latin typeface="Arial" panose="020B0604020202020204" pitchFamily="34" charset="0"/>
            </a:endParaRPr>
          </a:p>
        </p:txBody>
      </p:sp>
      <p:sp>
        <p:nvSpPr>
          <p:cNvPr id="4" name="Footer Placeholder 3">
            <a:extLst>
              <a:ext uri="{FF2B5EF4-FFF2-40B4-BE49-F238E27FC236}">
                <a16:creationId xmlns:a16="http://schemas.microsoft.com/office/drawing/2014/main" id="{CCD394F4-9201-492F-B8CE-18E39EC1BF43}"/>
              </a:ext>
            </a:extLst>
          </p:cNvPr>
          <p:cNvSpPr>
            <a:spLocks noGrp="1"/>
          </p:cNvSpPr>
          <p:nvPr>
            <p:ph type="ftr" sz="quarter" idx="2"/>
          </p:nvPr>
        </p:nvSpPr>
        <p:spPr>
          <a:xfrm>
            <a:off x="0" y="8685213"/>
            <a:ext cx="2971800" cy="458787"/>
          </a:xfrm>
          <a:prstGeom prst="rect">
            <a:avLst/>
          </a:prstGeom>
        </p:spPr>
        <p:txBody>
          <a:bodyPr vert="horz" lIns="91440" tIns="45720" rIns="91440" bIns="45720" rtlCol="1" anchor="b"/>
          <a:lstStyle>
            <a:lvl1pPr algn="r" rtl="1">
              <a:defRPr sz="1200"/>
            </a:lvl1pPr>
          </a:lstStyle>
          <a:p>
            <a:pPr rtl="1"/>
            <a:endParaRPr lang="en-UK">
              <a:latin typeface="Arial" panose="020B0604020202020204" pitchFamily="34" charset="0"/>
            </a:endParaRPr>
          </a:p>
        </p:txBody>
      </p:sp>
      <p:sp>
        <p:nvSpPr>
          <p:cNvPr id="5" name="Slide Number Placeholder 4">
            <a:extLst>
              <a:ext uri="{FF2B5EF4-FFF2-40B4-BE49-F238E27FC236}">
                <a16:creationId xmlns:a16="http://schemas.microsoft.com/office/drawing/2014/main" id="{C08ED2BF-2B65-42C4-97F8-F99B793B9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1" anchor="b"/>
          <a:lstStyle>
            <a:lvl1pPr algn="r" rtl="1">
              <a:defRPr sz="1200"/>
            </a:lvl1pPr>
          </a:lstStyle>
          <a:p>
            <a:pPr rtl="1"/>
            <a:fld id="{38CF2DD2-20A7-4DD7-8E44-09CE7E29F5C4}" type="slidenum">
              <a:rPr lang="en-UK" smtClean="0">
                <a:latin typeface="Arial" panose="020B0604020202020204" pitchFamily="34" charset="0"/>
              </a:rPr>
              <a:t>‹#›</a:t>
            </a:fld>
            <a:endParaRPr lang="en-UK">
              <a:latin typeface="Arial" panose="020B0604020202020204" pitchFamily="34" charset="0"/>
            </a:endParaRPr>
          </a:p>
        </p:txBody>
      </p:sp>
    </p:spTree>
    <p:extLst>
      <p:ext uri="{BB962C8B-B14F-4D97-AF65-F5344CB8AC3E}">
        <p14:creationId xmlns:p14="http://schemas.microsoft.com/office/powerpoint/2010/main" val="2117218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1"/>
          <a:lstStyle>
            <a:lvl1pPr algn="r" rtl="1">
              <a:defRPr sz="1200">
                <a:latin typeface="Arial" panose="020B0604020202020204" pitchFamily="34" charset="0"/>
              </a:defRPr>
            </a:lvl1pPr>
          </a:lstStyle>
          <a:p>
            <a:endParaRPr lang="en-U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1"/>
          <a:lstStyle>
            <a:lvl1pPr algn="r" rtl="1">
              <a:defRPr sz="1200">
                <a:latin typeface="Arial" panose="020B0604020202020204" pitchFamily="34" charset="0"/>
              </a:defRPr>
            </a:lvl1pPr>
          </a:lstStyle>
          <a:p>
            <a:fld id="{70F38F60-DFED-40C2-929D-904E92906FEC}" type="datetimeFigureOut">
              <a:rPr lang="en-UK" smtClean="0"/>
              <a:pPr/>
              <a:t>06/19/2024</a:t>
            </a:fld>
            <a:endParaRPr lang="en-U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en-U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1" anchor="b"/>
          <a:lstStyle>
            <a:lvl1pPr algn="r" rtl="1">
              <a:defRPr sz="1200">
                <a:latin typeface="Arial" panose="020B0604020202020204" pitchFamily="34" charset="0"/>
              </a:defRPr>
            </a:lvl1pPr>
          </a:lstStyle>
          <a:p>
            <a:endParaRPr lang="en-U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1" anchor="b"/>
          <a:lstStyle>
            <a:lvl1pPr algn="r" rtl="1">
              <a:defRPr sz="1200">
                <a:latin typeface="Arial" panose="020B0604020202020204" pitchFamily="34" charset="0"/>
              </a:defRPr>
            </a:lvl1pPr>
          </a:lstStyle>
          <a:p>
            <a:fld id="{B963DF67-57A7-4E60-B412-2E26C2D4287B}" type="slidenum">
              <a:rPr lang="en-UK" smtClean="0"/>
              <a:pPr/>
              <a:t>‹#›</a:t>
            </a:fld>
            <a:endParaRPr lang="en-UK"/>
          </a:p>
        </p:txBody>
      </p:sp>
    </p:spTree>
    <p:extLst>
      <p:ext uri="{BB962C8B-B14F-4D97-AF65-F5344CB8AC3E}">
        <p14:creationId xmlns:p14="http://schemas.microsoft.com/office/powerpoint/2010/main" val="39292563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r" defTabSz="914400" rtl="1"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r" defTabSz="914400" rtl="1"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r" defTabSz="914400" rtl="1"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r" defTabSz="914400" rtl="1"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bhCCQc9vmN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71ImjJJ_t_8"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youtube.com/watch?v=U5S8dzs7hS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Xi6FbGDl7No"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globalhealthmedia.org/videos/helping-a-breastfeeding-mother-arabic/"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plannedparenthood.org/learn/gender-identity/sex-gender-identity/whats-intersex"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 b="1"/>
              <a:t>مواضيع النقاش:</a:t>
            </a:r>
          </a:p>
          <a:p>
            <a:pPr marL="171450" indent="-171450" rtl="1">
              <a:buFont typeface="Arial" panose="020B0604020202020204" pitchFamily="34" charset="0"/>
              <a:buChar char="•"/>
            </a:pPr>
            <a:r>
              <a:rPr lang="ar-YE"/>
              <a:t>اطلب المشاركين على تقديم انفسهم للجميع.</a:t>
            </a: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a:t>
            </a:fld>
            <a:endParaRPr lang="en-UK"/>
          </a:p>
        </p:txBody>
      </p:sp>
    </p:spTree>
    <p:extLst>
      <p:ext uri="{BB962C8B-B14F-4D97-AF65-F5344CB8AC3E}">
        <p14:creationId xmlns:p14="http://schemas.microsoft.com/office/powerpoint/2010/main" val="175462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1"/>
              <a:t>العمل في مجموعات مكوَّنة من فردين: 5 دقائق. التعقيبات والمناقشة: 5 دقائق.</a:t>
            </a:r>
          </a:p>
          <a:p>
            <a:pPr algn="r" rtl="1"/>
            <a:endParaRPr lang="en-GB" sz="1200" b="1" kern="1200">
              <a:solidFill>
                <a:schemeClr val="tx1"/>
              </a:solidFill>
              <a:effectLst/>
              <a:ea typeface="+mn-ea"/>
              <a:cs typeface="+mn-cs"/>
            </a:endParaRPr>
          </a:p>
          <a:p>
            <a:pPr algn="r" rtl="1"/>
            <a:r>
              <a:rPr lang="ar" sz="1200" b="1" kern="1200">
                <a:solidFill>
                  <a:schemeClr val="tx1"/>
                </a:solidFill>
                <a:effectLst/>
                <a:ea typeface="+mn-ea"/>
              </a:rPr>
              <a:t>تعليمات النشاط الجماعي (5 دقائق)</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lang="ar" b="0"/>
              <a:t>التفكير في مجموعات ثنائية بشأن: </a:t>
            </a:r>
            <a:r>
              <a:rPr lang="ar" sz="1200" b="0">
                <a:solidFill>
                  <a:schemeClr val="bg1"/>
                </a:solidFill>
                <a:ea typeface="Calibri" panose="020F0502020204030204" pitchFamily="34" charset="0"/>
              </a:rPr>
              <a:t>ماذا يعني مصطلح </a:t>
            </a:r>
            <a:r>
              <a:rPr lang="ar" sz="1200" b="0">
                <a:solidFill>
                  <a:srgbClr val="FF0000"/>
                </a:solidFill>
                <a:ea typeface="Calibri" panose="020F0502020204030204" pitchFamily="34" charset="0"/>
              </a:rPr>
              <a:t>"الرُضّع صغار الوزن والمعرّضين لمخاطر تغذوية </a:t>
            </a:r>
            <a:r>
              <a:rPr lang="ar" sz="1200" b="0">
                <a:solidFill>
                  <a:schemeClr val="bg1"/>
                </a:solidFill>
                <a:ea typeface="Calibri" panose="020F0502020204030204" pitchFamily="34" charset="0"/>
              </a:rPr>
              <a:t>ممن تقل أعمارهم عن 6 أشهر" لكِ؟  </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lang="ar" sz="1200" b="0">
                <a:solidFill>
                  <a:schemeClr val="bg1"/>
                </a:solidFill>
                <a:ea typeface="Calibri" panose="020F0502020204030204" pitchFamily="34" charset="0"/>
              </a:rPr>
              <a:t>يُرجى التفكير في الشكل الذي سيبدون عليه هؤلاء الأطفال؟ كيف يمكنكِ تحديدهم على أنهم رُضّع صغار الوزن ومعرّضين لمخاطر تغذوية؟ </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lang="ar" sz="1200" b="0" i="0">
                <a:solidFill>
                  <a:srgbClr val="FF0000"/>
                </a:solidFill>
                <a:ea typeface="Calibri" panose="020F0502020204030204" pitchFamily="34" charset="0"/>
              </a:rPr>
              <a:t>ما المقصود بمصطلح "المعرّضين لمخاطر تغذوية"؟  ما هو الخطر المعرّضين له؟ هل يكون بعض الأطفال أكثر عُرضة للخطر من غيرهم؟ </a:t>
            </a:r>
          </a:p>
          <a:p>
            <a:pPr marL="171450" marR="0" lvl="0" indent="-171450" algn="r" defTabSz="914400" rtl="1" eaLnBrk="1" fontAlgn="auto" latinLnBrk="0" hangingPunct="1">
              <a:lnSpc>
                <a:spcPct val="100000"/>
              </a:lnSpc>
              <a:spcBef>
                <a:spcPts val="0"/>
              </a:spcBef>
              <a:spcAft>
                <a:spcPts val="0"/>
              </a:spcAft>
              <a:buClrTx/>
              <a:buSzTx/>
              <a:buFontTx/>
              <a:buChar char="-"/>
              <a:tabLst/>
              <a:defRPr/>
            </a:pPr>
            <a:r>
              <a:rPr lang="ar" sz="1200" b="0">
                <a:solidFill>
                  <a:schemeClr val="bg1"/>
                </a:solidFill>
                <a:ea typeface="Calibri" panose="020F0502020204030204" pitchFamily="34" charset="0"/>
              </a:rPr>
              <a:t>لديكِ 5 دقائق للمناقشة مع الشخص المجاور لكِ.</a:t>
            </a:r>
          </a:p>
          <a:p>
            <a:pPr marL="171450" marR="0" lvl="0" indent="-171450" algn="r" defTabSz="914400" rtl="1" eaLnBrk="1" fontAlgn="auto" latinLnBrk="0" hangingPunct="1">
              <a:lnSpc>
                <a:spcPct val="100000"/>
              </a:lnSpc>
              <a:spcBef>
                <a:spcPts val="0"/>
              </a:spcBef>
              <a:spcAft>
                <a:spcPts val="0"/>
              </a:spcAft>
              <a:buClrTx/>
              <a:buSzTx/>
              <a:buFontTx/>
              <a:buChar char="-"/>
              <a:tabLst/>
              <a:defRPr/>
            </a:pPr>
            <a:endParaRPr lang="en-US" b="0"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sz="1200" b="1" kern="1200">
                <a:solidFill>
                  <a:schemeClr val="tx1"/>
                </a:solidFill>
                <a:effectLst/>
                <a:ea typeface="+mn-ea"/>
              </a:rPr>
              <a:t>تعليمات النشاط العام (5 دقائق)</a:t>
            </a:r>
          </a:p>
          <a:p>
            <a:pPr marL="171450" indent="-171450" algn="r" rtl="1">
              <a:buFontTx/>
              <a:buChar char="-"/>
            </a:pPr>
            <a:r>
              <a:rPr lang="ar"/>
              <a:t>مطالبة المجموعات الثنائية بمشاركة مناقشاتها</a:t>
            </a:r>
          </a:p>
          <a:p>
            <a:pPr marL="0" indent="0" algn="r" rtl="1">
              <a:buFontTx/>
              <a:buNone/>
            </a:pPr>
            <a:endParaRPr lang="en-US" baseline="0"/>
          </a:p>
          <a:p>
            <a:pPr marL="0" indent="0" algn="r" rtl="1">
              <a:buFontTx/>
              <a:buNone/>
            </a:pPr>
            <a:r>
              <a:rPr lang="ar" u="sng"/>
              <a:t>أمثلة إذا لزم الأمر:</a:t>
            </a:r>
            <a:r>
              <a:rPr lang="ar" u="none"/>
              <a:t> </a:t>
            </a:r>
            <a:r>
              <a:rPr lang="ar"/>
              <a:t>أطفال يعانون انخفاضاً في الوزن عند الولادة والرُضّع الذين يعانون انخفاضاً في الوزن و/أو التقزم و/أو الهزال.  </a:t>
            </a:r>
          </a:p>
          <a:p>
            <a:pPr marL="0" indent="0" algn="r" rtl="1">
              <a:buFontTx/>
              <a:buNone/>
            </a:pPr>
            <a:endParaRPr lang="en-US" baseline="0"/>
          </a:p>
          <a:p>
            <a:pPr marL="0" indent="0" algn="r" rtl="1">
              <a:buFontTx/>
              <a:buNone/>
            </a:pPr>
            <a:r>
              <a:rPr lang="ar" b="1"/>
              <a:t>الأسئلة: </a:t>
            </a:r>
            <a:r>
              <a:rPr lang="ar"/>
              <a:t>"هل تقابلين هذه الأنواع من الأطفال كثيراً؟" "هل تعتقدين أنّ هناك الكثير منهم؟"  </a:t>
            </a:r>
            <a:r>
              <a:rPr lang="ar" b="0" i="0"/>
              <a:t>"هل تقابلين أي أمهات يعانين مشاكل تؤثِّر في قدرتهن على رعاية أطفالهن؟"</a:t>
            </a:r>
          </a:p>
          <a:p>
            <a:pPr marL="0" indent="0" algn="r" rtl="1">
              <a:buFontTx/>
              <a:buNone/>
            </a:pPr>
            <a:endParaRPr lang="en-US" b="1" baseline="0"/>
          </a:p>
          <a:p>
            <a:pPr marL="0" indent="0" algn="r" rtl="1">
              <a:buFontTx/>
              <a:buNone/>
            </a:pPr>
            <a:r>
              <a:rPr lang="ar" b="1"/>
              <a:t>مواضيع النقاش</a:t>
            </a:r>
          </a:p>
          <a:p>
            <a:pPr algn="r" rtl="1"/>
            <a:r>
              <a:rPr lang="ar" sz="1200" b="0" kern="1200">
                <a:solidFill>
                  <a:schemeClr val="tx1"/>
                </a:solidFill>
                <a:effectLst/>
                <a:ea typeface="+mn-ea"/>
              </a:rPr>
              <a:t>لتقديم فكرة لكِ عن نطاق المشكلة:</a:t>
            </a:r>
          </a:p>
          <a:p>
            <a:pPr marL="171450" lvl="0" indent="-171450" algn="r" rtl="1">
              <a:buFont typeface="Arial" panose="020B0604020202020204" pitchFamily="34" charset="0"/>
              <a:buChar char="•"/>
            </a:pPr>
            <a:r>
              <a:rPr lang="ar" sz="1200" b="0" kern="1200">
                <a:solidFill>
                  <a:schemeClr val="tx1"/>
                </a:solidFill>
                <a:effectLst/>
                <a:ea typeface="+mn-ea"/>
              </a:rPr>
              <a:t>يوجد الكثير من هؤلاء الأطفال في جميع أنحاء العالم.</a:t>
            </a:r>
          </a:p>
          <a:p>
            <a:pPr marL="171450" lvl="0" indent="-171450" algn="r" rtl="1">
              <a:buFont typeface="Arial" panose="020B0604020202020204" pitchFamily="34" charset="0"/>
              <a:buChar char="•"/>
            </a:pPr>
            <a:r>
              <a:rPr lang="ar" sz="1200" b="0" kern="1200">
                <a:solidFill>
                  <a:schemeClr val="tx1"/>
                </a:solidFill>
                <a:effectLst/>
                <a:ea typeface="+mn-ea"/>
              </a:rPr>
              <a:t>يُولَد 1 من كل 5 أطفال تقريباً ممن تقل أعمارهم عن 6 أشهر بانخفاضٍ في الوزن عند الولادة</a:t>
            </a:r>
          </a:p>
          <a:p>
            <a:pPr marL="171450" lvl="0" indent="-171450" algn="r" rtl="1">
              <a:buFont typeface="Arial" panose="020B0604020202020204" pitchFamily="34" charset="0"/>
              <a:buChar char="•"/>
            </a:pPr>
            <a:r>
              <a:rPr lang="ar" sz="1200" b="0" kern="1200">
                <a:solidFill>
                  <a:schemeClr val="tx1"/>
                </a:solidFill>
                <a:effectLst/>
                <a:ea typeface="+mn-ea"/>
              </a:rPr>
              <a:t>يعاني 1 من كل 5 أطفال تقريباً ممن تقل أعمارهم عن 6 أشهر انخفاضاً في الوزن أو التقزم أو الهزال</a:t>
            </a:r>
          </a:p>
          <a:p>
            <a:pPr marL="171450" lvl="0" indent="-171450" algn="r" rtl="1">
              <a:buFont typeface="Arial" panose="020B0604020202020204" pitchFamily="34" charset="0"/>
              <a:buChar char="•"/>
            </a:pPr>
            <a:r>
              <a:rPr lang="ar" sz="1200" b="0" kern="1200">
                <a:solidFill>
                  <a:schemeClr val="tx1"/>
                </a:solidFill>
                <a:effectLst/>
                <a:ea typeface="+mn-ea"/>
              </a:rPr>
              <a:t>يزداد تعرُّض هؤلاء الأطفال لخطر الوفاة والمرض وسوء التغذية وضعف النمو وتنمية المهارات والإصابة بالأمراض طويلة الأمد أيضاً.</a:t>
            </a:r>
            <a:endParaRPr lang="en-US" sz="1200" b="0" kern="1200">
              <a:solidFill>
                <a:schemeClr val="tx1"/>
              </a:solidFill>
              <a:effectLst/>
              <a:ea typeface="+mn-ea"/>
              <a:cs typeface="+mn-cs"/>
            </a:endParaRPr>
          </a:p>
          <a:p>
            <a:pPr marL="171450" lvl="0" indent="-171450" algn="r" rtl="1">
              <a:buFont typeface="Arial" panose="020B0604020202020204" pitchFamily="34" charset="0"/>
              <a:buChar char="•"/>
            </a:pPr>
            <a:r>
              <a:rPr lang="ar" sz="1200" b="0" kern="1200">
                <a:solidFill>
                  <a:schemeClr val="tx1"/>
                </a:solidFill>
                <a:effectLst/>
                <a:ea typeface="+mn-ea"/>
              </a:rPr>
              <a:t>من الهامّ أن نفعل شيئاً لتحسين </a:t>
            </a:r>
            <a:r>
              <a:rPr lang="ar-YE" sz="1200" b="0" kern="1200">
                <a:solidFill>
                  <a:schemeClr val="tx1"/>
                </a:solidFill>
                <a:effectLst/>
                <a:ea typeface="+mn-ea"/>
              </a:rPr>
              <a:t>اكتشافهم</a:t>
            </a:r>
            <a:r>
              <a:rPr lang="ar" sz="1200" b="0" kern="1200">
                <a:solidFill>
                  <a:schemeClr val="tx1"/>
                </a:solidFill>
                <a:effectLst/>
                <a:ea typeface="+mn-ea"/>
              </a:rPr>
              <a:t> وتقديم رعاية أفضل لهم. </a:t>
            </a:r>
          </a:p>
          <a:p>
            <a:pPr marL="171450" lvl="0" indent="-171450" algn="r" rtl="1">
              <a:buFont typeface="Arial" panose="020B0604020202020204" pitchFamily="34" charset="0"/>
              <a:buChar char="•"/>
            </a:pPr>
            <a:r>
              <a:rPr lang="ar" sz="1200" b="0" kern="1200">
                <a:solidFill>
                  <a:schemeClr val="tx1"/>
                </a:solidFill>
                <a:effectLst/>
                <a:ea typeface="+mn-ea"/>
              </a:rPr>
              <a:t>نحتاج دائماً إلى وضع احتياجات الأم في عين الاعتبار وإدارة حالة الأم والرضيع معاً.  </a:t>
            </a:r>
          </a:p>
          <a:p>
            <a:pPr marL="171450" lvl="0" indent="-171450" algn="r" rtl="1">
              <a:buFont typeface="Arial" panose="020B0604020202020204" pitchFamily="34" charset="0"/>
              <a:buChar char="•"/>
            </a:pPr>
            <a:r>
              <a:rPr lang="ar" sz="1200" b="0" kern="1200">
                <a:solidFill>
                  <a:schemeClr val="tx1"/>
                </a:solidFill>
                <a:effectLst/>
                <a:ea typeface="+mn-ea"/>
              </a:rPr>
              <a:t>قد يتم اختيار البعض للحصول على الخدمات الحالية، وقد لا يتم اختيار البعض الآخر.</a:t>
            </a:r>
          </a:p>
          <a:p>
            <a:pPr marL="171450" lvl="0" indent="-171450" algn="r" rtl="1">
              <a:buFont typeface="Arial" panose="020B0604020202020204" pitchFamily="34" charset="0"/>
              <a:buChar char="•"/>
            </a:pPr>
            <a:r>
              <a:rPr lang="ar" sz="1200" b="0" kern="1200">
                <a:solidFill>
                  <a:schemeClr val="tx1"/>
                </a:solidFill>
                <a:effectLst/>
                <a:ea typeface="+mn-ea"/>
              </a:rPr>
              <a:t>قد لا يتواجد البعض للحصول على المساعدة أمّا بسبب أنهم مرضى أم أنهم كبار في السن.  </a:t>
            </a:r>
          </a:p>
          <a:p>
            <a:pPr marL="171450" lvl="0" indent="-171450" algn="r" rtl="1">
              <a:buFont typeface="Arial" panose="020B0604020202020204" pitchFamily="34" charset="0"/>
              <a:buChar char="•"/>
            </a:pPr>
            <a:r>
              <a:rPr lang="ar" sz="1200" b="0" kern="1200">
                <a:solidFill>
                  <a:schemeClr val="tx1"/>
                </a:solidFill>
                <a:effectLst/>
                <a:ea typeface="+mn-ea"/>
              </a:rPr>
              <a:t>ثمة خدمات حالية متاحة لهؤلاء الرُضّع وأمهاتهم، لكن يمكننا فعل المزيد ل</a:t>
            </a:r>
            <a:r>
              <a:rPr lang="ar-YE" sz="1200" b="0" kern="1200">
                <a:solidFill>
                  <a:schemeClr val="tx1"/>
                </a:solidFill>
                <a:effectLst/>
                <a:ea typeface="+mn-ea"/>
              </a:rPr>
              <a:t>اكتشافهم</a:t>
            </a:r>
            <a:r>
              <a:rPr lang="ar" sz="1200" b="0" kern="1200">
                <a:solidFill>
                  <a:schemeClr val="tx1"/>
                </a:solidFill>
                <a:effectLst/>
                <a:ea typeface="+mn-ea"/>
              </a:rPr>
              <a:t>، وربط الخدمات المختلفة معاً، وتحسين جودة الرعاية. </a:t>
            </a:r>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17</a:t>
            </a:fld>
            <a:endParaRPr lang="en-UK"/>
          </a:p>
        </p:txBody>
      </p:sp>
    </p:spTree>
    <p:extLst>
      <p:ext uri="{BB962C8B-B14F-4D97-AF65-F5344CB8AC3E}">
        <p14:creationId xmlns:p14="http://schemas.microsoft.com/office/powerpoint/2010/main" val="24690933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110</a:t>
            </a:fld>
            <a:endParaRPr lang="en-UK"/>
          </a:p>
        </p:txBody>
      </p:sp>
    </p:spTree>
    <p:extLst>
      <p:ext uri="{BB962C8B-B14F-4D97-AF65-F5344CB8AC3E}">
        <p14:creationId xmlns:p14="http://schemas.microsoft.com/office/powerpoint/2010/main" val="9539987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SA" b="1" baseline="0"/>
              <a:t>تعليمات النشاط (60 دقيقةً)</a:t>
            </a:r>
          </a:p>
          <a:p>
            <a:pPr marL="0" indent="0" algn="r" rtl="1">
              <a:buFont typeface="Arial" panose="020B0604020202020204" pitchFamily="34" charset="0"/>
              <a:buNone/>
            </a:pPr>
            <a:r>
              <a:rPr lang="ar-SA" b="1" baseline="0"/>
              <a:t>الخطوة الأولى (25 دقيقةً)</a:t>
            </a:r>
          </a:p>
          <a:p>
            <a:pPr marL="171450" indent="-171450" algn="r" rtl="1">
              <a:buFont typeface="Arial" panose="020B0604020202020204" pitchFamily="34" charset="0"/>
              <a:buChar char="•"/>
            </a:pPr>
            <a:r>
              <a:rPr lang="ar-SA" baseline="0"/>
              <a:t>تقديم الوحدة التاسعة_ ورقة النشاط_ سجل </a:t>
            </a:r>
            <a:r>
              <a:rPr lang="ar-YE" b="1">
                <a:solidFill>
                  <a:srgbClr val="00B050"/>
                </a:solidFill>
              </a:rPr>
              <a:t>إدارة الرضع الصغار و المعرضين للمخاطر التغذوية أقل من ستة أشهر و أمهاتهم (مامي)</a:t>
            </a:r>
            <a:r>
              <a:rPr lang="ar-SA" baseline="0"/>
              <a:t>لكل شخصٍ</a:t>
            </a:r>
          </a:p>
          <a:p>
            <a:pPr marL="171450" indent="-171450" algn="r" rtl="1">
              <a:buFont typeface="Arial" panose="020B0604020202020204" pitchFamily="34" charset="0"/>
              <a:buChar char="•"/>
            </a:pPr>
            <a:r>
              <a:rPr lang="ar-SA" baseline="0"/>
              <a:t>في مجموعات ثنائية، يكمل المتدربون السجل بالسيناريو المخصص من النشاط الأخير</a:t>
            </a:r>
          </a:p>
          <a:p>
            <a:pPr marL="171450" indent="-171450" algn="r" rtl="1">
              <a:buFont typeface="Arial" panose="020B0604020202020204" pitchFamily="34" charset="0"/>
              <a:buChar char="•"/>
            </a:pPr>
            <a:r>
              <a:rPr lang="ar-SA" baseline="0"/>
              <a:t>يلقي الميسِّرون نظرةً على المجموعات ويقدِّمون الدعم عند الضرورة </a:t>
            </a:r>
          </a:p>
          <a:p>
            <a:pPr marL="171450" indent="-171450" algn="r" rtl="1">
              <a:buFont typeface="Arial" panose="020B0604020202020204" pitchFamily="34" charset="0"/>
              <a:buChar char="•"/>
            </a:pPr>
            <a:endParaRPr lang="ar-SA" baseline="0"/>
          </a:p>
          <a:p>
            <a:pPr marL="0" indent="0" algn="r" rtl="1">
              <a:buFont typeface="Arial" panose="020B0604020202020204" pitchFamily="34" charset="0"/>
              <a:buNone/>
            </a:pPr>
            <a:r>
              <a:rPr lang="ar-SA" b="1" baseline="0"/>
              <a:t>الخطوة الثانية (25 دقيقةً)</a:t>
            </a:r>
          </a:p>
          <a:p>
            <a:pPr marL="171450" indent="-171450" algn="r" rtl="1">
              <a:buFont typeface="Arial" panose="020B0604020202020204" pitchFamily="34" charset="0"/>
              <a:buChar char="•"/>
            </a:pPr>
            <a:r>
              <a:rPr lang="ar-SA" baseline="0"/>
              <a:t>تقديم الوحدة التاسعة_ورقة النشاط_استمارة التقارير </a:t>
            </a:r>
            <a:r>
              <a:rPr lang="ar-YE" b="1">
                <a:solidFill>
                  <a:srgbClr val="00B050"/>
                </a:solidFill>
              </a:rPr>
              <a:t>إدارة الرضع الصغار و المعرضين للمخاطر التغذوية أقل من ستة أشهر و أمهاتهم (مامي) </a:t>
            </a:r>
            <a:r>
              <a:rPr lang="ar-SA" baseline="0"/>
              <a:t>والوحدة التاسعة_ورقة النشاط_سجل مكتمل</a:t>
            </a:r>
          </a:p>
          <a:p>
            <a:pPr marL="171450" indent="-171450" algn="r" rtl="1">
              <a:buFont typeface="Arial" panose="020B0604020202020204" pitchFamily="34" charset="0"/>
              <a:buChar char="•"/>
            </a:pPr>
            <a:r>
              <a:rPr lang="ar-SA" baseline="0"/>
              <a:t>يجب على المشاركين مواصلة العمل في مجموعات ثنائية واستخدام السجل المكتمل لإكمال استمارة التقارير</a:t>
            </a:r>
          </a:p>
          <a:p>
            <a:pPr marL="171450" indent="-171450" algn="r" rtl="1">
              <a:buFont typeface="Arial" panose="020B0604020202020204" pitchFamily="34" charset="0"/>
              <a:buChar char="•"/>
            </a:pPr>
            <a:endParaRPr lang="ar-SA" baseline="0"/>
          </a:p>
          <a:p>
            <a:pPr marL="171450" indent="-171450" algn="r" rtl="1">
              <a:buFont typeface="Arial" panose="020B0604020202020204" pitchFamily="34" charset="0"/>
              <a:buChar char="•"/>
            </a:pPr>
            <a:r>
              <a:rPr lang="ar-SA" baseline="0"/>
              <a:t>ما يجب فعله: إعادة تجميع المشاركين والاستفسار عما إذا كانت هناك أي تحديات، أو إذا كانت هناك أي تعقيبات أو أفكار بشأن استمارتي الرصد و</a:t>
            </a:r>
            <a:r>
              <a:rPr lang="ar-YE" baseline="0"/>
              <a:t> كتابة</a:t>
            </a:r>
            <a:r>
              <a:rPr lang="ar-SA" baseline="0"/>
              <a:t> التقرير هاتين</a:t>
            </a:r>
          </a:p>
          <a:p>
            <a:pPr marL="171450" indent="-171450" algn="r" rtl="1">
              <a:buFont typeface="Arial" panose="020B0604020202020204" pitchFamily="34" charset="0"/>
              <a:buChar char="•"/>
            </a:pPr>
            <a:endParaRPr lang="ar-SA" baseline="0"/>
          </a:p>
          <a:p>
            <a:pPr marL="171450" indent="-171450" algn="r" rtl="1">
              <a:buFont typeface="Arial" panose="020B0604020202020204" pitchFamily="34" charset="0"/>
              <a:buChar char="•"/>
            </a:pPr>
            <a:endParaRPr lang="en-US" baseline="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111</a:t>
            </a:fld>
            <a:endParaRPr lang="en-UK"/>
          </a:p>
        </p:txBody>
      </p:sp>
    </p:spTree>
    <p:extLst>
      <p:ext uri="{BB962C8B-B14F-4D97-AF65-F5344CB8AC3E}">
        <p14:creationId xmlns:p14="http://schemas.microsoft.com/office/powerpoint/2010/main" val="15360517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112</a:t>
            </a:fld>
            <a:endParaRPr lang="en-UK"/>
          </a:p>
        </p:txBody>
      </p:sp>
    </p:spTree>
    <p:extLst>
      <p:ext uri="{BB962C8B-B14F-4D97-AF65-F5344CB8AC3E}">
        <p14:creationId xmlns:p14="http://schemas.microsoft.com/office/powerpoint/2010/main" val="34488241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0" i="0"/>
              <a:t>ما يمكن فعله: تقديم الوحدة العاشرة ورقة النشاط التخطيط للعمل إلى كل شخصٍ (أو يمكنك تكوين مجموعات صغيرة حسب الموقع الجغرافي، مثلاً)</a:t>
            </a:r>
          </a:p>
          <a:p>
            <a:pPr algn="r" rtl="1"/>
            <a:endParaRPr lang="ar-SA" b="0" i="0"/>
          </a:p>
          <a:p>
            <a:pPr algn="r" rtl="1"/>
            <a:r>
              <a:rPr lang="ar-SA" b="0" i="0"/>
              <a:t>تعليمات النشاط (45 دقيقةً)</a:t>
            </a:r>
          </a:p>
          <a:p>
            <a:pPr algn="r" rtl="1"/>
            <a:r>
              <a:rPr lang="ar-SA" b="0" i="0"/>
              <a:t>الأفراد أو المجموعات الصغيرة المعنيون بالتفكير في التدريب وإكمال خطة العمل التي سيكونون مسؤولين عنها</a:t>
            </a:r>
          </a:p>
          <a:p>
            <a:pPr algn="r" rtl="1"/>
            <a:r>
              <a:rPr lang="ar-SA" b="0" i="0"/>
              <a:t>ينبغي أن تركز خطة العمل على تنفيذ المعارف والمهارات الجديدة، كجزءٍ من تنفيذ </a:t>
            </a:r>
            <a:r>
              <a:rPr lang="ar-YE" b="1">
                <a:solidFill>
                  <a:srgbClr val="00B050"/>
                </a:solidFill>
              </a:rPr>
              <a:t>إدارة الرضع الصغار و المعرضين للمخاطر التغذوية أقل من ستة أشهر و أمهاتهم (مامي)</a:t>
            </a:r>
            <a:endParaRPr lang="ar-SA" b="0" i="0"/>
          </a:p>
          <a:p>
            <a:pPr algn="r" rtl="1"/>
            <a:r>
              <a:rPr lang="ar-SA" b="0" i="0"/>
              <a:t>تخصيص 45 دقيقةً لهذا النشاط</a:t>
            </a:r>
          </a:p>
          <a:p>
            <a:pPr algn="r" rtl="1"/>
            <a:r>
              <a:rPr lang="ar-SA" b="0" i="0"/>
              <a:t>في الجلسة العامة، يمكن تخصيص 15 دقيقةً لسماع مثالين أو 3 أمثلة عن خطط العمل</a:t>
            </a:r>
          </a:p>
          <a:p>
            <a:pPr algn="r" rtl="1"/>
            <a:r>
              <a:rPr lang="ar-SA" b="0" i="0"/>
              <a:t>مطالبة المشاركين بالتفكير في هذه الإجراءات وتقديم اقتراحات أو تعقيبات</a:t>
            </a:r>
          </a:p>
          <a:p>
            <a:pPr rtl="1"/>
            <a:endParaRPr lang="en-US" b="0" i="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113</a:t>
            </a:fld>
            <a:endParaRPr lang="en-UK"/>
          </a:p>
        </p:txBody>
      </p:sp>
    </p:spTree>
    <p:extLst>
      <p:ext uri="{BB962C8B-B14F-4D97-AF65-F5344CB8AC3E}">
        <p14:creationId xmlns:p14="http://schemas.microsoft.com/office/powerpoint/2010/main" val="24713772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114</a:t>
            </a:fld>
            <a:endParaRPr lang="en-UK"/>
          </a:p>
        </p:txBody>
      </p:sp>
    </p:spTree>
    <p:extLst>
      <p:ext uri="{BB962C8B-B14F-4D97-AF65-F5344CB8AC3E}">
        <p14:creationId xmlns:p14="http://schemas.microsoft.com/office/powerpoint/2010/main" val="7957341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1"/>
              <a:t>ما يجب فعله: </a:t>
            </a:r>
            <a:r>
              <a:rPr lang="ar"/>
              <a:t>توزيع استمارة التقييم أو ما بعد الاختبار وتخصيص 30 دقيقةً للمشاركين لإكمال كلتاهما </a:t>
            </a:r>
          </a:p>
          <a:p>
            <a:pPr algn="r" rtl="1"/>
            <a:endParaRPr lang="en-US" b="1"/>
          </a:p>
          <a:p>
            <a:pPr algn="r" rtl="1"/>
            <a:r>
              <a:rPr lang="ar" b="1"/>
              <a:t>تقديم تقرير عما يلي:</a:t>
            </a:r>
          </a:p>
          <a:p>
            <a:pPr marL="171450" indent="-171450" algn="r" rtl="1">
              <a:buFont typeface="Arial" panose="020B0604020202020204" pitchFamily="34" charset="0"/>
              <a:buChar char="•"/>
            </a:pPr>
            <a:r>
              <a:rPr lang="ar"/>
              <a:t>يُرجى إكمال الاختبار البعدي وتقييم التدريب</a:t>
            </a:r>
          </a:p>
          <a:p>
            <a:pPr marL="171450" indent="-171450" algn="r" rtl="1">
              <a:buFont typeface="Arial" panose="020B0604020202020204" pitchFamily="34" charset="0"/>
              <a:buChar char="•"/>
            </a:pPr>
            <a:r>
              <a:rPr lang="ar"/>
              <a:t>ستساعدنا هذه النتائج في تحسين محتوى التدريب وطريقة التقديم في المرة المُقبِلة</a:t>
            </a:r>
          </a:p>
          <a:p>
            <a:pPr marL="171450" indent="-171450" algn="r" rtl="1">
              <a:buFont typeface="Arial" panose="020B0604020202020204" pitchFamily="34" charset="0"/>
              <a:buChar char="•"/>
            </a:pPr>
            <a:r>
              <a:rPr lang="ar"/>
              <a:t>لا يتم النظر إلى نتائج الاختبارات على المستوى الفردي، ولكن على نطاق المجموعة بأكملها</a:t>
            </a:r>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115</a:t>
            </a:fld>
            <a:endParaRPr lang="en-UK"/>
          </a:p>
        </p:txBody>
      </p:sp>
    </p:spTree>
    <p:extLst>
      <p:ext uri="{BB962C8B-B14F-4D97-AF65-F5344CB8AC3E}">
        <p14:creationId xmlns:p14="http://schemas.microsoft.com/office/powerpoint/2010/main" val="26235586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116</a:t>
            </a:fld>
            <a:endParaRPr lang="en-UK"/>
          </a:p>
        </p:txBody>
      </p:sp>
    </p:spTree>
    <p:extLst>
      <p:ext uri="{BB962C8B-B14F-4D97-AF65-F5344CB8AC3E}">
        <p14:creationId xmlns:p14="http://schemas.microsoft.com/office/powerpoint/2010/main" val="20685315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118</a:t>
            </a:fld>
            <a:endParaRPr lang="en-UK"/>
          </a:p>
        </p:txBody>
      </p:sp>
    </p:spTree>
    <p:extLst>
      <p:ext uri="{BB962C8B-B14F-4D97-AF65-F5344CB8AC3E}">
        <p14:creationId xmlns:p14="http://schemas.microsoft.com/office/powerpoint/2010/main" val="308635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lvl="0" indent="0" rtl="1">
              <a:buNone/>
            </a:pPr>
            <a:r>
              <a:rPr lang="ar-YE" sz="1200" b="1" i="0">
                <a:solidFill>
                  <a:schemeClr val="tx1"/>
                </a:solidFill>
                <a:effectLst/>
              </a:rPr>
              <a:t>قدم</a:t>
            </a:r>
            <a:r>
              <a:rPr lang="ar" sz="1200" b="1" i="0">
                <a:solidFill>
                  <a:schemeClr val="tx1"/>
                </a:solidFill>
                <a:effectLst/>
              </a:rPr>
              <a:t> تقرير عما يلي: </a:t>
            </a:r>
            <a:r>
              <a:rPr lang="ar" sz="1200" b="0" i="0">
                <a:solidFill>
                  <a:schemeClr val="tx1"/>
                </a:solidFill>
                <a:effectLst/>
              </a:rPr>
              <a:t>نحدد حالة </a:t>
            </a:r>
            <a:r>
              <a:rPr lang="ar-YE" sz="1200" b="0" i="0">
                <a:solidFill>
                  <a:schemeClr val="tx1"/>
                </a:solidFill>
                <a:effectLst/>
              </a:rPr>
              <a:t>ال</a:t>
            </a:r>
            <a:r>
              <a:rPr lang="ar" sz="1200" b="0" i="0">
                <a:solidFill>
                  <a:schemeClr val="tx1"/>
                </a:solidFill>
                <a:effectLst/>
              </a:rPr>
              <a:t>مخاطر التغذ</a:t>
            </a:r>
            <a:r>
              <a:rPr lang="ar-YE" sz="1200" b="0" i="0">
                <a:solidFill>
                  <a:schemeClr val="tx1"/>
                </a:solidFill>
                <a:effectLst/>
              </a:rPr>
              <a:t>و</a:t>
            </a:r>
            <a:r>
              <a:rPr lang="ar" sz="1200" b="0" i="0">
                <a:solidFill>
                  <a:schemeClr val="tx1"/>
                </a:solidFill>
                <a:effectLst/>
              </a:rPr>
              <a:t>ية عند الرُضّع ممن تقل أعمارهم عن 6 أشهر من خلال تقييم 5 مكونات</a:t>
            </a:r>
          </a:p>
          <a:p>
            <a:pPr marL="0" lvl="0" indent="0" rtl="1">
              <a:buNone/>
            </a:pPr>
            <a:endParaRPr lang="en-GB" sz="1200" b="1" i="1" baseline="0">
              <a:solidFill>
                <a:schemeClr val="tx1"/>
              </a:solidFill>
              <a:effectLst/>
              <a:sym typeface="Wingdings" panose="05000000000000000000" pitchFamily="2" charset="2"/>
            </a:endParaRPr>
          </a:p>
          <a:p>
            <a:pPr marL="0" lvl="0" indent="0" rtl="1">
              <a:buNone/>
            </a:pPr>
            <a:r>
              <a:rPr lang="ar" sz="1200" b="1" i="0">
                <a:solidFill>
                  <a:schemeClr val="tx1"/>
                </a:solidFill>
                <a:effectLst/>
                <a:sym typeface="Wingdings" panose="05000000000000000000" pitchFamily="2" charset="2"/>
              </a:rPr>
              <a:t>الأسئلة: </a:t>
            </a:r>
            <a:r>
              <a:rPr lang="ar" sz="1200" b="0" i="0">
                <a:solidFill>
                  <a:schemeClr val="tx1"/>
                </a:solidFill>
                <a:effectLst/>
                <a:sym typeface="Wingdings" panose="05000000000000000000" pitchFamily="2" charset="2"/>
              </a:rPr>
              <a:t>كيف يوضِّح لنا كل مكوِّن </a:t>
            </a:r>
            <a:r>
              <a:rPr lang="ar-YE" sz="1200" b="0" i="0">
                <a:solidFill>
                  <a:schemeClr val="tx1"/>
                </a:solidFill>
                <a:effectLst/>
                <a:sym typeface="Wingdings" panose="05000000000000000000" pitchFamily="2" charset="2"/>
              </a:rPr>
              <a:t>ال</a:t>
            </a:r>
            <a:r>
              <a:rPr lang="ar" sz="1200" b="0" i="0">
                <a:solidFill>
                  <a:schemeClr val="tx1"/>
                </a:solidFill>
                <a:effectLst/>
                <a:sym typeface="Wingdings" panose="05000000000000000000" pitchFamily="2" charset="2"/>
              </a:rPr>
              <a:t>مخاطر التغذ</a:t>
            </a:r>
            <a:r>
              <a:rPr lang="ar-YE" sz="1200" b="0" i="0">
                <a:solidFill>
                  <a:schemeClr val="tx1"/>
                </a:solidFill>
                <a:effectLst/>
                <a:sym typeface="Wingdings" panose="05000000000000000000" pitchFamily="2" charset="2"/>
              </a:rPr>
              <a:t>و</a:t>
            </a:r>
            <a:r>
              <a:rPr lang="ar" sz="1200" b="0" i="0">
                <a:solidFill>
                  <a:schemeClr val="tx1"/>
                </a:solidFill>
                <a:effectLst/>
                <a:sym typeface="Wingdings" panose="05000000000000000000" pitchFamily="2" charset="2"/>
              </a:rPr>
              <a:t>ية المتعلقة بالرضيع؟ لنضع الحالة السريرية للرضيع في الاعتبار أولاً.. ماذا توضِّح لنا هذه الحالة عن </a:t>
            </a:r>
            <a:r>
              <a:rPr lang="ar-YE" sz="1200" b="0" i="0">
                <a:solidFill>
                  <a:schemeClr val="tx1"/>
                </a:solidFill>
                <a:effectLst/>
                <a:sym typeface="Wingdings" panose="05000000000000000000" pitchFamily="2" charset="2"/>
              </a:rPr>
              <a:t>ال</a:t>
            </a:r>
            <a:r>
              <a:rPr lang="ar" sz="1200" b="0" i="0">
                <a:solidFill>
                  <a:schemeClr val="tx1"/>
                </a:solidFill>
                <a:effectLst/>
                <a:sym typeface="Wingdings" panose="05000000000000000000" pitchFamily="2" charset="2"/>
              </a:rPr>
              <a:t>مخاطر التغذ</a:t>
            </a:r>
            <a:r>
              <a:rPr lang="ar-YE" sz="1200" b="0" i="0">
                <a:solidFill>
                  <a:schemeClr val="tx1"/>
                </a:solidFill>
                <a:effectLst/>
                <a:sym typeface="Wingdings" panose="05000000000000000000" pitchFamily="2" charset="2"/>
              </a:rPr>
              <a:t>و</a:t>
            </a:r>
            <a:r>
              <a:rPr lang="ar" sz="1200" b="0" i="0">
                <a:solidFill>
                  <a:schemeClr val="tx1"/>
                </a:solidFill>
                <a:effectLst/>
                <a:sym typeface="Wingdings" panose="05000000000000000000" pitchFamily="2" charset="2"/>
              </a:rPr>
              <a:t>ية المتعلقة بالرضيع؟ </a:t>
            </a:r>
          </a:p>
          <a:p>
            <a:pPr marL="0" lvl="0" indent="0" rtl="1">
              <a:buNone/>
            </a:pPr>
            <a:endParaRPr lang="en-GB" sz="1200" b="0" i="0" baseline="0">
              <a:solidFill>
                <a:schemeClr val="tx1"/>
              </a:solidFill>
              <a:effectLst/>
              <a:sym typeface="Wingdings" panose="05000000000000000000" pitchFamily="2" charset="2"/>
            </a:endParaRPr>
          </a:p>
          <a:p>
            <a:pPr marL="0" lvl="0" indent="0" rtl="1">
              <a:buNone/>
            </a:pPr>
            <a:r>
              <a:rPr lang="ar" sz="1200" b="1" i="0">
                <a:solidFill>
                  <a:schemeClr val="tx1"/>
                </a:solidFill>
                <a:effectLst/>
                <a:sym typeface="Wingdings" panose="05000000000000000000" pitchFamily="2" charset="2"/>
              </a:rPr>
              <a:t>ما يمكن فعله: </a:t>
            </a:r>
            <a:r>
              <a:rPr lang="ar" sz="1200" b="0" i="0">
                <a:solidFill>
                  <a:schemeClr val="tx1"/>
                </a:solidFill>
                <a:effectLst/>
                <a:sym typeface="Wingdings" panose="05000000000000000000" pitchFamily="2" charset="2"/>
              </a:rPr>
              <a:t>يُرجى انتظار الإجابات، ثم الاستفسار عن </a:t>
            </a:r>
            <a:r>
              <a:rPr lang="ar-YE" sz="1200" b="0" i="0">
                <a:solidFill>
                  <a:schemeClr val="tx1"/>
                </a:solidFill>
                <a:effectLst/>
                <a:sym typeface="Wingdings" panose="05000000000000000000" pitchFamily="2" charset="2"/>
              </a:rPr>
              <a:t>ال</a:t>
            </a:r>
            <a:r>
              <a:rPr lang="ar" sz="1200" b="0" i="0">
                <a:solidFill>
                  <a:schemeClr val="tx1"/>
                </a:solidFill>
                <a:effectLst/>
                <a:sym typeface="Wingdings" panose="05000000000000000000" pitchFamily="2" charset="2"/>
              </a:rPr>
              <a:t>ممارسات التغذ</a:t>
            </a:r>
            <a:r>
              <a:rPr lang="ar-YE" sz="1200" b="0" i="0">
                <a:solidFill>
                  <a:schemeClr val="tx1"/>
                </a:solidFill>
                <a:effectLst/>
                <a:sym typeface="Wingdings" panose="05000000000000000000" pitchFamily="2" charset="2"/>
              </a:rPr>
              <a:t>و</a:t>
            </a:r>
            <a:r>
              <a:rPr lang="ar" sz="1200" b="0" i="0">
                <a:solidFill>
                  <a:schemeClr val="tx1"/>
                </a:solidFill>
                <a:effectLst/>
                <a:sym typeface="Wingdings" panose="05000000000000000000" pitchFamily="2" charset="2"/>
              </a:rPr>
              <a:t>ية، ثم الصحة النفسية للأم، ثم الحالة التغذوية للرضيع.</a:t>
            </a:r>
          </a:p>
          <a:p>
            <a:pPr marL="0" lvl="0" indent="0" rtl="1">
              <a:buNone/>
            </a:pPr>
            <a:endParaRPr lang="en-GB" sz="1200" b="1" i="0" baseline="0">
              <a:solidFill>
                <a:schemeClr val="tx1"/>
              </a:solidFill>
              <a:effectLst/>
            </a:endParaRPr>
          </a:p>
          <a:p>
            <a:pPr marL="0" lvl="0" indent="0" rtl="1">
              <a:buNone/>
            </a:pPr>
            <a:r>
              <a:rPr lang="ar" sz="1200" b="1" i="0" u="sng">
                <a:solidFill>
                  <a:schemeClr val="tx1"/>
                </a:solidFill>
                <a:effectLst/>
              </a:rPr>
              <a:t>مواضيع النقاش:</a:t>
            </a:r>
          </a:p>
          <a:p>
            <a:pPr marL="342900" lvl="0" indent="-342900" rtl="1">
              <a:buChar char="•"/>
            </a:pPr>
            <a:r>
              <a:rPr lang="ar" sz="1200" b="1" i="0">
                <a:solidFill>
                  <a:schemeClr val="tx1"/>
                </a:solidFill>
                <a:effectLst/>
              </a:rPr>
              <a:t>الحالة السريرية للرضيع:</a:t>
            </a:r>
          </a:p>
          <a:p>
            <a:pPr marL="800100" lvl="1" indent="-342900" rtl="1">
              <a:buChar char="•"/>
            </a:pPr>
            <a:r>
              <a:rPr lang="ar" sz="1200" b="0" i="0">
                <a:solidFill>
                  <a:schemeClr val="tx1"/>
                </a:solidFill>
                <a:effectLst/>
              </a:rPr>
              <a:t>إذا كان الرضيع يعاني مرضاً كامناً أو مشكلةً سريريةً، فسيؤثِّر ذلك في قدرته على النمو والتطور بشكلٍ صحيحٍ وسيكون معرّضاً لمخاطر تغذوية. </a:t>
            </a:r>
            <a:endParaRPr lang="en-GB" sz="1200" b="1" i="0" baseline="0">
              <a:solidFill>
                <a:schemeClr val="tx1"/>
              </a:solidFill>
              <a:effectLst/>
            </a:endParaRPr>
          </a:p>
          <a:p>
            <a:pPr marL="457200" lvl="1" indent="0" rtl="1">
              <a:buNone/>
            </a:pPr>
            <a:endParaRPr lang="en-GB" sz="1200" b="0" i="0" baseline="0">
              <a:solidFill>
                <a:schemeClr val="tx1"/>
              </a:solidFill>
              <a:effectLst/>
            </a:endParaRPr>
          </a:p>
          <a:p>
            <a:pPr marL="342900" lvl="0" indent="-342900" rtl="1">
              <a:buChar char="•"/>
            </a:pPr>
            <a:r>
              <a:rPr lang="ar-YE" sz="1200" b="1" i="0">
                <a:solidFill>
                  <a:schemeClr val="tx1"/>
                </a:solidFill>
                <a:effectLst/>
              </a:rPr>
              <a:t>الممارسات</a:t>
            </a:r>
            <a:r>
              <a:rPr lang="ar" sz="1200" b="1" i="0">
                <a:solidFill>
                  <a:schemeClr val="tx1"/>
                </a:solidFill>
                <a:effectLst/>
              </a:rPr>
              <a:t> التغذ</a:t>
            </a:r>
            <a:r>
              <a:rPr lang="ar-YE" sz="1200" b="1" i="0">
                <a:solidFill>
                  <a:schemeClr val="tx1"/>
                </a:solidFill>
                <a:effectLst/>
              </a:rPr>
              <a:t>و</a:t>
            </a:r>
            <a:r>
              <a:rPr lang="ar" sz="1200" b="1" i="0">
                <a:solidFill>
                  <a:schemeClr val="tx1"/>
                </a:solidFill>
                <a:effectLst/>
              </a:rPr>
              <a:t>ية:</a:t>
            </a:r>
          </a:p>
          <a:p>
            <a:pPr marL="800100" lvl="1" indent="-342900" rtl="1">
              <a:buChar char="•"/>
            </a:pPr>
            <a:r>
              <a:rPr lang="ar" sz="1200" b="0" i="0">
                <a:solidFill>
                  <a:schemeClr val="tx1"/>
                </a:solidFill>
                <a:effectLst/>
              </a:rPr>
              <a:t>في حالة عدم إطعام الرضيع بشكلٍ كافٍ، فسوف يتأثر نموه وتطور مهاراته سلباً وسيكون معرّضاً لمخاطر تغذوية. </a:t>
            </a:r>
          </a:p>
          <a:p>
            <a:pPr marL="342900" indent="-342900" rtl="1">
              <a:buChar char="•"/>
            </a:pPr>
            <a:endParaRPr lang="en-US" b="1"/>
          </a:p>
          <a:p>
            <a:pPr marL="342900" indent="-342900" rtl="1">
              <a:buChar char="•"/>
            </a:pPr>
            <a:r>
              <a:rPr lang="ar" b="1"/>
              <a:t>الصحة النفسية للأم: </a:t>
            </a:r>
          </a:p>
          <a:p>
            <a:pPr marL="800100" lvl="1" indent="-342900" rtl="1">
              <a:buChar char="•"/>
            </a:pPr>
            <a:r>
              <a:rPr lang="ar" sz="1200" b="0" i="0">
                <a:solidFill>
                  <a:schemeClr val="tx1"/>
                </a:solidFill>
                <a:effectLst/>
              </a:rPr>
              <a:t>يمكن أن تؤدي الحالة المزاجية السيئة والقلق المفرط إلى عدم تمكُّن الطفل من مسك الثدي جيداً </a:t>
            </a:r>
            <a:r>
              <a:rPr lang="ar" sz="1200" b="0">
                <a:solidFill>
                  <a:schemeClr val="tx1"/>
                </a:solidFill>
              </a:rPr>
              <a:t>وعدم التركيز في ممارسات الرعاية وظهور صعوبات في الرضاعة الطبيعية</a:t>
            </a:r>
            <a:endParaRPr lang="en-GB" sz="1200" b="0">
              <a:solidFill>
                <a:schemeClr val="tx1"/>
              </a:solidFill>
            </a:endParaRPr>
          </a:p>
          <a:p>
            <a:pPr marL="800100" lvl="1" indent="-342900" rtl="1">
              <a:buChar char="•"/>
            </a:pPr>
            <a:r>
              <a:rPr lang="ar" sz="1200" b="0">
                <a:solidFill>
                  <a:schemeClr val="tx1"/>
                </a:solidFill>
              </a:rPr>
              <a:t>يمكن أن يترك رفاه الأم السيئ</a:t>
            </a:r>
            <a:r>
              <a:rPr lang="ar-YE" sz="1200" b="0">
                <a:solidFill>
                  <a:schemeClr val="tx1"/>
                </a:solidFill>
              </a:rPr>
              <a:t> </a:t>
            </a:r>
            <a:r>
              <a:rPr lang="ar" sz="1200" b="0" i="0">
                <a:solidFill>
                  <a:schemeClr val="tx1"/>
                </a:solidFill>
                <a:effectLst/>
              </a:rPr>
              <a:t>آثاراً سلبيةً على صحة الطفل ونموه</a:t>
            </a:r>
          </a:p>
          <a:p>
            <a:pPr marL="800100" lvl="1" indent="-342900" rtl="1">
              <a:buChar char="•"/>
            </a:pPr>
            <a:r>
              <a:rPr lang="ar" sz="1200" b="0" i="0">
                <a:solidFill>
                  <a:schemeClr val="tx1"/>
                </a:solidFill>
                <a:effectLst/>
              </a:rPr>
              <a:t>لذلك إذا كانت الأم مصابةً بمرضٍ نفسيٍ، فإن الرضيع يكون معرّضاً لمخاطر تغذوية، وتحتاج الأم الحصول على دعم من أجل رفاهها. </a:t>
            </a:r>
            <a:endParaRPr lang="en-GB" sz="1200" b="0" i="0">
              <a:solidFill>
                <a:schemeClr val="tx1"/>
              </a:solidFill>
              <a:effectLst/>
            </a:endParaRPr>
          </a:p>
          <a:p>
            <a:pPr marL="457200" lvl="1" indent="0" rtl="1">
              <a:buNone/>
            </a:pPr>
            <a:endParaRPr lang="en-GB" sz="1200" b="0" i="0">
              <a:solidFill>
                <a:schemeClr val="tx1"/>
              </a:solidFill>
              <a:effectLst/>
            </a:endParaRPr>
          </a:p>
          <a:p>
            <a:pPr marL="342900" lvl="0" indent="-342900" rtl="1">
              <a:buChar char="•"/>
            </a:pPr>
            <a:r>
              <a:rPr lang="ar" sz="1200" b="1" i="0">
                <a:solidFill>
                  <a:schemeClr val="tx1"/>
                </a:solidFill>
                <a:effectLst/>
              </a:rPr>
              <a:t>الحالة التغذوية للرضيع:</a:t>
            </a:r>
          </a:p>
          <a:p>
            <a:pPr marL="800100" lvl="1" indent="-342900" rtl="1">
              <a:buChar char="•"/>
            </a:pPr>
            <a:r>
              <a:rPr lang="ar" sz="1200" b="0" i="0">
                <a:solidFill>
                  <a:schemeClr val="tx1"/>
                </a:solidFill>
                <a:effectLst/>
              </a:rPr>
              <a:t>توضح الحالة التغذوية السيئة للرضيع ما إذا كان نمو الطفل ضعيفاً بالفعل أم لا - نحتاج إلى "</a:t>
            </a:r>
            <a:r>
              <a:rPr lang="ar" sz="1200" b="1" i="0">
                <a:solidFill>
                  <a:schemeClr val="tx1"/>
                </a:solidFill>
                <a:effectLst/>
              </a:rPr>
              <a:t>علاج</a:t>
            </a:r>
            <a:r>
              <a:rPr lang="ar" sz="1200" b="0" i="0">
                <a:solidFill>
                  <a:schemeClr val="tx1"/>
                </a:solidFill>
                <a:effectLst/>
              </a:rPr>
              <a:t>" هؤلاء الأطفال. من الناحية المثالية، ينبغي اكتشاف حالة الأطفال قبل وصولهم إلى هذه المرحلة، حتى نتمكّن من " </a:t>
            </a:r>
            <a:r>
              <a:rPr lang="ar" sz="1200" b="1" i="0">
                <a:solidFill>
                  <a:schemeClr val="tx1"/>
                </a:solidFill>
                <a:effectLst/>
              </a:rPr>
              <a:t>منع</a:t>
            </a:r>
            <a:r>
              <a:rPr lang="ar" sz="1200" b="0" i="0">
                <a:solidFill>
                  <a:schemeClr val="tx1"/>
                </a:solidFill>
                <a:effectLst/>
              </a:rPr>
              <a:t>" عملية النمو الضعيف. يهدف مسار الرعاية الخاص </a:t>
            </a:r>
            <a:r>
              <a:rPr lang="ar-YE" sz="1200" b="0" i="0">
                <a:solidFill>
                  <a:schemeClr val="tx1"/>
                </a:solidFill>
                <a:effectLst/>
              </a:rPr>
              <a:t>ب</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sz="1200" b="0" i="0">
                <a:solidFill>
                  <a:schemeClr val="tx1"/>
                </a:solidFill>
                <a:effectLst/>
              </a:rPr>
              <a:t>إلى علاج سوء التغذية والوقاية منه.</a:t>
            </a:r>
          </a:p>
          <a:p>
            <a:pPr rtl="1"/>
            <a:endParaRPr lang="en-GB"/>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18</a:t>
            </a:fld>
            <a:endParaRPr lang="en-UK"/>
          </a:p>
        </p:txBody>
      </p:sp>
    </p:spTree>
    <p:extLst>
      <p:ext uri="{BB962C8B-B14F-4D97-AF65-F5344CB8AC3E}">
        <p14:creationId xmlns:p14="http://schemas.microsoft.com/office/powerpoint/2010/main" val="968554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sz="1200" b="1" i="0">
                <a:solidFill>
                  <a:schemeClr val="tx1"/>
                </a:solidFill>
                <a:effectLst/>
                <a:sym typeface="Wingdings" panose="05000000000000000000" pitchFamily="2" charset="2"/>
              </a:rPr>
              <a:t>الأسئلة: </a:t>
            </a:r>
            <a:r>
              <a:rPr lang="ar" sz="1200" b="0" i="0">
                <a:solidFill>
                  <a:schemeClr val="tx1"/>
                </a:solidFill>
                <a:effectLst/>
                <a:sym typeface="Wingdings" panose="05000000000000000000" pitchFamily="2" charset="2"/>
              </a:rPr>
              <a:t>كيف توضِّح لنا عوامل الخطر المتعلقة </a:t>
            </a:r>
            <a:r>
              <a:rPr lang="ar-YE" sz="1200" b="0" i="0">
                <a:solidFill>
                  <a:schemeClr val="tx1"/>
                </a:solidFill>
                <a:effectLst/>
                <a:sym typeface="Wingdings" panose="05000000000000000000" pitchFamily="2" charset="2"/>
              </a:rPr>
              <a:t>ب</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YE" sz="1200" b="0">
                <a:solidFill>
                  <a:srgbClr val="00B050"/>
                </a:solidFill>
                <a:effectLst/>
                <a:latin typeface="Arial" panose="020B0604020202020204" pitchFamily="34" charset="0"/>
                <a:ea typeface="Lato" panose="020F0502020204030203" pitchFamily="34" charset="0"/>
                <a:cs typeface="Arial" panose="020B0604020202020204" pitchFamily="34" charset="0"/>
              </a:rPr>
              <a:t>ال</a:t>
            </a:r>
            <a:r>
              <a:rPr lang="ar" sz="1200" b="0" i="0">
                <a:solidFill>
                  <a:schemeClr val="tx1"/>
                </a:solidFill>
                <a:effectLst/>
                <a:sym typeface="Wingdings" panose="05000000000000000000" pitchFamily="2" charset="2"/>
              </a:rPr>
              <a:t>مخاطر التغذ</a:t>
            </a:r>
            <a:r>
              <a:rPr lang="ar-YE" sz="1200" b="0" i="0">
                <a:solidFill>
                  <a:schemeClr val="tx1"/>
                </a:solidFill>
                <a:effectLst/>
                <a:sym typeface="Wingdings" panose="05000000000000000000" pitchFamily="2" charset="2"/>
              </a:rPr>
              <a:t>و</a:t>
            </a:r>
            <a:r>
              <a:rPr lang="ar" sz="1200" b="0" i="0">
                <a:solidFill>
                  <a:schemeClr val="tx1"/>
                </a:solidFill>
                <a:effectLst/>
                <a:sym typeface="Wingdings" panose="05000000000000000000" pitchFamily="2" charset="2"/>
              </a:rPr>
              <a:t>ية لدى الرضيع؟ </a:t>
            </a:r>
            <a:endParaRPr lang="en-GB" sz="1200" b="1" i="0" baseline="0">
              <a:solidFill>
                <a:schemeClr val="tx1"/>
              </a:solidFill>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GB" sz="1200" b="1" i="0" baseline="0">
              <a:solidFill>
                <a:schemeClr val="tx1"/>
              </a:solidFill>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 sz="1200" b="1" i="0">
                <a:solidFill>
                  <a:schemeClr val="tx1"/>
                </a:solidFill>
                <a:effectLst/>
              </a:rPr>
              <a:t>الإجابة: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0" i="0">
                <a:solidFill>
                  <a:schemeClr val="tx1"/>
                </a:solidFill>
                <a:effectLst/>
              </a:rPr>
              <a:t>إنها عوامل خطر قائمة على الأدلة وُجد أنها تؤثر في نتائج نمو الرضيع، لذلك إذا كان الزوجان الأم والرضيع يعانيان أيّاً من عوامل الخطر هذه، فإنهما يكونان أكثر عُرضة لخطر كونهما صغيرين في الوزن ومعرّضين لمخاطر تغذوية.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baseline="0">
              <a:solidFill>
                <a:schemeClr val="tx1"/>
              </a:solidFill>
              <a:effectLst/>
            </a:endParaRPr>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19</a:t>
            </a:fld>
            <a:endParaRPr lang="en-UK"/>
          </a:p>
        </p:txBody>
      </p:sp>
    </p:spTree>
    <p:extLst>
      <p:ext uri="{BB962C8B-B14F-4D97-AF65-F5344CB8AC3E}">
        <p14:creationId xmlns:p14="http://schemas.microsoft.com/office/powerpoint/2010/main" val="1664398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 b="1">
                <a:solidFill>
                  <a:schemeClr val="tx1"/>
                </a:solidFill>
              </a:rPr>
              <a:t>الأسئلة: </a:t>
            </a:r>
            <a:r>
              <a:rPr lang="ar" b="0">
                <a:solidFill>
                  <a:schemeClr val="tx1"/>
                </a:solidFill>
              </a:rPr>
              <a:t>لماذا ندرج تقييماً للصحة النفسية للأم؟ لماذا يُعتبَر رفاه الأم هامّاً في تحديد مخاطر إصابة الرضيع؟</a:t>
            </a:r>
          </a:p>
          <a:p>
            <a:pPr marL="0" indent="0" algn="r" rtl="1">
              <a:buFont typeface="Arial" panose="020B0604020202020204" pitchFamily="34" charset="0"/>
              <a:buNone/>
            </a:pPr>
            <a:endParaRPr lang="en-US" b="1">
              <a:solidFill>
                <a:schemeClr val="tx1"/>
              </a:solidFill>
            </a:endParaRPr>
          </a:p>
          <a:p>
            <a:pPr marL="0" indent="0" algn="r" rtl="1">
              <a:buFont typeface="Arial" panose="020B0604020202020204" pitchFamily="34" charset="0"/>
              <a:buNone/>
            </a:pPr>
            <a:r>
              <a:rPr lang="ar" b="1">
                <a:solidFill>
                  <a:schemeClr val="tx1"/>
                </a:solidFill>
              </a:rPr>
              <a:t>تقديم تقرير عما يلي: </a:t>
            </a:r>
            <a:endParaRPr lang="en-US" b="1">
              <a:solidFill>
                <a:schemeClr val="tx1"/>
              </a:solidFill>
            </a:endParaRPr>
          </a:p>
          <a:p>
            <a:pPr marL="285750" indent="-285750" algn="r" rtl="1">
              <a:buFont typeface="Arial" panose="020B0604020202020204" pitchFamily="34" charset="0"/>
              <a:buChar char="•"/>
            </a:pPr>
            <a:r>
              <a:rPr lang="ar" b="0">
                <a:solidFill>
                  <a:schemeClr val="tx1"/>
                </a:solidFill>
              </a:rPr>
              <a:t>في هذا العمر، يعتمد الرضيع اعتماداً كلياً على مُقدِّم الرعاية لتلبية جميع احتياجاته - خاصة في تلبية احتياجاته الغذائية. </a:t>
            </a:r>
            <a:endParaRPr lang="en-US" b="0">
              <a:solidFill>
                <a:schemeClr val="tx1"/>
              </a:solidFill>
            </a:endParaRPr>
          </a:p>
          <a:p>
            <a:pPr marL="285750" indent="-285750" algn="r" rtl="1">
              <a:buFont typeface="Arial" panose="020B0604020202020204" pitchFamily="34" charset="0"/>
              <a:buChar char="•"/>
            </a:pPr>
            <a:r>
              <a:rPr lang="ar" b="0">
                <a:solidFill>
                  <a:schemeClr val="tx1"/>
                </a:solidFill>
              </a:rPr>
              <a:t>لكن التغذية الكافية وحدها لا تكفي حتى يتمكَّن الطفل من تحقيق أقصى درجات النمو، من الناحية الفكرية والجسدية. </a:t>
            </a:r>
          </a:p>
          <a:p>
            <a:pPr marL="285750" indent="-285750" algn="r" rtl="1">
              <a:buFont typeface="Arial" panose="020B0604020202020204" pitchFamily="34" charset="0"/>
              <a:buChar char="•"/>
            </a:pPr>
            <a:r>
              <a:rPr lang="ar" b="0">
                <a:solidFill>
                  <a:schemeClr val="tx1"/>
                </a:solidFill>
              </a:rPr>
              <a:t>للوصول إلى الدرجة المُثلى من النمو البدني والمعرفي، يحتاج الطفل إلى الحصول على تغذيةٍ كافيةٍ وتحفيزٍ من الناحية الجسدية والعاطفي من مُقدِّمي الرعاية. </a:t>
            </a:r>
          </a:p>
          <a:p>
            <a:pPr marL="285750" marR="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solidFill>
                  <a:schemeClr val="tx1"/>
                </a:solidFill>
              </a:rPr>
              <a:t>في خلال أول عامين من الحياة، من الضروري أن يتلقى الدماغ تحفيزاً جسدياً من خلال الأصوات والأشياء واللمس والحركة؛ وعلاقةً عاطفيةً إيجابيةً بمُقدِّم الرعاية؛ والتغذية الكافية. </a:t>
            </a:r>
          </a:p>
          <a:p>
            <a:pPr marL="285750" marR="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solidFill>
                  <a:schemeClr val="tx1"/>
                </a:solidFill>
              </a:rPr>
              <a:t>في حالة عدم توفير هذه العوامل، يمكن أن يتطور دماغ الطفل بشكلٍ غير طبيعيٍ، مما يؤدي إلى الإصابة بإعاقة عقلية والتعرُّض للإصابة بأمراضٍ نفسيةٍ في وقتٍ لاحقٍ من الحياة. </a:t>
            </a:r>
          </a:p>
          <a:p>
            <a:pPr marL="285750" marR="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solidFill>
                  <a:schemeClr val="tx1"/>
                </a:solidFill>
              </a:rPr>
              <a:t>وبالإضافة إلى ذلك، إذا كانت الأم نفسها ليست بصحةٍ جيدةٍ من الناحية النفسية والجسدية، فقد لا تتمكن من توفير التغذية الكافية والرعاية لطفلها في ذلك الوقت، وقد يبدأ الرضيع بعد ذلك في التعرُّض لتعثُّر في النمو وسوءٍ في الصحة. </a:t>
            </a:r>
            <a:endParaRPr lang="en-US" b="0">
              <a:solidFill>
                <a:schemeClr val="tx1"/>
              </a:solidFill>
            </a:endParaRPr>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20</a:t>
            </a:fld>
            <a:endParaRPr lang="en-UK"/>
          </a:p>
        </p:txBody>
      </p:sp>
    </p:spTree>
    <p:extLst>
      <p:ext uri="{BB962C8B-B14F-4D97-AF65-F5344CB8AC3E}">
        <p14:creationId xmlns:p14="http://schemas.microsoft.com/office/powerpoint/2010/main" val="274133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lvl="0" rtl="1"/>
            <a:r>
              <a:rPr lang="ar" sz="1200" b="1" u="sng" kern="1200">
                <a:solidFill>
                  <a:schemeClr val="tx1"/>
                </a:solidFill>
                <a:effectLst/>
                <a:ea typeface="+mn-ea"/>
              </a:rPr>
              <a:t>النشاط (10 دقائق):</a:t>
            </a:r>
            <a:endParaRPr lang="en-US" sz="1200" b="1" kern="1200">
              <a:solidFill>
                <a:schemeClr val="tx1"/>
              </a:solidFill>
              <a:effectLst/>
              <a:ea typeface="+mn-ea"/>
              <a:cs typeface="+mn-cs"/>
            </a:endParaRPr>
          </a:p>
          <a:p>
            <a:pPr marL="628650" lvl="1" indent="-171450" rtl="1">
              <a:buFont typeface="Arial" panose="020B0604020202020204" pitchFamily="34" charset="0"/>
              <a:buChar char="•"/>
            </a:pPr>
            <a:r>
              <a:rPr lang="ar" sz="1200" kern="1200">
                <a:solidFill>
                  <a:schemeClr val="tx1"/>
                </a:solidFill>
                <a:effectLst/>
                <a:ea typeface="+mn-ea"/>
              </a:rPr>
              <a:t>في الجلسة العامة، يُرجى الطلب من أحد المتطوعين قراءة سيناريو الحالة الإفرادية أ من كتيب "دراسات الحالة الإفرادية - أ"</a:t>
            </a:r>
          </a:p>
          <a:p>
            <a:pPr marL="628650" lvl="1" indent="-171450" rtl="1">
              <a:buFont typeface="Arial" panose="020B0604020202020204" pitchFamily="34" charset="0"/>
              <a:buChar char="•"/>
            </a:pPr>
            <a:r>
              <a:rPr lang="ar" sz="1200" kern="1200">
                <a:solidFill>
                  <a:schemeClr val="tx1"/>
                </a:solidFill>
                <a:effectLst/>
                <a:ea typeface="+mn-ea"/>
              </a:rPr>
              <a:t>مطالبة المشاركين بتحديد ما الذي قد يشير إلى </a:t>
            </a:r>
            <a:r>
              <a:rPr lang="ar-YE" sz="1200" kern="1200">
                <a:solidFill>
                  <a:schemeClr val="tx1"/>
                </a:solidFill>
                <a:effectLst/>
                <a:ea typeface="+mn-ea"/>
              </a:rPr>
              <a:t>ال</a:t>
            </a:r>
            <a:r>
              <a:rPr lang="ar" sz="1200" kern="1200">
                <a:solidFill>
                  <a:schemeClr val="tx1"/>
                </a:solidFill>
                <a:effectLst/>
                <a:ea typeface="+mn-ea"/>
              </a:rPr>
              <a:t>مخاطر التغذ</a:t>
            </a:r>
            <a:r>
              <a:rPr lang="ar-YE" sz="1200" kern="1200">
                <a:solidFill>
                  <a:schemeClr val="tx1"/>
                </a:solidFill>
                <a:effectLst/>
                <a:ea typeface="+mn-ea"/>
              </a:rPr>
              <a:t>و</a:t>
            </a:r>
            <a:r>
              <a:rPr lang="ar" sz="1200" kern="1200">
                <a:solidFill>
                  <a:schemeClr val="tx1"/>
                </a:solidFill>
                <a:effectLst/>
                <a:ea typeface="+mn-ea"/>
              </a:rPr>
              <a:t>ية لدى لرضيع في هذا السيناريو؟ </a:t>
            </a:r>
            <a:endParaRPr lang="en-US" sz="1200" kern="1200">
              <a:solidFill>
                <a:schemeClr val="tx1"/>
              </a:solidFill>
              <a:effectLst/>
              <a:ea typeface="+mn-ea"/>
              <a:cs typeface="+mn-cs"/>
            </a:endParaRPr>
          </a:p>
          <a:p>
            <a:pPr marL="628650" lvl="1" indent="-171450" rtl="1">
              <a:buFont typeface="Arial" panose="020B0604020202020204" pitchFamily="34" charset="0"/>
              <a:buChar char="•"/>
            </a:pPr>
            <a:r>
              <a:rPr lang="ar" sz="1200" kern="1200">
                <a:solidFill>
                  <a:schemeClr val="tx1"/>
                </a:solidFill>
                <a:effectLst/>
                <a:ea typeface="+mn-ea"/>
              </a:rPr>
              <a:t>متابعة سيناريو الحالة "ب" و"جـ" و"د". </a:t>
            </a:r>
            <a:endParaRPr lang="en-US" sz="1200" kern="1200">
              <a:solidFill>
                <a:schemeClr val="tx1"/>
              </a:solidFill>
              <a:effectLst/>
              <a:ea typeface="+mn-ea"/>
              <a:cs typeface="+mn-cs"/>
            </a:endParaRPr>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21</a:t>
            </a:fld>
            <a:endParaRPr lang="en-UK"/>
          </a:p>
        </p:txBody>
      </p:sp>
    </p:spTree>
    <p:extLst>
      <p:ext uri="{BB962C8B-B14F-4D97-AF65-F5344CB8AC3E}">
        <p14:creationId xmlns:p14="http://schemas.microsoft.com/office/powerpoint/2010/main" val="3007467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SA" sz="1200" b="1" kern="1200">
                <a:solidFill>
                  <a:schemeClr val="tx1"/>
                </a:solidFill>
                <a:effectLst/>
                <a:ea typeface="+mn-ea"/>
                <a:cs typeface="+mn-cs"/>
              </a:rPr>
              <a:t>ملاحظات </a:t>
            </a:r>
            <a:r>
              <a:rPr lang="ar-YE" sz="1200" b="1" kern="1200">
                <a:solidFill>
                  <a:schemeClr val="tx1"/>
                </a:solidFill>
                <a:effectLst/>
                <a:ea typeface="+mn-ea"/>
                <a:cs typeface="+mn-cs"/>
              </a:rPr>
              <a:t>لإرشاد </a:t>
            </a:r>
            <a:r>
              <a:rPr lang="ar-SA" sz="1200" b="1" kern="1200">
                <a:solidFill>
                  <a:schemeClr val="tx1"/>
                </a:solidFill>
                <a:effectLst/>
                <a:ea typeface="+mn-ea"/>
                <a:cs typeface="+mn-cs"/>
              </a:rPr>
              <a:t>الميسِّر:</a:t>
            </a:r>
          </a:p>
          <a:p>
            <a:pPr rtl="1"/>
            <a:r>
              <a:rPr lang="ar-SA" sz="1200" kern="1200">
                <a:solidFill>
                  <a:schemeClr val="tx1"/>
                </a:solidFill>
                <a:effectLst/>
                <a:ea typeface="+mn-ea"/>
                <a:cs typeface="+mn-cs"/>
              </a:rPr>
              <a:t>يُرجى استخدام نسخة فارغة لوصف مسار الرعاية لمجموعة مختلفة من الأطفال، باستخدام صورة طفل للتنقل بين عدة مسارات مختلفة (ستُشاَرك شرائح عن هذا الأمر). </a:t>
            </a:r>
          </a:p>
          <a:p>
            <a:pPr rtl="1"/>
            <a:r>
              <a:rPr lang="ar-SA" sz="1200" kern="1200">
                <a:solidFill>
                  <a:schemeClr val="tx1"/>
                </a:solidFill>
                <a:effectLst/>
                <a:ea typeface="+mn-ea"/>
                <a:cs typeface="+mn-cs"/>
              </a:rPr>
              <a:t>تقديم تقرير عما يلي: </a:t>
            </a:r>
          </a:p>
          <a:p>
            <a:pPr marL="171450" indent="-171450" rtl="1">
              <a:buFont typeface="Arial" panose="020B0604020202020204" pitchFamily="34" charset="0"/>
              <a:buChar char="•"/>
            </a:pPr>
            <a:r>
              <a:rPr lang="ar-SA" sz="1200" kern="1200">
                <a:solidFill>
                  <a:schemeClr val="tx1"/>
                </a:solidFill>
                <a:effectLst/>
                <a:ea typeface="+mn-ea"/>
                <a:cs typeface="+mn-cs"/>
              </a:rPr>
              <a:t>"ما الذي يشتمل عليه مسار الرعاية الخاص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SA" sz="1200" kern="1200">
                <a:solidFill>
                  <a:schemeClr val="tx1"/>
                </a:solidFill>
                <a:effectLst/>
                <a:ea typeface="+mn-ea"/>
                <a:cs typeface="+mn-cs"/>
              </a:rPr>
              <a:t>عملياً؟"</a:t>
            </a:r>
          </a:p>
          <a:p>
            <a:pPr marL="171450" indent="-171450" rtl="1">
              <a:buFont typeface="Arial" panose="020B0604020202020204" pitchFamily="34" charset="0"/>
              <a:buChar char="•"/>
            </a:pPr>
            <a:r>
              <a:rPr lang="ar-SA" sz="1200" kern="1200">
                <a:solidFill>
                  <a:schemeClr val="tx1"/>
                </a:solidFill>
                <a:effectLst/>
                <a:ea typeface="+mn-ea"/>
                <a:cs typeface="+mn-cs"/>
              </a:rPr>
              <a:t>"ثمة ثلاث مراحل رئيسية: الفحص والتقييم والإدارة".</a:t>
            </a:r>
          </a:p>
          <a:p>
            <a:pPr marL="171450" indent="-171450" rtl="1">
              <a:buFont typeface="Arial" panose="020B0604020202020204" pitchFamily="34" charset="0"/>
              <a:buChar char="•"/>
            </a:pPr>
            <a:r>
              <a:rPr lang="ar-SA" sz="1200" kern="1200">
                <a:solidFill>
                  <a:schemeClr val="tx1"/>
                </a:solidFill>
                <a:effectLst/>
                <a:ea typeface="+mn-ea"/>
                <a:cs typeface="+mn-cs"/>
              </a:rPr>
              <a:t>"يعني الفحص تقييماً سريعاً يتم إجراؤه في أي نقطة اتصال مع الرُضّع والأمهات، مثل التطعيمات أو زيارات رصد النمو لجمع مجموعة كبيرة لتحديد الأطفال المعرّضين للخطر".</a:t>
            </a:r>
          </a:p>
          <a:p>
            <a:pPr marL="171450" indent="-171450" rtl="1">
              <a:buFont typeface="Arial" panose="020B0604020202020204" pitchFamily="34" charset="0"/>
              <a:buChar char="•"/>
            </a:pPr>
            <a:r>
              <a:rPr lang="ar-SA" sz="1200" kern="1200">
                <a:solidFill>
                  <a:schemeClr val="tx1"/>
                </a:solidFill>
                <a:effectLst/>
                <a:ea typeface="+mn-ea"/>
                <a:cs typeface="+mn-cs"/>
              </a:rPr>
              <a:t>"في حالة تحديد رضيع مُعرّض لدرجةٍ كبيرةٍ من الخطر، ستتم إحالته إلى الرعاية الطارئة في المستشفى".</a:t>
            </a:r>
          </a:p>
          <a:p>
            <a:pPr marL="171450" indent="-171450" rtl="1">
              <a:buFont typeface="Arial" panose="020B0604020202020204" pitchFamily="34" charset="0"/>
              <a:buChar char="•"/>
            </a:pPr>
            <a:r>
              <a:rPr lang="ar-SA" sz="1200" kern="1200">
                <a:solidFill>
                  <a:schemeClr val="tx1"/>
                </a:solidFill>
                <a:effectLst/>
                <a:ea typeface="+mn-ea"/>
                <a:cs typeface="+mn-cs"/>
              </a:rPr>
              <a:t>"لن يعاني معظم الأطفال مشاكل وسيُحالون إلى قسم المشورة المعني بالرعاية الصحية الروتينية وتغذية الرُضّع وصغار الأطفال".</a:t>
            </a:r>
          </a:p>
          <a:p>
            <a:pPr marL="171450" indent="-171450" rtl="1">
              <a:buFont typeface="Arial" panose="020B0604020202020204" pitchFamily="34" charset="0"/>
              <a:buChar char="•"/>
            </a:pPr>
            <a:r>
              <a:rPr lang="ar-SA" sz="1200" kern="1200">
                <a:solidFill>
                  <a:schemeClr val="tx1"/>
                </a:solidFill>
                <a:effectLst/>
                <a:ea typeface="+mn-ea"/>
                <a:cs typeface="+mn-cs"/>
              </a:rPr>
              <a:t>"في حالة تحديد خطر محتمل عند الفحص، ستتم إحالة الرضيع والأم لإجراء تقييم أكثر عمقاً من قِبل شخص متخصِّص متدرِّب. في هذه المرحلة، سيتم تصنيفهم في إحدى الحالات الثلاثة:"</a:t>
            </a:r>
          </a:p>
          <a:p>
            <a:pPr marL="685800" lvl="1" indent="-228600" rtl="1">
              <a:buFont typeface="+mj-lt"/>
              <a:buAutoNum type="arabicPeriod"/>
            </a:pPr>
            <a:r>
              <a:rPr lang="ar-SA" sz="1200" kern="1200">
                <a:solidFill>
                  <a:schemeClr val="tx1"/>
                </a:solidFill>
                <a:effectLst/>
                <a:ea typeface="+mn-ea"/>
                <a:cs typeface="+mn-cs"/>
              </a:rPr>
              <a:t>"قد يُصنَّفون في النهاية بأنهم أقل عُرضة للمخاطر وتتم إحالتهم إلى قسم المشورة المعني بالرعاية الصحية الروتينية وتغذية الرُضّع وصغار الأطفال".</a:t>
            </a:r>
          </a:p>
          <a:p>
            <a:pPr marL="685800" lvl="1" indent="-228600" rtl="1">
              <a:buFont typeface="+mj-lt"/>
              <a:buAutoNum type="arabicPeriod"/>
            </a:pPr>
            <a:r>
              <a:rPr lang="ar-SA" sz="1200" kern="1200">
                <a:solidFill>
                  <a:schemeClr val="tx1"/>
                </a:solidFill>
                <a:effectLst/>
                <a:ea typeface="+mn-ea"/>
                <a:cs typeface="+mn-cs"/>
              </a:rPr>
              <a:t>"قد يكونون معرّضين بدرجةٍ كبيرةٍ للمخاطر ويحتاجون إلى الإحالة إلى المستشفى أو رعاية المرضى الداخليين".</a:t>
            </a:r>
          </a:p>
          <a:p>
            <a:pPr marL="685800" lvl="1" indent="-228600" rtl="1">
              <a:buFont typeface="+mj-lt"/>
              <a:buAutoNum type="arabicPeriod"/>
            </a:pPr>
            <a:r>
              <a:rPr lang="ar-SA" sz="1200" kern="1200">
                <a:solidFill>
                  <a:schemeClr val="tx1"/>
                </a:solidFill>
                <a:effectLst/>
                <a:ea typeface="+mn-ea"/>
                <a:cs typeface="+mn-cs"/>
              </a:rPr>
              <a:t>"أو قد يكونون معرّضين بدرجةٍ متوسطةٍ للمخاطر ولكن يمكن علاجها بأمانٍ في العيادات الخارجية أو في محيط المجتمع المحلي".</a:t>
            </a:r>
          </a:p>
          <a:p>
            <a:pPr rtl="1"/>
            <a:r>
              <a:rPr lang="ar-SA" sz="1200" kern="1200">
                <a:solidFill>
                  <a:schemeClr val="tx1"/>
                </a:solidFill>
                <a:effectLst/>
                <a:ea typeface="+mn-ea"/>
                <a:cs typeface="+mn-cs"/>
              </a:rPr>
              <a:t>"إذا تعرّض الأطفال في قسم الرعاية الصحية الروتينية لمشاكل، يمكن إحالتهم إلى برامج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SA" sz="1200" kern="1200">
                <a:solidFill>
                  <a:schemeClr val="tx1"/>
                </a:solidFill>
                <a:effectLst/>
                <a:ea typeface="+mn-ea"/>
                <a:cs typeface="+mn-cs"/>
              </a:rPr>
              <a:t>".</a:t>
            </a:r>
          </a:p>
          <a:p>
            <a:pPr rtl="1"/>
            <a:r>
              <a:rPr lang="ar-SA" sz="1200" kern="1200">
                <a:solidFill>
                  <a:schemeClr val="tx1"/>
                </a:solidFill>
                <a:effectLst/>
                <a:ea typeface="+mn-ea"/>
                <a:cs typeface="+mn-cs"/>
              </a:rPr>
              <a:t>"تركِّز الرعاية الخاصة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SA" sz="1200" kern="1200">
                <a:solidFill>
                  <a:schemeClr val="tx1"/>
                </a:solidFill>
                <a:effectLst/>
                <a:ea typeface="+mn-ea"/>
                <a:cs typeface="+mn-cs"/>
              </a:rPr>
              <a:t>على الأطفال المعرّضين بدرجةٍ كبيرةٍ أو متوسطةٍ للمخاطر لكن حالتهم الصحية جيدة. إنهم الرُضّع الذين تتم متابعتهم في الرعاية الخاصة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SA" sz="1200" kern="1200">
                <a:solidFill>
                  <a:schemeClr val="tx1"/>
                </a:solidFill>
                <a:effectLst/>
                <a:ea typeface="+mn-ea"/>
                <a:cs typeface="+mn-cs"/>
              </a:rPr>
              <a:t> حتى تبلغ أعمارهم 6 أشهر".</a:t>
            </a:r>
          </a:p>
          <a:p>
            <a:pPr rtl="1"/>
            <a:r>
              <a:rPr lang="ar-SA" sz="1200" kern="1200">
                <a:solidFill>
                  <a:schemeClr val="tx1"/>
                </a:solidFill>
                <a:effectLst/>
                <a:ea typeface="+mn-ea"/>
                <a:cs typeface="+mn-cs"/>
              </a:rPr>
              <a:t>"في عمر 6 أشهر، يخضع الرُضّع والأمهات لاستعراض النتائج ويتم اعتبارهم إمّا قد تعافوا وإمّا تمت إحالتهم للحصول على دعمٍ مستمرٍ في برامج أخرى".</a:t>
            </a:r>
          </a:p>
          <a:p>
            <a:pPr rtl="1"/>
            <a:r>
              <a:rPr lang="ar-SA" sz="1200" kern="1200">
                <a:solidFill>
                  <a:schemeClr val="tx1"/>
                </a:solidFill>
                <a:effectLst/>
                <a:ea typeface="+mn-ea"/>
                <a:cs typeface="+mn-cs"/>
              </a:rPr>
              <a:t> </a:t>
            </a:r>
          </a:p>
          <a:p>
            <a:pPr rtl="1"/>
            <a:endParaRPr lang="en-US" sz="120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23</a:t>
            </a:fld>
            <a:endParaRPr lang="en-UK"/>
          </a:p>
        </p:txBody>
      </p:sp>
    </p:spTree>
    <p:extLst>
      <p:ext uri="{BB962C8B-B14F-4D97-AF65-F5344CB8AC3E}">
        <p14:creationId xmlns:p14="http://schemas.microsoft.com/office/powerpoint/2010/main" val="3428149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 b="1"/>
              <a:t>تقديم تقرير عما يلي: </a:t>
            </a:r>
          </a:p>
          <a:p>
            <a:pPr marL="171450" lvl="0" indent="-171450" rtl="1">
              <a:buFont typeface="Arial" panose="020B0604020202020204" pitchFamily="34" charset="0"/>
              <a:buChar char="•"/>
            </a:pPr>
            <a:r>
              <a:rPr lang="ar" sz="1200" b="0" kern="1200">
                <a:solidFill>
                  <a:schemeClr val="tx1"/>
                </a:solidFill>
                <a:effectLst/>
                <a:ea typeface="+mn-ea"/>
              </a:rPr>
              <a:t>"تتمثَّل المواد الأساسية الثلاثة المشمولة في الحزمة أدلة المستخدم، والتي يمكن أن تكون بمثابة مراجع أو مواد تدريبية ويتم تنسيقها على شكل نمط التدبير العلاجي المتكامل لأمراض الطفولة، ونماذج، وكتيب إجراءات الدعم وبطاقات المشورة للاستخدام في الخطوط الأمامية من قِبل موظفي الصحة مثلكم".</a:t>
            </a: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24</a:t>
            </a:fld>
            <a:endParaRPr lang="en-UK"/>
          </a:p>
        </p:txBody>
      </p:sp>
    </p:spTree>
    <p:extLst>
      <p:ext uri="{BB962C8B-B14F-4D97-AF65-F5344CB8AC3E}">
        <p14:creationId xmlns:p14="http://schemas.microsoft.com/office/powerpoint/2010/main" val="1917986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i="0"/>
              <a:t>تعليمات للميسِّر:</a:t>
            </a:r>
            <a:endParaRPr lang="en-US" i="0"/>
          </a:p>
          <a:p>
            <a:pPr marL="171450" indent="-171450" rtl="1">
              <a:buFont typeface="Arial" panose="020B0604020202020204" pitchFamily="34" charset="0"/>
              <a:buChar char="•"/>
            </a:pPr>
            <a:r>
              <a:rPr lang="ar" i="0"/>
              <a:t>توضيح كيفية وجود مواد مختلفة في الحزمة لدعم الأنشطة المختلفة المتعلقة بالتقييم والإدارة (التحديد بدائرة).</a:t>
            </a:r>
            <a:endParaRPr lang="en-US" i="0"/>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25</a:t>
            </a:fld>
            <a:endParaRPr lang="en-UK"/>
          </a:p>
        </p:txBody>
      </p:sp>
    </p:spTree>
    <p:extLst>
      <p:ext uri="{BB962C8B-B14F-4D97-AF65-F5344CB8AC3E}">
        <p14:creationId xmlns:p14="http://schemas.microsoft.com/office/powerpoint/2010/main" val="1122337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lvl="0" indent="0" rtl="1">
              <a:buFont typeface="Arial" panose="020B0604020202020204" pitchFamily="34" charset="0"/>
              <a:buNone/>
            </a:pPr>
            <a:r>
              <a:rPr lang="ar" sz="1200" b="1" u="sng" kern="1200">
                <a:solidFill>
                  <a:schemeClr val="tx1"/>
                </a:solidFill>
                <a:effectLst/>
                <a:ea typeface="+mn-ea"/>
              </a:rPr>
              <a:t>تعليمات النشاط (25 دقيقةً):</a:t>
            </a:r>
            <a:endParaRPr lang="en-GB" sz="1200" b="1" u="sng" kern="1200">
              <a:solidFill>
                <a:schemeClr val="tx1"/>
              </a:solidFill>
              <a:effectLst/>
              <a:ea typeface="+mn-ea"/>
              <a:cs typeface="+mn-cs"/>
            </a:endParaRPr>
          </a:p>
          <a:p>
            <a:pPr marL="171450" lvl="0" indent="-171450" rtl="1">
              <a:buFont typeface="Arial" panose="020B0604020202020204" pitchFamily="34" charset="0"/>
              <a:buChar char="•"/>
            </a:pPr>
            <a:r>
              <a:rPr lang="ar" sz="1200" b="0" kern="1200">
                <a:solidFill>
                  <a:schemeClr val="tx1"/>
                </a:solidFill>
                <a:effectLst/>
                <a:ea typeface="+mn-ea"/>
              </a:rPr>
              <a:t>توزيع نماذج من قصص الأمهات والأطفال الذين سُجِّلوا في مسار الرعاية الخاص </a:t>
            </a:r>
            <a:r>
              <a:rPr lang="ar-YE" sz="1200" b="0" kern="1200">
                <a:solidFill>
                  <a:schemeClr val="tx1"/>
                </a:solidFill>
                <a:effectLst/>
                <a:ea typeface="+mn-ea"/>
              </a:rPr>
              <a:t>ب</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p>
          <a:p>
            <a:pPr marL="171450" lvl="0" indent="-171450" rtl="1">
              <a:buFont typeface="Arial" panose="020B0604020202020204" pitchFamily="34" charset="0"/>
              <a:buChar char="•"/>
            </a:pPr>
            <a:r>
              <a:rPr lang="ar" sz="1200" b="0" kern="1200">
                <a:solidFill>
                  <a:schemeClr val="tx1"/>
                </a:solidFill>
                <a:effectLst/>
                <a:ea typeface="+mn-ea"/>
              </a:rPr>
              <a:t>تقسيمهم إلى مجموعات صغيرة (4 مجموعات).</a:t>
            </a:r>
          </a:p>
          <a:p>
            <a:pPr marL="1143000" lvl="2" indent="-228600" rtl="1">
              <a:lnSpc>
                <a:spcPct val="106000"/>
              </a:lnSpc>
              <a:buFont typeface="Wingdings" panose="05000000000000000000" pitchFamily="2" charset="2"/>
              <a:buChar char=""/>
            </a:pPr>
            <a:r>
              <a:rPr lang="ar" sz="1800">
                <a:effectLst/>
                <a:latin typeface="Gill Sans Infant Std"/>
                <a:ea typeface="Calibri" panose="020F0502020204030204" pitchFamily="34" charset="0"/>
              </a:rPr>
              <a:t>يقرأ الميسِّر القصص ويناقش النقاط التي تبرزها القصص: </a:t>
            </a:r>
            <a:endParaRPr lang="en-GB" sz="1800">
              <a:effectLst/>
              <a:ea typeface="Calibri" panose="020F0502020204030204" pitchFamily="34" charset="0"/>
            </a:endParaRPr>
          </a:p>
          <a:p>
            <a:pPr marL="1600200" lvl="3" indent="-228600" rtl="1">
              <a:lnSpc>
                <a:spcPct val="106000"/>
              </a:lnSpc>
              <a:buFont typeface="Wingdings" panose="05000000000000000000" pitchFamily="2" charset="2"/>
              <a:buChar char=""/>
            </a:pPr>
            <a:r>
              <a:rPr lang="ar" sz="1800">
                <a:effectLst/>
                <a:latin typeface="Gill Sans Infant Std"/>
                <a:ea typeface="Calibri" panose="020F0502020204030204" pitchFamily="34" charset="0"/>
              </a:rPr>
              <a:t>ما هي النجاحات المُحقَّقة؟ </a:t>
            </a:r>
            <a:endParaRPr lang="en-GB" sz="1800">
              <a:effectLst/>
              <a:ea typeface="Calibri" panose="020F0502020204030204" pitchFamily="34" charset="0"/>
            </a:endParaRPr>
          </a:p>
          <a:p>
            <a:pPr marL="1600200" lvl="3" indent="-228600" rtl="1">
              <a:lnSpc>
                <a:spcPct val="106000"/>
              </a:lnSpc>
              <a:buFont typeface="Wingdings" panose="05000000000000000000" pitchFamily="2" charset="2"/>
              <a:buChar char=""/>
            </a:pPr>
            <a:r>
              <a:rPr lang="ar" sz="1800">
                <a:effectLst/>
                <a:latin typeface="Gill Sans Infant Std"/>
                <a:ea typeface="Calibri" panose="020F0502020204030204" pitchFamily="34" charset="0"/>
              </a:rPr>
              <a:t>هل تعتقدين أن مسار الرعاية الخاص </a:t>
            </a:r>
            <a:r>
              <a:rPr lang="ar-YE" sz="1800">
                <a:effectLst/>
                <a:latin typeface="Gill Sans Infant Std"/>
                <a:ea typeface="Calibri" panose="020F0502020204030204" pitchFamily="34" charset="0"/>
              </a:rPr>
              <a:t>ب</a:t>
            </a:r>
            <a:r>
              <a:rPr lang="ar-YE" sz="18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sz="1800">
                <a:effectLst/>
                <a:latin typeface="Gill Sans Infant Std"/>
                <a:ea typeface="Calibri" panose="020F0502020204030204" pitchFamily="34" charset="0"/>
              </a:rPr>
              <a:t>قدَّم الدعم اللازم؟ </a:t>
            </a:r>
            <a:endParaRPr lang="en-GB" sz="1800">
              <a:effectLst/>
              <a:ea typeface="Calibri" panose="020F0502020204030204" pitchFamily="34" charset="0"/>
            </a:endParaRPr>
          </a:p>
          <a:p>
            <a:pPr marL="1600200" lvl="3" indent="-228600" rtl="1">
              <a:lnSpc>
                <a:spcPct val="106000"/>
              </a:lnSpc>
              <a:buFont typeface="Wingdings" panose="05000000000000000000" pitchFamily="2" charset="2"/>
              <a:buChar char=""/>
            </a:pPr>
            <a:r>
              <a:rPr lang="ar" sz="1800">
                <a:effectLst/>
                <a:latin typeface="Gill Sans Infant Std"/>
                <a:ea typeface="Calibri" panose="020F0502020204030204" pitchFamily="34" charset="0"/>
              </a:rPr>
              <a:t>كيف </a:t>
            </a:r>
            <a:r>
              <a:rPr lang="ar-YE" sz="1800">
                <a:effectLst/>
                <a:latin typeface="Gill Sans Infant Std"/>
                <a:ea typeface="Calibri" panose="020F0502020204030204" pitchFamily="34" charset="0"/>
              </a:rPr>
              <a:t>كان</a:t>
            </a:r>
            <a:r>
              <a:rPr lang="ar" sz="1800">
                <a:effectLst/>
                <a:latin typeface="Gill Sans Infant Std"/>
                <a:ea typeface="Calibri" panose="020F0502020204030204" pitchFamily="34" charset="0"/>
              </a:rPr>
              <a:t> ذلك الأمر؟</a:t>
            </a:r>
            <a:endParaRPr lang="en-GB" sz="1800">
              <a:effectLst/>
              <a:ea typeface="Calibri" panose="020F0502020204030204" pitchFamily="34" charset="0"/>
            </a:endParaRPr>
          </a:p>
          <a:p>
            <a:pPr marL="1600200" lvl="3" indent="-228600" rtl="1">
              <a:lnSpc>
                <a:spcPct val="106000"/>
              </a:lnSpc>
              <a:spcAft>
                <a:spcPts val="800"/>
              </a:spcAft>
              <a:buFont typeface="Wingdings" panose="05000000000000000000" pitchFamily="2" charset="2"/>
              <a:buChar char=""/>
            </a:pPr>
            <a:r>
              <a:rPr lang="ar" sz="1800">
                <a:effectLst/>
                <a:latin typeface="Gill Sans Infant Std"/>
                <a:ea typeface="Calibri" panose="020F0502020204030204" pitchFamily="34" charset="0"/>
              </a:rPr>
              <a:t>لا توجد تعقيبات عامة. </a:t>
            </a:r>
            <a:endParaRPr lang="en-GB" sz="1800">
              <a:effectLst/>
              <a:ea typeface="Calibri" panose="020F0502020204030204" pitchFamily="34" charset="0"/>
            </a:endParaRP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26</a:t>
            </a:fld>
            <a:endParaRPr lang="en-UK"/>
          </a:p>
        </p:txBody>
      </p:sp>
    </p:spTree>
    <p:extLst>
      <p:ext uri="{BB962C8B-B14F-4D97-AF65-F5344CB8AC3E}">
        <p14:creationId xmlns:p14="http://schemas.microsoft.com/office/powerpoint/2010/main" val="2630568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1"/>
              <a:t>ما يجب فعله: </a:t>
            </a:r>
            <a:r>
              <a:rPr lang="ar"/>
              <a:t>تقديم مسار الرعاية الخاص </a:t>
            </a:r>
            <a:r>
              <a:rPr lang="ar-YE"/>
              <a:t>ب</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a:t>المتوافق مع السياق، ومنح بعض الوقت للمناقشة وتقديم التعقيبات.</a:t>
            </a:r>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28</a:t>
            </a:fld>
            <a:endParaRPr lang="en-UK"/>
          </a:p>
        </p:txBody>
      </p:sp>
    </p:spTree>
    <p:extLst>
      <p:ext uri="{BB962C8B-B14F-4D97-AF65-F5344CB8AC3E}">
        <p14:creationId xmlns:p14="http://schemas.microsoft.com/office/powerpoint/2010/main" val="92969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rtl="1"/>
            <a:fld id="{B963DF67-57A7-4E60-B412-2E26C2D4287B}" type="slidenum">
              <a:rPr lang="en-UK" smtClean="0"/>
              <a:t>4</a:t>
            </a:fld>
            <a:endParaRPr lang="en-UK"/>
          </a:p>
        </p:txBody>
      </p:sp>
    </p:spTree>
    <p:extLst>
      <p:ext uri="{BB962C8B-B14F-4D97-AF65-F5344CB8AC3E}">
        <p14:creationId xmlns:p14="http://schemas.microsoft.com/office/powerpoint/2010/main" val="54004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lvl="0" indent="0" algn="r" rtl="1">
              <a:buFont typeface="Arial" panose="020B0604020202020204" pitchFamily="34" charset="0"/>
              <a:buNone/>
            </a:pPr>
            <a:r>
              <a:rPr lang="ar" sz="1200" b="1" u="sng" kern="1200">
                <a:solidFill>
                  <a:schemeClr val="tx1"/>
                </a:solidFill>
                <a:effectLst/>
                <a:ea typeface="+mn-ea"/>
              </a:rPr>
              <a:t>تعليمات النشاط (20 دقيقةً)</a:t>
            </a:r>
          </a:p>
          <a:p>
            <a:pPr marL="342900" lvl="0" indent="-342900" algn="r" rtl="1">
              <a:lnSpc>
                <a:spcPct val="106000"/>
              </a:lnSpc>
              <a:buFont typeface="Symbol" panose="05050102010706020507" pitchFamily="18" charset="2"/>
              <a:buChar char=""/>
            </a:pPr>
            <a:r>
              <a:rPr lang="ar" sz="1100">
                <a:effectLst/>
                <a:latin typeface="Gill Sans Infant Std"/>
                <a:ea typeface="Calibri" panose="020F0502020204030204" pitchFamily="34" charset="0"/>
              </a:rPr>
              <a:t>تقسيم الحضور إلى مجموعات</a:t>
            </a:r>
          </a:p>
          <a:p>
            <a:pPr marL="342900" marR="0" lvl="0" indent="-342900" algn="r" defTabSz="914400" rtl="1" eaLnBrk="1" fontAlgn="auto" latinLnBrk="0" hangingPunct="1">
              <a:lnSpc>
                <a:spcPct val="106000"/>
              </a:lnSpc>
              <a:spcBef>
                <a:spcPts val="0"/>
              </a:spcBef>
              <a:spcAft>
                <a:spcPts val="0"/>
              </a:spcAft>
              <a:buClrTx/>
              <a:buSzTx/>
              <a:buFont typeface="Symbol" panose="05050102010706020507" pitchFamily="18" charset="2"/>
              <a:buChar char=""/>
              <a:tabLst/>
              <a:defRPr/>
            </a:pPr>
            <a:r>
              <a:rPr lang="ar" sz="1100">
                <a:effectLst/>
                <a:latin typeface="Gill Sans Infant Std"/>
                <a:ea typeface="Calibri" panose="020F0502020204030204" pitchFamily="34" charset="0"/>
              </a:rPr>
              <a:t>تقديم نسخة من دليل الفحص السريع </a:t>
            </a:r>
            <a:r>
              <a:rPr lang="ar" sz="1100" kern="1200">
                <a:solidFill>
                  <a:schemeClr val="tx1"/>
                </a:solidFill>
                <a:effectLst/>
                <a:ea typeface="+mn-ea"/>
              </a:rPr>
              <a:t>الوحدة الرابعة_</a:t>
            </a:r>
            <a:r>
              <a:rPr lang="ar-YE" sz="1100" kern="1200">
                <a:solidFill>
                  <a:srgbClr val="00B050"/>
                </a:solidFill>
                <a:effectLst/>
                <a:ea typeface="+mn-ea"/>
              </a:rPr>
              <a:t>نشرة رقم 4</a:t>
            </a:r>
            <a:r>
              <a:rPr lang="ar" sz="1100" kern="1200">
                <a:solidFill>
                  <a:schemeClr val="tx1"/>
                </a:solidFill>
                <a:effectLst/>
                <a:ea typeface="+mn-ea"/>
              </a:rPr>
              <a:t>_</a:t>
            </a:r>
            <a:r>
              <a:rPr lang="ar-YE" sz="1100" kern="1200">
                <a:solidFill>
                  <a:schemeClr val="tx1"/>
                </a:solidFill>
                <a:effectLst/>
                <a:ea typeface="+mn-ea"/>
              </a:rPr>
              <a:t>دليل فرز برنامج </a:t>
            </a:r>
            <a:r>
              <a:rPr lang="ar-YE" sz="11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endParaRPr lang="en-GB" sz="1100">
              <a:effectLst/>
              <a:ea typeface="Calibri" panose="020F0502020204030204" pitchFamily="34" charset="0"/>
            </a:endParaRPr>
          </a:p>
          <a:p>
            <a:pPr marL="342900" lvl="0" indent="-342900" algn="r" rtl="1">
              <a:lnSpc>
                <a:spcPct val="106000"/>
              </a:lnSpc>
              <a:spcAft>
                <a:spcPts val="800"/>
              </a:spcAft>
              <a:buFont typeface="Symbol" panose="05050102010706020507" pitchFamily="18" charset="2"/>
              <a:buChar char=""/>
            </a:pPr>
            <a:r>
              <a:rPr lang="ar" sz="1100">
                <a:effectLst/>
                <a:latin typeface="Gill Sans Infant Std"/>
                <a:ea typeface="Calibri" panose="020F0502020204030204" pitchFamily="34" charset="0"/>
              </a:rPr>
              <a:t>داخل كل مجموعة، يتعيَّن على الميسِّر المعيَّن ما يلي:</a:t>
            </a:r>
            <a:endParaRPr lang="en-GB" sz="1100">
              <a:effectLst/>
              <a:ea typeface="Calibri" panose="020F0502020204030204" pitchFamily="34" charset="0"/>
            </a:endParaRPr>
          </a:p>
          <a:p>
            <a:pPr marL="342900" lvl="0" indent="-342900" algn="r" rtl="1">
              <a:lnSpc>
                <a:spcPct val="106000"/>
              </a:lnSpc>
              <a:spcAft>
                <a:spcPts val="800"/>
              </a:spcAft>
              <a:buFont typeface="Symbol" panose="05050102010706020507" pitchFamily="18" charset="2"/>
              <a:buChar char=""/>
            </a:pPr>
            <a:r>
              <a:rPr lang="ar" sz="1100">
                <a:effectLst/>
                <a:latin typeface="Gill Sans Infant Std"/>
                <a:ea typeface="Calibri" panose="020F0502020204030204" pitchFamily="34" charset="0"/>
              </a:rPr>
              <a:t>توزيع دليل الف</a:t>
            </a:r>
            <a:r>
              <a:rPr lang="ar-YE" sz="1100">
                <a:effectLst/>
                <a:latin typeface="Gill Sans Infant Std"/>
                <a:ea typeface="Calibri" panose="020F0502020204030204" pitchFamily="34" charset="0"/>
              </a:rPr>
              <a:t>رز</a:t>
            </a:r>
            <a:r>
              <a:rPr lang="ar" sz="1100">
                <a:effectLst/>
                <a:latin typeface="Gill Sans Infant Std"/>
                <a:ea typeface="Calibri" panose="020F0502020204030204" pitchFamily="34" charset="0"/>
              </a:rPr>
              <a:t> السريع وتوضيح أن هذا الدليل يقدِّم نصائح مفيدةً لدعم عملية الف</a:t>
            </a:r>
            <a:r>
              <a:rPr lang="ar-YE" sz="1100">
                <a:effectLst/>
                <a:latin typeface="Gill Sans Infant Std"/>
                <a:ea typeface="Calibri" panose="020F0502020204030204" pitchFamily="34" charset="0"/>
              </a:rPr>
              <a:t>رز</a:t>
            </a:r>
            <a:r>
              <a:rPr lang="ar" sz="1100">
                <a:effectLst/>
                <a:latin typeface="Gill Sans Infant Std"/>
                <a:ea typeface="Calibri" panose="020F0502020204030204" pitchFamily="34" charset="0"/>
              </a:rPr>
              <a:t>.</a:t>
            </a:r>
            <a:endParaRPr lang="en-GB" sz="1100">
              <a:effectLst/>
              <a:ea typeface="Calibri" panose="020F0502020204030204" pitchFamily="34" charset="0"/>
            </a:endParaRPr>
          </a:p>
          <a:p>
            <a:pPr marL="342900" lvl="0" indent="-342900" algn="r" rtl="1">
              <a:lnSpc>
                <a:spcPct val="106000"/>
              </a:lnSpc>
              <a:spcAft>
                <a:spcPts val="800"/>
              </a:spcAft>
              <a:buFont typeface="Symbol" panose="05050102010706020507" pitchFamily="18" charset="2"/>
              <a:buChar char=""/>
            </a:pPr>
            <a:r>
              <a:rPr lang="ar" sz="1100">
                <a:effectLst/>
                <a:latin typeface="Gill Sans Infant Std"/>
                <a:ea typeface="Calibri" panose="020F0502020204030204" pitchFamily="34" charset="0"/>
              </a:rPr>
              <a:t>التأكيد على أهمية الأسئلة الأربعة التي سيتم طرحها في نقاط التواصل هذه للفحص بحثاً عن المخاطر:</a:t>
            </a:r>
            <a:endParaRPr lang="en-GB" sz="1100">
              <a:effectLst/>
              <a:ea typeface="Calibri" panose="020F0502020204030204" pitchFamily="34" charset="0"/>
            </a:endParaRPr>
          </a:p>
          <a:p>
            <a:pPr marL="1143000" lvl="2" indent="-228600" algn="r" rtl="1">
              <a:lnSpc>
                <a:spcPct val="106000"/>
              </a:lnSpc>
              <a:spcAft>
                <a:spcPts val="800"/>
              </a:spcAft>
              <a:buFont typeface="Wingdings" panose="05000000000000000000" pitchFamily="2" charset="2"/>
              <a:buChar char=""/>
            </a:pPr>
            <a:r>
              <a:rPr lang="ar" sz="1100">
                <a:effectLst/>
                <a:latin typeface="Gill Sans Infant Std"/>
                <a:ea typeface="Calibri" panose="020F0502020204030204" pitchFamily="34" charset="0"/>
              </a:rPr>
              <a:t>هل توجد أي علامات خطر؟</a:t>
            </a:r>
            <a:endParaRPr lang="en-GB" sz="1100">
              <a:effectLst/>
              <a:ea typeface="Calibri" panose="020F0502020204030204" pitchFamily="34" charset="0"/>
            </a:endParaRPr>
          </a:p>
          <a:p>
            <a:pPr marL="1143000" lvl="2" indent="-228600" algn="r" rtl="1">
              <a:lnSpc>
                <a:spcPct val="106000"/>
              </a:lnSpc>
              <a:spcAft>
                <a:spcPts val="800"/>
              </a:spcAft>
              <a:buFont typeface="Wingdings" panose="05000000000000000000" pitchFamily="2" charset="2"/>
              <a:buChar char=""/>
            </a:pPr>
            <a:r>
              <a:rPr lang="ar" sz="1100">
                <a:effectLst/>
                <a:latin typeface="Gill Sans Infant Std"/>
                <a:ea typeface="Calibri" panose="020F0502020204030204" pitchFamily="34" charset="0"/>
              </a:rPr>
              <a:t>هل الرضيع في مرحلة </a:t>
            </a:r>
            <a:r>
              <a:rPr lang="ar-YE" sz="1100">
                <a:effectLst/>
                <a:latin typeface="Gill Sans Infant Std"/>
                <a:ea typeface="Calibri" panose="020F0502020204030204" pitchFamily="34" charset="0"/>
              </a:rPr>
              <a:t>النمو</a:t>
            </a:r>
            <a:r>
              <a:rPr lang="ar" sz="1100">
                <a:effectLst/>
                <a:latin typeface="Gill Sans Infant Std"/>
                <a:ea typeface="Calibri" panose="020F0502020204030204" pitchFamily="34" charset="0"/>
              </a:rPr>
              <a:t>؟</a:t>
            </a:r>
            <a:endParaRPr lang="en-GB" sz="1100">
              <a:effectLst/>
              <a:ea typeface="Calibri" panose="020F0502020204030204" pitchFamily="34" charset="0"/>
            </a:endParaRPr>
          </a:p>
          <a:p>
            <a:pPr marL="1143000" lvl="2" indent="-228600" algn="r" rtl="1">
              <a:lnSpc>
                <a:spcPct val="106000"/>
              </a:lnSpc>
              <a:spcAft>
                <a:spcPts val="800"/>
              </a:spcAft>
              <a:buFont typeface="Wingdings" panose="05000000000000000000" pitchFamily="2" charset="2"/>
              <a:buChar char=""/>
            </a:pPr>
            <a:r>
              <a:rPr lang="ar" sz="1100">
                <a:effectLst/>
                <a:latin typeface="Gill Sans Infant Std"/>
                <a:ea typeface="Calibri" panose="020F0502020204030204" pitchFamily="34" charset="0"/>
              </a:rPr>
              <a:t>هل هناك أي مشاكل في التغذية؟</a:t>
            </a:r>
            <a:endParaRPr lang="en-GB" sz="1100">
              <a:effectLst/>
              <a:ea typeface="Calibri" panose="020F0502020204030204" pitchFamily="34" charset="0"/>
            </a:endParaRPr>
          </a:p>
          <a:p>
            <a:pPr marL="1143000" lvl="2" indent="-228600" algn="r" rtl="1">
              <a:lnSpc>
                <a:spcPct val="106000"/>
              </a:lnSpc>
              <a:spcAft>
                <a:spcPts val="800"/>
              </a:spcAft>
              <a:buFont typeface="Wingdings" panose="05000000000000000000" pitchFamily="2" charset="2"/>
              <a:buChar char=""/>
            </a:pPr>
            <a:r>
              <a:rPr lang="ar" sz="1100">
                <a:effectLst/>
                <a:latin typeface="Gill Sans Infant Std"/>
                <a:ea typeface="Calibri" panose="020F0502020204030204" pitchFamily="34" charset="0"/>
              </a:rPr>
              <a:t>هل الأم تعاني أي تحديات؟</a:t>
            </a:r>
            <a:r>
              <a:rPr lang="ar" sz="800">
                <a:effectLst/>
                <a:ea typeface="Calibri" panose="020F0502020204030204" pitchFamily="34" charset="0"/>
              </a:rPr>
              <a:t> </a:t>
            </a:r>
            <a:endParaRPr lang="en-GB" sz="1100">
              <a:effectLst/>
              <a:ea typeface="Calibri" panose="020F0502020204030204" pitchFamily="34" charset="0"/>
            </a:endParaRPr>
          </a:p>
          <a:p>
            <a:pPr marL="342900" lvl="0" indent="-342900" algn="r" rtl="1">
              <a:lnSpc>
                <a:spcPct val="106000"/>
              </a:lnSpc>
              <a:spcAft>
                <a:spcPts val="800"/>
              </a:spcAft>
              <a:buFont typeface="Symbol" panose="05050102010706020507" pitchFamily="18" charset="2"/>
              <a:buChar char=""/>
            </a:pPr>
            <a:r>
              <a:rPr lang="ar" sz="1800">
                <a:effectLst/>
                <a:latin typeface="Gill Sans Infant Std"/>
                <a:ea typeface="Calibri" panose="020F0502020204030204" pitchFamily="34" charset="0"/>
              </a:rPr>
              <a:t>يجب على المجموعات إعداد قائمة بالخدمات الحالية التي ت</a:t>
            </a:r>
            <a:r>
              <a:rPr lang="ar-YE" sz="1800">
                <a:effectLst/>
                <a:latin typeface="Gill Sans Infant Std"/>
                <a:ea typeface="Calibri" panose="020F0502020204030204" pitchFamily="34" charset="0"/>
              </a:rPr>
              <a:t>نخرط </a:t>
            </a:r>
            <a:r>
              <a:rPr lang="ar" sz="1800">
                <a:effectLst/>
                <a:latin typeface="Gill Sans Infant Std"/>
                <a:ea typeface="Calibri" panose="020F0502020204030204" pitchFamily="34" charset="0"/>
              </a:rPr>
              <a:t>فيها الأمهات والأطفال بصفةٍ روتينيةٍ. </a:t>
            </a:r>
            <a:endParaRPr lang="en-GB" sz="1800">
              <a:effectLst/>
              <a:ea typeface="Calibri" panose="020F0502020204030204" pitchFamily="34" charset="0"/>
            </a:endParaRPr>
          </a:p>
          <a:p>
            <a:pPr marL="342900" lvl="0" indent="-342900" algn="r" rtl="1">
              <a:lnSpc>
                <a:spcPct val="106000"/>
              </a:lnSpc>
              <a:spcAft>
                <a:spcPts val="800"/>
              </a:spcAft>
              <a:buFont typeface="Symbol" panose="05050102010706020507" pitchFamily="18" charset="2"/>
              <a:buChar char=""/>
            </a:pPr>
            <a:r>
              <a:rPr lang="ar" sz="1800">
                <a:effectLst/>
                <a:latin typeface="Gill Sans Infant Std"/>
                <a:ea typeface="Calibri" panose="020F0502020204030204" pitchFamily="34" charset="0"/>
              </a:rPr>
              <a:t>في الجلسة العامة، يجب على المجموعات مشاركة قوائمها كما يجب على الميسِّر كتابتها على لوحة ورقية. </a:t>
            </a:r>
            <a:endParaRPr lang="en-US" sz="1200" b="1" u="sng" kern="1200">
              <a:solidFill>
                <a:schemeClr val="tx1"/>
              </a:solidFill>
              <a:effectLst/>
              <a:ea typeface="+mn-ea"/>
              <a:cs typeface="+mn-cs"/>
            </a:endParaRPr>
          </a:p>
          <a:p>
            <a:pPr marL="342900" lvl="0" indent="-342900" algn="r" rtl="1">
              <a:lnSpc>
                <a:spcPct val="106000"/>
              </a:lnSpc>
              <a:spcAft>
                <a:spcPts val="800"/>
              </a:spcAft>
              <a:buFont typeface="Symbol" panose="05050102010706020507" pitchFamily="18" charset="2"/>
              <a:buChar char=""/>
            </a:pPr>
            <a:r>
              <a:rPr lang="ar" sz="1200" b="1" u="none" kern="1200">
                <a:solidFill>
                  <a:schemeClr val="tx1"/>
                </a:solidFill>
                <a:effectLst/>
                <a:ea typeface="+mn-ea"/>
              </a:rPr>
              <a:t>السؤال</a:t>
            </a:r>
            <a:r>
              <a:rPr lang="ar" sz="1200" b="0" u="none" kern="1200">
                <a:solidFill>
                  <a:schemeClr val="tx1"/>
                </a:solidFill>
                <a:effectLst/>
                <a:ea typeface="+mn-ea"/>
              </a:rPr>
              <a:t>: أيُّ من هذه الأمور يمكننا القيام به لإجرا الف</a:t>
            </a:r>
            <a:r>
              <a:rPr lang="ar-YE" sz="1200" b="0" u="none" kern="1200">
                <a:solidFill>
                  <a:schemeClr val="tx1"/>
                </a:solidFill>
                <a:effectLst/>
                <a:ea typeface="+mn-ea"/>
              </a:rPr>
              <a:t>رز</a:t>
            </a:r>
            <a:r>
              <a:rPr lang="ar" sz="1200" b="0" u="none" kern="1200">
                <a:solidFill>
                  <a:schemeClr val="tx1"/>
                </a:solidFill>
                <a:effectLst/>
                <a:ea typeface="+mn-ea"/>
              </a:rPr>
              <a:t> الخاص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sz="1200" b="0" u="none" kern="1200">
                <a:solidFill>
                  <a:schemeClr val="tx1"/>
                </a:solidFill>
                <a:effectLst/>
                <a:ea typeface="+mn-ea"/>
              </a:rPr>
              <a:t>؟ هل يمكننا اتباع المعايير الأساسية أو المعايير الموسّعة؟</a:t>
            </a:r>
            <a:endParaRPr lang="en-GB" sz="1800" b="0" u="none">
              <a:effectLst/>
              <a:ea typeface="Calibri" panose="020F0502020204030204" pitchFamily="34" charset="0"/>
            </a:endParaRPr>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30</a:t>
            </a:fld>
            <a:endParaRPr lang="en-UK"/>
          </a:p>
        </p:txBody>
      </p:sp>
    </p:spTree>
    <p:extLst>
      <p:ext uri="{BB962C8B-B14F-4D97-AF65-F5344CB8AC3E}">
        <p14:creationId xmlns:p14="http://schemas.microsoft.com/office/powerpoint/2010/main" val="2471701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indent="-171450" rtl="1">
              <a:buFont typeface="Arial" panose="020B0604020202020204" pitchFamily="34" charset="0"/>
              <a:buChar char="•"/>
            </a:pPr>
            <a:r>
              <a:rPr lang="ar" b="1"/>
              <a:t>ما يمكن فعله: </a:t>
            </a:r>
            <a:r>
              <a:rPr lang="ar"/>
              <a:t>توزيع نسخة من استمارة التقييم، واستمارة التغذية، واستمارة الصحة النفسية للأم على جميع المشاركين</a:t>
            </a:r>
          </a:p>
          <a:p>
            <a:pPr marL="171450" indent="-171450" rtl="1">
              <a:buFont typeface="Arial" panose="020B0604020202020204" pitchFamily="34" charset="0"/>
              <a:buChar char="•"/>
            </a:pPr>
            <a:r>
              <a:rPr lang="ar-YE" b="1"/>
              <a:t>تحدث عن</a:t>
            </a:r>
            <a:r>
              <a:rPr lang="ar" b="1"/>
              <a:t>:</a:t>
            </a:r>
            <a:r>
              <a:rPr lang="ar"/>
              <a:t> إنها استمارة تقييم مكوَّنة من صفحتين للأم والرضيع تعرض تقييم هذه المكونات الخمسة المتعلقة بمخاطر التغذية التي قدَّمناها في وقتٍ سابقٍ</a:t>
            </a:r>
          </a:p>
          <a:p>
            <a:pPr marL="171450" indent="-171450" rtl="1">
              <a:buFont typeface="Arial" panose="020B0604020202020204" pitchFamily="34" charset="0"/>
              <a:buChar char="•"/>
            </a:pPr>
            <a:r>
              <a:rPr lang="ar-YE" b="1"/>
              <a:t>تحدث عن</a:t>
            </a:r>
            <a:r>
              <a:rPr lang="ar" b="1"/>
              <a:t>: </a:t>
            </a:r>
            <a:r>
              <a:rPr lang="ar"/>
              <a:t>ثمة 6 خطوات تتضمَّن المجالات المختلفة التي تكمن وراء حالة الخطر للرُضّع ممن تقل أعمارهم عن 6 أشهر. سنستعرض كل خطوةٍ بالتفصيل الآن. </a:t>
            </a: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31</a:t>
            </a:fld>
            <a:endParaRPr lang="en-UK"/>
          </a:p>
        </p:txBody>
      </p:sp>
    </p:spTree>
    <p:extLst>
      <p:ext uri="{BB962C8B-B14F-4D97-AF65-F5344CB8AC3E}">
        <p14:creationId xmlns:p14="http://schemas.microsoft.com/office/powerpoint/2010/main" val="900267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 b="1"/>
              <a:t>تقديم تقرير عما يلي:</a:t>
            </a:r>
            <a:r>
              <a:rPr lang="ar"/>
              <a:t> الخطوة الأولى هي التحقق من علامات الخطر.</a:t>
            </a:r>
          </a:p>
          <a:p>
            <a:pPr marL="171450" indent="-171450" rtl="1">
              <a:buFont typeface="Arial" panose="020B0604020202020204" pitchFamily="34" charset="0"/>
              <a:buChar char="•"/>
            </a:pPr>
            <a:endParaRPr lang="en-US" baseline="0"/>
          </a:p>
          <a:p>
            <a:pPr marL="0" indent="0" rtl="1">
              <a:buFont typeface="Arial" panose="020B0604020202020204" pitchFamily="34" charset="0"/>
              <a:buNone/>
            </a:pPr>
            <a:r>
              <a:rPr lang="ar" b="1"/>
              <a:t>الأسئلة: </a:t>
            </a:r>
            <a:r>
              <a:rPr lang="ar"/>
              <a:t>لماذا تعتقدون أنّ هذه الخطوة قد تكون الخطوة الأولى؟</a:t>
            </a:r>
            <a:r>
              <a:rPr lang="ar-SA"/>
              <a:t> </a:t>
            </a:r>
            <a:endParaRPr lang="en-US"/>
          </a:p>
          <a:p>
            <a:pPr marL="0" indent="0" rtl="1">
              <a:buFont typeface="Arial" panose="020B0604020202020204" pitchFamily="34" charset="0"/>
              <a:buNone/>
            </a:pPr>
            <a:r>
              <a:rPr lang="ar-SA"/>
              <a:t>نحتاج إلى معرفة ما إذا كانت هناك أي علامات خطر على الرضيع تتطلب إحالة عاجلة إلى المستشفى/رعاية المرضى الداخليين. </a:t>
            </a:r>
            <a:endParaRPr lang="ar"/>
          </a:p>
          <a:p>
            <a:pPr marL="0" indent="0" rtl="1">
              <a:buFont typeface="Arial" panose="020B0604020202020204" pitchFamily="34" charset="0"/>
              <a:buNone/>
            </a:pPr>
            <a:endParaRPr lang="en-US" i="1" baseline="0"/>
          </a:p>
          <a:p>
            <a:pPr marL="0" indent="0" rtl="1">
              <a:buFont typeface="Arial" panose="020B0604020202020204" pitchFamily="34" charset="0"/>
              <a:buNone/>
            </a:pPr>
            <a:r>
              <a:rPr lang="ar-YE" b="1" i="0"/>
              <a:t>قل</a:t>
            </a:r>
            <a:r>
              <a:rPr lang="ar" b="1" i="0"/>
              <a:t>: </a:t>
            </a:r>
            <a:r>
              <a:rPr lang="ar" i="0"/>
              <a:t>يجب أن نتحقَّق من علامات الخطر الرئيسية المتعلقة </a:t>
            </a:r>
            <a:r>
              <a:rPr lang="ar-YE" i="0"/>
              <a:t>بالادارة </a:t>
            </a:r>
            <a:r>
              <a:rPr lang="ar" i="0"/>
              <a:t>التكامل</a:t>
            </a:r>
            <a:r>
              <a:rPr lang="ar-YE" i="0"/>
              <a:t>ية</a:t>
            </a:r>
            <a:r>
              <a:rPr lang="ar" i="0"/>
              <a:t> لأمراض الطفولة</a:t>
            </a:r>
            <a:r>
              <a:rPr lang="ar-YE" i="0"/>
              <a:t> (الرعاية التكاملية الاولية)</a:t>
            </a:r>
            <a:r>
              <a:rPr lang="ar" i="0"/>
              <a:t>، لذلك ينبغي لنا الرجوع إلى المبادئ الإرشادية الوطنية المتعلقة </a:t>
            </a:r>
            <a:r>
              <a:rPr lang="ar-YE" i="0"/>
              <a:t>بالادارة التكاملية </a:t>
            </a:r>
            <a:r>
              <a:rPr lang="ar" i="0"/>
              <a:t>لأمراض الطفولة</a:t>
            </a:r>
            <a:r>
              <a:rPr lang="ar-YE" i="0"/>
              <a:t> (الرعاية التكاملية الاولية)</a:t>
            </a:r>
            <a:r>
              <a:rPr lang="ar" i="0"/>
              <a:t> للحصول على مزيدٍ من التفاصيل حول هذا الجزء من التقييم.</a:t>
            </a:r>
          </a:p>
          <a:p>
            <a:pPr marL="0" indent="0" rtl="1">
              <a:buFont typeface="Arial" panose="020B0604020202020204" pitchFamily="34" charset="0"/>
              <a:buNone/>
            </a:pPr>
            <a:endParaRPr lang="en-US" i="0" baseline="0"/>
          </a:p>
          <a:p>
            <a:pPr marL="0" indent="0" rtl="1">
              <a:buFont typeface="Arial" panose="020B0604020202020204" pitchFamily="34" charset="0"/>
              <a:buNone/>
            </a:pPr>
            <a:r>
              <a:rPr lang="ar-YE" b="1" i="0"/>
              <a:t>قل</a:t>
            </a:r>
            <a:r>
              <a:rPr lang="ar" b="1" i="0"/>
              <a:t>: </a:t>
            </a:r>
            <a:r>
              <a:rPr lang="ar" i="0"/>
              <a:t>وبالإضافة إلى علامات الخطر المتعلقة </a:t>
            </a:r>
            <a:r>
              <a:rPr lang="ar-YE" i="0"/>
              <a:t>بالادارة </a:t>
            </a:r>
            <a:r>
              <a:rPr lang="ar" i="0"/>
              <a:t>ال</a:t>
            </a:r>
            <a:r>
              <a:rPr lang="ar-YE" i="0"/>
              <a:t>تكاملية</a:t>
            </a:r>
            <a:r>
              <a:rPr lang="ar" i="0"/>
              <a:t> لأمراض الطفولة</a:t>
            </a:r>
            <a:r>
              <a:rPr lang="ar-YE" i="0"/>
              <a:t> (الرعاية التكاملية الاولية)</a:t>
            </a:r>
            <a:r>
              <a:rPr lang="ar" i="0"/>
              <a:t>، فإننا نتحقق أيضاً من "علامات الخطر المتعلقة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i="0"/>
              <a:t>" والتي تتضمَّن الإصابة بأي وذمة من أي درجةٍ. نادراً ما يُصاب الرُضّع ممن تقل أعمارهم عن 6 أشهر بالوذمة، وبالتالي يتم تصنيف حالتهم على أنها حالة خطيرة جداً وتُعتبَر علامةً تتطلَّب الإحالة العاجلة. </a:t>
            </a:r>
          </a:p>
          <a:p>
            <a:pPr marL="0" indent="0" rtl="1">
              <a:buFont typeface="Arial" panose="020B0604020202020204" pitchFamily="34" charset="0"/>
              <a:buNone/>
            </a:pPr>
            <a:endParaRPr lang="en-US" i="0" baseline="0"/>
          </a:p>
          <a:p>
            <a:pPr marL="0" indent="0" rtl="1">
              <a:buFont typeface="Arial" panose="020B0604020202020204" pitchFamily="34" charset="0"/>
              <a:buNone/>
            </a:pPr>
            <a:r>
              <a:rPr lang="ar-YE" b="1" i="0"/>
              <a:t>قل</a:t>
            </a:r>
            <a:r>
              <a:rPr lang="ar" b="1" i="0"/>
              <a:t>: </a:t>
            </a:r>
            <a:r>
              <a:rPr lang="ar" i="0"/>
              <a:t>علامات الخطر الأخرى المُحدَّدة المتعلقة </a:t>
            </a:r>
            <a:r>
              <a:rPr lang="ar-YE" i="0"/>
              <a:t>ب</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i="0"/>
              <a:t>هي عبارة عن أي علامة على </a:t>
            </a:r>
            <a:r>
              <a:rPr lang="ar"/>
              <a:t>الإصابة بمرض نفسي شديد للأم. </a:t>
            </a:r>
          </a:p>
          <a:p>
            <a:pPr marL="0" indent="0" rtl="1">
              <a:buFont typeface="Arial" panose="020B0604020202020204" pitchFamily="34" charset="0"/>
              <a:buNone/>
            </a:pPr>
            <a:endParaRPr lang="en-US" i="1" baseline="0"/>
          </a:p>
          <a:p>
            <a:pPr marL="0" indent="0" rtl="1">
              <a:buFont typeface="Arial" panose="020B0604020202020204" pitchFamily="34" charset="0"/>
              <a:buNone/>
            </a:pPr>
            <a:r>
              <a:rPr lang="ar-YE" b="1" i="0"/>
              <a:t>قل</a:t>
            </a:r>
            <a:r>
              <a:rPr lang="ar" b="1" i="0"/>
              <a:t>:</a:t>
            </a:r>
            <a:r>
              <a:rPr lang="ar" i="0"/>
              <a:t> لنلقِ نظرةً أكثر تفصيلاً على كيفية تقييم علامات الخطر هذه… </a:t>
            </a: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32</a:t>
            </a:fld>
            <a:endParaRPr lang="en-UK"/>
          </a:p>
        </p:txBody>
      </p:sp>
    </p:spTree>
    <p:extLst>
      <p:ext uri="{BB962C8B-B14F-4D97-AF65-F5344CB8AC3E}">
        <p14:creationId xmlns:p14="http://schemas.microsoft.com/office/powerpoint/2010/main" val="383011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a:r>
              <a:rPr lang="ar-YE" b="1"/>
              <a:t>قل</a:t>
            </a:r>
            <a:r>
              <a:rPr lang="ar" b="1"/>
              <a:t>: </a:t>
            </a:r>
            <a:r>
              <a:rPr lang="ar" b="0"/>
              <a:t>لنلقِ نظرةً على كيفية قياس علامات الخطر المتعلقة </a:t>
            </a:r>
            <a:r>
              <a:rPr lang="ar-YE" b="0"/>
              <a:t>بالادارة التكاملية </a:t>
            </a:r>
            <a:r>
              <a:rPr lang="ar" b="0"/>
              <a:t>لأمراض الطفولة</a:t>
            </a:r>
            <a:r>
              <a:rPr lang="ar-YE" b="0"/>
              <a:t> (الرعاية التكاملية الاولية)</a:t>
            </a:r>
            <a:r>
              <a:rPr lang="ar" b="0"/>
              <a:t> عند الرُضّع الصغار.</a:t>
            </a:r>
            <a:r>
              <a:rPr lang="ar"/>
              <a:t> </a:t>
            </a:r>
            <a:endParaRPr lang="ar" b="0"/>
          </a:p>
          <a:p>
            <a:pPr algn="r" rtl="1"/>
            <a:endParaRPr lang="en-US" b="0" baseline="0"/>
          </a:p>
          <a:p>
            <a:pPr algn="r" rtl="1"/>
            <a:r>
              <a:rPr lang="ar" b="1"/>
              <a:t>ما يمكن فعله: تشغيل الفيديو، والتوقف عن الدقيقة 7:02:</a:t>
            </a:r>
            <a:endParaRPr lang="ar" b="1">
              <a:ea typeface="Lato"/>
            </a:endParaRPr>
          </a:p>
          <a:p>
            <a:pPr algn="r">
              <a:defRPr/>
            </a:pPr>
            <a:r>
              <a:rPr lang="ar">
                <a:hlinkClick r:id="rId3"/>
              </a:rPr>
              <a:t>Danger Signs in Newborns (Arabic) - Newborn Care Series - YouTube</a:t>
            </a:r>
            <a:endParaRPr lang="ar"/>
          </a:p>
          <a:p>
            <a:pPr marL="0" marR="0" lvl="0" indent="0" algn="r" defTabSz="914400" rtl="1" eaLnBrk="1" fontAlgn="auto" latinLnBrk="0" hangingPunct="1">
              <a:lnSpc>
                <a:spcPct val="100000"/>
              </a:lnSpc>
              <a:spcBef>
                <a:spcPts val="0"/>
              </a:spcBef>
              <a:spcAft>
                <a:spcPts val="0"/>
              </a:spcAft>
              <a:buClrTx/>
              <a:buSzTx/>
              <a:buFontTx/>
              <a:buNone/>
              <a:tabLst/>
              <a:defRPr/>
            </a:pPr>
            <a:endParaRPr lang="en-GB"/>
          </a:p>
          <a:p>
            <a:pPr marL="0" marR="0" lvl="0" indent="0" algn="r" defTabSz="914400" rtl="1" eaLnBrk="1" fontAlgn="auto" latinLnBrk="0" hangingPunct="1">
              <a:lnSpc>
                <a:spcPct val="100000"/>
              </a:lnSpc>
              <a:spcBef>
                <a:spcPts val="0"/>
              </a:spcBef>
              <a:spcAft>
                <a:spcPts val="0"/>
              </a:spcAft>
              <a:buClrTx/>
              <a:buSzTx/>
              <a:buFontTx/>
              <a:buNone/>
              <a:tabLst/>
              <a:defRPr/>
            </a:pPr>
            <a:r>
              <a:rPr lang="ar" b="1"/>
              <a:t>الأسئلة: </a:t>
            </a:r>
            <a:r>
              <a:rPr lang="ar"/>
              <a:t>هل توجد أي أسئلة؟ سنتدرب على بعض هذه الأساليب لاحقاً في التدريب.</a:t>
            </a:r>
            <a:endParaRPr lang="en-GB"/>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33</a:t>
            </a:fld>
            <a:endParaRPr lang="en-UK"/>
          </a:p>
        </p:txBody>
      </p:sp>
    </p:spTree>
    <p:extLst>
      <p:ext uri="{BB962C8B-B14F-4D97-AF65-F5344CB8AC3E}">
        <p14:creationId xmlns:p14="http://schemas.microsoft.com/office/powerpoint/2010/main" val="417517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sz="1200" b="1" i="0" kern="1200">
                <a:solidFill>
                  <a:schemeClr val="tx1"/>
                </a:solidFill>
                <a:effectLst/>
                <a:ea typeface="+mn-ea"/>
              </a:rPr>
              <a:t>قل</a:t>
            </a:r>
            <a:r>
              <a:rPr lang="ar" sz="1200" b="1" i="0" kern="1200">
                <a:solidFill>
                  <a:schemeClr val="tx1"/>
                </a:solidFill>
                <a:effectLst/>
                <a:ea typeface="+mn-ea"/>
              </a:rPr>
              <a:t>: </a:t>
            </a:r>
            <a:r>
              <a:rPr lang="ar" sz="1200" b="0" i="0" kern="1200">
                <a:solidFill>
                  <a:schemeClr val="tx1"/>
                </a:solidFill>
                <a:effectLst/>
                <a:ea typeface="+mn-ea"/>
              </a:rPr>
              <a:t>هل يمكن لأي شخص أن يخبرنا </a:t>
            </a:r>
            <a:r>
              <a:rPr lang="ar-YE" sz="1200" b="0" i="0" kern="1200">
                <a:solidFill>
                  <a:schemeClr val="tx1"/>
                </a:solidFill>
                <a:effectLst/>
                <a:ea typeface="+mn-ea"/>
              </a:rPr>
              <a:t>طريقة قياس</a:t>
            </a:r>
            <a:r>
              <a:rPr lang="ar" sz="1200" b="0" i="0" kern="1200">
                <a:solidFill>
                  <a:schemeClr val="tx1"/>
                </a:solidFill>
                <a:effectLst/>
                <a:ea typeface="+mn-ea"/>
              </a:rPr>
              <a:t> الإصابة بالوذمة؟</a:t>
            </a:r>
          </a:p>
          <a:p>
            <a:pPr rtl="1"/>
            <a:br>
              <a:rPr lang="en-US" sz="1200" b="0" i="0" kern="1200" baseline="0">
                <a:solidFill>
                  <a:schemeClr val="tx1"/>
                </a:solidFill>
                <a:effectLst/>
                <a:ea typeface="+mn-ea"/>
                <a:cs typeface="+mn-cs"/>
              </a:rPr>
            </a:br>
            <a:r>
              <a:rPr lang="ar-YE" sz="1200" b="1" i="0" kern="1200">
                <a:solidFill>
                  <a:schemeClr val="tx1"/>
                </a:solidFill>
                <a:effectLst/>
                <a:ea typeface="+mn-ea"/>
              </a:rPr>
              <a:t>قم ب</a:t>
            </a:r>
            <a:r>
              <a:rPr lang="ar" sz="1200" b="1" i="0" kern="1200">
                <a:solidFill>
                  <a:schemeClr val="tx1"/>
                </a:solidFill>
                <a:effectLst/>
                <a:ea typeface="+mn-ea"/>
              </a:rPr>
              <a:t>: </a:t>
            </a:r>
            <a:r>
              <a:rPr lang="ar" sz="1200" b="0" i="0" kern="1200">
                <a:solidFill>
                  <a:schemeClr val="tx1"/>
                </a:solidFill>
                <a:effectLst/>
                <a:ea typeface="+mn-ea"/>
              </a:rPr>
              <a:t>بمجرد أن يقدِّم أحد المتطوعين الشرح، يُرجى النقر لإظهار النص وملء أي فراغات. </a:t>
            </a:r>
            <a:endParaRPr lang="en-US" sz="1200" b="0" i="0" kern="1200">
              <a:solidFill>
                <a:schemeClr val="tx1"/>
              </a:solidFill>
              <a:effectLst/>
              <a:ea typeface="+mn-ea"/>
              <a:cs typeface="+mn-cs"/>
            </a:endParaRPr>
          </a:p>
          <a:p>
            <a:pPr rtl="1"/>
            <a:endParaRPr lang="en-US" sz="1200" b="0" i="0" kern="1200">
              <a:solidFill>
                <a:schemeClr val="tx1"/>
              </a:solidFill>
              <a:effectLst/>
              <a:ea typeface="+mn-ea"/>
              <a:cs typeface="+mn-cs"/>
            </a:endParaRPr>
          </a:p>
          <a:p>
            <a:pPr rtl="1"/>
            <a:r>
              <a:rPr lang="ar-YE" sz="1200" b="1" i="0" kern="1200">
                <a:solidFill>
                  <a:schemeClr val="tx1"/>
                </a:solidFill>
                <a:effectLst/>
                <a:ea typeface="+mn-ea"/>
              </a:rPr>
              <a:t>قل</a:t>
            </a:r>
            <a:r>
              <a:rPr lang="ar" sz="1200" b="1" i="0" kern="1200">
                <a:solidFill>
                  <a:schemeClr val="tx1"/>
                </a:solidFill>
                <a:effectLst/>
                <a:ea typeface="+mn-ea"/>
              </a:rPr>
              <a:t>: </a:t>
            </a:r>
            <a:r>
              <a:rPr lang="ar" sz="1200" b="0" i="0" kern="1200">
                <a:solidFill>
                  <a:schemeClr val="tx1"/>
                </a:solidFill>
                <a:effectLst/>
                <a:ea typeface="+mn-ea"/>
              </a:rPr>
              <a:t>يجب عليكِ إجراء اختبار لمعرفة الإصابة بالوذمة بالضغط بإصبعكِ (يُرجى النظر في الشكل 5.10) لأنكِ لا تتمكن من معرفة الإصابة بالوذمة بمجرد النظر.</a:t>
            </a: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34</a:t>
            </a:fld>
            <a:endParaRPr lang="en-UK"/>
          </a:p>
        </p:txBody>
      </p:sp>
    </p:spTree>
    <p:extLst>
      <p:ext uri="{BB962C8B-B14F-4D97-AF65-F5344CB8AC3E}">
        <p14:creationId xmlns:p14="http://schemas.microsoft.com/office/powerpoint/2010/main" val="2616908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قل</a:t>
            </a:r>
            <a:r>
              <a:rPr lang="ar" b="1"/>
              <a:t>: </a:t>
            </a:r>
            <a:r>
              <a:rPr lang="ar"/>
              <a:t>وعلامة الخطر الأخيرة التي ذكرناها هي الصحة النفسية للأم. </a:t>
            </a:r>
          </a:p>
          <a:p>
            <a:pPr rtl="1"/>
            <a:endParaRPr lang="en-GB" baseline="0"/>
          </a:p>
          <a:p>
            <a:pPr marL="0" indent="0" rtl="1">
              <a:buFont typeface="Arial" panose="020B0604020202020204" pitchFamily="34" charset="0"/>
              <a:buNone/>
            </a:pPr>
            <a:r>
              <a:rPr lang="ar-YE" b="1"/>
              <a:t>قل</a:t>
            </a:r>
            <a:r>
              <a:rPr lang="ar" b="1"/>
              <a:t>: </a:t>
            </a:r>
            <a:r>
              <a:rPr lang="ar"/>
              <a:t>نقوم بتقييم هذا الأمر من خلال ملاحظة ما إذا كانت الأم تبدو منفصلةً عن الواقع أو معرّضةً لخطر إيذاء نفسها أو أطفالها، أو إذا كانت هناك أي علامات واضحة للإهمال. في هذه الحالة، يجب إحالتها إلى أقرب مرفق يقدِّم تقييماً ودعماً للصحة النفسية المتخصصة. </a:t>
            </a:r>
          </a:p>
          <a:p>
            <a:pPr marL="0" indent="0" rtl="1">
              <a:buFont typeface="Arial" panose="020B0604020202020204" pitchFamily="34" charset="0"/>
              <a:buNone/>
            </a:pPr>
            <a:endParaRPr lang="en-US" baseline="0"/>
          </a:p>
          <a:p>
            <a:pPr marL="0" indent="0" rtl="1">
              <a:buFont typeface="Arial" panose="020B0604020202020204" pitchFamily="34" charset="0"/>
              <a:buNone/>
            </a:pPr>
            <a:r>
              <a:rPr lang="ar-YE" b="1"/>
              <a:t>اسئل</a:t>
            </a:r>
            <a:r>
              <a:rPr lang="ar" b="1"/>
              <a:t>: </a:t>
            </a:r>
            <a:r>
              <a:rPr lang="ar"/>
              <a:t>هل توجد مثل هذه الخدمات في منطقتكِ بحيث يمكنكِ إحالة أم تظهر عليها هذه الأعراض إليها؟</a:t>
            </a:r>
          </a:p>
          <a:p>
            <a:pPr rtl="1"/>
            <a:r>
              <a:rPr lang="ar-SA" b="1"/>
              <a:t>ما يجب فعله</a:t>
            </a:r>
            <a:r>
              <a:rPr lang="ar-SA"/>
              <a:t>: تسهيل المناقشة حول أنظمة الإحالة. في حالة وجود فراغ، يُرجى تدوين ذلك. </a:t>
            </a:r>
          </a:p>
          <a:p>
            <a:pPr rtl="1"/>
            <a:endParaRPr lang="en-GB"/>
          </a:p>
          <a:p>
            <a:pPr rtl="1"/>
            <a:r>
              <a:rPr lang="ar-YE" b="1"/>
              <a:t>اسئل</a:t>
            </a:r>
            <a:r>
              <a:rPr lang="ar" b="1"/>
              <a:t>: </a:t>
            </a:r>
            <a:r>
              <a:rPr lang="ar"/>
              <a:t>هل قابل</a:t>
            </a:r>
            <a:r>
              <a:rPr lang="ar-YE"/>
              <a:t>ت</a:t>
            </a:r>
            <a:r>
              <a:rPr lang="ar"/>
              <a:t> أي شخص مريضاً تظهر عليه مثل هذه العلامات؟ هل يرغب أحد في مشاركة تجاربه - ماذا رأى؟ هل كانت أم؟ ماذا فعلتِ لتقديم الدعم اللازم لهم؟</a:t>
            </a:r>
            <a:endParaRPr lang="en-GB"/>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35</a:t>
            </a:fld>
            <a:endParaRPr lang="en-UK"/>
          </a:p>
        </p:txBody>
      </p:sp>
    </p:spTree>
    <p:extLst>
      <p:ext uri="{BB962C8B-B14F-4D97-AF65-F5344CB8AC3E}">
        <p14:creationId xmlns:p14="http://schemas.microsoft.com/office/powerpoint/2010/main" val="690270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
              <a:t>ملاحظة. إنّ التدريب </a:t>
            </a:r>
            <a:r>
              <a:rPr lang="ar-YE"/>
              <a:t>على الادارة التكاملية</a:t>
            </a:r>
            <a:r>
              <a:rPr lang="ar"/>
              <a:t> لأمراض الطفولة</a:t>
            </a:r>
            <a:r>
              <a:rPr lang="ar-YE"/>
              <a:t> (الرعاية التكاملية الأولية) هو</a:t>
            </a:r>
            <a:r>
              <a:rPr lang="ar"/>
              <a:t> أمر ضروري لموظفي الصحة حتى يتمكَّنوا من إجراء هذا التقييم وفقاً لمعيار مناسب. يتضمَّن هذا التدريب </a:t>
            </a:r>
            <a:r>
              <a:rPr lang="ar-YE"/>
              <a:t>مراجعة فقط لهذه العلامات</a:t>
            </a:r>
            <a:r>
              <a:rPr lang="ar"/>
              <a:t>. </a:t>
            </a:r>
          </a:p>
          <a:p>
            <a:pPr marL="0" indent="0" rtl="1">
              <a:buFont typeface="Arial" panose="020B0604020202020204" pitchFamily="34" charset="0"/>
              <a:buNone/>
            </a:pPr>
            <a:endParaRPr lang="en-US" baseline="0"/>
          </a:p>
          <a:p>
            <a:pPr marL="0" indent="0" rtl="1">
              <a:buFont typeface="Arial" panose="020B0604020202020204" pitchFamily="34" charset="0"/>
              <a:buNone/>
            </a:pPr>
            <a:r>
              <a:rPr lang="ar-YE" b="1"/>
              <a:t>قل</a:t>
            </a:r>
            <a:r>
              <a:rPr lang="ar" b="1"/>
              <a:t>: </a:t>
            </a:r>
            <a:r>
              <a:rPr lang="ar"/>
              <a:t>الخطوة الثانية هي التحقق من وجود العلامات والأعراض السريرية للرضيع.</a:t>
            </a: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36</a:t>
            </a:fld>
            <a:endParaRPr lang="en-UK"/>
          </a:p>
        </p:txBody>
      </p:sp>
    </p:spTree>
    <p:extLst>
      <p:ext uri="{BB962C8B-B14F-4D97-AF65-F5344CB8AC3E}">
        <p14:creationId xmlns:p14="http://schemas.microsoft.com/office/powerpoint/2010/main" val="100863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قل</a:t>
            </a:r>
            <a:r>
              <a:rPr lang="ar" b="1"/>
              <a:t>: </a:t>
            </a:r>
            <a:r>
              <a:rPr lang="ar"/>
              <a:t>يمكن أن يكون الإسهال مشكلةً خطيرةً - وقد يؤدي إلى الوفاة - إذا أصيب الطفل بالجفاف</a:t>
            </a:r>
            <a:endParaRPr lang="en-US" b="1"/>
          </a:p>
          <a:p>
            <a:pPr rtl="1"/>
            <a:endParaRPr lang="en-US" b="1"/>
          </a:p>
          <a:p>
            <a:pPr rtl="1"/>
            <a:r>
              <a:rPr lang="ar-YE" b="1"/>
              <a:t>قل</a:t>
            </a:r>
            <a:r>
              <a:rPr lang="ar" b="1"/>
              <a:t>: </a:t>
            </a:r>
            <a:r>
              <a:rPr lang="ar"/>
              <a:t>ثمة الكثير من العلامات التي تساعدكِ في تحديد مدى شدة الجفاف. </a:t>
            </a:r>
            <a:endParaRPr lang="ar-YE"/>
          </a:p>
          <a:p>
            <a:pPr marL="228600" indent="-228600" rtl="1">
              <a:buFont typeface="+mj-lt"/>
              <a:buAutoNum type="arabicPeriod"/>
            </a:pPr>
            <a:r>
              <a:rPr lang="ar"/>
              <a:t>عندما يُصاب الطفل بالجفاف، يكون في البداية مضطرباً أو سريع الانفعال. </a:t>
            </a:r>
            <a:endParaRPr lang="ar-YE"/>
          </a:p>
          <a:p>
            <a:pPr marL="228600" indent="-228600" rtl="1">
              <a:buFont typeface="+mj-lt"/>
              <a:buAutoNum type="arabicPeriod"/>
            </a:pPr>
            <a:r>
              <a:rPr lang="ar"/>
              <a:t>عندما يفقد الجسم السوائل، قد تبدو العيون غائرةً ويفقد الجلد مرونته. </a:t>
            </a:r>
            <a:endParaRPr lang="ar-YE"/>
          </a:p>
          <a:p>
            <a:pPr marL="228600" indent="-228600" rtl="1">
              <a:buFont typeface="+mj-lt"/>
              <a:buAutoNum type="arabicPeriod"/>
            </a:pPr>
            <a:r>
              <a:rPr lang="ar"/>
              <a:t>في حالة استمرار الجفاف، يصبح الطفل خاملاً أو يفقد الوعي.</a:t>
            </a:r>
          </a:p>
          <a:p>
            <a:pPr rtl="1"/>
            <a:endParaRPr lang="en-US"/>
          </a:p>
          <a:p>
            <a:pPr marL="0" indent="0" rtl="1">
              <a:buFont typeface="Arial" panose="020B0604020202020204" pitchFamily="34" charset="0"/>
              <a:buNone/>
            </a:pPr>
            <a:r>
              <a:rPr lang="ar-YE" b="1"/>
              <a:t>قل</a:t>
            </a:r>
            <a:r>
              <a:rPr lang="ar" b="1"/>
              <a:t>: </a:t>
            </a:r>
          </a:p>
          <a:p>
            <a:pPr marL="171450" indent="-171450" rtl="1">
              <a:buFont typeface="Arial" panose="020B0604020202020204" pitchFamily="34" charset="0"/>
              <a:buChar char="•"/>
            </a:pPr>
            <a:r>
              <a:rPr lang="ar"/>
              <a:t>ومع ذلك، فإنّ تقييم</a:t>
            </a:r>
            <a:r>
              <a:rPr lang="ar" b="0">
                <a:solidFill>
                  <a:schemeClr val="tx1"/>
                </a:solidFill>
              </a:rPr>
              <a:t> حالة ترطيب الجسم</a:t>
            </a:r>
            <a:r>
              <a:rPr lang="ar-YE" b="0">
                <a:solidFill>
                  <a:schemeClr val="tx1"/>
                </a:solidFill>
              </a:rPr>
              <a:t> (تروية الجسم – الاماهة)</a:t>
            </a:r>
            <a:r>
              <a:rPr lang="ar" b="0">
                <a:solidFill>
                  <a:schemeClr val="tx1"/>
                </a:solidFill>
              </a:rPr>
              <a:t> لدى الأطفال المصابين بالهزال أمر صعب. لا يمكن الوثوق في الكثير من علامات الجفاف العادية. </a:t>
            </a:r>
          </a:p>
          <a:p>
            <a:pPr marL="171450" indent="-171450" rtl="1">
              <a:buFont typeface="Arial" panose="020B0604020202020204" pitchFamily="34" charset="0"/>
              <a:buChar char="•"/>
            </a:pPr>
            <a:r>
              <a:rPr lang="ar" b="0">
                <a:solidFill>
                  <a:schemeClr val="tx1"/>
                </a:solidFill>
              </a:rPr>
              <a:t>على سبيل المثال، لا يمكن الوثوق في الغالب في قرصة الجلد كما هو الحال في</a:t>
            </a:r>
            <a:r>
              <a:rPr lang="ar"/>
              <a:t> الطفل المصاب بسوء تغذية حادّ شديد، فقد يعود الجلد ببطء حتى لو لم يكن الطفل مصاباً بالجفاف. إذا كان الطفل يعاني زيادةً في الوزن أو الوذمة، فقد يعود الجلد فوراً حتى لو كان الطفل مصاباً بالجفاف. </a:t>
            </a:r>
          </a:p>
          <a:p>
            <a:pPr marL="171450" indent="-171450" rtl="1">
              <a:buFont typeface="Arial" panose="020B0604020202020204" pitchFamily="34" charset="0"/>
              <a:buChar char="•"/>
            </a:pPr>
            <a:r>
              <a:rPr lang="ar" b="0">
                <a:solidFill>
                  <a:schemeClr val="tx1"/>
                </a:solidFill>
              </a:rPr>
              <a:t>وبالإضافة إلى ذلك، </a:t>
            </a:r>
            <a:r>
              <a:rPr lang="ar"/>
              <a:t>في حالة الطفل المصاب بسوء التغذية الشديد، قد تبدو عيناه غائرتين دائماً، حتى لو لم يكن الطفل مصاباً بالجفاف.</a:t>
            </a:r>
            <a:endParaRPr lang="en-US" b="0">
              <a:solidFill>
                <a:schemeClr val="tx1"/>
              </a:solidFill>
            </a:endParaRPr>
          </a:p>
          <a:p>
            <a:pPr marL="171450" indent="-171450" rtl="1">
              <a:buFont typeface="Arial" panose="020B0604020202020204" pitchFamily="34" charset="0"/>
              <a:buChar char="•"/>
            </a:pPr>
            <a:r>
              <a:rPr lang="ar" b="0">
                <a:solidFill>
                  <a:srgbClr val="FF0000"/>
                </a:solidFill>
              </a:rPr>
              <a:t>نظراً لصعوبة التشخيص السريري للجفاف، يوصى باللجوء للتاريخ المرضي للمريض، بدلاً من الفحص السريري، كأساس رئيسي لتشخيص الجفاف. </a:t>
            </a:r>
            <a:endParaRPr lang="en-GB" b="0">
              <a:solidFill>
                <a:srgbClr val="FF0000"/>
              </a:solidFill>
            </a:endParaRP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37</a:t>
            </a:fld>
            <a:endParaRPr lang="en-UK"/>
          </a:p>
        </p:txBody>
      </p:sp>
    </p:spTree>
    <p:extLst>
      <p:ext uri="{BB962C8B-B14F-4D97-AF65-F5344CB8AC3E}">
        <p14:creationId xmlns:p14="http://schemas.microsoft.com/office/powerpoint/2010/main" val="2343094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قل</a:t>
            </a:r>
            <a:r>
              <a:rPr lang="ar" b="1"/>
              <a:t>:</a:t>
            </a:r>
            <a:r>
              <a:rPr lang="ar"/>
              <a:t> </a:t>
            </a:r>
            <a:r>
              <a:rPr lang="ar-YE"/>
              <a:t>هذه هي الطريقة</a:t>
            </a:r>
            <a:r>
              <a:rPr lang="ar"/>
              <a:t> </a:t>
            </a:r>
            <a:r>
              <a:rPr lang="ar-YE"/>
              <a:t>ل</a:t>
            </a:r>
            <a:r>
              <a:rPr lang="ar"/>
              <a:t>لحصول على التاريخ المرضي الحديث للرضيع لتحديد ما إذا كان مصاباً بالجفاف أم لا.</a:t>
            </a:r>
          </a:p>
          <a:p>
            <a:pPr rtl="1"/>
            <a:endParaRPr lang="en-US" baseline="0"/>
          </a:p>
          <a:p>
            <a:pPr rtl="1"/>
            <a:r>
              <a:rPr lang="ar" b="1"/>
              <a:t>ما يمكن فعله: </a:t>
            </a:r>
            <a:r>
              <a:rPr lang="ar"/>
              <a:t>قراءة النص الموجود على الشريحة</a:t>
            </a: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38</a:t>
            </a:fld>
            <a:endParaRPr lang="en-UK"/>
          </a:p>
        </p:txBody>
      </p:sp>
    </p:spTree>
    <p:extLst>
      <p:ext uri="{BB962C8B-B14F-4D97-AF65-F5344CB8AC3E}">
        <p14:creationId xmlns:p14="http://schemas.microsoft.com/office/powerpoint/2010/main" val="3761641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None/>
            </a:pPr>
            <a:r>
              <a:rPr lang="ar" sz="1200" b="1">
                <a:solidFill>
                  <a:schemeClr val="tx1"/>
                </a:solidFill>
              </a:rPr>
              <a:t>تقديم تقرير عما يلي:</a:t>
            </a:r>
          </a:p>
          <a:p>
            <a:pPr marL="342900" indent="-342900" rtl="1">
              <a:buChar char="•"/>
            </a:pPr>
            <a:r>
              <a:rPr lang="ar" sz="1200" b="0">
                <a:solidFill>
                  <a:schemeClr val="tx1"/>
                </a:solidFill>
              </a:rPr>
              <a:t>الحمى هي عبارة عن علامة على </a:t>
            </a:r>
            <a:r>
              <a:rPr lang="ar-YE" sz="1200" b="0">
                <a:solidFill>
                  <a:schemeClr val="tx1"/>
                </a:solidFill>
              </a:rPr>
              <a:t>وجود عدوى</a:t>
            </a:r>
            <a:r>
              <a:rPr lang="ar" sz="1200" b="0">
                <a:solidFill>
                  <a:schemeClr val="tx1"/>
                </a:solidFill>
              </a:rPr>
              <a:t>، فإذا كانت درجة حرارة الرضيع تزيد عن 37.5 درجةً مئويةً، يعني ذلك أنها ليست في معدلها الطبيعي. </a:t>
            </a:r>
            <a:endParaRPr lang="ar-YE" sz="1200" b="0">
              <a:solidFill>
                <a:schemeClr val="tx1"/>
              </a:solidFill>
            </a:endParaRPr>
          </a:p>
          <a:p>
            <a:pPr marL="342900" indent="-342900" rtl="1">
              <a:buChar char="•"/>
            </a:pPr>
            <a:r>
              <a:rPr lang="ar" sz="1200" b="0">
                <a:solidFill>
                  <a:schemeClr val="tx1"/>
                </a:solidFill>
              </a:rPr>
              <a:t>يُرجى محاولة تبريد جسم الرضيع عن طريق إزالة الملابس لمدة 10 دقائق، ولكن إذا ظل الرضيع ساخناً جداً أو يبدو مريضاً، فيُرجى الرجوع إلى مرفق صحي للحصول على مستوى أعلى من الرعاية</a:t>
            </a:r>
            <a:r>
              <a:rPr lang="ar-YE" sz="1200" b="0">
                <a:solidFill>
                  <a:schemeClr val="tx1"/>
                </a:solidFill>
              </a:rPr>
              <a:t> الصحية</a:t>
            </a:r>
            <a:r>
              <a:rPr lang="ar" sz="1200" b="0">
                <a:solidFill>
                  <a:schemeClr val="tx1"/>
                </a:solidFill>
              </a:rPr>
              <a:t>.</a:t>
            </a:r>
            <a:endParaRPr lang="en-GB" sz="1200" b="0">
              <a:solidFill>
                <a:schemeClr val="tx1"/>
              </a:solidFill>
            </a:endParaRPr>
          </a:p>
          <a:p>
            <a:pPr marL="342900" indent="-342900" rtl="1">
              <a:buChar char="•"/>
            </a:pPr>
            <a:r>
              <a:rPr lang="ar" sz="1200" b="0">
                <a:solidFill>
                  <a:schemeClr val="tx1"/>
                </a:solidFill>
              </a:rPr>
              <a:t>بالإضافة إلى الحمى، إذا كانت درجة الحرارة أقل من 35.5 درجةً مئويةً، فإن درجة حرارة الجسم تكون شديدة البرودة. يُرجى محاولة ملامسة بشرة الأم بشرة الرضيع، تحت بطانية، ولكن إذا ظل الرضيع يبدو مريضاً أو بارداً، فإن هذا الأمر هو أحد عوامل الخطر </a:t>
            </a:r>
            <a:r>
              <a:rPr lang="ar" sz="1200" b="0">
                <a:solidFill>
                  <a:schemeClr val="tx1"/>
                </a:solidFill>
                <a:sym typeface="Wingdings" panose="05000000000000000000" pitchFamily="2" charset="2"/>
              </a:rPr>
              <a:t> يُرجى الرجوع إلى مرفق صحي للحصول على مستوى أعلى من الرعاية</a:t>
            </a:r>
            <a:r>
              <a:rPr lang="ar-YE" sz="1200" b="0">
                <a:solidFill>
                  <a:schemeClr val="tx1"/>
                </a:solidFill>
                <a:sym typeface="Wingdings" panose="05000000000000000000" pitchFamily="2" charset="2"/>
              </a:rPr>
              <a:t> الصحية</a:t>
            </a:r>
            <a:r>
              <a:rPr lang="ar" sz="1200" b="0">
                <a:solidFill>
                  <a:schemeClr val="tx1"/>
                </a:solidFill>
                <a:sym typeface="Wingdings" panose="05000000000000000000" pitchFamily="2" charset="2"/>
              </a:rPr>
              <a:t>.</a:t>
            </a:r>
            <a:endParaRPr lang="en-GB" sz="1200" b="0">
              <a:solidFill>
                <a:schemeClr val="tx1"/>
              </a:solidFill>
            </a:endParaRPr>
          </a:p>
          <a:p>
            <a:pPr marL="0" marR="0" lvl="0" indent="0" algn="l" defTabSz="914400" rtl="1" eaLnBrk="1" fontAlgn="auto" latinLnBrk="0" hangingPunct="1">
              <a:lnSpc>
                <a:spcPct val="100000"/>
              </a:lnSpc>
              <a:spcBef>
                <a:spcPts val="0"/>
              </a:spcBef>
              <a:spcAft>
                <a:spcPts val="0"/>
              </a:spcAft>
              <a:buClrTx/>
              <a:buSzTx/>
              <a:buFontTx/>
              <a:buNone/>
              <a:tabLst/>
              <a:defRPr/>
            </a:pPr>
            <a:endParaRPr lang="en-GB" sz="1200" b="0">
              <a:solidFill>
                <a:schemeClr val="tx1"/>
              </a:solidFill>
            </a:endParaRPr>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39</a:t>
            </a:fld>
            <a:endParaRPr lang="en-UK"/>
          </a:p>
        </p:txBody>
      </p:sp>
    </p:spTree>
    <p:extLst>
      <p:ext uri="{BB962C8B-B14F-4D97-AF65-F5344CB8AC3E}">
        <p14:creationId xmlns:p14="http://schemas.microsoft.com/office/powerpoint/2010/main" val="684705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t>تقديم تقرير عما يلي:</a:t>
            </a:r>
          </a:p>
          <a:p>
            <a:pPr marL="171450" indent="-171450" rtl="1">
              <a:buFont typeface="Arial" panose="020B0604020202020204" pitchFamily="34" charset="0"/>
              <a:buChar char="•"/>
            </a:pPr>
            <a:r>
              <a:rPr lang="ar"/>
              <a:t>يُرجى إكمال الاختبار الأوَّلي</a:t>
            </a:r>
          </a:p>
          <a:p>
            <a:pPr marL="171450" indent="-171450" rtl="1">
              <a:buFont typeface="Arial" panose="020B0604020202020204" pitchFamily="34" charset="0"/>
              <a:buChar char="•"/>
            </a:pPr>
            <a:r>
              <a:rPr lang="ar"/>
              <a:t>سنكرِّر الاختبار بعد التدريب حتى نتمكَّن من معرفة مدى تحقيق التحصيل المعرفي</a:t>
            </a:r>
          </a:p>
          <a:p>
            <a:pPr marL="171450" indent="-171450" rtl="1">
              <a:buFont typeface="Arial" panose="020B0604020202020204" pitchFamily="34" charset="0"/>
              <a:buChar char="•"/>
            </a:pPr>
            <a:r>
              <a:rPr lang="ar"/>
              <a:t>ستساعدنا هذه النتائج في تحسين محتوى التدريب وطريقة التقديم في المرة المُقبِلة</a:t>
            </a:r>
          </a:p>
          <a:p>
            <a:pPr marL="171450" indent="-171450" rtl="1">
              <a:buFont typeface="Arial" panose="020B0604020202020204" pitchFamily="34" charset="0"/>
              <a:buChar char="•"/>
            </a:pPr>
            <a:r>
              <a:rPr lang="ar"/>
              <a:t>لا يتم النظر إلى نتائج الاختبارات على المستوى الفردي، ولكن على نطاقة المجموعة بأكملها</a:t>
            </a:r>
            <a:endParaRPr lang="en-US"/>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a:t>
            </a:fld>
            <a:endParaRPr lang="en-UK"/>
          </a:p>
        </p:txBody>
      </p:sp>
    </p:spTree>
    <p:extLst>
      <p:ext uri="{BB962C8B-B14F-4D97-AF65-F5344CB8AC3E}">
        <p14:creationId xmlns:p14="http://schemas.microsoft.com/office/powerpoint/2010/main" val="62371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قل</a:t>
            </a:r>
            <a:r>
              <a:rPr lang="ar" b="1"/>
              <a:t>: </a:t>
            </a:r>
          </a:p>
          <a:p>
            <a:pPr marL="171450" indent="-171450" rtl="1">
              <a:buFont typeface="Arial" panose="020B0604020202020204" pitchFamily="34" charset="0"/>
              <a:buChar char="•"/>
            </a:pPr>
            <a:r>
              <a:rPr lang="ar"/>
              <a:t>قد يعاني الكثير من الأطفال المصابون بالسعال أو صعوبة التنفس من عدوى خفيفة في الجهاز التنفسي. </a:t>
            </a:r>
            <a:r>
              <a:rPr lang="ar-YE"/>
              <a:t>ربما يكونون</a:t>
            </a:r>
            <a:r>
              <a:rPr lang="ar"/>
              <a:t> </a:t>
            </a:r>
            <a:r>
              <a:rPr lang="ar-YE"/>
              <a:t>م</a:t>
            </a:r>
            <a:r>
              <a:rPr lang="ar"/>
              <a:t>صابون بنزلة برد أو التهاب الشعب الهوائية. لكن هؤلاء الأطفال ليسوا مصابين بالمرض بدرجةٍ شديدةٍ ولا يحتاجون إلى العلاج بالمضادات الحيوية، بل يمكن علاجهم في المنزل. </a:t>
            </a:r>
          </a:p>
          <a:p>
            <a:pPr marL="171450" indent="-171450" rtl="1">
              <a:buFont typeface="Arial" panose="020B0604020202020204" pitchFamily="34" charset="0"/>
              <a:buChar char="•"/>
            </a:pPr>
            <a:r>
              <a:rPr lang="ar"/>
              <a:t>ومع ذلك، قد يعاني بعض الأطفال المصابين بالسعال أو صعوبة التنفس </a:t>
            </a:r>
            <a:r>
              <a:rPr lang="ar-YE"/>
              <a:t>لوجود </a:t>
            </a:r>
            <a:r>
              <a:rPr lang="ar"/>
              <a:t>الالتهاب الرئوي أو التهابات حادةً أخرى في الجهاز التنفسي. إنّ الالتهاب الرئوي يُعد أحد أكبر أسباب وفيات الأطفال في العالم. </a:t>
            </a:r>
          </a:p>
          <a:p>
            <a:pPr marL="171450" indent="-171450" rtl="1">
              <a:buFont typeface="Arial" panose="020B0604020202020204" pitchFamily="34" charset="0"/>
              <a:buChar char="•"/>
            </a:pPr>
            <a:r>
              <a:rPr lang="ar"/>
              <a:t>شاهدنا في مقطع الفيديو الخاص بعلامات الخطر المتعلقة بال</a:t>
            </a:r>
            <a:r>
              <a:rPr lang="ar-YE"/>
              <a:t>ادارة التكاملية</a:t>
            </a:r>
            <a:r>
              <a:rPr lang="ar"/>
              <a:t> لأمراض الطفولة</a:t>
            </a:r>
            <a:r>
              <a:rPr lang="ar-YE"/>
              <a:t> (الرعاية التكاملية الأولية)</a:t>
            </a:r>
            <a:r>
              <a:rPr lang="ar"/>
              <a:t> كيفية التحقق من وجود علامات التهابات الجهاز التنفسي، ومنها على سبيل المثال الالتهاب الرئوي، الحالة التي تتطلب إحالة لأنها تمثِّل خطراً شديداً. </a:t>
            </a:r>
          </a:p>
          <a:p>
            <a:pPr marL="171450" indent="-171450" rtl="1">
              <a:buFont typeface="Arial" panose="020B0604020202020204" pitchFamily="34" charset="0"/>
              <a:buChar char="•"/>
            </a:pPr>
            <a:endParaRPr lang="en-US" baseline="0"/>
          </a:p>
          <a:p>
            <a:pPr marL="0" indent="0" rtl="1">
              <a:buFont typeface="Arial" panose="020B0604020202020204" pitchFamily="34" charset="0"/>
              <a:buNone/>
            </a:pPr>
            <a:r>
              <a:rPr lang="ar" b="1"/>
              <a:t>الأسئلة: </a:t>
            </a:r>
          </a:p>
          <a:p>
            <a:pPr marL="171450" indent="-171450" rtl="1">
              <a:buFont typeface="Arial" panose="020B0604020202020204" pitchFamily="34" charset="0"/>
              <a:buChar char="•"/>
            </a:pPr>
            <a:r>
              <a:rPr lang="ar"/>
              <a:t>هل يمكنكِ أن تتذكرين ما هي هذه العلامات؟</a:t>
            </a:r>
          </a:p>
          <a:p>
            <a:pPr marL="171450" indent="-171450" rtl="1">
              <a:buFont typeface="Arial" panose="020B0604020202020204" pitchFamily="34" charset="0"/>
              <a:buChar char="•"/>
            </a:pPr>
            <a:r>
              <a:rPr lang="ar" b="1"/>
              <a:t>الإجابة: </a:t>
            </a:r>
            <a:r>
              <a:rPr lang="ar"/>
              <a:t>سرعة التنفس وسحب جدار الصدر السفلي للداخل عند التنفس </a:t>
            </a:r>
          </a:p>
          <a:p>
            <a:pPr marL="171450" indent="-171450" rtl="1">
              <a:buFont typeface="Arial" panose="020B0604020202020204" pitchFamily="34" charset="0"/>
              <a:buChar char="•"/>
            </a:pPr>
            <a:endParaRPr lang="en-US" baseline="0"/>
          </a:p>
          <a:p>
            <a:pPr marL="0" indent="0" rtl="1">
              <a:buFont typeface="Arial" panose="020B0604020202020204" pitchFamily="34" charset="0"/>
              <a:buNone/>
            </a:pPr>
            <a:r>
              <a:rPr lang="ar-YE" b="1"/>
              <a:t>قل</a:t>
            </a:r>
            <a:r>
              <a:rPr lang="ar" b="1"/>
              <a:t>: </a:t>
            </a:r>
          </a:p>
          <a:p>
            <a:pPr marL="171450" indent="-171450" rtl="1">
              <a:buFont typeface="Arial" panose="020B0604020202020204" pitchFamily="34" charset="0"/>
              <a:buChar char="•"/>
            </a:pPr>
            <a:r>
              <a:rPr lang="ar-YE"/>
              <a:t>لقد قمت بالفعل بتقييم</a:t>
            </a:r>
            <a:r>
              <a:rPr lang="ar"/>
              <a:t> العلامات الخطيرة لالتهابات الجهاز التنفسي بالفعل في الخطوة الأولى، لذا لا تحتاج إلى تكرار ذلك. </a:t>
            </a:r>
          </a:p>
          <a:p>
            <a:pPr marL="171450" indent="-171450" rtl="1">
              <a:buFont typeface="Arial" panose="020B0604020202020204" pitchFamily="34" charset="0"/>
              <a:buChar char="•"/>
            </a:pPr>
            <a:r>
              <a:rPr lang="ar"/>
              <a:t>في هذه المرحلة، نريد أن نناقش ونستمع إلى أي علامة من علامات السعال. </a:t>
            </a:r>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40</a:t>
            </a:fld>
            <a:endParaRPr lang="en-UK"/>
          </a:p>
        </p:txBody>
      </p:sp>
    </p:spTree>
    <p:extLst>
      <p:ext uri="{BB962C8B-B14F-4D97-AF65-F5344CB8AC3E}">
        <p14:creationId xmlns:p14="http://schemas.microsoft.com/office/powerpoint/2010/main" val="236175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YE" b="1"/>
              <a:t>قل</a:t>
            </a:r>
            <a:r>
              <a:rPr lang="ar" b="1"/>
              <a:t>: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إجراء مقارنة بين لون كف الطفل وبين كف يدكِ وكف يد الأطفال الآخرين.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إذا كان جلد كف الطفل شاحباً، وتوجد به بعض المناطق الوردية، فإن الطفل يعاني بعض الشحوب الراحي</a:t>
            </a:r>
            <a:r>
              <a:rPr lang="ar-YE"/>
              <a:t> الخفيف (راحة اليد)</a:t>
            </a:r>
            <a:r>
              <a:rPr lang="ar"/>
              <a:t>.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إذا كان جلد كف اليد شاحباً جداً أو شاحباً إلى حد ما بحيث يبدو أنه أبيض اللون، فإن الطفل يعاني الشحوب الراحي الشديد</a:t>
            </a:r>
            <a:r>
              <a:rPr lang="ar-YE"/>
              <a:t> (راحة اليد)</a:t>
            </a:r>
            <a:r>
              <a:rPr lang="ar"/>
              <a:t>.</a:t>
            </a:r>
          </a:p>
          <a:p>
            <a:pPr algn="r" rtl="1"/>
            <a:endParaRPr lang="en-US"/>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41</a:t>
            </a:fld>
            <a:endParaRPr lang="en-UK"/>
          </a:p>
        </p:txBody>
      </p:sp>
    </p:spTree>
    <p:extLst>
      <p:ext uri="{BB962C8B-B14F-4D97-AF65-F5344CB8AC3E}">
        <p14:creationId xmlns:p14="http://schemas.microsoft.com/office/powerpoint/2010/main" val="1349246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YE" b="1"/>
              <a:t>قل</a:t>
            </a:r>
            <a:r>
              <a:rPr lang="ar" b="1"/>
              <a:t>: </a:t>
            </a:r>
            <a:r>
              <a:rPr lang="ar-YE" b="0"/>
              <a:t>قم ب</a:t>
            </a:r>
            <a:r>
              <a:rPr lang="ar" b="0"/>
              <a:t>إجراء تقييم</a:t>
            </a:r>
            <a:r>
              <a:rPr lang="ar"/>
              <a:t> لأي مرض آخر، على سبيل المثال مرض السلاق الفموي، والذي يمكِّن أن يظهر على شكل بقعٍ بيضاءٍ في فم الرضيع أو على ثدي الأم. </a:t>
            </a:r>
            <a:endParaRPr lang="en-US"/>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42</a:t>
            </a:fld>
            <a:endParaRPr lang="en-UK"/>
          </a:p>
        </p:txBody>
      </p:sp>
    </p:spTree>
    <p:extLst>
      <p:ext uri="{BB962C8B-B14F-4D97-AF65-F5344CB8AC3E}">
        <p14:creationId xmlns:p14="http://schemas.microsoft.com/office/powerpoint/2010/main" val="3519389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قل</a:t>
            </a:r>
            <a:r>
              <a:rPr lang="ar" b="1"/>
              <a:t>: </a:t>
            </a:r>
            <a:r>
              <a:rPr lang="ar-YE"/>
              <a:t>في نهاية </a:t>
            </a:r>
            <a:r>
              <a:rPr lang="ar"/>
              <a:t>هذا القسم، يجب التحقق من وجود </a:t>
            </a:r>
            <a:r>
              <a:rPr lang="ar-YE"/>
              <a:t>أي </a:t>
            </a:r>
            <a:r>
              <a:rPr lang="ar"/>
              <a:t>عيب خلقي أو إعاقة قد تسبِّب مشاكل في التغذية ومنها على سبيل المثال، الشفة المشقوقة و/أو الشق الحلقي أو التصاق اللسان.</a:t>
            </a:r>
          </a:p>
          <a:p>
            <a:pPr rtl="1"/>
            <a:endParaRPr lang="en-US" b="1" baseline="0"/>
          </a:p>
          <a:p>
            <a:pPr rtl="1"/>
            <a:r>
              <a:rPr lang="ar-YE" b="1"/>
              <a:t>قل</a:t>
            </a:r>
            <a:r>
              <a:rPr lang="ar" b="1"/>
              <a:t>:</a:t>
            </a:r>
            <a:r>
              <a:rPr lang="ar"/>
              <a:t>في الشريحة يمكنكِ رؤية شكل الشق الحلقي على اليسار والشفة المشقوقة على اليمين. </a:t>
            </a:r>
            <a:endParaRPr lang="en-US"/>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43</a:t>
            </a:fld>
            <a:endParaRPr lang="en-UK"/>
          </a:p>
        </p:txBody>
      </p:sp>
    </p:spTree>
    <p:extLst>
      <p:ext uri="{BB962C8B-B14F-4D97-AF65-F5344CB8AC3E}">
        <p14:creationId xmlns:p14="http://schemas.microsoft.com/office/powerpoint/2010/main" val="1486386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YE" b="1"/>
              <a:t>قل</a:t>
            </a:r>
            <a:r>
              <a:rPr lang="ar" b="1"/>
              <a:t>: </a:t>
            </a:r>
            <a:r>
              <a:rPr lang="ar"/>
              <a:t>تتعلق الخطوة الثالثة بتقييم نمو الرضيع.</a:t>
            </a:r>
            <a:endParaRPr lang="en-US"/>
          </a:p>
          <a:p>
            <a:pPr marL="171450" indent="-171450" algn="r" rtl="1">
              <a:buFont typeface="Arial" panose="020B0604020202020204" pitchFamily="34" charset="0"/>
              <a:buChar char="•"/>
            </a:pPr>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44</a:t>
            </a:fld>
            <a:endParaRPr lang="en-UK"/>
          </a:p>
        </p:txBody>
      </p:sp>
    </p:spTree>
    <p:extLst>
      <p:ext uri="{BB962C8B-B14F-4D97-AF65-F5344CB8AC3E}">
        <p14:creationId xmlns:p14="http://schemas.microsoft.com/office/powerpoint/2010/main" val="1075943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r>
              <a:rPr lang="ar-SA">
                <a:latin typeface="Arial"/>
                <a:cs typeface="Arial"/>
              </a:rPr>
              <a:t>افعل: قم بتشغيل مقطع فيديو لقياس طول الرضيع </a:t>
            </a:r>
            <a:r>
              <a:rPr lang="ar-SA">
                <a:hlinkClick r:id="rId3"/>
              </a:rPr>
              <a:t>https://www.youtube.com/watch?v=71ImjJJ_t_8</a:t>
            </a:r>
            <a:endParaRPr lang="en-US"/>
          </a:p>
          <a:p>
            <a:pPr algn="r" rtl="1"/>
            <a:endParaRPr lang="ar-SA"/>
          </a:p>
          <a:p>
            <a:endParaRPr lang="ar-SA"/>
          </a:p>
          <a:p>
            <a:r>
              <a:rPr lang="ar-SA">
                <a:latin typeface="Arial"/>
                <a:cs typeface="Arial"/>
              </a:rPr>
              <a:t>افعل: قم بتشغيل فيديو قياس وزن الرضيع من 0:00 إلى 0:29 فقط </a:t>
            </a:r>
            <a:r>
              <a:rPr lang="ar-SA">
                <a:hlinkClick r:id="rId4"/>
              </a:rPr>
              <a:t>https://www.youtube.com/watch?v=U5S8dzs7hSs</a:t>
            </a:r>
          </a:p>
          <a:p>
            <a:endParaRPr lang="ar-SA"/>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45</a:t>
            </a:fld>
            <a:endParaRPr lang="en-UK"/>
          </a:p>
        </p:txBody>
      </p:sp>
    </p:spTree>
    <p:extLst>
      <p:ext uri="{BB962C8B-B14F-4D97-AF65-F5344CB8AC3E}">
        <p14:creationId xmlns:p14="http://schemas.microsoft.com/office/powerpoint/2010/main" val="1896802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marR="0" lvl="0" indent="-1714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YE" sz="1200" b="1" kern="1200">
                <a:solidFill>
                  <a:schemeClr val="tx1"/>
                </a:solidFill>
                <a:effectLst/>
                <a:ea typeface="+mn-ea"/>
              </a:rPr>
              <a:t>قل</a:t>
            </a:r>
            <a:r>
              <a:rPr lang="ar" sz="1200" b="1" kern="1200">
                <a:solidFill>
                  <a:schemeClr val="tx1"/>
                </a:solidFill>
                <a:effectLst/>
                <a:ea typeface="+mn-ea"/>
              </a:rPr>
              <a:t>: </a:t>
            </a:r>
            <a:r>
              <a:rPr lang="ar" sz="1200" kern="1200">
                <a:solidFill>
                  <a:schemeClr val="tx1"/>
                </a:solidFill>
                <a:effectLst/>
                <a:ea typeface="+mn-ea"/>
              </a:rPr>
              <a:t>ثمة نقاش مستمر حول مقاييس الجسم البشري الأفضل لتحديد المخاطر في هذه الفئة العمرية، </a:t>
            </a:r>
            <a:r>
              <a:rPr lang="ar-YE" sz="1200" kern="1200">
                <a:solidFill>
                  <a:schemeClr val="tx1"/>
                </a:solidFill>
                <a:effectLst/>
                <a:ea typeface="+mn-ea"/>
              </a:rPr>
              <a:t>بواسطة مراجعة </a:t>
            </a:r>
            <a:r>
              <a:rPr lang="ar" sz="1200" kern="1200">
                <a:solidFill>
                  <a:schemeClr val="tx1"/>
                </a:solidFill>
                <a:effectLst/>
                <a:ea typeface="+mn-ea"/>
              </a:rPr>
              <a:t>منهجي</a:t>
            </a:r>
            <a:r>
              <a:rPr lang="ar-YE" sz="1200" kern="1200">
                <a:solidFill>
                  <a:schemeClr val="tx1"/>
                </a:solidFill>
                <a:effectLst/>
                <a:ea typeface="+mn-ea"/>
              </a:rPr>
              <a:t>ة</a:t>
            </a:r>
            <a:r>
              <a:rPr lang="ar" sz="1200" kern="1200">
                <a:solidFill>
                  <a:schemeClr val="tx1"/>
                </a:solidFill>
                <a:effectLst/>
                <a:ea typeface="+mn-ea"/>
              </a:rPr>
              <a:t> حديث</a:t>
            </a:r>
            <a:r>
              <a:rPr lang="ar-YE" sz="1200" kern="1200">
                <a:solidFill>
                  <a:schemeClr val="tx1"/>
                </a:solidFill>
                <a:effectLst/>
                <a:ea typeface="+mn-ea"/>
              </a:rPr>
              <a:t>ة</a:t>
            </a:r>
            <a:r>
              <a:rPr lang="ar" sz="1200" kern="1200">
                <a:solidFill>
                  <a:schemeClr val="tx1"/>
                </a:solidFill>
                <a:effectLst/>
                <a:ea typeface="+mn-ea"/>
              </a:rPr>
              <a:t> </a:t>
            </a:r>
            <a:r>
              <a:rPr lang="ar-YE" sz="1200" kern="1200">
                <a:solidFill>
                  <a:schemeClr val="tx1"/>
                </a:solidFill>
                <a:effectLst/>
                <a:ea typeface="+mn-ea"/>
              </a:rPr>
              <a:t>افا</a:t>
            </a:r>
            <a:r>
              <a:rPr lang="ar" sz="1200" kern="1200">
                <a:solidFill>
                  <a:schemeClr val="tx1"/>
                </a:solidFill>
                <a:effectLst/>
                <a:ea typeface="+mn-ea"/>
              </a:rPr>
              <a:t>د</a:t>
            </a:r>
            <a:r>
              <a:rPr lang="ar-YE" sz="1200" kern="1200">
                <a:solidFill>
                  <a:schemeClr val="tx1"/>
                </a:solidFill>
                <a:effectLst/>
                <a:ea typeface="+mn-ea"/>
              </a:rPr>
              <a:t>ت</a:t>
            </a:r>
            <a:r>
              <a:rPr lang="ar" sz="1200" kern="1200">
                <a:solidFill>
                  <a:schemeClr val="tx1"/>
                </a:solidFill>
                <a:effectLst/>
                <a:ea typeface="+mn-ea"/>
              </a:rPr>
              <a:t> بأنّ الدرجة المعيارية "زي" (z) لنسبة الوزن مقابل العمر هي مُعرِّف أفضل للمخاطر في هذه الفئة العمرية من الدرجة المعيارية "زي" (z) لنسبة الوزن مقابل الطول المستخدمة حالياً لتحديد سوء التغذية الحادّ الشديد لدى الأطفال دون الخامسة. </a:t>
            </a:r>
          </a:p>
          <a:p>
            <a:pPr marL="171450" marR="0" lvl="0" indent="-1714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YE" sz="1200" b="1" kern="1200">
                <a:solidFill>
                  <a:schemeClr val="tx1"/>
                </a:solidFill>
                <a:effectLst/>
                <a:ea typeface="+mn-ea"/>
              </a:rPr>
              <a:t>قل</a:t>
            </a:r>
            <a:r>
              <a:rPr lang="ar" sz="1200" b="1" kern="1200">
                <a:solidFill>
                  <a:schemeClr val="tx1"/>
                </a:solidFill>
                <a:effectLst/>
                <a:ea typeface="+mn-ea"/>
              </a:rPr>
              <a:t>:</a:t>
            </a:r>
            <a:r>
              <a:rPr lang="ar" sz="1200" kern="1200">
                <a:solidFill>
                  <a:schemeClr val="tx1"/>
                </a:solidFill>
                <a:effectLst/>
                <a:ea typeface="+mn-ea"/>
              </a:rPr>
              <a:t> لحساب الدرجة المعيارية "زي" (z) لنسبة الوزن مقابل العمر، يجب علينا التأكد من عمر الرضيع واستخدام مخططات أو جداول منظمة الصحة العالمية للبحث عن الدرجة المعيارية "زي" (z).‏</a:t>
            </a:r>
          </a:p>
          <a:p>
            <a:pPr algn="r" rtl="1"/>
            <a:endParaRPr lang="en-US"/>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46</a:t>
            </a:fld>
            <a:endParaRPr lang="en-UK"/>
          </a:p>
        </p:txBody>
      </p:sp>
    </p:spTree>
    <p:extLst>
      <p:ext uri="{BB962C8B-B14F-4D97-AF65-F5344CB8AC3E}">
        <p14:creationId xmlns:p14="http://schemas.microsoft.com/office/powerpoint/2010/main" val="967145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YE" sz="1200" b="1">
                <a:solidFill>
                  <a:schemeClr val="tx1"/>
                </a:solidFill>
              </a:rPr>
              <a:t>اسئل</a:t>
            </a:r>
            <a:r>
              <a:rPr lang="ar" sz="1200" b="1">
                <a:solidFill>
                  <a:schemeClr val="tx1"/>
                </a:solidFill>
              </a:rPr>
              <a:t>: </a:t>
            </a:r>
            <a:r>
              <a:rPr lang="ar" sz="1200" b="0">
                <a:solidFill>
                  <a:schemeClr val="tx1"/>
                </a:solidFill>
              </a:rPr>
              <a:t>هل يمكن لأي شخص أن يشرح كيف يمكننا البحث عن الدرجة المعيارية "زي" (z) لنسبة الوزن مقابل العمر؟</a:t>
            </a:r>
          </a:p>
          <a:p>
            <a:pPr marL="0" indent="0" rtl="1">
              <a:buFont typeface="Arial" panose="020B0604020202020204" pitchFamily="34" charset="0"/>
              <a:buNone/>
            </a:pPr>
            <a:r>
              <a:rPr lang="ar" sz="1200" b="0">
                <a:solidFill>
                  <a:schemeClr val="tx1"/>
                </a:solidFill>
              </a:rPr>
              <a:t>[يمكن العثور على العمر في المحور السفلي، والوزن على جانب الرسم البياني، ورسم خط مستقيم في الرسم البياني لكل منهما والعثور على النقطة التي تتقابل فيها الخطوط. إنّ النقطة التي تتقابل فيه الخطوط على الرسم البياني هي الدرجة المعيارية "زي" (z) للطفل.]</a:t>
            </a:r>
          </a:p>
          <a:p>
            <a:pPr marL="0" indent="0" rtl="1">
              <a:buFont typeface="Arial" panose="020B0604020202020204" pitchFamily="34" charset="0"/>
              <a:buNone/>
            </a:pPr>
            <a:endParaRPr lang="en-GB" sz="1200" b="0" baseline="0">
              <a:solidFill>
                <a:schemeClr val="tx1"/>
              </a:solidFill>
            </a:endParaRPr>
          </a:p>
          <a:p>
            <a:pPr marL="0" indent="0" rtl="1">
              <a:buFont typeface="Arial" panose="020B0604020202020204" pitchFamily="34" charset="0"/>
              <a:buNone/>
            </a:pPr>
            <a:r>
              <a:rPr lang="ar-YE" sz="1200" b="1">
                <a:solidFill>
                  <a:schemeClr val="tx1"/>
                </a:solidFill>
              </a:rPr>
              <a:t>اسئل</a:t>
            </a:r>
            <a:r>
              <a:rPr lang="ar" sz="1200" b="1">
                <a:solidFill>
                  <a:schemeClr val="tx1"/>
                </a:solidFill>
              </a:rPr>
              <a:t>: </a:t>
            </a:r>
            <a:r>
              <a:rPr lang="ar" sz="1200" b="0">
                <a:solidFill>
                  <a:schemeClr val="tx1"/>
                </a:solidFill>
              </a:rPr>
              <a:t>ما هي الدرجة المعيارية "زي" (z) لهذا الرضيع؟</a:t>
            </a:r>
          </a:p>
          <a:p>
            <a:pPr marL="0" indent="0" rtl="1">
              <a:buFont typeface="Arial" panose="020B0604020202020204" pitchFamily="34" charset="0"/>
              <a:buNone/>
            </a:pPr>
            <a:r>
              <a:rPr lang="ar" sz="1200" b="0">
                <a:solidFill>
                  <a:schemeClr val="tx1"/>
                </a:solidFill>
              </a:rPr>
              <a:t>[الإجابة : أقل من 0]</a:t>
            </a:r>
          </a:p>
          <a:p>
            <a:pPr marL="0" indent="0" rtl="1">
              <a:buFont typeface="Arial" panose="020B0604020202020204" pitchFamily="34" charset="0"/>
              <a:buNone/>
            </a:pPr>
            <a:endParaRPr lang="en-GB" sz="1200" b="1">
              <a:solidFill>
                <a:schemeClr val="tx1"/>
              </a:solidFill>
            </a:endParaRPr>
          </a:p>
          <a:p>
            <a:pPr marL="0" indent="0" rtl="1">
              <a:buFont typeface="Arial" panose="020B0604020202020204" pitchFamily="34" charset="0"/>
              <a:buNone/>
            </a:pPr>
            <a:r>
              <a:rPr lang="ar" sz="1200" b="1">
                <a:solidFill>
                  <a:schemeClr val="tx1"/>
                </a:solidFill>
              </a:rPr>
              <a:t>تقديم تقرير عما يلي:</a:t>
            </a:r>
          </a:p>
          <a:p>
            <a:pPr marL="171450" indent="-171450" rtl="1">
              <a:buFont typeface="Arial" panose="020B0604020202020204" pitchFamily="34" charset="0"/>
              <a:buChar char="•"/>
            </a:pPr>
            <a:r>
              <a:rPr lang="ar" sz="1200" b="0">
                <a:solidFill>
                  <a:schemeClr val="tx1"/>
                </a:solidFill>
              </a:rPr>
              <a:t>إذا كانت</a:t>
            </a:r>
            <a:r>
              <a:rPr lang="ar" sz="1100" b="0">
                <a:solidFill>
                  <a:schemeClr val="tx1"/>
                </a:solidFill>
              </a:rPr>
              <a:t> </a:t>
            </a:r>
            <a:r>
              <a:rPr lang="ar" sz="1200" b="0">
                <a:solidFill>
                  <a:schemeClr val="tx1"/>
                </a:solidFill>
              </a:rPr>
              <a:t>الدرجة المعيارية "زي" (z) لنسبة الوزن مقابل العمر تتراوح ما بين -2 إلى -3، فإن الرضيع يعاني انخفاضاً متوسطاً في الوزن. </a:t>
            </a:r>
          </a:p>
          <a:p>
            <a:pPr marL="171450" indent="-171450" rtl="1">
              <a:buFont typeface="Arial" panose="020B0604020202020204" pitchFamily="34" charset="0"/>
              <a:buChar char="•"/>
            </a:pPr>
            <a:r>
              <a:rPr lang="ar" sz="1200" b="0">
                <a:solidFill>
                  <a:schemeClr val="tx1"/>
                </a:solidFill>
              </a:rPr>
              <a:t>أمّا إذا كانت أقل من -3، فإن الطفل يعاني انخفاضاً شديداً في الوزن.</a:t>
            </a:r>
          </a:p>
          <a:p>
            <a:pPr marL="171450" indent="-171450" rtl="1">
              <a:buFont typeface="Arial" panose="020B0604020202020204" pitchFamily="34" charset="0"/>
              <a:buChar char="•"/>
            </a:pPr>
            <a:r>
              <a:rPr lang="ar" sz="1200" b="0">
                <a:solidFill>
                  <a:schemeClr val="tx1"/>
                </a:solidFill>
              </a:rPr>
              <a:t>بالنسبة إلى مسار الرعاية الخاص </a:t>
            </a:r>
            <a:r>
              <a:rPr lang="ar-YE" sz="1200" b="1">
                <a:solidFill>
                  <a:schemeClr val="tx1"/>
                </a:solidFill>
              </a:rPr>
              <a:t>ب</a:t>
            </a:r>
            <a:r>
              <a:rPr lang="ar-YE" b="1">
                <a:solidFill>
                  <a:srgbClr val="00B050"/>
                </a:solidFill>
              </a:rPr>
              <a:t>إدارة الرضع الصغار و المعرضين للمخاطر التغذوية أقل من ستة أشهر و أمهاتهم (مامي) </a:t>
            </a:r>
            <a:r>
              <a:rPr lang="ar" sz="1200" b="0">
                <a:solidFill>
                  <a:schemeClr val="tx1"/>
                </a:solidFill>
              </a:rPr>
              <a:t>، يتم تسجيل جميع الأطفال التي تكون الدرجة المعيارية "زي" (z) لنسبة الوزن مقابل العمر لديهم أقل من -2.0</a:t>
            </a:r>
            <a:endParaRPr lang="en-GB" sz="1200" b="0">
              <a:solidFill>
                <a:schemeClr val="tx1"/>
              </a:solidFill>
            </a:endParaRP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47</a:t>
            </a:fld>
            <a:endParaRPr lang="en-UK"/>
          </a:p>
        </p:txBody>
      </p:sp>
    </p:spTree>
    <p:extLst>
      <p:ext uri="{BB962C8B-B14F-4D97-AF65-F5344CB8AC3E}">
        <p14:creationId xmlns:p14="http://schemas.microsoft.com/office/powerpoint/2010/main" val="1017831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sz="1200" b="1" u="none" kern="1200">
                <a:solidFill>
                  <a:schemeClr val="tx1"/>
                </a:solidFill>
                <a:effectLst/>
                <a:ea typeface="+mn-ea"/>
              </a:rPr>
              <a:t>ما يمكن فعله: </a:t>
            </a:r>
            <a:r>
              <a:rPr lang="ar" sz="1200" b="0" u="none" kern="1200">
                <a:solidFill>
                  <a:schemeClr val="tx1"/>
                </a:solidFill>
                <a:effectLst/>
                <a:ea typeface="+mn-ea"/>
              </a:rPr>
              <a:t>تلخيص الخطوات الرئيسية.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GB" sz="1200" b="1" u="none" kern="1200" baseline="0">
              <a:solidFill>
                <a:schemeClr val="tx1"/>
              </a:solidFill>
              <a:effectLs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YE" sz="1200" b="1" u="none" kern="1200">
                <a:solidFill>
                  <a:schemeClr val="tx1"/>
                </a:solidFill>
                <a:effectLst/>
                <a:ea typeface="+mn-ea"/>
              </a:rPr>
              <a:t>قل</a:t>
            </a:r>
            <a:r>
              <a:rPr lang="ar" sz="1200" b="1" u="none" kern="1200">
                <a:solidFill>
                  <a:schemeClr val="tx1"/>
                </a:solidFill>
                <a:effectLst/>
                <a:ea typeface="+mn-ea"/>
              </a:rPr>
              <a:t>: </a:t>
            </a:r>
            <a:r>
              <a:rPr lang="ar" sz="1200" b="0" u="none" kern="1200">
                <a:solidFill>
                  <a:schemeClr val="tx1"/>
                </a:solidFill>
                <a:effectLst/>
                <a:ea typeface="+mn-ea"/>
              </a:rPr>
              <a:t>لحساب الدرجة المعيارية "زي" (z) لنسبة الوزن مقابل الطول، يجب علينا التأكد من وزن الرضيع واستخدام مخططات أو جداول منظمة الصحة العالمية للبحث عن الدرجة المعيارية "زي" (z).</a:t>
            </a:r>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48</a:t>
            </a:fld>
            <a:endParaRPr lang="en-UK"/>
          </a:p>
        </p:txBody>
      </p:sp>
    </p:spTree>
    <p:extLst>
      <p:ext uri="{BB962C8B-B14F-4D97-AF65-F5344CB8AC3E}">
        <p14:creationId xmlns:p14="http://schemas.microsoft.com/office/powerpoint/2010/main" val="428402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YE" sz="1200" b="1">
                <a:solidFill>
                  <a:schemeClr val="tx1"/>
                </a:solidFill>
              </a:rPr>
              <a:t>اسئل</a:t>
            </a:r>
            <a:r>
              <a:rPr lang="ar" sz="1200" b="1">
                <a:solidFill>
                  <a:schemeClr val="tx1"/>
                </a:solidFill>
              </a:rPr>
              <a:t>: </a:t>
            </a:r>
            <a:r>
              <a:rPr lang="ar" sz="1200" b="0">
                <a:solidFill>
                  <a:schemeClr val="tx1"/>
                </a:solidFill>
              </a:rPr>
              <a:t>ما هي الدرجة المعيارية "زي" (z) لنسبة الوزن مقابل الطول لهذا الرضيع؟</a:t>
            </a:r>
          </a:p>
          <a:p>
            <a:pPr marL="0" indent="0" rtl="1">
              <a:buFont typeface="Arial" panose="020B0604020202020204" pitchFamily="34" charset="0"/>
              <a:buNone/>
            </a:pPr>
            <a:r>
              <a:rPr lang="ar" sz="1200" b="0">
                <a:solidFill>
                  <a:schemeClr val="tx1"/>
                </a:solidFill>
              </a:rPr>
              <a:t>[الإجابة: -2 (أو قبول الدرجات المعيارية الأقل من -2)]</a:t>
            </a:r>
            <a:endParaRPr lang="en-GB" sz="1200" b="0">
              <a:solidFill>
                <a:schemeClr val="tx1"/>
              </a:solidFill>
            </a:endParaRPr>
          </a:p>
          <a:p>
            <a:pPr marL="0" indent="0" rtl="1">
              <a:buFont typeface="Arial" panose="020B0604020202020204" pitchFamily="34" charset="0"/>
              <a:buNone/>
            </a:pPr>
            <a:endParaRPr lang="en-GB" sz="1200" b="1">
              <a:solidFill>
                <a:schemeClr val="tx1"/>
              </a:solidFill>
            </a:endParaRPr>
          </a:p>
          <a:p>
            <a:pPr marL="0" indent="0" rtl="1">
              <a:buFont typeface="Arial" panose="020B0604020202020204" pitchFamily="34" charset="0"/>
              <a:buNone/>
            </a:pPr>
            <a:r>
              <a:rPr lang="ar-YE" sz="1200" b="1">
                <a:solidFill>
                  <a:schemeClr val="tx1"/>
                </a:solidFill>
              </a:rPr>
              <a:t>قل</a:t>
            </a:r>
            <a:r>
              <a:rPr lang="ar" sz="1200" b="1">
                <a:solidFill>
                  <a:schemeClr val="tx1"/>
                </a:solidFill>
              </a:rPr>
              <a:t>:</a:t>
            </a:r>
          </a:p>
          <a:p>
            <a:pPr marL="171450" indent="-171450" rtl="1">
              <a:buFont typeface="Arial" panose="020B0604020202020204" pitchFamily="34" charset="0"/>
              <a:buChar char="•"/>
            </a:pPr>
            <a:r>
              <a:rPr lang="ar" sz="1200" b="0">
                <a:solidFill>
                  <a:schemeClr val="tx1"/>
                </a:solidFill>
              </a:rPr>
              <a:t>في مسار الرعاية الخاص </a:t>
            </a:r>
            <a:r>
              <a:rPr lang="ar-YE" sz="1200" b="1">
                <a:solidFill>
                  <a:schemeClr val="tx1"/>
                </a:solidFill>
              </a:rPr>
              <a:t>ب</a:t>
            </a:r>
            <a:r>
              <a:rPr lang="ar-YE" b="1">
                <a:solidFill>
                  <a:srgbClr val="00B050"/>
                </a:solidFill>
              </a:rPr>
              <a:t>إدارة الرضع الصغار و المعرضين للمخاطر التغذوية أقل من ستة أشهر و أمهاتهم (مامي)</a:t>
            </a:r>
            <a:r>
              <a:rPr lang="ar" sz="1200" b="0">
                <a:solidFill>
                  <a:schemeClr val="tx1"/>
                </a:solidFill>
              </a:rPr>
              <a:t>، إذا كان الرضيع أقل من -2.0، يُحدَّد على أنه صغير الوزن ومعرّض لمخاطر تغذوية. </a:t>
            </a:r>
          </a:p>
          <a:p>
            <a:pPr marL="171450" indent="-171450" rtl="1">
              <a:buFont typeface="Arial" panose="020B0604020202020204" pitchFamily="34" charset="0"/>
              <a:buChar char="•"/>
            </a:pPr>
            <a:r>
              <a:rPr lang="ar" sz="1200" b="0">
                <a:solidFill>
                  <a:schemeClr val="tx1"/>
                </a:solidFill>
              </a:rPr>
              <a:t>في </a:t>
            </a:r>
            <a:r>
              <a:rPr lang="ar-YE" b="1">
                <a:solidFill>
                  <a:srgbClr val="00B050"/>
                </a:solidFill>
              </a:rPr>
              <a:t>إدارة الرضع الصغار و المعرضين للمخاطر التغذوية أقل من ستة أشهر و أمهاتهم (مامي)</a:t>
            </a:r>
            <a:r>
              <a:rPr lang="ar" sz="1200" b="0">
                <a:solidFill>
                  <a:schemeClr val="tx1"/>
                </a:solidFill>
              </a:rPr>
              <a:t>، لا نفرق بين حالات سوء التغذية الحادّ الشديد المتوسطة والشديدة عند الرُضّع ممن تقل أعمارهم عن 6 أشهر، لكن ببساطة إذا كانت الدرجة المعيارية "زي" (z) لنسبة الوزن مقابل الطول أقل من -2.0 فهذا يعني أنهم مصابون بالهزال. </a:t>
            </a:r>
          </a:p>
          <a:p>
            <a:pPr marL="171450" indent="-171450" rtl="1">
              <a:buFont typeface="Arial" panose="020B0604020202020204" pitchFamily="34" charset="0"/>
              <a:buChar char="•"/>
            </a:pPr>
            <a:r>
              <a:rPr lang="ar" sz="1200" b="0">
                <a:solidFill>
                  <a:schemeClr val="tx1"/>
                </a:solidFill>
              </a:rPr>
              <a:t>ويرجع ذلك السبب، طالما لا توجد مضاعفات، </a:t>
            </a:r>
            <a:r>
              <a:rPr lang="ar-YE" sz="1200" b="0">
                <a:solidFill>
                  <a:schemeClr val="tx1"/>
                </a:solidFill>
              </a:rPr>
              <a:t>فإن معالجة الرضع المصابين بسوء التغذية الحاد الوخيم (</a:t>
            </a:r>
            <a:r>
              <a:rPr lang="en-US" sz="1200" b="0">
                <a:solidFill>
                  <a:schemeClr val="tx1"/>
                </a:solidFill>
              </a:rPr>
              <a:t>SAM</a:t>
            </a:r>
            <a:r>
              <a:rPr lang="ar-YE" sz="1200" b="0">
                <a:solidFill>
                  <a:schemeClr val="tx1"/>
                </a:solidFill>
              </a:rPr>
              <a:t>) و الرضع المصابين بسوء التغذية الحاد المتوسط (</a:t>
            </a:r>
            <a:r>
              <a:rPr lang="en-US" sz="1200" b="0">
                <a:solidFill>
                  <a:schemeClr val="tx1"/>
                </a:solidFill>
              </a:rPr>
              <a:t>MAM</a:t>
            </a:r>
            <a:r>
              <a:rPr lang="ar-YE" sz="1200" b="0">
                <a:solidFill>
                  <a:schemeClr val="tx1"/>
                </a:solidFill>
              </a:rPr>
              <a:t>) تكون متماثلة</a:t>
            </a:r>
            <a:r>
              <a:rPr lang="ar" sz="1200" b="0">
                <a:solidFill>
                  <a:schemeClr val="tx1"/>
                </a:solidFill>
              </a:rPr>
              <a:t>:</a:t>
            </a:r>
            <a:r>
              <a:rPr lang="ar-YE" sz="1200" b="0">
                <a:solidFill>
                  <a:schemeClr val="tx1"/>
                </a:solidFill>
              </a:rPr>
              <a:t> و تكون عن طريق </a:t>
            </a:r>
            <a:r>
              <a:rPr lang="ar" sz="1200" b="0">
                <a:solidFill>
                  <a:schemeClr val="tx1"/>
                </a:solidFill>
              </a:rPr>
              <a:t>دعم الأم للاعتماد على الرضاعة الطبيعية فقط أو لإيجاد بديل إذا كانت الأم غير قادرة على الاعتماد على الرضاعة الطبيعية فقط، أي إعادة الإرضاع أو إيجاد مرضعة أو المساعدة ببدائل حليب الأم كحلٍ أخيرٍ. </a:t>
            </a:r>
          </a:p>
          <a:p>
            <a:pPr marL="171450" indent="-171450" rtl="1">
              <a:buFont typeface="Arial" panose="020B0604020202020204" pitchFamily="34" charset="0"/>
              <a:buChar char="•"/>
            </a:pPr>
            <a:r>
              <a:rPr lang="ar" sz="1200" b="0">
                <a:solidFill>
                  <a:schemeClr val="tx1"/>
                </a:solidFill>
              </a:rPr>
              <a:t>في </a:t>
            </a:r>
            <a:r>
              <a:rPr lang="ar-YE" b="1">
                <a:solidFill>
                  <a:srgbClr val="00B050"/>
                </a:solidFill>
              </a:rPr>
              <a:t>إدارة الرضع الصغار و المعرضين للمخاطر التغذوية أقل من ستة أشهر و أمهاتهم (مامي)</a:t>
            </a:r>
            <a:r>
              <a:rPr lang="ar" sz="1200" b="0">
                <a:solidFill>
                  <a:schemeClr val="tx1"/>
                </a:solidFill>
              </a:rPr>
              <a:t>، </a:t>
            </a:r>
            <a:r>
              <a:rPr lang="ar-YE" sz="1200" b="0">
                <a:solidFill>
                  <a:schemeClr val="tx1"/>
                </a:solidFill>
              </a:rPr>
              <a:t>بجانب ال</a:t>
            </a:r>
            <a:r>
              <a:rPr lang="ar" sz="1200" b="0">
                <a:solidFill>
                  <a:schemeClr val="tx1"/>
                </a:solidFill>
              </a:rPr>
              <a:t>دعم التغذ</a:t>
            </a:r>
            <a:r>
              <a:rPr lang="ar-YE" sz="1200" b="0">
                <a:solidFill>
                  <a:schemeClr val="tx1"/>
                </a:solidFill>
              </a:rPr>
              <a:t>وي</a:t>
            </a:r>
            <a:r>
              <a:rPr lang="ar" sz="1200" b="0">
                <a:solidFill>
                  <a:schemeClr val="tx1"/>
                </a:solidFill>
              </a:rPr>
              <a:t>، يحصل جميع الرُضّع الذين تقل الدرجة المعيارية "زي" (z) لنسبة الوزن مقابل الطول لديهم عن -2.0 وأمهاتهم على الحزمة الكاملة من دعم </a:t>
            </a:r>
            <a:r>
              <a:rPr lang="ar-YE" b="1">
                <a:solidFill>
                  <a:srgbClr val="00B050"/>
                </a:solidFill>
              </a:rPr>
              <a:t>إدارة الرضع الصغار و المعرضين للمخاطر التغذوية أقل من ستة أشهر و أمهاتهم (مامي)</a:t>
            </a:r>
            <a:r>
              <a:rPr lang="ar" sz="1200" b="0">
                <a:solidFill>
                  <a:schemeClr val="tx1"/>
                </a:solidFill>
              </a:rPr>
              <a:t>. </a:t>
            </a:r>
            <a:endParaRPr lang="en-GB" sz="1200" b="0">
              <a:solidFill>
                <a:schemeClr val="tx1"/>
              </a:solidFill>
            </a:endParaRP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49</a:t>
            </a:fld>
            <a:endParaRPr lang="en-UK"/>
          </a:p>
        </p:txBody>
      </p:sp>
    </p:spTree>
    <p:extLst>
      <p:ext uri="{BB962C8B-B14F-4D97-AF65-F5344CB8AC3E}">
        <p14:creationId xmlns:p14="http://schemas.microsoft.com/office/powerpoint/2010/main" val="223186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defRPr/>
            </a:pPr>
            <a:r>
              <a:rPr lang="ar-SA"/>
              <a:t>هذا الفيديو متوفر باللغة الإنجليزية فقط . </a:t>
            </a:r>
            <a:endParaRPr lang="ar-YE"/>
          </a:p>
          <a:p>
            <a:pPr>
              <a:defRPr/>
            </a:pPr>
            <a:r>
              <a:rPr lang="ar-SA"/>
              <a:t>إذا كان المشاركون لا يفهمون اللغة الإنجليزية، فلا تقم بتشغيل الفيديو وانتقل إلى الشريحة التالية</a:t>
            </a:r>
            <a:r>
              <a:rPr lang="ar-YE"/>
              <a:t>.</a:t>
            </a: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a:t>
            </a:fld>
            <a:endParaRPr lang="en-UK"/>
          </a:p>
        </p:txBody>
      </p:sp>
    </p:spTree>
    <p:extLst>
      <p:ext uri="{BB962C8B-B14F-4D97-AF65-F5344CB8AC3E}">
        <p14:creationId xmlns:p14="http://schemas.microsoft.com/office/powerpoint/2010/main" val="967099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 b="1" u="sng"/>
              <a:t>تعليمات النشاط (15 دقيقةً):</a:t>
            </a:r>
            <a:endParaRPr lang="en-US" b="1" u="sng"/>
          </a:p>
          <a:p>
            <a:pPr marL="171450" indent="-171450" rtl="1">
              <a:buFont typeface="Arial" panose="020B0604020202020204" pitchFamily="34" charset="0"/>
              <a:buChar char="•"/>
            </a:pPr>
            <a:r>
              <a:rPr lang="ar"/>
              <a:t>توزيع مخططات النمو الأربعة الخاصة بالرُضّع من عمر 0 إلى 6 أشهر على المشاركين </a:t>
            </a:r>
          </a:p>
          <a:p>
            <a:pPr marL="171450" indent="-171450" rtl="1">
              <a:buFont typeface="Arial" panose="020B0604020202020204" pitchFamily="34" charset="0"/>
              <a:buChar char="•"/>
            </a:pPr>
            <a:r>
              <a:rPr lang="ar"/>
              <a:t>تقسيم الحضور إلى 3 مجموعات، مع تعيين ميسِّرٍ واحدٍ مع كل مجموعةٍ</a:t>
            </a:r>
          </a:p>
          <a:p>
            <a:pPr marL="171450" indent="-171450" rtl="1">
              <a:buFont typeface="Arial" panose="020B0604020202020204" pitchFamily="34" charset="0"/>
              <a:buChar char="•"/>
            </a:pPr>
            <a:r>
              <a:rPr lang="ar"/>
              <a:t>يقود الميسِّر هذا النشاط - ويجب مناقشة كل مثال من الأمثلة الثلاثة مع أعضاء المجموعة لتحديد الدرجة المعيارية "زي" (z)</a:t>
            </a:r>
          </a:p>
          <a:p>
            <a:pPr marL="171450" indent="-171450" rtl="1">
              <a:buFont typeface="Arial" panose="020B0604020202020204" pitchFamily="34" charset="0"/>
              <a:buChar char="•"/>
            </a:pPr>
            <a:r>
              <a:rPr lang="ar"/>
              <a:t>مناقشة الإجابات في جلسةٍ عامةٍ</a:t>
            </a:r>
          </a:p>
          <a:p>
            <a:pPr marL="0" indent="0" rtl="1">
              <a:buFont typeface="Arial" panose="020B0604020202020204" pitchFamily="34" charset="0"/>
              <a:buNone/>
            </a:pPr>
            <a:endParaRPr lang="en-US" baseline="0"/>
          </a:p>
          <a:p>
            <a:pPr marL="0" indent="0" rtl="1">
              <a:buFont typeface="Arial" panose="020B0604020202020204" pitchFamily="34" charset="0"/>
              <a:buNone/>
            </a:pPr>
            <a:r>
              <a:rPr lang="ar" b="1"/>
              <a:t>الإجابات في الشريحة التالية.</a:t>
            </a: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50</a:t>
            </a:fld>
            <a:endParaRPr lang="en-UK"/>
          </a:p>
        </p:txBody>
      </p:sp>
    </p:spTree>
    <p:extLst>
      <p:ext uri="{BB962C8B-B14F-4D97-AF65-F5344CB8AC3E}">
        <p14:creationId xmlns:p14="http://schemas.microsoft.com/office/powerpoint/2010/main" val="3947684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51</a:t>
            </a:fld>
            <a:endParaRPr lang="en-UK"/>
          </a:p>
        </p:txBody>
      </p:sp>
    </p:spTree>
    <p:extLst>
      <p:ext uri="{BB962C8B-B14F-4D97-AF65-F5344CB8AC3E}">
        <p14:creationId xmlns:p14="http://schemas.microsoft.com/office/powerpoint/2010/main" val="2925675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defRPr/>
            </a:pPr>
            <a:r>
              <a:rPr lang="ar-YE" b="1">
                <a:latin typeface="Arial"/>
                <a:cs typeface="Arial"/>
              </a:rPr>
              <a:t>قم</a:t>
            </a:r>
            <a:r>
              <a:rPr lang="ar" b="1">
                <a:latin typeface="Arial"/>
                <a:cs typeface="Arial"/>
              </a:rPr>
              <a:t>: </a:t>
            </a:r>
            <a:r>
              <a:rPr lang="ar-YE" b="0">
                <a:latin typeface="Arial"/>
                <a:cs typeface="Arial"/>
              </a:rPr>
              <a:t>ب</a:t>
            </a:r>
            <a:r>
              <a:rPr lang="ar">
                <a:latin typeface="Arial"/>
                <a:cs typeface="Arial"/>
              </a:rPr>
              <a:t>تشغيل الفيديو حول </a:t>
            </a:r>
            <a:r>
              <a:rPr lang="ar-YE">
                <a:latin typeface="Arial"/>
                <a:cs typeface="Arial"/>
              </a:rPr>
              <a:t>قياس محيط منتصف الذراع العلوي</a:t>
            </a:r>
            <a:r>
              <a:rPr lang="ar">
                <a:latin typeface="Arial"/>
                <a:cs typeface="Arial"/>
              </a:rPr>
              <a:t>، من الدقيقة </a:t>
            </a:r>
            <a:r>
              <a:rPr lang="ar">
                <a:hlinkClick r:id="rId3"/>
              </a:rPr>
              <a:t>قياس المواك - YouTube</a:t>
            </a:r>
            <a:r>
              <a:rPr lang="ar">
                <a:latin typeface="Arial"/>
                <a:cs typeface="Arial"/>
              </a:rPr>
              <a:t> </a:t>
            </a:r>
            <a:endParaRPr lang="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a:t>إذا لم يكن الفيديو مُقدَّماً باللغة المناسبة للمتدربين، يمكن مطالبة أحد المتطوعين بأن يوضح كيفية قياس محيط منتصف الذراع العلوي. </a:t>
            </a:r>
            <a:endParaRPr lang="en-US"/>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52</a:t>
            </a:fld>
            <a:endParaRPr lang="en-UK"/>
          </a:p>
        </p:txBody>
      </p:sp>
    </p:spTree>
    <p:extLst>
      <p:ext uri="{BB962C8B-B14F-4D97-AF65-F5344CB8AC3E}">
        <p14:creationId xmlns:p14="http://schemas.microsoft.com/office/powerpoint/2010/main" val="804842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t>الأسئلة: </a:t>
            </a:r>
            <a:r>
              <a:rPr lang="ar"/>
              <a:t>هل يمكن لأي شخص تلخيص النقاط الرئيسية لقياس </a:t>
            </a:r>
            <a:r>
              <a:rPr lang="ar-YE"/>
              <a:t>محيط منتصف الذراع العلوي (المواك)</a:t>
            </a:r>
            <a:endParaRPr lang="ar"/>
          </a:p>
          <a:p>
            <a:pPr rtl="1"/>
            <a:endParaRPr lang="en-US"/>
          </a:p>
          <a:p>
            <a:pPr rtl="1"/>
            <a:r>
              <a:rPr lang="ar-YE" b="1"/>
              <a:t>قم</a:t>
            </a:r>
            <a:r>
              <a:rPr lang="ar" b="1"/>
              <a:t>: </a:t>
            </a:r>
            <a:r>
              <a:rPr lang="ar-YE"/>
              <a:t>قم بتغطية و شرح اي نقص </a:t>
            </a:r>
            <a:r>
              <a:rPr lang="ar"/>
              <a:t>ب</a:t>
            </a:r>
            <a:r>
              <a:rPr lang="ar-YE"/>
              <a:t>استخدام </a:t>
            </a:r>
            <a:r>
              <a:rPr lang="ar"/>
              <a:t>الرسم البياني الموجود على الشريحة</a:t>
            </a: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53</a:t>
            </a:fld>
            <a:endParaRPr lang="en-UK"/>
          </a:p>
        </p:txBody>
      </p:sp>
    </p:spTree>
    <p:extLst>
      <p:ext uri="{BB962C8B-B14F-4D97-AF65-F5344CB8AC3E}">
        <p14:creationId xmlns:p14="http://schemas.microsoft.com/office/powerpoint/2010/main" val="2051791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اشرح الاتي</a:t>
            </a:r>
            <a:r>
              <a:rPr lang="ar" b="1"/>
              <a:t>: </a:t>
            </a:r>
          </a:p>
          <a:p>
            <a:pPr marL="171450" indent="-171450" rtl="1">
              <a:buFont typeface="Arial" panose="020B0604020202020204" pitchFamily="34" charset="0"/>
              <a:buChar char="•"/>
            </a:pPr>
            <a:r>
              <a:rPr lang="ar"/>
              <a:t>بالنسبة إلى </a:t>
            </a:r>
            <a:r>
              <a:rPr lang="ar" b="1"/>
              <a:t>تقييم </a:t>
            </a:r>
            <a:r>
              <a:rPr lang="ar-YE" b="1">
                <a:solidFill>
                  <a:srgbClr val="00B050"/>
                </a:solidFill>
              </a:rPr>
              <a:t>إدارة الرضع الصغار و المعرضين للمخاطر التغذوية أقل من ستة أشهر و أمهاتهم (مامي)</a:t>
            </a:r>
            <a:r>
              <a:rPr lang="ar-YE">
                <a:solidFill>
                  <a:srgbClr val="00B050"/>
                </a:solidFill>
              </a:rPr>
              <a:t> </a:t>
            </a:r>
            <a:r>
              <a:rPr lang="ar"/>
              <a:t>، نستخدم عتبتين مختلفتين لتحديد الرُضّع "المعرّضين للخطر"</a:t>
            </a:r>
          </a:p>
          <a:p>
            <a:pPr marL="171450" indent="-171450" rtl="1">
              <a:buFont typeface="Arial" panose="020B0604020202020204" pitchFamily="34" charset="0"/>
              <a:buChar char="•"/>
            </a:pPr>
            <a:r>
              <a:rPr lang="ar"/>
              <a:t>وهما كما يلي:</a:t>
            </a:r>
          </a:p>
          <a:p>
            <a:pPr marL="628650" lvl="1" indent="-171450" rtl="1">
              <a:buFont typeface="Arial" panose="020B0604020202020204" pitchFamily="34" charset="0"/>
              <a:buChar char="•"/>
            </a:pPr>
            <a:r>
              <a:rPr lang="ar-YE"/>
              <a:t>الرضع ذو اعمار </a:t>
            </a:r>
            <a:r>
              <a:rPr lang="ar"/>
              <a:t>من 0 إلى 6 أسابيع، يعرِّف قياس محيط منتصف الذراع العلوي الأقل من 110 ملم أو 11.0 سم الرضيع بأنّه معرّض للخطر</a:t>
            </a:r>
          </a:p>
          <a:p>
            <a:pPr marL="628650" lvl="1" indent="-171450" rtl="1">
              <a:buFont typeface="Arial" panose="020B0604020202020204" pitchFamily="34" charset="0"/>
              <a:buChar char="•"/>
            </a:pPr>
            <a:r>
              <a:rPr lang="ar-YE"/>
              <a:t>الرضع ذو اعمار </a:t>
            </a:r>
            <a:r>
              <a:rPr lang="ar"/>
              <a:t>من 6 أسابيع إلى 6 أشهر، يعرِّف قياس محيط منتصف الذراع العلوي الأقل من 115 ملم أو 11.5 سم الرضيع بأنّه معرّض للخطر</a:t>
            </a:r>
          </a:p>
          <a:p>
            <a:pPr marL="171450" lvl="0" indent="-171450" rtl="1">
              <a:buFont typeface="Arial" panose="020B0604020202020204" pitchFamily="34" charset="0"/>
              <a:buChar char="•"/>
            </a:pPr>
            <a:r>
              <a:rPr lang="ar"/>
              <a:t>يوجد تصميم خاص لشريط قياس محيط منتصف الذراع العلوي خاص ببرنامج </a:t>
            </a:r>
            <a:r>
              <a:rPr lang="ar-YE" b="1">
                <a:solidFill>
                  <a:srgbClr val="00B050"/>
                </a:solidFill>
              </a:rPr>
              <a:t>إدارة الرضع الصغار و المعرضين للمخاطر التغذوية أقل من ستة أشهر و أمهاتهم (مامي)</a:t>
            </a:r>
            <a:r>
              <a:rPr lang="ar-YE">
                <a:solidFill>
                  <a:srgbClr val="00B050"/>
                </a:solidFill>
              </a:rPr>
              <a:t> </a:t>
            </a:r>
            <a:r>
              <a:rPr lang="ar"/>
              <a:t>، يتم تجريبه حالياً، لكن في الوقت الحالي نحتاج إلى استخدام أشرطة قياس محيط منتصف الذراع العلوي</a:t>
            </a:r>
            <a:r>
              <a:rPr lang="ar-YE"/>
              <a:t> الطبيعي (القياسي)</a:t>
            </a:r>
            <a:r>
              <a:rPr lang="ar"/>
              <a:t> للأطفال وتطبيق هاتين العتبتين للرُضّع ممن تقل أعمارهم عن 6 أشهر.</a:t>
            </a:r>
          </a:p>
          <a:p>
            <a:pPr marL="171450" lvl="0" indent="-171450" rtl="1">
              <a:buFont typeface="Arial" panose="020B0604020202020204" pitchFamily="34" charset="0"/>
              <a:buChar char="•"/>
            </a:pPr>
            <a:r>
              <a:rPr lang="ar"/>
              <a:t>يعني هذا الأمر أنه في حالة الأطفال ممن تقل أعمارهم عن 6 أشهر، فإننا نستخدم الترميز اللوني على الشريط</a:t>
            </a: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54</a:t>
            </a:fld>
            <a:endParaRPr lang="en-UK"/>
          </a:p>
        </p:txBody>
      </p:sp>
    </p:spTree>
    <p:extLst>
      <p:ext uri="{BB962C8B-B14F-4D97-AF65-F5344CB8AC3E}">
        <p14:creationId xmlns:p14="http://schemas.microsoft.com/office/powerpoint/2010/main" val="1383137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قل</a:t>
            </a:r>
            <a:r>
              <a:rPr lang="ar" b="1"/>
              <a:t>:</a:t>
            </a:r>
            <a:r>
              <a:rPr lang="ar-YE" b="1"/>
              <a:t> </a:t>
            </a:r>
            <a:r>
              <a:rPr lang="ar"/>
              <a:t>ل</a:t>
            </a:r>
            <a:r>
              <a:rPr lang="ar-YE"/>
              <a:t>نقم</a:t>
            </a:r>
            <a:r>
              <a:rPr lang="ar"/>
              <a:t> ب</a:t>
            </a:r>
            <a:r>
              <a:rPr lang="ar-YE"/>
              <a:t>ب</a:t>
            </a:r>
            <a:r>
              <a:rPr lang="ar"/>
              <a:t>عض</a:t>
            </a:r>
            <a:r>
              <a:rPr lang="ar-YE"/>
              <a:t> الممارسة و</a:t>
            </a:r>
            <a:r>
              <a:rPr lang="ar"/>
              <a:t> التدرب لتعلُّم بعض هذه المهارات. </a:t>
            </a:r>
          </a:p>
          <a:p>
            <a:pPr rtl="1"/>
            <a:endParaRPr lang="en-US" baseline="0"/>
          </a:p>
          <a:p>
            <a:pPr rtl="1"/>
            <a:r>
              <a:rPr lang="ar" b="1" u="sng"/>
              <a:t>تعليمات النشاط (20 دقيقةً)</a:t>
            </a:r>
          </a:p>
          <a:p>
            <a:pPr marL="228600" indent="-228600" rtl="1">
              <a:buAutoNum type="arabicPeriod"/>
            </a:pPr>
            <a:r>
              <a:rPr lang="ar" u="none"/>
              <a:t>تقسيم المشاركين إلى مجموعات ثنائية، والتأكد من أنّ العضوين من الجنس نفسه إذا كان ذلك الأمر مناسباً ثقافياً</a:t>
            </a:r>
          </a:p>
          <a:p>
            <a:pPr marL="228600" indent="-228600" rtl="1">
              <a:buAutoNum type="arabicPeriod"/>
            </a:pPr>
            <a:r>
              <a:rPr lang="ar" u="none"/>
              <a:t>تزويد كل مجموعةٍ بساعة توقيت (أو يمكنهم استخدام هواتفهم المحمولة) وشريط قياس محيط منتصف الذراع العلوي ومقياس حرارة</a:t>
            </a:r>
          </a:p>
          <a:p>
            <a:pPr marL="228600" indent="-228600" rtl="1">
              <a:buAutoNum type="arabicPeriod"/>
            </a:pPr>
            <a:r>
              <a:rPr lang="ar" u="none"/>
              <a:t>مطالبة كل مجموعة بتطبيق إجراءات القياس على بعضهما: معدل التنفس ودرجة الحرارة</a:t>
            </a:r>
          </a:p>
          <a:p>
            <a:pPr marL="228600" indent="-228600" rtl="1">
              <a:buAutoNum type="arabicPeriod"/>
            </a:pPr>
            <a:r>
              <a:rPr lang="ar" u="none"/>
              <a:t>عند الانتهاء، يجب تبديل الشخص الذي يجري القياس بحيث يتمكَّن الشخص الآخر من القياس أيضاً</a:t>
            </a:r>
            <a:endParaRPr lang="en-US" u="none"/>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55</a:t>
            </a:fld>
            <a:endParaRPr lang="en-UK"/>
          </a:p>
        </p:txBody>
      </p:sp>
    </p:spTree>
    <p:extLst>
      <p:ext uri="{BB962C8B-B14F-4D97-AF65-F5344CB8AC3E}">
        <p14:creationId xmlns:p14="http://schemas.microsoft.com/office/powerpoint/2010/main" val="890338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 b="1"/>
              <a:t>تقديم تقرير عما يلي:</a:t>
            </a:r>
          </a:p>
          <a:p>
            <a:pPr marL="171450" indent="-171450" rtl="1">
              <a:buFont typeface="Arial" panose="020B0604020202020204" pitchFamily="34" charset="0"/>
              <a:buChar char="•"/>
            </a:pPr>
            <a:r>
              <a:rPr lang="ar"/>
              <a:t>الخطوة الرابعة: تقييم عوامل الخطر المتعلقة </a:t>
            </a:r>
            <a:r>
              <a:rPr lang="ar-YE" b="1">
                <a:solidFill>
                  <a:srgbClr val="00B050"/>
                </a:solidFill>
              </a:rPr>
              <a:t>إدارة الرضع الصغار و المعرضين للمخاطر التغذوية أقل من ستة أشهر و أمهاتهم (مامي) </a:t>
            </a:r>
            <a:r>
              <a:rPr lang="ar"/>
              <a:t> - قائمة </a:t>
            </a:r>
            <a:r>
              <a:rPr lang="ar-YE"/>
              <a:t>من </a:t>
            </a:r>
            <a:r>
              <a:rPr lang="ar"/>
              <a:t>عوامل الخطر القائمة على الأدلة </a:t>
            </a:r>
            <a:r>
              <a:rPr lang="ar-YE"/>
              <a:t>و</a:t>
            </a:r>
            <a:r>
              <a:rPr lang="ar"/>
              <a:t>التي تؤثِّر في حالة المخاطر التغذوية للرضيع. إنها أسئلة بسيطة إجابتها بنعم/لا. </a:t>
            </a:r>
          </a:p>
          <a:p>
            <a:pPr marL="171450" indent="-171450" rtl="1">
              <a:buFont typeface="Arial" panose="020B0604020202020204" pitchFamily="34" charset="0"/>
              <a:buChar char="•"/>
            </a:pPr>
            <a:r>
              <a:rPr lang="ar"/>
              <a:t>هل هناك أي أسئلة حول أيٍّ من هذه العوامل؟ </a:t>
            </a:r>
          </a:p>
          <a:p>
            <a:pPr marL="171450" indent="-171450" rtl="1">
              <a:buFont typeface="Arial" panose="020B0604020202020204" pitchFamily="34" charset="0"/>
              <a:buChar char="•"/>
            </a:pPr>
            <a:r>
              <a:rPr lang="ar"/>
              <a:t>في النهاية توجد مساحة تحت عنوان "أي مخاوف أخرى" حيث يتمكَّن فيها موظفو الصحة من استخدام حكمهم الخاص على أي سببٍ آخرٍ، وقد لا يتم تسجيله ضمنياً في أثناء التقييم، ولكن قد تشعرين بوجود خطر على الأم والرُضّع وضرورة تسجيلهم في برنامج </a:t>
            </a:r>
            <a:r>
              <a:rPr lang="ar-YE" b="1">
                <a:solidFill>
                  <a:srgbClr val="00B050"/>
                </a:solidFill>
              </a:rPr>
              <a:t>إدارة الرضع الصغار و المعرضين للمخاطر التغذوية أقل من ستة أشهر و أمهاتهم (مامي) </a:t>
            </a:r>
            <a:r>
              <a:rPr lang="ar"/>
              <a:t>للحصول على الدعم. </a:t>
            </a:r>
            <a:endParaRPr lang="en-US"/>
          </a:p>
          <a:p>
            <a:pPr marL="0" indent="0" rtl="1">
              <a:buFont typeface="Arial" panose="020B0604020202020204" pitchFamily="34" charset="0"/>
              <a:buNone/>
            </a:pP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56</a:t>
            </a:fld>
            <a:endParaRPr lang="en-UK"/>
          </a:p>
        </p:txBody>
      </p:sp>
    </p:spTree>
    <p:extLst>
      <p:ext uri="{BB962C8B-B14F-4D97-AF65-F5344CB8AC3E}">
        <p14:creationId xmlns:p14="http://schemas.microsoft.com/office/powerpoint/2010/main" val="23259222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YE" sz="1200" b="1">
                <a:solidFill>
                  <a:schemeClr val="tx1"/>
                </a:solidFill>
              </a:rPr>
              <a:t>قل</a:t>
            </a:r>
            <a:r>
              <a:rPr lang="ar" sz="1200" b="1">
                <a:solidFill>
                  <a:schemeClr val="tx1"/>
                </a:solidFill>
              </a:rPr>
              <a:t>:</a:t>
            </a:r>
          </a:p>
          <a:p>
            <a:pPr marL="171450" indent="-171450" rtl="1">
              <a:buFont typeface="Arial" panose="020B0604020202020204" pitchFamily="34" charset="0"/>
              <a:buChar char="•"/>
            </a:pPr>
            <a:r>
              <a:rPr lang="ar" sz="1200" b="0">
                <a:solidFill>
                  <a:schemeClr val="tx1"/>
                </a:solidFill>
              </a:rPr>
              <a:t>تتضمَّن استمارة تقييم </a:t>
            </a:r>
            <a:r>
              <a:rPr lang="ar-YE" b="1">
                <a:solidFill>
                  <a:srgbClr val="00B050"/>
                </a:solidFill>
              </a:rPr>
              <a:t>إدارة الرضع الصغار و المعرضين للمخاطر التغذوية أقل من ستة أشهر و أمهاتهم (مامي) </a:t>
            </a:r>
            <a:r>
              <a:rPr lang="ar" sz="1200" b="0">
                <a:solidFill>
                  <a:schemeClr val="tx1"/>
                </a:solidFill>
              </a:rPr>
              <a:t>أسئلةً أساسيةً حول تغذية الرُضّع بإجابات بنعم/لا.</a:t>
            </a:r>
            <a:endParaRPr lang="en-US" sz="1200" b="0">
              <a:solidFill>
                <a:schemeClr val="tx1"/>
              </a:solidFill>
            </a:endParaRPr>
          </a:p>
          <a:p>
            <a:pPr marL="171450" indent="-171450" rtl="1">
              <a:buFont typeface="Arial" panose="020B0604020202020204" pitchFamily="34" charset="0"/>
              <a:buChar char="•"/>
            </a:pPr>
            <a:r>
              <a:rPr lang="ar" sz="1200" b="0">
                <a:solidFill>
                  <a:schemeClr val="tx1"/>
                </a:solidFill>
              </a:rPr>
              <a:t>إذا كانت هناك مخاطر </a:t>
            </a:r>
            <a:r>
              <a:rPr lang="ar-YE" sz="1200" b="0">
                <a:solidFill>
                  <a:schemeClr val="tx1"/>
                </a:solidFill>
              </a:rPr>
              <a:t>في الممارسات ال</a:t>
            </a:r>
            <a:r>
              <a:rPr lang="ar" sz="1200" b="0">
                <a:solidFill>
                  <a:schemeClr val="tx1"/>
                </a:solidFill>
              </a:rPr>
              <a:t>تغذ</a:t>
            </a:r>
            <a:r>
              <a:rPr lang="ar-YE" sz="1200" b="0">
                <a:solidFill>
                  <a:schemeClr val="tx1"/>
                </a:solidFill>
              </a:rPr>
              <a:t>و</a:t>
            </a:r>
            <a:r>
              <a:rPr lang="ar" sz="1200" b="0">
                <a:solidFill>
                  <a:schemeClr val="tx1"/>
                </a:solidFill>
              </a:rPr>
              <a:t>ية محتملة، فيُرجى استكمال تقييم تغذية الرُضّع بالكامل - يمكن أن يكون هذا التقييم هو التقييم الحالي المُستخدَم، أو تقييم تغذية إدارة سوء التغذية الحادّ الشديد عند الرُضّع في حزمة مسار الرعاية الخاصة </a:t>
            </a:r>
            <a:r>
              <a:rPr lang="ar-YE" sz="1200" b="0">
                <a:solidFill>
                  <a:schemeClr val="tx1"/>
                </a:solidFill>
              </a:rPr>
              <a:t>ب</a:t>
            </a:r>
            <a:r>
              <a:rPr lang="ar-YE" b="1">
                <a:solidFill>
                  <a:srgbClr val="00B050"/>
                </a:solidFill>
              </a:rPr>
              <a:t>إدارة الرضع الصغار و المعرضين للمخاطر التغذوية أقل من ستة أشهر و أمهاتهم (مامي) </a:t>
            </a:r>
            <a:r>
              <a:rPr lang="ar" sz="1200" b="0">
                <a:solidFill>
                  <a:schemeClr val="tx1"/>
                </a:solidFill>
              </a:rPr>
              <a:t>.</a:t>
            </a:r>
            <a:endParaRPr lang="en-US" sz="1200" b="0">
              <a:solidFill>
                <a:schemeClr val="tx1"/>
              </a:solidFill>
            </a:endParaRPr>
          </a:p>
          <a:p>
            <a:pPr marL="0" indent="0" rtl="1">
              <a:buFont typeface="Arial" panose="020B0604020202020204" pitchFamily="34" charset="0"/>
              <a:buNone/>
            </a:pPr>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57</a:t>
            </a:fld>
            <a:endParaRPr lang="en-UK"/>
          </a:p>
        </p:txBody>
      </p:sp>
    </p:spTree>
    <p:extLst>
      <p:ext uri="{BB962C8B-B14F-4D97-AF65-F5344CB8AC3E}">
        <p14:creationId xmlns:p14="http://schemas.microsoft.com/office/powerpoint/2010/main" val="2213665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SA" b="1"/>
              <a:t>ملاحظة</a:t>
            </a:r>
            <a:r>
              <a:rPr lang="ar-SA"/>
              <a:t> - إذا كان التدريب الخاص بتغذية الرُضّع وصغار الأطفال </a:t>
            </a:r>
            <a:r>
              <a:rPr lang="ar-YE"/>
              <a:t>غير موجوداً لدى العاملين الصحيين</a:t>
            </a:r>
            <a:r>
              <a:rPr lang="ar-SA"/>
              <a:t> –</a:t>
            </a:r>
            <a:r>
              <a:rPr lang="ar-YE"/>
              <a:t> فهذه الاستمارة</a:t>
            </a:r>
            <a:r>
              <a:rPr lang="ar-SA"/>
              <a:t> يجب تنظيمه</a:t>
            </a:r>
            <a:r>
              <a:rPr lang="ar-YE"/>
              <a:t>ا و شرحها</a:t>
            </a:r>
            <a:r>
              <a:rPr lang="ar-SA"/>
              <a:t> بشكلٍ منفصلٍ. </a:t>
            </a:r>
          </a:p>
          <a:p>
            <a:pPr rtl="1"/>
            <a:endParaRPr lang="ar-SA"/>
          </a:p>
          <a:p>
            <a:pPr rtl="1"/>
            <a:r>
              <a:rPr lang="ar-YE" b="1"/>
              <a:t>قل</a:t>
            </a:r>
            <a:r>
              <a:rPr lang="ar-SA" b="1"/>
              <a:t>: </a:t>
            </a:r>
          </a:p>
          <a:p>
            <a:pPr rtl="1"/>
            <a:r>
              <a:rPr lang="ar-SA"/>
              <a:t>يهدف تقييم التغذية إلى تأكيد ممارسات التغذية، وفهم أي تحديات قد يواجهها مُقدِّم الرعاية في ممارسة الرضاعة الطبيعية فقط. </a:t>
            </a:r>
          </a:p>
          <a:p>
            <a:pPr rtl="1"/>
            <a:r>
              <a:rPr lang="ar-SA"/>
              <a:t>إذا كان الرضيع يتناول </a:t>
            </a:r>
            <a:r>
              <a:rPr lang="ar-YE"/>
              <a:t>البدائل الصناعية الاخرى </a:t>
            </a:r>
            <a:r>
              <a:rPr lang="ar-SA"/>
              <a:t>للرُضّع، يجب وضع هذه الممارسات في الاعتبار في أثناء التقييم، وتحديد الممارسات التي قد تعرّض الرضيع للخطر. </a:t>
            </a:r>
          </a:p>
          <a:p>
            <a:pPr rtl="1"/>
            <a:endParaRPr lang="ar-SA"/>
          </a:p>
          <a:p>
            <a:pPr rtl="1"/>
            <a:r>
              <a:rPr lang="ar-YE" b="1"/>
              <a:t>اسئل</a:t>
            </a:r>
            <a:r>
              <a:rPr lang="ar-SA" b="1"/>
              <a:t>:</a:t>
            </a:r>
            <a:r>
              <a:rPr lang="ar-SA"/>
              <a:t> ما هي الممارسات المُثلى الموصى بها لتغذية الرُضّع وصغار الأطفال؟</a:t>
            </a:r>
          </a:p>
          <a:p>
            <a:pPr rtl="1"/>
            <a:endParaRPr lang="ar-SA"/>
          </a:p>
          <a:p>
            <a:pPr rtl="1"/>
            <a:r>
              <a:rPr lang="ar-SA"/>
              <a:t>يُرجى النقر لإظهار الإجابات</a:t>
            </a:r>
          </a:p>
          <a:p>
            <a:pPr rtl="1"/>
            <a:endParaRPr lang="ar-SA"/>
          </a:p>
          <a:p>
            <a:pPr rtl="1"/>
            <a:r>
              <a:rPr lang="ar-SA" b="1"/>
              <a:t>مواضيع النقاش:</a:t>
            </a:r>
          </a:p>
          <a:p>
            <a:pPr marL="171450" indent="-171450" rtl="1">
              <a:buFont typeface="Arial" panose="020B0604020202020204" pitchFamily="34" charset="0"/>
              <a:buChar char="•"/>
            </a:pPr>
            <a:r>
              <a:rPr lang="ar-SA"/>
              <a:t>الرضاعة الطبيعية المُثلى تعني الرضاعة الطبيعية في غضون الساعة الأولى بعد الولادة والاعتماد على الرضاعة الطبيعية فقط حتى عمر 6 أشهر.</a:t>
            </a:r>
          </a:p>
          <a:p>
            <a:pPr marL="171450" indent="-171450" rtl="1">
              <a:buFont typeface="Arial" panose="020B0604020202020204" pitchFamily="34" charset="0"/>
              <a:buChar char="•"/>
            </a:pPr>
            <a:r>
              <a:rPr lang="ar-SA"/>
              <a:t>التغذية التكميلية المُثلى تعني تقديم أطعمة صلبة أو سائلة بخلاف حليب الأم في عمر 6 أشهر وهي كافية وآمنة ومناسبة للعمر مع استمرار الرضاعة الطبيعية حتى 24 شهراً أو أكثر.</a:t>
            </a:r>
          </a:p>
          <a:p>
            <a:pPr marL="171450" indent="-171450" rtl="1">
              <a:buFont typeface="Arial" panose="020B0604020202020204" pitchFamily="34" charset="0"/>
              <a:buChar char="•"/>
            </a:pPr>
            <a:r>
              <a:rPr lang="ar-SA"/>
              <a:t>مناقشة حول استخدام المصطلح "موصى به" يفضل بعض الأشخاص استخدام المصطلح "الأمثل" أو "المناسب"  - يمكن إجراء مناقشة حول ما يشعرون به حيال هذه المصطلحات الثلاثة وطريقة استجابة الآباء/الأمهات لاستخدام هذه الكلمات. </a:t>
            </a:r>
          </a:p>
          <a:p>
            <a:pPr rtl="1"/>
            <a:endParaRPr lang="ar-SA"/>
          </a:p>
          <a:p>
            <a:pPr rtl="1"/>
            <a:endParaRPr lang="ar-SA"/>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58</a:t>
            </a:fld>
            <a:endParaRPr lang="en-UK"/>
          </a:p>
        </p:txBody>
      </p:sp>
    </p:spTree>
    <p:extLst>
      <p:ext uri="{BB962C8B-B14F-4D97-AF65-F5344CB8AC3E}">
        <p14:creationId xmlns:p14="http://schemas.microsoft.com/office/powerpoint/2010/main" val="1635706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YE" sz="1200" b="1">
                <a:latin typeface="Gill Sans Infant Std"/>
                <a:cs typeface="Gill Sans Infant Std"/>
              </a:rPr>
              <a:t>قل</a:t>
            </a:r>
            <a:r>
              <a:rPr lang="ar" sz="1200" b="1">
                <a:latin typeface="Gill Sans Infant Std"/>
                <a:cs typeface="Gill Sans Infant Std"/>
              </a:rPr>
              <a:t>: </a:t>
            </a:r>
            <a:r>
              <a:rPr lang="ar" sz="1200">
                <a:latin typeface="Gill Sans Infant Std"/>
                <a:cs typeface="Gill Sans Infant Std"/>
              </a:rPr>
              <a:t>لنلقِ نظرةً على كيفية إجراء فحص بشأن مخاوف الصحة النفسية من خلال تقييم يسمى </a:t>
            </a:r>
            <a:r>
              <a:rPr lang="ar-YE" sz="1200">
                <a:latin typeface="Gill Sans Infant Std"/>
                <a:cs typeface="Gill Sans Infant Std"/>
              </a:rPr>
              <a:t>(</a:t>
            </a:r>
            <a:r>
              <a:rPr lang="ar" sz="1200">
                <a:latin typeface="Gill Sans Infant Std"/>
                <a:cs typeface="Gill Sans Infant Std"/>
              </a:rPr>
              <a:t>استبيان صحة المريض رقم 2</a:t>
            </a:r>
            <a:r>
              <a:rPr lang="ar-YE" sz="1200">
                <a:latin typeface="Gill Sans Infant Std"/>
                <a:cs typeface="Gill Sans Infant Std"/>
              </a:rPr>
              <a:t>)</a:t>
            </a:r>
            <a:r>
              <a:rPr lang="ar" sz="1200">
                <a:latin typeface="Gill Sans Infant Std"/>
                <a:cs typeface="Gill Sans Infant Std"/>
              </a:rPr>
              <a:t>. </a:t>
            </a:r>
          </a:p>
          <a:p>
            <a:pPr marL="171450" indent="-171450" algn="r" rtl="1">
              <a:buFont typeface="Arial" panose="020B0604020202020204" pitchFamily="34" charset="0"/>
              <a:buChar char="•"/>
            </a:pPr>
            <a:endParaRPr lang="en-GB" sz="1200" baseline="0">
              <a:latin typeface="Gill Sans Infant Std"/>
              <a:cs typeface="Gill Sans Infant Std"/>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YE" sz="1200" b="1">
                <a:latin typeface="Gill Sans Infant Std"/>
                <a:cs typeface="Gill Sans Infant Std"/>
              </a:rPr>
              <a:t>قم بـ</a:t>
            </a:r>
            <a:r>
              <a:rPr lang="ar" sz="1200" b="1">
                <a:latin typeface="Gill Sans Infant Std"/>
                <a:cs typeface="Gill Sans Infant Std"/>
              </a:rPr>
              <a:t>: </a:t>
            </a:r>
            <a:r>
              <a:rPr lang="ar" b="0">
                <a:solidFill>
                  <a:schemeClr val="tx1"/>
                </a:solidFill>
              </a:rPr>
              <a:t>جذب انتباه المشاركين إلى الخطوة السادسة في نموذج التقييم: الفحص للتحقق من مخاوف الصحة النفسية للأم.</a:t>
            </a:r>
          </a:p>
          <a:p>
            <a:pPr marL="0" indent="0" algn="r" rtl="1">
              <a:buFont typeface="Arial" panose="020B0604020202020204" pitchFamily="34" charset="0"/>
              <a:buNone/>
            </a:pPr>
            <a:r>
              <a:rPr lang="ar-YE" sz="1200">
                <a:latin typeface="Gill Sans Infant Std"/>
                <a:cs typeface="Gill Sans Infant Std"/>
              </a:rPr>
              <a:t>تحدث من خلال </a:t>
            </a:r>
            <a:r>
              <a:rPr lang="ar" sz="1200">
                <a:latin typeface="Gill Sans Infant Std"/>
                <a:cs typeface="Gill Sans Infant Std"/>
              </a:rPr>
              <a:t>طرح الأسئلة</a:t>
            </a:r>
            <a:r>
              <a:rPr lang="ar-YE" sz="1200">
                <a:latin typeface="Gill Sans Infant Std"/>
                <a:cs typeface="Gill Sans Infant Std"/>
              </a:rPr>
              <a:t> الخاصة بهذا القسم</a:t>
            </a:r>
            <a:r>
              <a:rPr lang="ar" sz="1200">
                <a:latin typeface="Gill Sans Infant Std"/>
                <a:cs typeface="Gill Sans Infant Std"/>
              </a:rPr>
              <a:t>.</a:t>
            </a:r>
          </a:p>
          <a:p>
            <a:pPr marL="0" indent="0" algn="r" rtl="1">
              <a:buFont typeface="Arial" panose="020B0604020202020204" pitchFamily="34" charset="0"/>
              <a:buNone/>
            </a:pPr>
            <a:endParaRPr lang="en-GB" sz="1200">
              <a:latin typeface="Gill Sans Infant Std"/>
              <a:cs typeface="Gill Sans Infant Std"/>
            </a:endParaRPr>
          </a:p>
          <a:p>
            <a:pPr marL="0" indent="0" algn="r" rtl="1">
              <a:buFont typeface="Arial" panose="020B0604020202020204" pitchFamily="34" charset="0"/>
              <a:buNone/>
            </a:pPr>
            <a:r>
              <a:rPr lang="ar-YE" sz="1200" b="1">
                <a:latin typeface="Gill Sans Infant Std"/>
                <a:cs typeface="Gill Sans Infant Std"/>
              </a:rPr>
              <a:t>تحدث عن</a:t>
            </a:r>
            <a:r>
              <a:rPr lang="ar" sz="1200" b="1">
                <a:latin typeface="Gill Sans Infant Std"/>
                <a:cs typeface="Gill Sans Infant Std"/>
              </a:rPr>
              <a:t>:</a:t>
            </a:r>
          </a:p>
          <a:p>
            <a:pPr marL="171450" indent="-171450" algn="r" rtl="1">
              <a:buFont typeface="Arial" panose="020B0604020202020204" pitchFamily="34" charset="0"/>
              <a:buChar char="•"/>
            </a:pPr>
            <a:r>
              <a:rPr lang="ar" sz="1200">
                <a:latin typeface="Gill Sans Infant Std"/>
                <a:cs typeface="Gill Sans Infant Std"/>
              </a:rPr>
              <a:t>إذا حصلت الأم على 3+ درجات، يجب إجراء تقييم متعمق عن الصحة النفسية باستخدام استمارة التقييم المتعلقة بالصحة النفسية للأم، ويسمى استبيان صحة المريض رقم 9. </a:t>
            </a:r>
          </a:p>
          <a:p>
            <a:pPr marL="171450" indent="-171450" algn="r" rtl="1">
              <a:buFont typeface="Arial" panose="020B0604020202020204" pitchFamily="34" charset="0"/>
              <a:buChar char="•"/>
            </a:pPr>
            <a:r>
              <a:rPr lang="ar" sz="1200">
                <a:latin typeface="Gill Sans Infant Std"/>
                <a:cs typeface="Gill Sans Infant Std"/>
              </a:rPr>
              <a:t>لنشاهد مقطع من الفيديو الخاص بكيفية إدارة استبيان صحة المريض رقم 2، واستبيان صحة المريض رقم 9 عند الضرورة</a:t>
            </a:r>
          </a:p>
          <a:p>
            <a:pPr marL="171450" indent="-171450" algn="r" rtl="1">
              <a:buFont typeface="Arial" panose="020B0604020202020204" pitchFamily="34" charset="0"/>
              <a:buChar char="•"/>
            </a:pPr>
            <a:endParaRPr lang="en-GB" sz="1200" baseline="0">
              <a:latin typeface="Gill Sans Infant Std"/>
              <a:cs typeface="Gill Sans Infant Std"/>
            </a:endParaRPr>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59</a:t>
            </a:fld>
            <a:endParaRPr lang="en-UK"/>
          </a:p>
        </p:txBody>
      </p:sp>
    </p:spTree>
    <p:extLst>
      <p:ext uri="{BB962C8B-B14F-4D97-AF65-F5344CB8AC3E}">
        <p14:creationId xmlns:p14="http://schemas.microsoft.com/office/powerpoint/2010/main" val="318578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 sz="1199" b="1" kern="1200">
                <a:solidFill>
                  <a:schemeClr val="tx1"/>
                </a:solidFill>
                <a:effectLst/>
                <a:ea typeface="+mn-ea"/>
              </a:rPr>
              <a:t>تقديم تقرير عما يلي:</a:t>
            </a:r>
            <a:endParaRPr lang="en-US"/>
          </a:p>
          <a:p>
            <a:pPr marL="171450" indent="-171450" algn="r" rtl="1">
              <a:buFont typeface="Arial" panose="020B0604020202020204" pitchFamily="34" charset="0"/>
              <a:buChar char="•"/>
            </a:pPr>
            <a:r>
              <a:rPr lang="ar-YE">
                <a:latin typeface="Arial"/>
                <a:cs typeface="Arial"/>
              </a:rPr>
              <a:t>(مامي) </a:t>
            </a:r>
            <a:r>
              <a:rPr lang="ar">
                <a:latin typeface="Arial"/>
                <a:cs typeface="Arial"/>
              </a:rPr>
              <a:t>تشير </a:t>
            </a:r>
            <a:r>
              <a:rPr lang="ar-YE">
                <a:latin typeface="Arial"/>
                <a:cs typeface="Arial"/>
              </a:rPr>
              <a:t>إلى </a:t>
            </a:r>
            <a:r>
              <a:rPr lang="ar-YE" sz="1200">
                <a:solidFill>
                  <a:srgbClr val="00B050"/>
                </a:solidFill>
                <a:effectLst/>
                <a:latin typeface="Arial"/>
                <a:ea typeface="Lato"/>
                <a:cs typeface="Arial"/>
              </a:rPr>
              <a:t>إدارة الرضع الصغار أقل من ستة أشهر و المعرضين للمخاطر التغذوية و أمهاتهم.</a:t>
            </a:r>
          </a:p>
          <a:p>
            <a:pPr marL="171450" indent="-171450" algn="r" rtl="1">
              <a:buFont typeface="Arial" panose="020B0604020202020204" pitchFamily="34" charset="0"/>
              <a:buChar char="•"/>
            </a:pPr>
            <a:r>
              <a:rPr lang="ar"/>
              <a:t>كما هو واضح من الاسم، فإن الفئة التي تركِّز عليها </a:t>
            </a:r>
            <a:r>
              <a:rPr lang="ar-YE" sz="1200">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أقل من ستة أشهر و المعرضين للمخاطر التغذوية و أمهاتهم (مامي) </a:t>
            </a:r>
            <a:r>
              <a:rPr lang="ar"/>
              <a:t>هم الرُضّع صغار الوزن والمعرّضين ل</a:t>
            </a:r>
            <a:r>
              <a:rPr lang="ar-YE"/>
              <a:t>ل</a:t>
            </a:r>
            <a:r>
              <a:rPr lang="ar"/>
              <a:t>مخاطر </a:t>
            </a:r>
            <a:r>
              <a:rPr lang="ar-YE"/>
              <a:t>ال</a:t>
            </a:r>
            <a:r>
              <a:rPr lang="ar"/>
              <a:t>تغذوية ممن تقل أعمارهم عن 6 أشهر.</a:t>
            </a:r>
            <a:endParaRPr lang="en-US"/>
          </a:p>
          <a:p>
            <a:pPr marL="171450" indent="-171450" algn="r" rtl="1">
              <a:buFont typeface="Arial" panose="020B0604020202020204" pitchFamily="34" charset="0"/>
              <a:buChar char="•"/>
            </a:pPr>
            <a:r>
              <a:rPr lang="ar">
                <a:latin typeface="Arial"/>
                <a:cs typeface="Arial"/>
              </a:rPr>
              <a:t>لا يقتصر تركيز </a:t>
            </a:r>
            <a:r>
              <a:rPr lang="ar-YE" sz="1200">
                <a:solidFill>
                  <a:srgbClr val="00B050"/>
                </a:solidFill>
                <a:effectLst/>
                <a:latin typeface="Arial"/>
                <a:ea typeface="Lato"/>
                <a:cs typeface="Arial"/>
              </a:rPr>
              <a:t>إدارة الرضع الصغار أقل من ستة أشهر و المعرضين للمخاطر التغذوية و أمهاتهم (مامي)</a:t>
            </a:r>
            <a:r>
              <a:rPr lang="ar">
                <a:latin typeface="Arial"/>
                <a:cs typeface="Arial"/>
              </a:rPr>
              <a:t> على الأطفال الرُضّع فحسب، بل يشمل أيضاً الأم أو مُقدِّم الرعاية لهؤلاء الرُضّع الذين قد يحتاجون إلى التغذية أو خدمات الدعم في مجال الصحة أو الصحة النفسية أو الدعم الاجتماعي. </a:t>
            </a:r>
            <a:r>
              <a:rPr lang="ar-YE">
                <a:latin typeface="Arial"/>
                <a:cs typeface="Arial"/>
              </a:rPr>
              <a:t>حيث </a:t>
            </a:r>
            <a:r>
              <a:rPr lang="ar">
                <a:latin typeface="Arial"/>
                <a:cs typeface="Arial"/>
              </a:rPr>
              <a:t>ترتبط صحة الطفل ارتباطاً وثيقاً بصحة والدته، لذا يجب علينا أيضاً وضع احتياجاتهن في الاعتبار.</a:t>
            </a:r>
            <a:endParaRPr lang="en-US">
              <a:latin typeface="Arial"/>
              <a:cs typeface="Arial"/>
            </a:endParaRPr>
          </a:p>
          <a:p>
            <a:pPr marL="171450" indent="-171450" algn="r" rtl="1">
              <a:buFont typeface="Arial" panose="020B0604020202020204" pitchFamily="34" charset="0"/>
              <a:buChar char="•"/>
            </a:pPr>
            <a:r>
              <a:rPr lang="ar"/>
              <a:t>لا تركِّز </a:t>
            </a:r>
            <a:r>
              <a:rPr lang="ar-YE" sz="1200">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أقل من ستة أشهر و المعرضين للمخاطر التغذوية و أمهاتهم (مامي) </a:t>
            </a:r>
            <a:r>
              <a:rPr lang="ar"/>
              <a:t>على التغذية فحسب، بل تركِّز أيضاً على الصحة والرعاية في مرحلة التنشئة لتنمية مهارات الطفل في مرحلة الطفولة المبكرة والصحة النفسية للأم ورفاهها.   </a:t>
            </a:r>
          </a:p>
          <a:p>
            <a:pPr marL="171450" indent="-171450" algn="r" rtl="1">
              <a:buFont typeface="Arial" panose="020B0604020202020204" pitchFamily="34" charset="0"/>
              <a:buChar char="•"/>
            </a:pPr>
            <a:r>
              <a:rPr lang="ar">
                <a:latin typeface="Arial"/>
                <a:cs typeface="Arial"/>
              </a:rPr>
              <a:t>هذا يعني أنها تتناول الخدمات الموجودة وتجمعها معاً حتى يحصل كلٌّ من الأم والطفل على الدعم الذي يحتاجانه منذ الولادة وحتى عمر 6 أشهر، وثمة مسؤولية مشتركة بين جميع القطاعات لتقديم الدعم اللازم للفئات الأصغر سناً في مجتمعنا حتى تتمكَّن من البقاء على قيد الحياة والنمو.</a:t>
            </a:r>
            <a:endParaRPr lang="en-US">
              <a:latin typeface="Arial"/>
              <a:cs typeface="Arial"/>
            </a:endParaRPr>
          </a:p>
          <a:p>
            <a:pPr marL="171450" indent="-171450" algn="r" rtl="1">
              <a:buFont typeface="Arial" panose="020B0604020202020204" pitchFamily="34" charset="0"/>
              <a:buChar char="•"/>
            </a:pPr>
            <a:r>
              <a:rPr lang="ar"/>
              <a:t>سيعتمد شكل هذا الأمر من الناحية العملية على الموقف أو السياق المعين - فلن يكون هناك نهج واحد يناسب الجميع - مما يعني أنه يمكن تطبيقه أيضاً، ويهدف إلى تطبيقه، في كلٍّ من السياقات الإنسانية والتنموية</a:t>
            </a:r>
          </a:p>
          <a:p>
            <a:pPr marL="171450" marR="0" lvl="0" indent="-1714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a:t>
            </a:fld>
            <a:endParaRPr lang="en-UK"/>
          </a:p>
        </p:txBody>
      </p:sp>
    </p:spTree>
    <p:extLst>
      <p:ext uri="{BB962C8B-B14F-4D97-AF65-F5344CB8AC3E}">
        <p14:creationId xmlns:p14="http://schemas.microsoft.com/office/powerpoint/2010/main" val="25887766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sz="1200" b="1">
                <a:latin typeface="Gill Sans Infant Std"/>
                <a:cs typeface="Gill Sans Infant Std"/>
              </a:rPr>
              <a:t>يتوفر الفيديو باللغة الإنجليزية فقط.</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GB" sz="1200" b="1" baseline="0">
              <a:latin typeface="Gill Sans Infant Std"/>
              <a:cs typeface="Gill Sans Infant Std"/>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 sz="1200" b="1">
                <a:latin typeface="Gill Sans Infant Std"/>
                <a:cs typeface="Gill Sans Infant Std"/>
              </a:rPr>
              <a:t>ما يمكن فعله: </a:t>
            </a:r>
            <a:r>
              <a:rPr lang="ar" sz="1200">
                <a:latin typeface="Gill Sans Infant Std"/>
                <a:cs typeface="Gill Sans Infant Std"/>
              </a:rPr>
              <a:t>تشغيل الفيديو من الدقيقة 3:42 - 5:38:  https://www.youtube.com/watch?v=I-j8WllBk4g </a:t>
            </a:r>
            <a:endParaRPr lang="en-GB" sz="1200">
              <a:latin typeface="Gill Sans Infant Std"/>
              <a:cs typeface="Gill Sans Infant Std"/>
            </a:endParaRPr>
          </a:p>
          <a:p>
            <a:r>
              <a:rPr lang="ar-SA"/>
              <a:t>الفيديو متاح باللغة الإنجليزية فقط. من الممكن تفعيل الترجمة من الصفحة الرئيسية لليوتيوب. يوصى بتحضيره قبل بداية اليوم التدريبي. قم بتنشيط زر الترجمة ثم في زر الأعدادات حدد: الإنجليزية (يتم إنشاؤها تلقائيًا)، سيتم عرض 3 خيارات، حدد الترجمة التلقائية ثم حدد اللغة التي تحتاجها</a:t>
            </a:r>
            <a:endParaRPr lang="ar"/>
          </a:p>
          <a:p>
            <a:pPr algn="r" rtl="1"/>
            <a:endParaRPr lang="ar">
              <a:latin typeface="Gill Sans Infant Std"/>
            </a:endParaRPr>
          </a:p>
          <a:p>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60</a:t>
            </a:fld>
            <a:endParaRPr lang="en-UK"/>
          </a:p>
        </p:txBody>
      </p:sp>
    </p:spTree>
    <p:extLst>
      <p:ext uri="{BB962C8B-B14F-4D97-AF65-F5344CB8AC3E}">
        <p14:creationId xmlns:p14="http://schemas.microsoft.com/office/powerpoint/2010/main" val="3237850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SA" b="1">
                <a:solidFill>
                  <a:schemeClr val="tx1"/>
                </a:solidFill>
              </a:rPr>
              <a:t>ما يمكن فعله</a:t>
            </a:r>
            <a:r>
              <a:rPr lang="ar-SA" b="0">
                <a:solidFill>
                  <a:schemeClr val="tx1"/>
                </a:solidFill>
              </a:rPr>
              <a:t>: جذب انتباه المشاركين إلى نموذج تقييم الصحة النفسية للأم في </a:t>
            </a:r>
            <a:r>
              <a:rPr lang="ar-YE" b="1">
                <a:solidFill>
                  <a:srgbClr val="00B050"/>
                </a:solidFill>
              </a:rPr>
              <a:t>إدارة الرضع الصغار و المعرضين للمخاطر التغذوية أقل من ستة أشهر و أمهاتهم (مامي) </a:t>
            </a:r>
            <a:r>
              <a:rPr lang="ar-SA" b="0">
                <a:solidFill>
                  <a:schemeClr val="tx1"/>
                </a:solidFill>
              </a:rPr>
              <a:t>.</a:t>
            </a:r>
          </a:p>
          <a:p>
            <a:pPr marL="0" indent="0" algn="r" rtl="1">
              <a:buFont typeface="Arial" panose="020B0604020202020204" pitchFamily="34" charset="0"/>
              <a:buNone/>
            </a:pPr>
            <a:endParaRPr lang="ar-SA" b="0">
              <a:solidFill>
                <a:schemeClr val="tx1"/>
              </a:solidFill>
            </a:endParaRPr>
          </a:p>
          <a:p>
            <a:pPr marL="0" indent="0" algn="r" rtl="1">
              <a:buFont typeface="Arial" panose="020B0604020202020204" pitchFamily="34" charset="0"/>
              <a:buNone/>
            </a:pPr>
            <a:r>
              <a:rPr lang="ar-YE" b="1">
                <a:solidFill>
                  <a:schemeClr val="tx1"/>
                </a:solidFill>
              </a:rPr>
              <a:t>اشرح التالي</a:t>
            </a:r>
            <a:r>
              <a:rPr lang="ar-SA" b="0">
                <a:solidFill>
                  <a:schemeClr val="tx1"/>
                </a:solidFill>
              </a:rPr>
              <a:t>:</a:t>
            </a:r>
          </a:p>
          <a:p>
            <a:pPr marL="0" indent="0" algn="r" rtl="1">
              <a:buFont typeface="Arial" panose="020B0604020202020204" pitchFamily="34" charset="0"/>
              <a:buNone/>
            </a:pPr>
            <a:r>
              <a:rPr lang="ar-SA" b="0">
                <a:solidFill>
                  <a:schemeClr val="tx1"/>
                </a:solidFill>
              </a:rPr>
              <a:t>إنه استبيان صحة المريض رقم 9 الذي ذكرناه للتو. إنه التقييم الكامل للصحة النفسية الذي يمكن استخدامه، عند الضرورة فقط، لإجراء تقييم أكثر تفصيلاً عن الأم.</a:t>
            </a:r>
          </a:p>
          <a:p>
            <a:pPr marL="0" indent="0" algn="r" rtl="1">
              <a:buFont typeface="Arial" panose="020B0604020202020204" pitchFamily="34" charset="0"/>
              <a:buNone/>
            </a:pPr>
            <a:endParaRPr lang="ar-SA" b="0">
              <a:solidFill>
                <a:schemeClr val="tx1"/>
              </a:solidFill>
            </a:endParaRPr>
          </a:p>
          <a:p>
            <a:pPr marL="0" indent="0" algn="r" rtl="1">
              <a:buFont typeface="Arial" panose="020B0604020202020204" pitchFamily="34" charset="0"/>
              <a:buNone/>
            </a:pPr>
            <a:r>
              <a:rPr lang="ar-SA" b="1">
                <a:solidFill>
                  <a:schemeClr val="tx1"/>
                </a:solidFill>
              </a:rPr>
              <a:t>الأسئلة: </a:t>
            </a:r>
            <a:r>
              <a:rPr lang="ar-SA" b="0">
                <a:solidFill>
                  <a:schemeClr val="tx1"/>
                </a:solidFill>
              </a:rPr>
              <a:t>متى سنستخدم هذا التقييم؟</a:t>
            </a:r>
          </a:p>
          <a:p>
            <a:pPr marL="0" indent="0" algn="r" rtl="1">
              <a:buFont typeface="Arial" panose="020B0604020202020204" pitchFamily="34" charset="0"/>
              <a:buNone/>
            </a:pPr>
            <a:r>
              <a:rPr lang="ar-SA" b="0">
                <a:solidFill>
                  <a:schemeClr val="tx1"/>
                </a:solidFill>
              </a:rPr>
              <a:t>الإجابة:  إذا كانت نتيجة تقييم الأم في </a:t>
            </a:r>
            <a:r>
              <a:rPr lang="ar-YE" b="0">
                <a:solidFill>
                  <a:schemeClr val="tx1"/>
                </a:solidFill>
              </a:rPr>
              <a:t>(</a:t>
            </a:r>
            <a:r>
              <a:rPr lang="ar-SA" b="0">
                <a:solidFill>
                  <a:schemeClr val="tx1"/>
                </a:solidFill>
              </a:rPr>
              <a:t>استبيان صحة المريض رقم 2</a:t>
            </a:r>
            <a:r>
              <a:rPr lang="ar-YE" b="0">
                <a:solidFill>
                  <a:schemeClr val="tx1"/>
                </a:solidFill>
              </a:rPr>
              <a:t>)</a:t>
            </a:r>
            <a:r>
              <a:rPr lang="ar-SA" b="0">
                <a:solidFill>
                  <a:schemeClr val="tx1"/>
                </a:solidFill>
              </a:rPr>
              <a:t> أكثر من 3.</a:t>
            </a:r>
          </a:p>
          <a:p>
            <a:pPr marL="0" indent="0" algn="r" rtl="1">
              <a:buFont typeface="Arial" panose="020B0604020202020204" pitchFamily="34" charset="0"/>
              <a:buNone/>
            </a:pPr>
            <a:endParaRPr lang="ar-SA" b="0">
              <a:solidFill>
                <a:schemeClr val="tx1"/>
              </a:solidFill>
            </a:endParaRPr>
          </a:p>
          <a:p>
            <a:pPr marL="0" indent="0" algn="r" rtl="1">
              <a:buFont typeface="Arial" panose="020B0604020202020204" pitchFamily="34" charset="0"/>
              <a:buNone/>
            </a:pPr>
            <a:r>
              <a:rPr lang="ar-YE" b="1">
                <a:solidFill>
                  <a:schemeClr val="tx1"/>
                </a:solidFill>
              </a:rPr>
              <a:t>تحدث عن الاتي</a:t>
            </a:r>
            <a:r>
              <a:rPr lang="ar-SA" b="1">
                <a:solidFill>
                  <a:schemeClr val="tx1"/>
                </a:solidFill>
              </a:rPr>
              <a:t>:</a:t>
            </a:r>
          </a:p>
          <a:p>
            <a:pPr marL="171450" indent="-171450" algn="r" rtl="1">
              <a:buFont typeface="Arial" panose="020B0604020202020204" pitchFamily="34" charset="0"/>
              <a:buChar char="•"/>
            </a:pPr>
            <a:r>
              <a:rPr lang="ar-SA" b="0">
                <a:solidFill>
                  <a:schemeClr val="tx1"/>
                </a:solidFill>
              </a:rPr>
              <a:t>عند طرح الأسئلة في تقييم الصحة النفسية، يُرجى محاولة جعلها تحمل سمة المناقشة أكثر</a:t>
            </a:r>
            <a:r>
              <a:rPr lang="ar-YE" b="0">
                <a:solidFill>
                  <a:schemeClr val="tx1"/>
                </a:solidFill>
              </a:rPr>
              <a:t> من سؤال سين و جيم</a:t>
            </a:r>
            <a:r>
              <a:rPr lang="ar-SA" b="0">
                <a:solidFill>
                  <a:schemeClr val="tx1"/>
                </a:solidFill>
              </a:rPr>
              <a:t>. </a:t>
            </a:r>
          </a:p>
          <a:p>
            <a:pPr marL="171450" indent="-171450" algn="r" rtl="1">
              <a:buFont typeface="Arial" panose="020B0604020202020204" pitchFamily="34" charset="0"/>
              <a:buChar char="•"/>
            </a:pPr>
            <a:r>
              <a:rPr lang="ar-SA" b="0">
                <a:solidFill>
                  <a:schemeClr val="tx1"/>
                </a:solidFill>
              </a:rPr>
              <a:t>من الشائع أنّ تشعر الأمهات بأنهن يخضعن للمحاسبة بسبب مشاعرهن وعواطفهن السلبية تجاه طفلٍ رضيعٍ - لذا يُرجى </a:t>
            </a:r>
            <a:r>
              <a:rPr lang="ar-YE" b="0">
                <a:solidFill>
                  <a:schemeClr val="tx1"/>
                </a:solidFill>
              </a:rPr>
              <a:t>اشعارهن ب</a:t>
            </a:r>
            <a:r>
              <a:rPr lang="ar-SA" b="0">
                <a:solidFill>
                  <a:schemeClr val="tx1"/>
                </a:solidFill>
              </a:rPr>
              <a:t>الاطمئنان.</a:t>
            </a:r>
          </a:p>
          <a:p>
            <a:pPr marL="171450" indent="-171450" algn="r" rtl="1">
              <a:buFont typeface="Arial" panose="020B0604020202020204" pitchFamily="34" charset="0"/>
              <a:buChar char="•"/>
            </a:pPr>
            <a:r>
              <a:rPr lang="ar-SA" b="0">
                <a:solidFill>
                  <a:schemeClr val="tx1"/>
                </a:solidFill>
              </a:rPr>
              <a:t>عند التحدث إلى الأمهات، يُرجى عدم استخدام كلمات مثل "الاكتئاب" أو "الصحة النفسية" لأنها قد تجعل الأمهات تشعر براحةٍ أقل للتحدث. </a:t>
            </a:r>
          </a:p>
          <a:p>
            <a:pPr marL="171450" indent="-171450" algn="r" rtl="1">
              <a:buFont typeface="Arial" panose="020B0604020202020204" pitchFamily="34" charset="0"/>
              <a:buChar char="•"/>
            </a:pPr>
            <a:r>
              <a:rPr lang="ar-SA" b="0">
                <a:solidFill>
                  <a:schemeClr val="tx1"/>
                </a:solidFill>
              </a:rPr>
              <a:t>إذا قالت الأمهات أنهن يفكرن في إيذاء أنفسهن أو أنهن قد يكن أفضل حالاً في حالة الموت، فيُرجى إحالتهن فوراً إلى خدمات الصحة النفسية المتخصصة، لأن هذا الأمر يشير إلى إصابةٍ شديدةٍ في الصحة النفسية. </a:t>
            </a:r>
          </a:p>
          <a:p>
            <a:pPr marL="0" indent="0" algn="r" rtl="1">
              <a:buFont typeface="Arial" panose="020B0604020202020204" pitchFamily="34" charset="0"/>
              <a:buNone/>
            </a:pPr>
            <a:endParaRPr lang="en-GB" b="0">
              <a:solidFill>
                <a:schemeClr val="tx1"/>
              </a:solidFill>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61</a:t>
            </a:fld>
            <a:endParaRPr lang="en-UK"/>
          </a:p>
        </p:txBody>
      </p:sp>
    </p:spTree>
    <p:extLst>
      <p:ext uri="{BB962C8B-B14F-4D97-AF65-F5344CB8AC3E}">
        <p14:creationId xmlns:p14="http://schemas.microsoft.com/office/powerpoint/2010/main" val="1998691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62</a:t>
            </a:fld>
            <a:endParaRPr lang="en-UK"/>
          </a:p>
        </p:txBody>
      </p:sp>
    </p:spTree>
    <p:extLst>
      <p:ext uri="{BB962C8B-B14F-4D97-AF65-F5344CB8AC3E}">
        <p14:creationId xmlns:p14="http://schemas.microsoft.com/office/powerpoint/2010/main" val="1499090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lvl="0" indent="-171450" rtl="1">
              <a:buFont typeface="Arial" panose="020B0604020202020204" pitchFamily="34" charset="0"/>
              <a:buChar char="•"/>
            </a:pPr>
            <a:r>
              <a:rPr lang="ar" sz="1200" b="1" kern="1200">
                <a:solidFill>
                  <a:schemeClr val="tx1"/>
                </a:solidFill>
                <a:effectLst/>
                <a:ea typeface="+mn-ea"/>
              </a:rPr>
              <a:t>ما يمكن فعله: </a:t>
            </a:r>
            <a:r>
              <a:rPr lang="ar" sz="1200" kern="1200">
                <a:solidFill>
                  <a:schemeClr val="tx1"/>
                </a:solidFill>
                <a:effectLst/>
                <a:ea typeface="+mn-ea"/>
              </a:rPr>
              <a:t>يُرجى الرجوع إلى ملخص تقييم </a:t>
            </a:r>
            <a:r>
              <a:rPr lang="ar-YE" b="1">
                <a:solidFill>
                  <a:srgbClr val="00B050"/>
                </a:solidFill>
              </a:rPr>
              <a:t>إدارة الرضع الصغار و المعرضين للمخاطر التغذوية أقل من ستة أشهر و أمهاتهم (مامي) </a:t>
            </a:r>
            <a:r>
              <a:rPr lang="ar" sz="1200" kern="1200">
                <a:solidFill>
                  <a:schemeClr val="tx1"/>
                </a:solidFill>
                <a:effectLst/>
                <a:ea typeface="+mn-ea"/>
              </a:rPr>
              <a:t>- كما يُرجى أيضاً تمييز مخطط الألوان الذي يشبه ألوان إشارات المرور في ملخص تقييم </a:t>
            </a:r>
            <a:r>
              <a:rPr lang="ar-YE" b="1">
                <a:solidFill>
                  <a:srgbClr val="00B050"/>
                </a:solidFill>
              </a:rPr>
              <a:t>إدارة الرضع الصغار و المعرضين للمخاطر التغذوية أقل من ستة أشهر و أمهاتهم (مامي) </a:t>
            </a:r>
            <a:r>
              <a:rPr lang="ar" sz="1200" kern="1200">
                <a:solidFill>
                  <a:schemeClr val="tx1"/>
                </a:solidFill>
                <a:effectLst/>
                <a:ea typeface="+mn-ea"/>
              </a:rPr>
              <a:t> وفي جميع أنحاء نموذج التقييم.</a:t>
            </a:r>
            <a:endParaRPr lang="en-US" sz="1200" kern="1200">
              <a:solidFill>
                <a:schemeClr val="tx1"/>
              </a:solidFill>
              <a:effectLst/>
              <a:ea typeface="+mn-ea"/>
              <a:cs typeface="+mn-cs"/>
            </a:endParaRPr>
          </a:p>
          <a:p>
            <a:pPr marL="0" lvl="0" indent="0" rtl="1">
              <a:buFont typeface="Arial" panose="020B0604020202020204" pitchFamily="34" charset="0"/>
              <a:buNone/>
            </a:pPr>
            <a:endParaRPr lang="en-US" sz="1200" kern="1200">
              <a:solidFill>
                <a:schemeClr val="tx1"/>
              </a:solidFill>
              <a:effectLst/>
              <a:ea typeface="+mn-ea"/>
              <a:cs typeface="+mn-cs"/>
            </a:endParaRPr>
          </a:p>
          <a:p>
            <a:pPr marL="171450" lvl="0" indent="-171450" rtl="1">
              <a:buFont typeface="Arial" panose="020B0604020202020204" pitchFamily="34" charset="0"/>
              <a:buChar char="•"/>
            </a:pPr>
            <a:r>
              <a:rPr lang="ar" sz="1200" b="1" kern="1200">
                <a:solidFill>
                  <a:schemeClr val="tx1"/>
                </a:solidFill>
                <a:effectLst/>
                <a:ea typeface="+mn-ea"/>
              </a:rPr>
              <a:t>الأسئلة: </a:t>
            </a:r>
            <a:r>
              <a:rPr lang="ar" sz="1200" b="0" kern="1200">
                <a:solidFill>
                  <a:schemeClr val="tx1"/>
                </a:solidFill>
                <a:effectLst/>
                <a:ea typeface="+mn-ea"/>
              </a:rPr>
              <a:t>برأيكِ</a:t>
            </a:r>
            <a:r>
              <a:rPr lang="ar" sz="1200" kern="1200">
                <a:solidFill>
                  <a:schemeClr val="tx1"/>
                </a:solidFill>
                <a:effectLst/>
                <a:ea typeface="+mn-ea"/>
              </a:rPr>
              <a:t> ما الذي يمثله هذا المخطط وماذا يعني بالنسبة إليكِ؟ </a:t>
            </a:r>
          </a:p>
          <a:p>
            <a:pPr marL="0" lvl="0" indent="0" rtl="1">
              <a:buFont typeface="Arial" panose="020B0604020202020204" pitchFamily="34" charset="0"/>
              <a:buNone/>
            </a:pPr>
            <a:endParaRPr lang="en-US" sz="1200" kern="1200" baseline="0">
              <a:solidFill>
                <a:schemeClr val="tx1"/>
              </a:solidFill>
              <a:effectLst/>
              <a:ea typeface="+mn-ea"/>
              <a:cs typeface="+mn-cs"/>
            </a:endParaRPr>
          </a:p>
          <a:p>
            <a:pPr marL="171450" lvl="0" indent="-171450" rtl="1">
              <a:buFont typeface="Arial" panose="020B0604020202020204" pitchFamily="34" charset="0"/>
              <a:buChar char="•"/>
            </a:pPr>
            <a:r>
              <a:rPr lang="ar-YE" sz="1200" b="1" kern="1200">
                <a:solidFill>
                  <a:schemeClr val="tx1"/>
                </a:solidFill>
                <a:effectLst/>
                <a:ea typeface="+mn-ea"/>
              </a:rPr>
              <a:t>قم بشرح الاتي</a:t>
            </a:r>
            <a:r>
              <a:rPr lang="ar" sz="1200" b="1" kern="1200">
                <a:solidFill>
                  <a:schemeClr val="tx1"/>
                </a:solidFill>
                <a:effectLst/>
                <a:ea typeface="+mn-ea"/>
              </a:rPr>
              <a:t>: </a:t>
            </a:r>
            <a:r>
              <a:rPr lang="ar" sz="1200" b="0" kern="1200">
                <a:solidFill>
                  <a:schemeClr val="tx1"/>
                </a:solidFill>
                <a:effectLst/>
                <a:ea typeface="+mn-ea"/>
              </a:rPr>
              <a:t>إنّ</a:t>
            </a:r>
            <a:r>
              <a:rPr lang="ar" sz="1200" kern="1200">
                <a:solidFill>
                  <a:schemeClr val="tx1"/>
                </a:solidFill>
                <a:effectLst/>
                <a:ea typeface="+mn-ea"/>
              </a:rPr>
              <a:t> تصنيف "مخاطر تغذوية منخفضة" و"مخاطر تغذوية متوسطة" و"مخاطر تغذوية عالية" يحدِّد هذه الفئات، التي تم ترميزها بالألوان. تكون المخاطر العالية باللون الوردي، والمخاطر المتوسطة باللون الأصفر، بينما تكون المخاطر المنخفضة باللون الأخضر. </a:t>
            </a:r>
            <a:endParaRPr lang="en-US" sz="1200" kern="1200">
              <a:solidFill>
                <a:schemeClr val="tx1"/>
              </a:solidFill>
              <a:effectLst/>
              <a:ea typeface="+mn-ea"/>
              <a:cs typeface="+mn-cs"/>
            </a:endParaRPr>
          </a:p>
          <a:p>
            <a:pPr marL="0" lvl="0" indent="0" rtl="1">
              <a:buFont typeface="Arial" panose="020B0604020202020204" pitchFamily="34" charset="0"/>
              <a:buNone/>
            </a:pPr>
            <a:endParaRPr lang="en-US" sz="1200" b="1" kern="1200">
              <a:solidFill>
                <a:schemeClr val="tx1"/>
              </a:solidFill>
              <a:effectLst/>
              <a:ea typeface="+mn-ea"/>
              <a:cs typeface="+mn-cs"/>
            </a:endParaRPr>
          </a:p>
          <a:p>
            <a:pPr marL="0" lvl="0" indent="0" rtl="1">
              <a:buFont typeface="Arial" panose="020B0604020202020204" pitchFamily="34" charset="0"/>
              <a:buNone/>
            </a:pPr>
            <a:r>
              <a:rPr lang="ar" sz="1200" b="1" u="sng" kern="1200">
                <a:solidFill>
                  <a:schemeClr val="tx1"/>
                </a:solidFill>
                <a:effectLst/>
                <a:ea typeface="+mn-ea"/>
              </a:rPr>
              <a:t>تعليمات النشاط (30 دقيقةً)</a:t>
            </a:r>
            <a:endParaRPr lang="en-US" sz="1200" b="1" u="sng" kern="1200">
              <a:solidFill>
                <a:schemeClr val="tx1"/>
              </a:solidFill>
              <a:effectLst/>
              <a:ea typeface="+mn-ea"/>
              <a:cs typeface="+mn-cs"/>
            </a:endParaRPr>
          </a:p>
          <a:p>
            <a:pPr marL="171450" lvl="0" indent="-171450" rtl="1">
              <a:buFont typeface="Arial" panose="020B0604020202020204" pitchFamily="34" charset="0"/>
              <a:buChar char="•"/>
            </a:pPr>
            <a:r>
              <a:rPr lang="ar" sz="1200" kern="1200">
                <a:solidFill>
                  <a:schemeClr val="tx1"/>
                </a:solidFill>
                <a:effectLst/>
                <a:ea typeface="+mn-ea"/>
              </a:rPr>
              <a:t>تقسيم الحضور إلى مجموعات صغيرة وتقديم كتيبات لدراسة الحالة - جـ</a:t>
            </a:r>
            <a:endParaRPr lang="en-US" sz="1200" b="1" kern="1200" baseline="0">
              <a:solidFill>
                <a:schemeClr val="tx1"/>
              </a:solidFill>
              <a:effectLst/>
              <a:ea typeface="+mn-ea"/>
              <a:cs typeface="+mn-cs"/>
            </a:endParaRPr>
          </a:p>
          <a:p>
            <a:pPr marL="171450" lvl="0" indent="-171450" rtl="1">
              <a:buFont typeface="Arial" panose="020B0604020202020204" pitchFamily="34" charset="0"/>
              <a:buChar char="•"/>
            </a:pPr>
            <a:r>
              <a:rPr lang="ar" sz="1200" kern="1200">
                <a:solidFill>
                  <a:schemeClr val="tx1"/>
                </a:solidFill>
                <a:effectLst/>
                <a:ea typeface="+mn-ea"/>
              </a:rPr>
              <a:t>مطالبة الم</a:t>
            </a:r>
            <a:r>
              <a:rPr lang="ar-YE" sz="1200" kern="1200">
                <a:solidFill>
                  <a:schemeClr val="tx1"/>
                </a:solidFill>
                <a:effectLst/>
                <a:ea typeface="+mn-ea"/>
              </a:rPr>
              <a:t>شاركين بالتدريب</a:t>
            </a:r>
            <a:r>
              <a:rPr lang="ar" sz="1200" kern="1200">
                <a:solidFill>
                  <a:schemeClr val="tx1"/>
                </a:solidFill>
                <a:effectLst/>
                <a:ea typeface="+mn-ea"/>
              </a:rPr>
              <a:t> بالإجابة في مجموعاتهم عن </a:t>
            </a:r>
            <a:r>
              <a:rPr lang="ar" sz="1200" b="1" kern="1200">
                <a:solidFill>
                  <a:schemeClr val="tx1"/>
                </a:solidFill>
                <a:effectLst/>
                <a:ea typeface="+mn-ea"/>
              </a:rPr>
              <a:t>تصنيف المخاطر التغذوية</a:t>
            </a:r>
            <a:r>
              <a:rPr lang="ar" sz="1200" kern="1200">
                <a:solidFill>
                  <a:schemeClr val="tx1"/>
                </a:solidFill>
                <a:effectLst/>
                <a:ea typeface="+mn-ea"/>
              </a:rPr>
              <a:t> الذي تنتمي إليه الأم والرضيع، باستخدام استمارة تقييم </a:t>
            </a:r>
            <a:r>
              <a:rPr lang="ar-YE" b="1">
                <a:solidFill>
                  <a:srgbClr val="00B050"/>
                </a:solidFill>
              </a:rPr>
              <a:t>إدارة الرضع الصغار و المعرضين للمخاطر التغذوية أقل من ستة أشهر و أمهاتهم (مامي) </a:t>
            </a:r>
            <a:r>
              <a:rPr lang="ar" sz="1200" kern="1200">
                <a:solidFill>
                  <a:schemeClr val="tx1"/>
                </a:solidFill>
                <a:effectLst/>
                <a:ea typeface="+mn-ea"/>
              </a:rPr>
              <a:t>لمساعدتهم في الإجابة عن هذا السؤال (لن يكون لديهم قائمة كاملة بالمعايير لإكمال الاستمارة - ستختص هذه بالتدريب في مجالاتٍ محددةٍ فقط</a:t>
            </a:r>
            <a:r>
              <a:rPr lang="ar-YE" sz="1200" kern="1200">
                <a:solidFill>
                  <a:schemeClr val="tx1"/>
                </a:solidFill>
                <a:effectLst/>
                <a:ea typeface="+mn-ea"/>
              </a:rPr>
              <a:t> من اجل الممارسة</a:t>
            </a:r>
            <a:r>
              <a:rPr lang="ar" sz="1200" kern="1200">
                <a:solidFill>
                  <a:schemeClr val="tx1"/>
                </a:solidFill>
                <a:effectLst/>
                <a:ea typeface="+mn-ea"/>
              </a:rPr>
              <a:t>). </a:t>
            </a:r>
          </a:p>
          <a:p>
            <a:pPr marL="171450" lvl="0" indent="-171450" rtl="1">
              <a:buFont typeface="Arial" panose="020B0604020202020204" pitchFamily="34" charset="0"/>
              <a:buChar char="•"/>
            </a:pPr>
            <a:r>
              <a:rPr lang="ar" sz="1200" kern="1200">
                <a:solidFill>
                  <a:schemeClr val="tx1"/>
                </a:solidFill>
                <a:effectLst/>
                <a:ea typeface="+mn-ea"/>
              </a:rPr>
              <a:t>منح المجموعات 20 دقيقةً للعمل على أكبر عددٍ ممكنٍ من 1 إلى 8.</a:t>
            </a:r>
          </a:p>
          <a:p>
            <a:pPr marL="171450" lvl="0" indent="-171450" rtl="1">
              <a:buFont typeface="Arial" panose="020B0604020202020204" pitchFamily="34" charset="0"/>
              <a:buChar char="•"/>
            </a:pPr>
            <a:r>
              <a:rPr lang="ar" sz="1200" kern="1200">
                <a:solidFill>
                  <a:schemeClr val="tx1"/>
                </a:solidFill>
                <a:effectLst/>
                <a:ea typeface="+mn-ea"/>
              </a:rPr>
              <a:t>الاجتماع مجدداً وطرح التعقيبات في جلسةٍ عامةٍ لمدة 10 دقائق، ومطالبة المتطوعين بقراءة كل دراسة حالة إفرادية ومشاركة تصنيفها.</a:t>
            </a:r>
          </a:p>
          <a:p>
            <a:pPr marL="171450" lvl="0" indent="-171450" rtl="1">
              <a:buFont typeface="Arial" panose="020B0604020202020204" pitchFamily="34" charset="0"/>
              <a:buChar char="•"/>
            </a:pPr>
            <a:endParaRPr lang="en-US" sz="1200" kern="1200">
              <a:solidFill>
                <a:schemeClr val="tx1"/>
              </a:solidFill>
              <a:effectLst/>
              <a:ea typeface="+mn-ea"/>
              <a:cs typeface="+mn-cs"/>
            </a:endParaRPr>
          </a:p>
          <a:p>
            <a:pPr marL="171450" lvl="0" indent="-171450" rtl="1">
              <a:buFont typeface="Arial" panose="020B0604020202020204" pitchFamily="34" charset="0"/>
              <a:buChar char="•"/>
            </a:pPr>
            <a:r>
              <a:rPr lang="ar" sz="1200" b="1" kern="1200">
                <a:solidFill>
                  <a:schemeClr val="tx1"/>
                </a:solidFill>
                <a:effectLst/>
                <a:ea typeface="+mn-ea"/>
              </a:rPr>
              <a:t>ما يمكن فعله: </a:t>
            </a:r>
            <a:r>
              <a:rPr lang="ar" sz="1200" kern="1200">
                <a:solidFill>
                  <a:schemeClr val="tx1"/>
                </a:solidFill>
                <a:effectLst/>
                <a:ea typeface="+mn-ea"/>
              </a:rPr>
              <a:t>طرح سؤال على المجموعة حول ما الذي سيفعلونه في حالة تصنيف الأم والرضيع ضمن التصنيف "مخاطر تغذوية منخفضة/لا توجد مخاطر تغذوية"؟ </a:t>
            </a:r>
          </a:p>
          <a:p>
            <a:pPr marL="171450" lvl="0" indent="-171450" rtl="1">
              <a:buFont typeface="Arial" panose="020B0604020202020204" pitchFamily="34" charset="0"/>
              <a:buChar char="•"/>
            </a:pPr>
            <a:r>
              <a:rPr lang="ar" sz="1200" kern="1200">
                <a:solidFill>
                  <a:schemeClr val="tx1"/>
                </a:solidFill>
                <a:effectLst/>
                <a:ea typeface="+mn-ea"/>
              </a:rPr>
              <a:t>مساعدة الم</a:t>
            </a:r>
            <a:r>
              <a:rPr lang="ar-YE" sz="1200" kern="1200">
                <a:solidFill>
                  <a:schemeClr val="tx1"/>
                </a:solidFill>
                <a:effectLst/>
                <a:ea typeface="+mn-ea"/>
              </a:rPr>
              <a:t>شاركين في التدريب</a:t>
            </a:r>
            <a:r>
              <a:rPr lang="ar" sz="1200" kern="1200">
                <a:solidFill>
                  <a:schemeClr val="tx1"/>
                </a:solidFill>
                <a:effectLst/>
                <a:ea typeface="+mn-ea"/>
              </a:rPr>
              <a:t> على فهم أنه لا يزال يتعين عليهم المشاركة معهم في الخدمات الروتينية باستخدام مسار الرعاية الخاصة </a:t>
            </a:r>
            <a:r>
              <a:rPr lang="ar-YE" b="1">
                <a:solidFill>
                  <a:srgbClr val="00B050"/>
                </a:solidFill>
              </a:rPr>
              <a:t>إدارة الرضع الصغار و المعرضين للمخاطر التغذوية أقل من ستة أشهر و أمهاتهم (مامي) </a:t>
            </a:r>
            <a:endParaRPr lang="ar" sz="1200" kern="1200">
              <a:solidFill>
                <a:schemeClr val="tx1"/>
              </a:solidFill>
              <a:effectLst/>
              <a:ea typeface="+mn-ea"/>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63</a:t>
            </a:fld>
            <a:endParaRPr lang="en-UK"/>
          </a:p>
        </p:txBody>
      </p:sp>
    </p:spTree>
    <p:extLst>
      <p:ext uri="{BB962C8B-B14F-4D97-AF65-F5344CB8AC3E}">
        <p14:creationId xmlns:p14="http://schemas.microsoft.com/office/powerpoint/2010/main" val="26792920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64</a:t>
            </a:fld>
            <a:endParaRPr lang="en-UK"/>
          </a:p>
        </p:txBody>
      </p:sp>
    </p:spTree>
    <p:extLst>
      <p:ext uri="{BB962C8B-B14F-4D97-AF65-F5344CB8AC3E}">
        <p14:creationId xmlns:p14="http://schemas.microsoft.com/office/powerpoint/2010/main" val="3901407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lvl="0" indent="0" algn="r" rtl="1">
              <a:buFont typeface="Arial" panose="020B0604020202020204" pitchFamily="34" charset="0"/>
              <a:buNone/>
            </a:pPr>
            <a:r>
              <a:rPr lang="ar" sz="1200" b="1" kern="1200">
                <a:solidFill>
                  <a:schemeClr val="tx1"/>
                </a:solidFill>
                <a:effectLst/>
                <a:ea typeface="+mn-ea"/>
              </a:rPr>
              <a:t>تقديم تقرير عما يلي: </a:t>
            </a:r>
            <a:r>
              <a:rPr lang="ar" sz="1200" kern="1200">
                <a:solidFill>
                  <a:schemeClr val="tx1"/>
                </a:solidFill>
                <a:effectLst/>
                <a:ea typeface="+mn-ea"/>
              </a:rPr>
              <a:t>ثمة 4 جوانب لحزمة الدعم:</a:t>
            </a:r>
          </a:p>
          <a:p>
            <a:pPr marL="628650" lvl="1" indent="-171450" algn="r" rtl="1">
              <a:buFont typeface="Arial" panose="020B0604020202020204" pitchFamily="34" charset="0"/>
              <a:buChar char="•"/>
            </a:pPr>
            <a:r>
              <a:rPr lang="ar" sz="1200" kern="1200">
                <a:solidFill>
                  <a:schemeClr val="tx1"/>
                </a:solidFill>
                <a:effectLst/>
                <a:ea typeface="+mn-ea"/>
              </a:rPr>
              <a:t>تقديم الدعم</a:t>
            </a:r>
          </a:p>
          <a:p>
            <a:pPr marL="628650" lvl="1" indent="-171450" algn="r" rtl="1">
              <a:buFont typeface="Arial" panose="020B0604020202020204" pitchFamily="34" charset="0"/>
              <a:buChar char="•"/>
            </a:pPr>
            <a:r>
              <a:rPr lang="ar" sz="1200" kern="1200">
                <a:solidFill>
                  <a:schemeClr val="tx1"/>
                </a:solidFill>
                <a:effectLst/>
                <a:ea typeface="+mn-ea"/>
              </a:rPr>
              <a:t>الرصد والمتابعة حتى عمر 6 أشهر</a:t>
            </a:r>
          </a:p>
          <a:p>
            <a:pPr marL="457200" lvl="1" indent="0" algn="r" rtl="1">
              <a:buFont typeface="Arial" panose="020B0604020202020204" pitchFamily="34" charset="0"/>
              <a:buNone/>
            </a:pPr>
            <a:endParaRPr lang="en-GB" sz="1200" kern="1200">
              <a:solidFill>
                <a:schemeClr val="tx1"/>
              </a:solidFill>
              <a:effectLst/>
              <a:ea typeface="+mn-ea"/>
              <a:cs typeface="+mn-cs"/>
            </a:endParaRPr>
          </a:p>
          <a:p>
            <a:pPr marL="171450" lvl="0" indent="-171450" algn="r" rtl="1">
              <a:buFont typeface="Arial" panose="020B0604020202020204" pitchFamily="34" charset="0"/>
              <a:buChar char="•"/>
            </a:pPr>
            <a:r>
              <a:rPr lang="ar" sz="1200" b="1" kern="1200">
                <a:solidFill>
                  <a:schemeClr val="tx1"/>
                </a:solidFill>
                <a:effectLst/>
                <a:ea typeface="+mn-ea"/>
              </a:rPr>
              <a:t>الأسئلة: </a:t>
            </a:r>
            <a:r>
              <a:rPr lang="ar" sz="1200" kern="1200">
                <a:solidFill>
                  <a:schemeClr val="tx1"/>
                </a:solidFill>
                <a:effectLst/>
                <a:ea typeface="+mn-ea"/>
              </a:rPr>
              <a:t>لماذا قد يكون عدم الخروج من مسار الرعاية الخاصة </a:t>
            </a:r>
            <a:r>
              <a:rPr lang="ar-YE" sz="1200" kern="1200">
                <a:solidFill>
                  <a:schemeClr val="tx1"/>
                </a:solidFill>
                <a:effectLst/>
                <a:ea typeface="+mn-ea"/>
              </a:rPr>
              <a:t>بـ</a:t>
            </a:r>
            <a:r>
              <a:rPr lang="ar-YE" b="1">
                <a:solidFill>
                  <a:srgbClr val="00B050"/>
                </a:solidFill>
              </a:rPr>
              <a:t>إدارة الرضع الصغار و المعرضين للمخاطر التغذوية أقل من ستة أشهر و أمهاتهم (مامي) </a:t>
            </a:r>
            <a:r>
              <a:rPr lang="ar" sz="1200" kern="1200">
                <a:solidFill>
                  <a:schemeClr val="tx1"/>
                </a:solidFill>
                <a:effectLst/>
                <a:ea typeface="+mn-ea"/>
              </a:rPr>
              <a:t>أمراً هامّاً للأمهات والأطفال؟ </a:t>
            </a:r>
          </a:p>
          <a:p>
            <a:pPr marL="171450" lvl="0" indent="-171450" algn="r" rtl="1">
              <a:buFont typeface="Arial" panose="020B0604020202020204" pitchFamily="34" charset="0"/>
              <a:buChar char="•"/>
            </a:pPr>
            <a:endParaRPr lang="en-GB" sz="1200" kern="1200" baseline="0">
              <a:solidFill>
                <a:schemeClr val="tx1"/>
              </a:solidFill>
              <a:effectLst/>
              <a:ea typeface="+mn-ea"/>
              <a:cs typeface="+mn-cs"/>
            </a:endParaRPr>
          </a:p>
          <a:p>
            <a:pPr marL="171450" lvl="0" indent="-171450" algn="r" rtl="1">
              <a:buFont typeface="Arial" panose="020B0604020202020204" pitchFamily="34" charset="0"/>
              <a:buChar char="•"/>
            </a:pPr>
            <a:r>
              <a:rPr lang="ar" sz="1200" b="1" kern="1200">
                <a:solidFill>
                  <a:schemeClr val="tx1"/>
                </a:solidFill>
                <a:effectLst/>
                <a:ea typeface="+mn-ea"/>
              </a:rPr>
              <a:t>ما يمكن فعله: </a:t>
            </a:r>
            <a:r>
              <a:rPr lang="ar" sz="1200" kern="1200">
                <a:solidFill>
                  <a:schemeClr val="tx1"/>
                </a:solidFill>
                <a:effectLst/>
                <a:ea typeface="+mn-ea"/>
              </a:rPr>
              <a:t>انتظر الردود</a:t>
            </a:r>
            <a:r>
              <a:rPr lang="ar-YE" sz="1200" kern="1200">
                <a:solidFill>
                  <a:schemeClr val="tx1"/>
                </a:solidFill>
                <a:effectLst/>
                <a:ea typeface="+mn-ea"/>
              </a:rPr>
              <a:t> من المشاركين</a:t>
            </a:r>
            <a:r>
              <a:rPr lang="ar" sz="1200" kern="1200">
                <a:solidFill>
                  <a:schemeClr val="tx1"/>
                </a:solidFill>
                <a:effectLst/>
                <a:ea typeface="+mn-ea"/>
              </a:rPr>
              <a:t>، ثم </a:t>
            </a:r>
            <a:r>
              <a:rPr lang="ar-YE" sz="1200" kern="1200">
                <a:solidFill>
                  <a:schemeClr val="tx1"/>
                </a:solidFill>
                <a:effectLst/>
                <a:ea typeface="+mn-ea"/>
              </a:rPr>
              <a:t>قم ب</a:t>
            </a:r>
            <a:r>
              <a:rPr lang="ar" sz="1200" kern="1200">
                <a:solidFill>
                  <a:schemeClr val="tx1"/>
                </a:solidFill>
                <a:effectLst/>
                <a:ea typeface="+mn-ea"/>
              </a:rPr>
              <a:t>ملء الفراغات بما يلي:</a:t>
            </a:r>
            <a:endParaRPr lang="en-US" sz="1200" kern="1200">
              <a:solidFill>
                <a:schemeClr val="tx1"/>
              </a:solidFill>
              <a:effectLst/>
              <a:ea typeface="+mn-ea"/>
              <a:cs typeface="+mn-cs"/>
            </a:endParaRP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a:ea typeface="Calibri" panose="020F0502020204030204" pitchFamily="34" charset="0"/>
              </a:rPr>
              <a:t>قد تظهر مشاكل جديدة أو يتم تحديدها في أثناء المتابعة وقد تتطلب دعماً مخصصاً أو إحالةً أيضاً.</a:t>
            </a:r>
            <a:endParaRPr lang="en-US" sz="1200">
              <a:ea typeface="Calibri" panose="020F0502020204030204" pitchFamily="34" charset="0"/>
            </a:endParaRPr>
          </a:p>
          <a:p>
            <a:pPr marL="628650" lvl="1" indent="-171450" algn="r" rtl="1">
              <a:buFont typeface="Arial" panose="020B0604020202020204" pitchFamily="34" charset="0"/>
              <a:buChar char="•"/>
            </a:pPr>
            <a:r>
              <a:rPr lang="ar" sz="1200" kern="1200">
                <a:solidFill>
                  <a:schemeClr val="tx1"/>
                </a:solidFill>
                <a:effectLst/>
                <a:ea typeface="+mn-ea"/>
              </a:rPr>
              <a:t>من الهامّ أن نستمر في رصد تقدَّم المجموعات الثنائية. </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a:ea typeface="Calibri" panose="020F0502020204030204" pitchFamily="34" charset="0"/>
              </a:rPr>
              <a:t>يتم تقليل أو زيادة عدد الزيارات حسب ما يراه كلٌّ من موظف الصحة والأم مناسباً. </a:t>
            </a: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65</a:t>
            </a:fld>
            <a:endParaRPr lang="en-UK"/>
          </a:p>
        </p:txBody>
      </p:sp>
    </p:spTree>
    <p:extLst>
      <p:ext uri="{BB962C8B-B14F-4D97-AF65-F5344CB8AC3E}">
        <p14:creationId xmlns:p14="http://schemas.microsoft.com/office/powerpoint/2010/main" val="715111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YE" b="1"/>
              <a:t>قل</a:t>
            </a:r>
            <a:r>
              <a:rPr lang="ar" b="1"/>
              <a:t>:</a:t>
            </a:r>
          </a:p>
          <a:p>
            <a:pPr marL="171450" indent="-171450" algn="r" rtl="1">
              <a:buFont typeface="Arial" panose="020B0604020202020204" pitchFamily="34" charset="0"/>
              <a:buChar char="•"/>
            </a:pPr>
            <a:r>
              <a:rPr lang="ar"/>
              <a:t>لدينا بعض إجراءات الدعم وبطاقات المشورة المحدّدة الخاصة </a:t>
            </a:r>
            <a:r>
              <a:rPr lang="ar-YE"/>
              <a:t>بـ</a:t>
            </a:r>
            <a:r>
              <a:rPr lang="ar-YE" b="1">
                <a:solidFill>
                  <a:srgbClr val="00B050"/>
                </a:solidFill>
              </a:rPr>
              <a:t>إدارة الرضع الصغار و المعرضين للمخاطر التغذوية أقل من ستة أشهر و أمهاتهم (مامي) </a:t>
            </a:r>
            <a:r>
              <a:rPr lang="ar"/>
              <a:t>، ولكن يمكننا أيضاً استخدام أدوات ومواد المشورة المتعلقة بتغذية الرُضّع وصغار الأطفال</a:t>
            </a:r>
            <a:r>
              <a:rPr lang="ar-YE"/>
              <a:t> (</a:t>
            </a:r>
            <a:r>
              <a:rPr lang="en-US"/>
              <a:t>IYCF</a:t>
            </a:r>
            <a:r>
              <a:rPr lang="ar-YE"/>
              <a:t>)</a:t>
            </a:r>
            <a:r>
              <a:rPr lang="ar"/>
              <a:t> الموجودة لدينا والتي يعرفها موظفو الصحة</a:t>
            </a:r>
          </a:p>
          <a:p>
            <a:pPr marL="171450" indent="-171450" algn="r" rtl="1">
              <a:buFont typeface="Arial" panose="020B0604020202020204" pitchFamily="34" charset="0"/>
              <a:buChar char="•"/>
            </a:pPr>
            <a:r>
              <a:rPr lang="ar"/>
              <a:t>يمكن استخدام هذه البطاقات لتكملة أدوات المشورة المتعلقة بتغذية الرُضّع وصغار الأطفال لديكِ.</a:t>
            </a:r>
          </a:p>
          <a:p>
            <a:pPr marL="171450" indent="-171450" algn="r" rtl="1">
              <a:buFont typeface="Arial" panose="020B0604020202020204" pitchFamily="34" charset="0"/>
              <a:buChar char="•"/>
            </a:pPr>
            <a:r>
              <a:rPr lang="ar" sz="1200" kern="1200">
                <a:solidFill>
                  <a:schemeClr val="tx1"/>
                </a:solidFill>
                <a:effectLst/>
                <a:ea typeface="+mn-ea"/>
              </a:rPr>
              <a:t>تُعتبَر هذه البطاقات موارد رئيسيةً، لأنها توفِّر الرسائل والصور الأساسية لمساعدة الأم للتغلب على مجموعةٍ متنوعةٍ من التحديات التي قد تواجهها هي ورضيعها</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1" kern="1200">
                <a:solidFill>
                  <a:schemeClr val="tx1"/>
                </a:solidFill>
                <a:effectLst/>
                <a:ea typeface="+mn-ea"/>
              </a:rPr>
              <a:t>ثمة ثلاثة أقسام: </a:t>
            </a:r>
            <a:endParaRPr lang="ar-YE" sz="1200" b="1" kern="1200">
              <a:solidFill>
                <a:schemeClr val="tx1"/>
              </a:solidFill>
              <a:effectLst/>
              <a:ea typeface="+mn-ea"/>
            </a:endParaRPr>
          </a:p>
          <a:p>
            <a:pPr marL="685800" marR="0" lvl="1" indent="-228600" algn="r" defTabSz="914400" rtl="1" eaLnBrk="1" fontAlgn="auto" latinLnBrk="0" hangingPunct="1">
              <a:lnSpc>
                <a:spcPct val="100000"/>
              </a:lnSpc>
              <a:spcBef>
                <a:spcPts val="0"/>
              </a:spcBef>
              <a:spcAft>
                <a:spcPts val="0"/>
              </a:spcAft>
              <a:buClrTx/>
              <a:buSzTx/>
              <a:buFont typeface="+mj-lt"/>
              <a:buAutoNum type="arabicPeriod"/>
              <a:tabLst/>
              <a:defRPr/>
            </a:pPr>
            <a:r>
              <a:rPr lang="ar" sz="1200" kern="1200">
                <a:solidFill>
                  <a:schemeClr val="tx1"/>
                </a:solidFill>
                <a:effectLst/>
                <a:ea typeface="+mn-ea"/>
              </a:rPr>
              <a:t>دعم الرضاعة الطبيعية، </a:t>
            </a:r>
            <a:endParaRPr lang="ar-YE" sz="1200" kern="1200">
              <a:solidFill>
                <a:schemeClr val="tx1"/>
              </a:solidFill>
              <a:effectLst/>
              <a:ea typeface="+mn-ea"/>
            </a:endParaRPr>
          </a:p>
          <a:p>
            <a:pPr marL="685800" marR="0" lvl="1" indent="-228600" algn="r" defTabSz="914400" rtl="1" eaLnBrk="1" fontAlgn="auto" latinLnBrk="0" hangingPunct="1">
              <a:lnSpc>
                <a:spcPct val="100000"/>
              </a:lnSpc>
              <a:spcBef>
                <a:spcPts val="0"/>
              </a:spcBef>
              <a:spcAft>
                <a:spcPts val="0"/>
              </a:spcAft>
              <a:buClrTx/>
              <a:buSzTx/>
              <a:buFont typeface="+mj-lt"/>
              <a:buAutoNum type="arabicPeriod"/>
              <a:tabLst/>
              <a:defRPr/>
            </a:pPr>
            <a:r>
              <a:rPr lang="ar" sz="1200" kern="1200">
                <a:solidFill>
                  <a:schemeClr val="tx1"/>
                </a:solidFill>
                <a:effectLst/>
                <a:ea typeface="+mn-ea"/>
              </a:rPr>
              <a:t>ودعم الرضيع الذي يرضع رضاعةً غير طبيعية، </a:t>
            </a:r>
            <a:endParaRPr lang="ar-YE" sz="1200" kern="1200">
              <a:solidFill>
                <a:schemeClr val="tx1"/>
              </a:solidFill>
              <a:effectLst/>
              <a:ea typeface="+mn-ea"/>
            </a:endParaRPr>
          </a:p>
          <a:p>
            <a:pPr marL="685800" marR="0" lvl="1" indent="-228600" algn="r" defTabSz="914400" rtl="1" eaLnBrk="1" fontAlgn="auto" latinLnBrk="0" hangingPunct="1">
              <a:lnSpc>
                <a:spcPct val="100000"/>
              </a:lnSpc>
              <a:spcBef>
                <a:spcPts val="0"/>
              </a:spcBef>
              <a:spcAft>
                <a:spcPts val="0"/>
              </a:spcAft>
              <a:buClrTx/>
              <a:buSzTx/>
              <a:buFont typeface="+mj-lt"/>
              <a:buAutoNum type="arabicPeriod"/>
              <a:tabLst/>
              <a:defRPr/>
            </a:pPr>
            <a:r>
              <a:rPr lang="ar" sz="1200" kern="1200">
                <a:solidFill>
                  <a:schemeClr val="tx1"/>
                </a:solidFill>
                <a:effectLst/>
                <a:ea typeface="+mn-ea"/>
              </a:rPr>
              <a:t>والمواضيع الأساسية.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a:solidFill>
                <a:schemeClr val="tx1"/>
              </a:solidFill>
              <a:effectLst/>
              <a:ea typeface="+mn-ea"/>
              <a:cs typeface="+mn-cs"/>
            </a:endParaRPr>
          </a:p>
          <a:p>
            <a:pPr marL="0" lvl="0" indent="0" algn="r" rtl="1">
              <a:buFont typeface="Arial" panose="020B0604020202020204" pitchFamily="34" charset="0"/>
              <a:buNone/>
            </a:pPr>
            <a:r>
              <a:rPr lang="ar" sz="1200" b="1" kern="1200">
                <a:solidFill>
                  <a:schemeClr val="tx1"/>
                </a:solidFill>
                <a:effectLst/>
                <a:ea typeface="+mn-ea"/>
              </a:rPr>
              <a:t>ما يمكن فعله: </a:t>
            </a:r>
          </a:p>
          <a:p>
            <a:pPr marL="171450" lvl="0" indent="-171450" algn="r" rtl="1">
              <a:buFont typeface="Arial" panose="020B0604020202020204" pitchFamily="34" charset="0"/>
              <a:buChar char="•"/>
            </a:pPr>
            <a:r>
              <a:rPr lang="ar-YE" sz="1200" kern="1200">
                <a:solidFill>
                  <a:schemeClr val="tx1"/>
                </a:solidFill>
                <a:effectLst/>
                <a:ea typeface="+mn-ea"/>
              </a:rPr>
              <a:t>طلب المشاركين</a:t>
            </a:r>
            <a:r>
              <a:rPr lang="ar" sz="1200" kern="1200">
                <a:solidFill>
                  <a:schemeClr val="tx1"/>
                </a:solidFill>
                <a:effectLst/>
                <a:ea typeface="+mn-ea"/>
              </a:rPr>
              <a:t> بقضاء فترة 5-10 دقائق في البحث في كتيب إجراءات الدعم وبطاقات المشورة.</a:t>
            </a:r>
            <a:endParaRPr lang="en-US" sz="1200" kern="1200">
              <a:solidFill>
                <a:schemeClr val="tx1"/>
              </a:solidFill>
              <a:effectLst/>
              <a:ea typeface="+mn-ea"/>
              <a:cs typeface="+mn-cs"/>
            </a:endParaRPr>
          </a:p>
          <a:p>
            <a:pPr marL="171450" lvl="0" indent="-171450" algn="r" rtl="1">
              <a:buFont typeface="Arial" panose="020B0604020202020204" pitchFamily="34" charset="0"/>
              <a:buChar char="•"/>
            </a:pPr>
            <a:r>
              <a:rPr lang="ar" sz="1200" kern="1200">
                <a:solidFill>
                  <a:schemeClr val="tx1"/>
                </a:solidFill>
                <a:effectLst/>
                <a:ea typeface="+mn-ea"/>
              </a:rPr>
              <a:t>التحدث عن كتيب إجراءات الدعم وبطاقات المشورة الخاصة </a:t>
            </a:r>
            <a:r>
              <a:rPr lang="ar-YE" sz="1200" kern="1200">
                <a:solidFill>
                  <a:schemeClr val="tx1"/>
                </a:solidFill>
                <a:effectLst/>
                <a:ea typeface="+mn-ea"/>
              </a:rPr>
              <a:t>بـ</a:t>
            </a:r>
            <a:r>
              <a:rPr lang="ar-YE" b="1">
                <a:solidFill>
                  <a:srgbClr val="00B050"/>
                </a:solidFill>
              </a:rPr>
              <a:t>إدارة الرضع الصغار و المعرضين للمخاطر التغذوية أقل من ستة أشهر و أمهاتهم (مامي) </a:t>
            </a:r>
            <a:r>
              <a:rPr lang="ar" sz="1200" kern="1200">
                <a:solidFill>
                  <a:schemeClr val="tx1"/>
                </a:solidFill>
                <a:effectLst/>
                <a:ea typeface="+mn-ea"/>
              </a:rPr>
              <a:t>. وتوضيح أنه يُعتبَر مورداً رئيسياً، لأنه يوفِّر الرسائل والصور الأساسية لمساعدة الأم للتغلب على مجموعةٍ متنوعةٍ من التحديات التي قد تواجهها هي ورضيعها.     </a:t>
            </a:r>
            <a:endParaRPr lang="en-US" sz="1200" kern="1200">
              <a:solidFill>
                <a:schemeClr val="tx1"/>
              </a:solidFill>
              <a:effectLst/>
              <a:ea typeface="+mn-ea"/>
              <a:cs typeface="+mn-cs"/>
            </a:endParaRPr>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66</a:t>
            </a:fld>
            <a:endParaRPr lang="en-UK"/>
          </a:p>
        </p:txBody>
      </p:sp>
    </p:spTree>
    <p:extLst>
      <p:ext uri="{BB962C8B-B14F-4D97-AF65-F5344CB8AC3E}">
        <p14:creationId xmlns:p14="http://schemas.microsoft.com/office/powerpoint/2010/main" val="2775509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t>تقديم تقرير عما يلي:</a:t>
            </a:r>
          </a:p>
          <a:p>
            <a:pPr marL="171450" indent="-171450" rtl="1">
              <a:buFont typeface="Arial" panose="020B0604020202020204" pitchFamily="34" charset="0"/>
              <a:buChar char="•"/>
            </a:pPr>
            <a:r>
              <a:rPr lang="ar" b="0"/>
              <a:t>المكون الأول من حزمة الدعم: تقديم المشورة بشأن المواضيع الأساسية لجميع المجموعات الثنائية المُسجَّلة</a:t>
            </a:r>
          </a:p>
          <a:p>
            <a:pPr marL="171450" indent="-171450" rtl="1">
              <a:buFont typeface="Arial" panose="020B0604020202020204" pitchFamily="34" charset="0"/>
              <a:buChar char="•"/>
            </a:pPr>
            <a:r>
              <a:rPr lang="ar" b="0"/>
              <a:t>تشمل المواضيع الأساسية ما يلي:</a:t>
            </a:r>
          </a:p>
          <a:p>
            <a:pPr marL="685800" lvl="1" indent="-228600" rtl="1">
              <a:buFont typeface="+mj-lt"/>
              <a:buAutoNum type="arabicPeriod"/>
            </a:pPr>
            <a:r>
              <a:rPr lang="ar" b="0"/>
              <a:t>دعم الأسرة والشريك</a:t>
            </a:r>
          </a:p>
          <a:p>
            <a:pPr marL="685800" lvl="1" indent="-228600" rtl="1">
              <a:buFont typeface="+mj-lt"/>
              <a:buAutoNum type="arabicPeriod"/>
            </a:pPr>
            <a:r>
              <a:rPr lang="ar" b="0"/>
              <a:t>دعم المجتمعات المحلية</a:t>
            </a:r>
          </a:p>
          <a:p>
            <a:pPr marL="685800" lvl="1" indent="-228600" rtl="1">
              <a:buFont typeface="+mj-lt"/>
              <a:buAutoNum type="arabicPeriod"/>
            </a:pPr>
            <a:r>
              <a:rPr lang="ar" b="0"/>
              <a:t>تنظيم الأسرة</a:t>
            </a:r>
          </a:p>
          <a:p>
            <a:pPr marL="685800" lvl="1" indent="-228600" rtl="1">
              <a:buFont typeface="+mj-lt"/>
              <a:buAutoNum type="arabicPeriod"/>
            </a:pPr>
            <a:r>
              <a:rPr lang="ar" b="0"/>
              <a:t>البكاء والنوم</a:t>
            </a:r>
          </a:p>
          <a:p>
            <a:pPr marL="685800" lvl="1" indent="-228600" rtl="1">
              <a:buFont typeface="+mj-lt"/>
              <a:buAutoNum type="arabicPeriod"/>
            </a:pPr>
            <a:r>
              <a:rPr lang="ar" b="0"/>
              <a:t>الاسترخاء</a:t>
            </a:r>
          </a:p>
          <a:p>
            <a:pPr marL="685800" lvl="1" indent="-228600" rtl="1">
              <a:buFont typeface="+mj-lt"/>
              <a:buAutoNum type="arabicPeriod"/>
            </a:pPr>
            <a:r>
              <a:rPr lang="ar" b="0"/>
              <a:t>إدخال التغذية التكميلية</a:t>
            </a:r>
          </a:p>
          <a:p>
            <a:pPr marL="685800" lvl="1" indent="-228600" rtl="1">
              <a:buFont typeface="+mj-lt"/>
              <a:buAutoNum type="arabicPeriod"/>
            </a:pPr>
            <a:r>
              <a:rPr lang="ar" b="0"/>
              <a:t>الرعاية في مرحلة التنشئة</a:t>
            </a:r>
          </a:p>
          <a:p>
            <a:pPr marL="171450" lvl="0" indent="-171450" rtl="1">
              <a:buFont typeface="Arial" panose="020B0604020202020204" pitchFamily="34" charset="0"/>
              <a:buChar char="•"/>
            </a:pPr>
            <a:r>
              <a:rPr lang="ar" b="0"/>
              <a:t>إنها مواضيع ستكون داعمةً ومفيدةً لجميع مُقدِّمي الرعاية للرُضّع، وبالتالي يُطلَق عليها اسم "المواضيع الأساسية"</a:t>
            </a:r>
          </a:p>
          <a:p>
            <a:pPr marL="171450" lvl="0" indent="-171450" rtl="1">
              <a:buFont typeface="Arial" panose="020B0604020202020204" pitchFamily="34" charset="0"/>
              <a:buChar char="•"/>
            </a:pPr>
            <a:r>
              <a:rPr lang="ar" b="0"/>
              <a:t>سنتناول كل موضوعٍ من هذه المواضيع بمزيدٍ من التفاصيل لاحقاً في التدريب</a:t>
            </a:r>
          </a:p>
          <a:p>
            <a:pPr marL="171450" lvl="0" indent="-171450" rtl="1">
              <a:buFont typeface="Arial" panose="020B0604020202020204" pitchFamily="34" charset="0"/>
              <a:buChar char="•"/>
            </a:pPr>
            <a:r>
              <a:rPr lang="ar" b="0"/>
              <a:t>يحتوي كل موضوعٍ أساسيٍ على بطاقات المشورة الخاصة </a:t>
            </a:r>
            <a:r>
              <a:rPr lang="ar-YE" b="0"/>
              <a:t>بـ</a:t>
            </a:r>
            <a:r>
              <a:rPr lang="ar-YE" b="1">
                <a:solidFill>
                  <a:srgbClr val="00B050"/>
                </a:solidFill>
              </a:rPr>
              <a:t>إدارة الرضع الصغار و المعرضين للمخاطر التغذوية أقل من ستة أشهر و أمهاتهم (مامي) </a:t>
            </a:r>
            <a:r>
              <a:rPr lang="ar" b="0"/>
              <a:t>لمساعدة </a:t>
            </a:r>
            <a:r>
              <a:rPr lang="ar-YE" b="0"/>
              <a:t>العاملين الصحيين </a:t>
            </a:r>
            <a:r>
              <a:rPr lang="ar" b="0"/>
              <a:t>في تقديم الدعم في هذا المجال </a:t>
            </a:r>
            <a:endParaRPr lang="en-US" b="0"/>
          </a:p>
          <a:p>
            <a:pPr marL="171450" indent="-171450" rtl="1">
              <a:buFontTx/>
              <a:buChar char="-"/>
            </a:pPr>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67</a:t>
            </a:fld>
            <a:endParaRPr lang="en-UK"/>
          </a:p>
        </p:txBody>
      </p:sp>
    </p:spTree>
    <p:extLst>
      <p:ext uri="{BB962C8B-B14F-4D97-AF65-F5344CB8AC3E}">
        <p14:creationId xmlns:p14="http://schemas.microsoft.com/office/powerpoint/2010/main" val="3852197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1"/>
              <a:t>تقديم تقرير عما يلي:</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t>المكون الثاني من حزمة الدعم: يمكن للمشورة المصممة خصيصاً اتخاذ إجراءات لمعالجة عوامل الخطر والمشاكل المحددة، إنها المشورة الفردية</a:t>
            </a:r>
            <a:r>
              <a:rPr lang="ar-YE" b="0"/>
              <a:t> (1 الى 1)</a:t>
            </a:r>
            <a:r>
              <a:rPr lang="ar" b="0"/>
              <a:t> التي من المحتمل أن </a:t>
            </a:r>
            <a:r>
              <a:rPr lang="ar-YE" b="0"/>
              <a:t>تكونوا</a:t>
            </a:r>
            <a:r>
              <a:rPr lang="ar" b="0"/>
              <a:t> أكثر درايةٍ بها</a:t>
            </a:r>
            <a:r>
              <a:rPr lang="ar-YE" b="0"/>
              <a:t> و مألوف لديكم</a:t>
            </a:r>
            <a:r>
              <a:rPr lang="ar" b="0"/>
              <a:t>.</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t>إنه المجال الذي يقدم فيه </a:t>
            </a:r>
            <a:r>
              <a:rPr lang="ar-YE" b="0"/>
              <a:t>العاملين الصحيين </a:t>
            </a:r>
            <a:r>
              <a:rPr lang="ar" b="0"/>
              <a:t>مشورةً محددةً للمشاكل والتحديات وعوامل الخطر التي تم تحديدها في تقييم </a:t>
            </a:r>
            <a:r>
              <a:rPr lang="ar-YE" b="1">
                <a:solidFill>
                  <a:srgbClr val="00B050"/>
                </a:solidFill>
              </a:rPr>
              <a:t>إدارة الرضع الصغار و المعرضين للمخاطر التغذوية أقل من ستة أشهر و أمهاتهم (مامي) </a:t>
            </a:r>
            <a:r>
              <a:rPr lang="ar" b="0"/>
              <a:t>.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t>على سبيل المثال، في حالة ملاحظة وضعيةٍ غير صحيحةٍ/طريقة </a:t>
            </a:r>
            <a:r>
              <a:rPr lang="ar-YE" b="0"/>
              <a:t>اطباق</a:t>
            </a:r>
            <a:r>
              <a:rPr lang="ar" b="0"/>
              <a:t> الطفل بالثدي بشكل غير صحيح في أثناء الرضاعة الطبيعية في تقييم </a:t>
            </a:r>
            <a:r>
              <a:rPr lang="ar-YE" b="1">
                <a:solidFill>
                  <a:srgbClr val="00B050"/>
                </a:solidFill>
              </a:rPr>
              <a:t>إدارة الرضع الصغار و المعرضين للمخاطر التغذوية أقل من ستة أشهر و أمهاتهم (مامي) </a:t>
            </a:r>
            <a:r>
              <a:rPr lang="ar" b="0"/>
              <a:t>، يمكن تقديم المشورة الشخصية المستهدفة لدعم الأم للتغلب على هذا التحدي وتصحيح الوضعية وطريقة مسك الطفل بالثدي لتحسين طريقة الرضاعة الطبيعية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t>سننظر أيضاً في مجموعة متنوعة من السيناريوهات وبطاقات المشورة الخاصة </a:t>
            </a:r>
            <a:r>
              <a:rPr lang="ar-YE" b="0"/>
              <a:t>بـ</a:t>
            </a:r>
            <a:r>
              <a:rPr lang="ar-YE" b="1">
                <a:solidFill>
                  <a:srgbClr val="00B050"/>
                </a:solidFill>
              </a:rPr>
              <a:t>إدارة الرضع الصغار و المعرضين للمخاطر التغذوية أقل من ستة أشهر و أمهاتهم (مامي) </a:t>
            </a:r>
            <a:r>
              <a:rPr lang="ar" b="0"/>
              <a:t> المضمنة بمزيدٍ من التفاصيل خلال النشاط القائم على السيناريو لاحقاً في هذا التدريب.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68</a:t>
            </a:fld>
            <a:endParaRPr lang="en-UK"/>
          </a:p>
        </p:txBody>
      </p:sp>
    </p:spTree>
    <p:extLst>
      <p:ext uri="{BB962C8B-B14F-4D97-AF65-F5344CB8AC3E}">
        <p14:creationId xmlns:p14="http://schemas.microsoft.com/office/powerpoint/2010/main" val="3484298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SA" b="1"/>
              <a:t>الأسئلة: </a:t>
            </a:r>
            <a:r>
              <a:rPr lang="ar-SA"/>
              <a:t>ما المقصود بالمشورة المتعلقة بتغذية الرُضّع وصغار الأطفال؟ هل يمكنكِ وصفها بكلماتكِ الخاصة؟</a:t>
            </a:r>
          </a:p>
          <a:p>
            <a:pPr rtl="1"/>
            <a:endParaRPr lang="ar-SA"/>
          </a:p>
          <a:p>
            <a:pPr rtl="1"/>
            <a:r>
              <a:rPr lang="ar-SA"/>
              <a:t>تفاعل ثنائي الاتجاه بين مقدم مشورة مُدرَّب في مجال تغذية الرُضّع وصغار الأطفال وأم واحدة أو أكثر من الأمهات أو مُقدِّمي الرعاية الآخرين للأطفال (عادةً). تتضمَّن العملية الاستماع إلى المخاوف، ومناقشة الأسئلة، وتقديم التوجيه بشأن ممارسات تغذية الرُضّع وصغار الأطفال، ومراقبة العملية الطبيعية للرضاعة الطبيعية والتحديات المتعلقة بها وتقييمها. </a:t>
            </a:r>
          </a:p>
          <a:p>
            <a:pPr rtl="1"/>
            <a:endParaRPr lang="ar-SA"/>
          </a:p>
          <a:p>
            <a:pPr rtl="1"/>
            <a:r>
              <a:rPr lang="ar-SA"/>
              <a:t>يهدف تقديم المشورة إلى تمكين مُقدِّمي الرعاية من إطعام أطفالهم ورعايتهم على النحو الموصى به، مع مراعاة مواقفهم الشخصية ورغباتهم</a:t>
            </a:r>
          </a:p>
          <a:p>
            <a:pPr rtl="1"/>
            <a:endParaRPr lang="ar-SA"/>
          </a:p>
          <a:p>
            <a:pPr rtl="1"/>
            <a:r>
              <a:rPr lang="ar-YE" b="1"/>
              <a:t>اسئل</a:t>
            </a:r>
            <a:r>
              <a:rPr lang="ar-SA"/>
              <a:t>: </a:t>
            </a:r>
            <a:r>
              <a:rPr lang="ar-SA" b="1"/>
              <a:t>كيف يختلف هذه الأمر عن تعليم الرضاعة الطبيعية أو مشاركة الرسائل الرئيسية في تغذية الرُضّع وصغار الأطفال؟</a:t>
            </a:r>
          </a:p>
          <a:p>
            <a:pPr rtl="1"/>
            <a:endParaRPr lang="ar-SA"/>
          </a:p>
          <a:p>
            <a:pPr rtl="1"/>
            <a:r>
              <a:rPr lang="ar-SA"/>
              <a:t>يتمثل الاختلاف الرئيسي في تفاعلات الاستماع والتعلُّم واكتساب المهارات التي تحدث في أثناء تقديم المشورة لدعم الشخص الذي يتلقى المشورة في اتخاذ القرار. </a:t>
            </a:r>
          </a:p>
          <a:p>
            <a:pPr rtl="1"/>
            <a:endParaRPr lang="a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69</a:t>
            </a:fld>
            <a:endParaRPr lang="en-UK"/>
          </a:p>
        </p:txBody>
      </p:sp>
    </p:spTree>
    <p:extLst>
      <p:ext uri="{BB962C8B-B14F-4D97-AF65-F5344CB8AC3E}">
        <p14:creationId xmlns:p14="http://schemas.microsoft.com/office/powerpoint/2010/main" val="2546452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marR="0" lvl="0" indent="-171450" algn="r" defTabSz="4572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على صعيد التغذية، تتوافق </a:t>
            </a:r>
            <a:r>
              <a:rPr lang="ar" sz="800"/>
              <a:t>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b="0"/>
              <a:t> </a:t>
            </a:r>
            <a:r>
              <a:rPr lang="ar"/>
              <a:t>مع التدخلات المعنية بتغذية الرُضّع وصغار الأطفال التي توجد بشكلٍ أكبر على مستوى التدخل الأساسي</a:t>
            </a:r>
            <a:r>
              <a:rPr lang="ar-YE"/>
              <a:t> (الاولي)</a:t>
            </a:r>
            <a:r>
              <a:rPr lang="ar"/>
              <a:t>.</a:t>
            </a:r>
          </a:p>
          <a:p>
            <a:pPr marL="171450" indent="-171450" algn="r" rtl="1">
              <a:buFont typeface="Arial" panose="020B0604020202020204" pitchFamily="34" charset="0"/>
              <a:buChar char="•"/>
            </a:pPr>
            <a:endParaRPr lang="en-GB"/>
          </a:p>
          <a:p>
            <a:pPr marL="171450" indent="-171450" algn="r" rtl="1">
              <a:buFont typeface="Arial" panose="020B0604020202020204" pitchFamily="34" charset="0"/>
              <a:buChar char="•"/>
            </a:pPr>
            <a:r>
              <a:rPr lang="ar"/>
              <a:t>الاطلاع على منظور الصحة العامة:</a:t>
            </a:r>
          </a:p>
          <a:p>
            <a:pPr marL="628650" lvl="1" indent="-171450" algn="r" rtl="1">
              <a:buFont typeface="Arial" panose="020B0604020202020204" pitchFamily="34" charset="0"/>
              <a:buChar char="•"/>
            </a:pPr>
            <a:r>
              <a:rPr lang="ar"/>
              <a:t>الوقاية الأوَّلية تحدُ من فرص الإصابة بالمرض</a:t>
            </a:r>
          </a:p>
          <a:p>
            <a:pPr marL="628650" lvl="1" indent="-171450" algn="r" rtl="1">
              <a:buFont typeface="Arial" panose="020B0604020202020204" pitchFamily="34" charset="0"/>
              <a:buChar char="•"/>
            </a:pPr>
            <a:r>
              <a:rPr lang="ar"/>
              <a:t>التعامل الثانوي مع المشاكل المبكرة لمنع تفاقم الموقف إلى شيء أكثر خطورةٍ </a:t>
            </a:r>
          </a:p>
          <a:p>
            <a:pPr marL="628650" lvl="1" indent="-171450" algn="r" rtl="1">
              <a:buFont typeface="Arial" panose="020B0604020202020204" pitchFamily="34" charset="0"/>
              <a:buChar char="•"/>
            </a:pPr>
            <a:r>
              <a:rPr lang="ar"/>
              <a:t>بينما تمنع التدخلات من الدرجة الثالثة التأثير السلبي الخطير على الصحة</a:t>
            </a:r>
          </a:p>
          <a:p>
            <a:pPr marL="628650" lvl="1" indent="-171450" algn="r" rtl="1">
              <a:buFont typeface="Arial" panose="020B0604020202020204" pitchFamily="34" charset="0"/>
              <a:buChar char="•"/>
            </a:pPr>
            <a:endParaRPr lang="en-GB"/>
          </a:p>
          <a:p>
            <a:pPr marL="171450" lvl="0" indent="-171450" algn="r" rtl="1">
              <a:buFont typeface="Arial" panose="020B0604020202020204" pitchFamily="34" charset="0"/>
              <a:buChar char="•"/>
            </a:pPr>
            <a:r>
              <a:rPr lang="ar"/>
              <a:t>باستخدام مسار الرعاية الخاص </a:t>
            </a:r>
            <a:r>
              <a:rPr lang="ar-YE"/>
              <a:t>ب</a:t>
            </a:r>
            <a:r>
              <a:rPr lang="ar" sz="800"/>
              <a:t>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a:t>، نتطلّع إلى علاجٍ ومنع حدوث مزيدٍ من التدهور. </a:t>
            </a:r>
            <a:endParaRPr lang="en-GB"/>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13</a:t>
            </a:fld>
            <a:endParaRPr lang="en-UK"/>
          </a:p>
        </p:txBody>
      </p:sp>
    </p:spTree>
    <p:extLst>
      <p:ext uri="{BB962C8B-B14F-4D97-AF65-F5344CB8AC3E}">
        <p14:creationId xmlns:p14="http://schemas.microsoft.com/office/powerpoint/2010/main" val="2564218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r>
              <a:rPr lang="ar-SA" b="1">
                <a:latin typeface="Arial"/>
                <a:cs typeface="Arial"/>
              </a:rPr>
              <a:t>الفيديو متاح باللغة الإنجليزية فقط. من الممكن تفعيل الترجمة من الصفحة الرئيسية لليوتيوب. يوصى بتحضيره قبل بداية اليوم التدريبي. قم بتنشيط زر الترجمة ثم في زر ال</a:t>
            </a:r>
            <a:r>
              <a:rPr lang="ar-YE" b="1">
                <a:latin typeface="Arial"/>
                <a:cs typeface="Arial"/>
              </a:rPr>
              <a:t>ا</a:t>
            </a:r>
            <a:r>
              <a:rPr lang="ar-SA" b="1">
                <a:latin typeface="Arial"/>
                <a:cs typeface="Arial"/>
              </a:rPr>
              <a:t>عدادات حدد: الإنجليزية (يتم إنشاؤها تلقائيًا)، سيتم عرض 3 خيارات، حدد الترجمة التلقائية ثم حدد اللغة التي تحتاجها</a:t>
            </a:r>
            <a:endParaRPr lang="en-US" b="1">
              <a:latin typeface="Arial"/>
              <a:cs typeface="Arial"/>
            </a:endParaRPr>
          </a:p>
          <a:p>
            <a:endParaRPr lang="ar-SA">
              <a:latin typeface="Arial"/>
              <a:cs typeface="Arial"/>
            </a:endParaRPr>
          </a:p>
          <a:p>
            <a:pPr marL="0" indent="0" algn="r" rtl="1">
              <a:buFontTx/>
              <a:buNone/>
            </a:pPr>
            <a:r>
              <a:rPr lang="ar-SA" b="1" i="0" baseline="0">
                <a:latin typeface="Arial"/>
                <a:cs typeface="Arial"/>
                <a:sym typeface="Wingdings" panose="05000000000000000000" pitchFamily="2" charset="2"/>
              </a:rPr>
              <a:t>الأسئلة: </a:t>
            </a:r>
            <a:r>
              <a:rPr lang="ar-SA" b="0" i="0" baseline="0">
                <a:latin typeface="Arial"/>
                <a:cs typeface="Arial"/>
                <a:sym typeface="Wingdings" panose="05000000000000000000" pitchFamily="2" charset="2"/>
              </a:rPr>
              <a:t>ما هي الخطوات الثلاث المتضمنة في عملية تقديم المشورة؟</a:t>
            </a:r>
            <a:endParaRPr lang="ar-SA">
              <a:latin typeface="Arial"/>
              <a:cs typeface="Arial"/>
            </a:endParaRPr>
          </a:p>
          <a:p>
            <a:pPr marL="228600" indent="-228600" algn="r" rtl="1">
              <a:buFont typeface="+mj-lt"/>
              <a:buAutoNum type="arabicPeriod"/>
            </a:pPr>
            <a:r>
              <a:rPr lang="ar-SA" b="0" i="0" baseline="0">
                <a:sym typeface="Wingdings" panose="05000000000000000000" pitchFamily="2" charset="2"/>
              </a:rPr>
              <a:t>التقييم </a:t>
            </a:r>
            <a:endParaRPr lang="ar-YE" b="0" i="0" baseline="0">
              <a:sym typeface="Wingdings" panose="05000000000000000000" pitchFamily="2" charset="2"/>
            </a:endParaRPr>
          </a:p>
          <a:p>
            <a:pPr marL="228600" indent="-228600" algn="r" rtl="1">
              <a:buFont typeface="+mj-lt"/>
              <a:buAutoNum type="arabicPeriod"/>
            </a:pPr>
            <a:r>
              <a:rPr lang="ar-SA" b="0" i="0" baseline="0">
                <a:sym typeface="Wingdings" panose="05000000000000000000" pitchFamily="2" charset="2"/>
              </a:rPr>
              <a:t>والتحليل </a:t>
            </a:r>
            <a:endParaRPr lang="ar-YE" b="0" i="0" baseline="0">
              <a:sym typeface="Wingdings" panose="05000000000000000000" pitchFamily="2" charset="2"/>
            </a:endParaRPr>
          </a:p>
          <a:p>
            <a:pPr marL="228600" indent="-228600" algn="r" rtl="1">
              <a:buFont typeface="+mj-lt"/>
              <a:buAutoNum type="arabicPeriod"/>
            </a:pPr>
            <a:r>
              <a:rPr lang="ar-SA" b="0" i="0" baseline="0">
                <a:sym typeface="Wingdings" panose="05000000000000000000" pitchFamily="2" charset="2"/>
              </a:rPr>
              <a:t>واتخاذ الإجراء </a:t>
            </a:r>
          </a:p>
          <a:p>
            <a:pPr marL="0" indent="0" algn="r" rtl="1">
              <a:buFontTx/>
              <a:buNone/>
            </a:pPr>
            <a:endParaRPr lang="ar-SA" b="0" i="0" baseline="0">
              <a:sym typeface="Wingdings" panose="05000000000000000000" pitchFamily="2" charset="2"/>
            </a:endParaRPr>
          </a:p>
          <a:p>
            <a:pPr marL="0" indent="0" algn="r" rtl="1">
              <a:buFontTx/>
              <a:buNone/>
            </a:pPr>
            <a:r>
              <a:rPr lang="ar-SA" b="0" i="0" baseline="0">
                <a:sym typeface="Wingdings" panose="05000000000000000000" pitchFamily="2" charset="2"/>
              </a:rPr>
              <a:t>الخطوة الأولى: التقييم - طرح الأسئلة والاستماع والمراقبة</a:t>
            </a:r>
          </a:p>
          <a:p>
            <a:pPr marL="0" indent="0" algn="r" rtl="1">
              <a:buFontTx/>
              <a:buNone/>
            </a:pPr>
            <a:r>
              <a:rPr lang="ar-SA" b="0" i="0" baseline="0">
                <a:sym typeface="Wingdings" panose="05000000000000000000" pitchFamily="2" charset="2"/>
              </a:rPr>
              <a:t>الخطوة الثانية: التحليل: تحديد الصعوبة وفي حالة وجود أكثر من صعوبة، يُرجى ترتيب الصعوبات حسب الأولوية</a:t>
            </a:r>
          </a:p>
          <a:p>
            <a:pPr marL="0" indent="0" algn="r" rtl="1">
              <a:buFontTx/>
              <a:buNone/>
            </a:pPr>
            <a:endParaRPr lang="ar-SA" b="0" i="0" baseline="0">
              <a:sym typeface="Wingdings" panose="05000000000000000000" pitchFamily="2" charset="2"/>
            </a:endParaRPr>
          </a:p>
          <a:p>
            <a:pPr marL="0" indent="0" algn="r" rtl="1">
              <a:buFontTx/>
              <a:buNone/>
            </a:pPr>
            <a:r>
              <a:rPr lang="ar-YE" b="1" i="0" baseline="0">
                <a:sym typeface="Wingdings" panose="05000000000000000000" pitchFamily="2" charset="2"/>
              </a:rPr>
              <a:t>قل</a:t>
            </a:r>
            <a:r>
              <a:rPr lang="ar-SA" b="0" i="0" baseline="0">
                <a:sym typeface="Wingdings" panose="05000000000000000000" pitchFamily="2" charset="2"/>
              </a:rPr>
              <a:t>: نشاهد الآن جزءاً من مقطع فيديو يوضح بعض المهارات الأساسية في أثناء زيارة تقديم مشورة. في أثناء المشاهدة، يُرجى تدوين بعض المهارات الأساسية التي يذكرونها، وسنناقشها بعد ذلك. </a:t>
            </a:r>
          </a:p>
          <a:p>
            <a:pPr marL="0" indent="0" algn="r" rtl="1">
              <a:buFontTx/>
              <a:buNone/>
            </a:pPr>
            <a:endParaRPr lang="ar-SA" b="0" i="0" baseline="0">
              <a:sym typeface="Wingdings" panose="05000000000000000000" pitchFamily="2" charset="2"/>
            </a:endParaRPr>
          </a:p>
          <a:p>
            <a:pPr marL="0" indent="0" algn="r" rtl="1">
              <a:buFontTx/>
              <a:buNone/>
            </a:pPr>
            <a:r>
              <a:rPr lang="ar-SA" b="0" i="0" baseline="0">
                <a:sym typeface="Wingdings" panose="05000000000000000000" pitchFamily="2" charset="2"/>
              </a:rPr>
              <a:t>مشاهدة الفيديو حتى الدقيقة 2:30 فقط: </a:t>
            </a:r>
            <a:r>
              <a:rPr lang="en-US" b="0" i="0" baseline="0">
                <a:sym typeface="Wingdings" panose="05000000000000000000" pitchFamily="2" charset="2"/>
              </a:rPr>
              <a:t>https://www.youtube.com/watch?v=RBGZ44NbeoU&amp;t=596s</a:t>
            </a:r>
          </a:p>
          <a:p>
            <a:pPr marL="0" indent="0" algn="r" rtl="1">
              <a:buFontTx/>
              <a:buNone/>
            </a:pPr>
            <a:endParaRPr lang="en-US" b="0" i="0" baseline="0">
              <a:sym typeface="Wingdings" panose="05000000000000000000" pitchFamily="2" charset="2"/>
            </a:endParaRPr>
          </a:p>
          <a:p>
            <a:pPr marL="0" indent="0" algn="r" rtl="1">
              <a:buFontTx/>
              <a:buNone/>
            </a:pPr>
            <a:r>
              <a:rPr lang="ar-SA" b="1" i="0" baseline="0">
                <a:sym typeface="Wingdings" panose="05000000000000000000" pitchFamily="2" charset="2"/>
              </a:rPr>
              <a:t>الأسئلة: </a:t>
            </a:r>
            <a:r>
              <a:rPr lang="ar-SA" b="0" i="0" baseline="0">
                <a:sym typeface="Wingdings" panose="05000000000000000000" pitchFamily="2" charset="2"/>
              </a:rPr>
              <a:t>ما هي المهارات الأساسية للمشورة الإيجابية سريعة الاستجابة المذكورة؟ وهل لديكِ أي </a:t>
            </a:r>
            <a:r>
              <a:rPr lang="ar-YE" b="0" i="0" baseline="0">
                <a:sym typeface="Wingdings" panose="05000000000000000000" pitchFamily="2" charset="2"/>
              </a:rPr>
              <a:t>مهارات اخرى </a:t>
            </a:r>
            <a:r>
              <a:rPr lang="ar-SA" b="0" i="0" baseline="0">
                <a:sym typeface="Wingdings" panose="05000000000000000000" pitchFamily="2" charset="2"/>
              </a:rPr>
              <a:t>تريد</a:t>
            </a:r>
            <a:r>
              <a:rPr lang="ar-YE" b="0" i="0" baseline="0">
                <a:sym typeface="Wingdings" panose="05000000000000000000" pitchFamily="2" charset="2"/>
              </a:rPr>
              <a:t>ون</a:t>
            </a:r>
            <a:r>
              <a:rPr lang="ar-SA" b="0" i="0" baseline="0">
                <a:sym typeface="Wingdings" panose="05000000000000000000" pitchFamily="2" charset="2"/>
              </a:rPr>
              <a:t> ذكره</a:t>
            </a:r>
            <a:r>
              <a:rPr lang="ar-YE" b="0" i="0" baseline="0">
                <a:sym typeface="Wingdings" panose="05000000000000000000" pitchFamily="2" charset="2"/>
              </a:rPr>
              <a:t>ا</a:t>
            </a:r>
            <a:r>
              <a:rPr lang="ar-SA" b="0" i="0" baseline="0">
                <a:sym typeface="Wingdings" panose="05000000000000000000" pitchFamily="2" charset="2"/>
              </a:rPr>
              <a:t>؟</a:t>
            </a:r>
          </a:p>
          <a:p>
            <a:pPr marL="0" indent="0" algn="r" rtl="1">
              <a:buFontTx/>
              <a:buNone/>
            </a:pPr>
            <a:r>
              <a:rPr lang="ar-SA" b="0" i="0" baseline="0">
                <a:sym typeface="Wingdings" panose="05000000000000000000" pitchFamily="2" charset="2"/>
              </a:rPr>
              <a:t>ما يمكن فعله: إنشاء قائمة على لوحة ورقية/سبورة بيضاء</a:t>
            </a:r>
          </a:p>
          <a:p>
            <a:pPr marL="0" indent="0" algn="r" rtl="1">
              <a:buFontTx/>
              <a:buNone/>
            </a:pPr>
            <a:endParaRPr lang="ar-SA" b="0" i="0" baseline="0">
              <a:sym typeface="Wingdings" panose="05000000000000000000" pitchFamily="2" charset="2"/>
            </a:endParaRPr>
          </a:p>
          <a:p>
            <a:pPr marL="0" indent="0" algn="r" rtl="1">
              <a:buFontTx/>
              <a:buNone/>
            </a:pPr>
            <a:r>
              <a:rPr lang="ar-SA" b="0" i="0" baseline="0">
                <a:sym typeface="Wingdings" panose="05000000000000000000" pitchFamily="2" charset="2"/>
              </a:rPr>
              <a:t>مواضيع النقاش:</a:t>
            </a:r>
          </a:p>
          <a:p>
            <a:pPr marL="0" indent="0" algn="r" rtl="1">
              <a:buFontTx/>
              <a:buNone/>
            </a:pPr>
            <a:r>
              <a:rPr lang="ar-SA" b="0" i="0" baseline="0">
                <a:sym typeface="Wingdings" panose="05000000000000000000" pitchFamily="2" charset="2"/>
              </a:rPr>
              <a:t>يوضِّح الفيديو مهارات المشورة التالية:</a:t>
            </a:r>
          </a:p>
          <a:p>
            <a:pPr marL="228600" indent="-228600" algn="r" rtl="1">
              <a:buFont typeface="+mj-lt"/>
              <a:buAutoNum type="arabicPeriod"/>
            </a:pPr>
            <a:r>
              <a:rPr lang="ar-SA" b="0" i="0" baseline="0">
                <a:sym typeface="Wingdings" panose="05000000000000000000" pitchFamily="2" charset="2"/>
              </a:rPr>
              <a:t>اللطف والاحترام</a:t>
            </a:r>
          </a:p>
          <a:p>
            <a:pPr marL="228600" indent="-228600" algn="r" rtl="1">
              <a:buFont typeface="+mj-lt"/>
              <a:buAutoNum type="arabicPeriod"/>
            </a:pPr>
            <a:r>
              <a:rPr lang="ar-SA" b="0" i="0" baseline="0">
                <a:sym typeface="Wingdings" panose="05000000000000000000" pitchFamily="2" charset="2"/>
              </a:rPr>
              <a:t>المقدمات</a:t>
            </a:r>
          </a:p>
          <a:p>
            <a:pPr marL="228600" indent="-228600" algn="r" rtl="1">
              <a:buFont typeface="+mj-lt"/>
              <a:buAutoNum type="arabicPeriod"/>
            </a:pPr>
            <a:r>
              <a:rPr lang="ar-SA" b="0" i="0" baseline="0">
                <a:sym typeface="Wingdings" panose="05000000000000000000" pitchFamily="2" charset="2"/>
              </a:rPr>
              <a:t>الجلوس في المستوى نفسه</a:t>
            </a:r>
          </a:p>
          <a:p>
            <a:pPr marL="228600" indent="-228600" algn="r" rtl="1">
              <a:buFont typeface="+mj-lt"/>
              <a:buAutoNum type="arabicPeriod"/>
            </a:pPr>
            <a:r>
              <a:rPr lang="ar-SA" b="0" i="0" baseline="0">
                <a:sym typeface="Wingdings" panose="05000000000000000000" pitchFamily="2" charset="2"/>
              </a:rPr>
              <a:t>علاقة ودية ومفتوحة</a:t>
            </a:r>
          </a:p>
          <a:p>
            <a:pPr marL="228600" indent="-228600" algn="r" rtl="1">
              <a:buFont typeface="+mj-lt"/>
              <a:buAutoNum type="arabicPeriod"/>
            </a:pPr>
            <a:r>
              <a:rPr lang="ar-SA" b="0" i="0" baseline="0">
                <a:sym typeface="Wingdings" panose="05000000000000000000" pitchFamily="2" charset="2"/>
              </a:rPr>
              <a:t>إظهار اهتمام حقيقي</a:t>
            </a:r>
          </a:p>
          <a:p>
            <a:pPr marL="228600" indent="-228600" algn="r" rtl="1">
              <a:buFont typeface="+mj-lt"/>
              <a:buAutoNum type="arabicPeriod"/>
            </a:pPr>
            <a:r>
              <a:rPr lang="ar-SA" b="0" i="0" baseline="0">
                <a:sym typeface="Wingdings" panose="05000000000000000000" pitchFamily="2" charset="2"/>
              </a:rPr>
              <a:t>التواصل بالعين</a:t>
            </a:r>
          </a:p>
          <a:p>
            <a:pPr marL="228600" indent="-228600" algn="r" rtl="1">
              <a:buFont typeface="+mj-lt"/>
              <a:buAutoNum type="arabicPeriod"/>
            </a:pPr>
            <a:r>
              <a:rPr lang="ar-SA" b="0" i="0" baseline="0">
                <a:sym typeface="Wingdings" panose="05000000000000000000" pitchFamily="2" charset="2"/>
              </a:rPr>
              <a:t>منحها فرصة للتحدث</a:t>
            </a:r>
          </a:p>
          <a:p>
            <a:pPr marL="228600" indent="-228600" algn="r" rtl="1">
              <a:buFont typeface="+mj-lt"/>
              <a:buAutoNum type="arabicPeriod"/>
            </a:pPr>
            <a:r>
              <a:rPr lang="ar-SA" b="0" i="0" baseline="0">
                <a:sym typeface="Wingdings" panose="05000000000000000000" pitchFamily="2" charset="2"/>
              </a:rPr>
              <a:t>تلخيص ما تقول</a:t>
            </a:r>
          </a:p>
          <a:p>
            <a:pPr marL="228600" indent="-228600" algn="r" rtl="1">
              <a:buFont typeface="+mj-lt"/>
              <a:buAutoNum type="arabicPeriod"/>
            </a:pPr>
            <a:r>
              <a:rPr lang="ar-SA" b="0" i="0" baseline="0">
                <a:sym typeface="Wingdings" panose="05000000000000000000" pitchFamily="2" charset="2"/>
              </a:rPr>
              <a:t>ردود مدروسة</a:t>
            </a:r>
          </a:p>
          <a:p>
            <a:pPr marL="228600" indent="-228600" algn="r" rtl="1">
              <a:buFont typeface="+mj-lt"/>
              <a:buAutoNum type="arabicPeriod"/>
            </a:pPr>
            <a:r>
              <a:rPr lang="ar-SA" b="0" i="0" baseline="0">
                <a:sym typeface="Wingdings" panose="05000000000000000000" pitchFamily="2" charset="2"/>
              </a:rPr>
              <a:t>تجنب إصدار الأحكام وإيماءات التعنيف</a:t>
            </a:r>
          </a:p>
          <a:p>
            <a:pPr marL="228600" indent="-228600" algn="r" rtl="1">
              <a:buFont typeface="+mj-lt"/>
              <a:buAutoNum type="arabicPeriod"/>
            </a:pPr>
            <a:r>
              <a:rPr lang="ar-SA" b="0" i="0" baseline="0">
                <a:sym typeface="Wingdings" panose="05000000000000000000" pitchFamily="2" charset="2"/>
              </a:rPr>
              <a:t>اتصال حقيقي لبناء الثقة</a:t>
            </a:r>
          </a:p>
          <a:p>
            <a:pPr marL="228600" indent="-228600" algn="r" rtl="1">
              <a:buFont typeface="+mj-lt"/>
              <a:buAutoNum type="arabicPeriod"/>
            </a:pPr>
            <a:r>
              <a:rPr lang="ar-SA" b="0" i="0" baseline="0">
                <a:sym typeface="Wingdings" panose="05000000000000000000" pitchFamily="2" charset="2"/>
              </a:rPr>
              <a:t>الاستماع باهتمام</a:t>
            </a:r>
          </a:p>
          <a:p>
            <a:pPr marL="0" indent="0" algn="r" rtl="1">
              <a:buFontTx/>
              <a:buNone/>
            </a:pPr>
            <a:endParaRPr lang="ar-SA" b="0" i="0" baseline="0">
              <a:sym typeface="Wingdings" panose="05000000000000000000" pitchFamily="2" charset="2"/>
            </a:endParaRPr>
          </a:p>
          <a:p>
            <a:pPr marL="0" indent="0" algn="r" rtl="1">
              <a:buFontTx/>
              <a:buNone/>
            </a:pPr>
            <a:r>
              <a:rPr lang="ar-SA" b="0" i="0" baseline="0">
                <a:sym typeface="Wingdings" panose="05000000000000000000" pitchFamily="2" charset="2"/>
              </a:rPr>
              <a:t>أمثلة على المهارات الأساسية للمشورة الفعَّالة التي يمكن ذكرها:</a:t>
            </a:r>
          </a:p>
          <a:p>
            <a:pPr marL="228600" indent="-228600" algn="r" rtl="1">
              <a:buFont typeface="+mj-lt"/>
              <a:buAutoNum type="arabicPeriod"/>
            </a:pPr>
            <a:r>
              <a:rPr lang="ar-SA" b="0" i="0" baseline="0">
                <a:sym typeface="Wingdings" panose="05000000000000000000" pitchFamily="2" charset="2"/>
              </a:rPr>
              <a:t>مهارات الاستماع الجيدة، منحهن الفرصة للتحدث</a:t>
            </a:r>
          </a:p>
          <a:p>
            <a:pPr marL="228600" indent="-228600" algn="r" rtl="1">
              <a:buFont typeface="+mj-lt"/>
              <a:buAutoNum type="arabicPeriod"/>
            </a:pPr>
            <a:r>
              <a:rPr lang="ar-SA" b="0" i="0" baseline="0">
                <a:sym typeface="Wingdings" panose="05000000000000000000" pitchFamily="2" charset="2"/>
              </a:rPr>
              <a:t>مهارات اتصال شفوية ممتازة</a:t>
            </a:r>
          </a:p>
          <a:p>
            <a:pPr marL="228600" indent="-228600" algn="r" rtl="1">
              <a:buFont typeface="+mj-lt"/>
              <a:buAutoNum type="arabicPeriod"/>
            </a:pPr>
            <a:r>
              <a:rPr lang="ar-SA" b="0" i="0" baseline="0">
                <a:sym typeface="Wingdings" panose="05000000000000000000" pitchFamily="2" charset="2"/>
              </a:rPr>
              <a:t>القدرة على بناء علاقاتٍ جيدةٍ فضلاً عن الثقة</a:t>
            </a:r>
          </a:p>
          <a:p>
            <a:pPr marL="228600" indent="-228600" algn="r" rtl="1">
              <a:buFont typeface="+mj-lt"/>
              <a:buAutoNum type="arabicPeriod"/>
            </a:pPr>
            <a:r>
              <a:rPr lang="ar-SA" b="0" i="0" baseline="0">
                <a:sym typeface="Wingdings" panose="05000000000000000000" pitchFamily="2" charset="2"/>
              </a:rPr>
              <a:t>الصبر</a:t>
            </a:r>
          </a:p>
          <a:p>
            <a:pPr marL="228600" indent="-228600" algn="r" rtl="1">
              <a:buFont typeface="+mj-lt"/>
              <a:buAutoNum type="arabicPeriod"/>
            </a:pPr>
            <a:r>
              <a:rPr lang="ar-SA" b="0" i="0" baseline="0">
                <a:sym typeface="Wingdings" panose="05000000000000000000" pitchFamily="2" charset="2"/>
              </a:rPr>
              <a:t>العطف</a:t>
            </a:r>
          </a:p>
          <a:p>
            <a:pPr marL="228600" indent="-228600" algn="r" rtl="1">
              <a:buFont typeface="+mj-lt"/>
              <a:buAutoNum type="arabicPeriod"/>
            </a:pPr>
            <a:r>
              <a:rPr lang="ar-SA" b="0" i="0" baseline="0">
                <a:sym typeface="Wingdings" panose="05000000000000000000" pitchFamily="2" charset="2"/>
              </a:rPr>
              <a:t>اللطف والاحترام</a:t>
            </a:r>
          </a:p>
          <a:p>
            <a:pPr marL="228600" indent="-228600" algn="r" rtl="1">
              <a:buFont typeface="+mj-lt"/>
              <a:buAutoNum type="arabicPeriod"/>
            </a:pPr>
            <a:r>
              <a:rPr lang="ar-SA" b="0" i="0" baseline="0">
                <a:sym typeface="Wingdings" panose="05000000000000000000" pitchFamily="2" charset="2"/>
              </a:rPr>
              <a:t>الجلوس في المستوى نفسه</a:t>
            </a:r>
          </a:p>
          <a:p>
            <a:pPr marL="228600" indent="-228600" algn="r" rtl="1">
              <a:buFont typeface="+mj-lt"/>
              <a:buAutoNum type="arabicPeriod"/>
            </a:pPr>
            <a:r>
              <a:rPr lang="ar-SA" b="0" i="0" baseline="0">
                <a:sym typeface="Wingdings" panose="05000000000000000000" pitchFamily="2" charset="2"/>
              </a:rPr>
              <a:t>علاقة ودية ومفتوحة</a:t>
            </a:r>
          </a:p>
          <a:p>
            <a:pPr marL="228600" indent="-228600" algn="r" rtl="1">
              <a:buFont typeface="+mj-lt"/>
              <a:buAutoNum type="arabicPeriod"/>
            </a:pPr>
            <a:r>
              <a:rPr lang="ar-SA" b="0" i="0" baseline="0">
                <a:sym typeface="Wingdings" panose="05000000000000000000" pitchFamily="2" charset="2"/>
              </a:rPr>
              <a:t>إظهار اهتمام حقيقي</a:t>
            </a:r>
          </a:p>
          <a:p>
            <a:pPr marL="228600" indent="-228600" algn="r" rtl="1">
              <a:buFont typeface="+mj-lt"/>
              <a:buAutoNum type="arabicPeriod"/>
            </a:pPr>
            <a:r>
              <a:rPr lang="ar-SA" b="0" i="0" baseline="0">
                <a:sym typeface="Wingdings" panose="05000000000000000000" pitchFamily="2" charset="2"/>
              </a:rPr>
              <a:t>إنشاء تواصل بالعين</a:t>
            </a:r>
          </a:p>
          <a:p>
            <a:pPr marL="228600" indent="-228600" algn="r" rtl="1">
              <a:buFont typeface="+mj-lt"/>
              <a:buAutoNum type="arabicPeriod"/>
            </a:pPr>
            <a:r>
              <a:rPr lang="ar-SA" b="0" i="0" baseline="0">
                <a:sym typeface="Wingdings" panose="05000000000000000000" pitchFamily="2" charset="2"/>
              </a:rPr>
              <a:t>ردود مدروسة</a:t>
            </a:r>
          </a:p>
          <a:p>
            <a:pPr marL="228600" indent="-228600" algn="r" rtl="1">
              <a:buFont typeface="+mj-lt"/>
              <a:buAutoNum type="arabicPeriod"/>
            </a:pPr>
            <a:r>
              <a:rPr lang="ar-SA" b="0" i="0" baseline="0">
                <a:sym typeface="Wingdings" panose="05000000000000000000" pitchFamily="2" charset="2"/>
              </a:rPr>
              <a:t>تجنب إصدار الأحكام وإيماءات التعنيف</a:t>
            </a:r>
          </a:p>
          <a:p>
            <a:pPr marL="228600" indent="-228600" algn="r" rtl="1">
              <a:buFont typeface="+mj-lt"/>
              <a:buAutoNum type="arabicPeriod"/>
            </a:pPr>
            <a:r>
              <a:rPr lang="ar-SA" b="0" i="0" baseline="0">
                <a:sym typeface="Wingdings" panose="05000000000000000000" pitchFamily="2" charset="2"/>
              </a:rPr>
              <a:t>اتصال حقيقي لبناء الثقة</a:t>
            </a:r>
          </a:p>
          <a:p>
            <a:pPr marL="0" indent="0" algn="r" rtl="1">
              <a:buFontTx/>
              <a:buNone/>
            </a:pPr>
            <a:endParaRPr lang="ar-SA" b="0" i="0" baseline="0">
              <a:sym typeface="Wingdings" panose="05000000000000000000" pitchFamily="2" charset="2"/>
            </a:endParaRPr>
          </a:p>
          <a:p>
            <a:pPr marL="0" indent="0" algn="r" rtl="1">
              <a:buFontTx/>
              <a:buNone/>
            </a:pPr>
            <a:endParaRPr lang="en-US" b="0" i="0" baseline="0">
              <a:sym typeface="Wingdings" panose="05000000000000000000" pitchFamily="2" charset="2"/>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70</a:t>
            </a:fld>
            <a:endParaRPr lang="en-UK"/>
          </a:p>
        </p:txBody>
      </p:sp>
    </p:spTree>
    <p:extLst>
      <p:ext uri="{BB962C8B-B14F-4D97-AF65-F5344CB8AC3E}">
        <p14:creationId xmlns:p14="http://schemas.microsoft.com/office/powerpoint/2010/main" val="27599454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fontAlgn="ctr"/>
            <a:r>
              <a:rPr lang="ar" sz="1200" b="1" u="sng" kern="1200">
                <a:solidFill>
                  <a:schemeClr val="tx1"/>
                </a:solidFill>
                <a:effectLst/>
                <a:ea typeface="+mn-ea"/>
              </a:rPr>
              <a:t>تعليمات النشاط (10 دقائق) </a:t>
            </a:r>
            <a:endParaRPr lang="en-US" sz="1200" u="sng" kern="1200">
              <a:solidFill>
                <a:schemeClr val="tx1"/>
              </a:solidFill>
              <a:effectLst/>
              <a:ea typeface="+mn-ea"/>
              <a:cs typeface="+mn-cs"/>
            </a:endParaRPr>
          </a:p>
          <a:p>
            <a:pPr marL="171450" lvl="0" indent="-171450" rtl="1" fontAlgn="ctr">
              <a:buFont typeface="Arial" panose="020B0604020202020204" pitchFamily="34" charset="0"/>
              <a:buChar char="•"/>
            </a:pPr>
            <a:r>
              <a:rPr lang="ar" sz="1200" kern="1200">
                <a:solidFill>
                  <a:schemeClr val="tx1"/>
                </a:solidFill>
                <a:effectLst/>
                <a:ea typeface="+mn-ea"/>
              </a:rPr>
              <a:t>تقسيم المشاركين إلى مجموعات ثنائية. مطالبتهم بسرد كل واحد منهما قصة للآخر في الوقت نفسه لمدة دقيقتين. </a:t>
            </a:r>
            <a:endParaRPr lang="en-US" sz="1200" kern="1200">
              <a:solidFill>
                <a:schemeClr val="tx1"/>
              </a:solidFill>
              <a:effectLst/>
              <a:ea typeface="+mn-ea"/>
              <a:cs typeface="+mn-cs"/>
            </a:endParaRPr>
          </a:p>
          <a:p>
            <a:pPr marL="171450" lvl="0" indent="-171450" rtl="1" fontAlgn="ctr">
              <a:buFont typeface="Arial" panose="020B0604020202020204" pitchFamily="34" charset="0"/>
              <a:buChar char="•"/>
            </a:pPr>
            <a:r>
              <a:rPr lang="ar" sz="1200" kern="1200">
                <a:solidFill>
                  <a:schemeClr val="tx1"/>
                </a:solidFill>
                <a:effectLst/>
                <a:ea typeface="+mn-ea"/>
              </a:rPr>
              <a:t>ثم الاجتماع مرة أخرى في مجموعةٍ كبيرةٍ: </a:t>
            </a:r>
          </a:p>
          <a:p>
            <a:pPr marL="171450" lvl="0" indent="-171450" rtl="1" fontAlgn="ctr">
              <a:buFont typeface="Arial" panose="020B0604020202020204" pitchFamily="34" charset="0"/>
              <a:buChar char="•"/>
            </a:pPr>
            <a:r>
              <a:rPr lang="ar" sz="1200" kern="1200">
                <a:solidFill>
                  <a:schemeClr val="tx1"/>
                </a:solidFill>
                <a:effectLst/>
                <a:ea typeface="+mn-ea"/>
              </a:rPr>
              <a:t>الأسئلة:</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كيف شعرتِ </a:t>
            </a:r>
            <a:r>
              <a:rPr lang="ar-YE" sz="1200" kern="1200">
                <a:solidFill>
                  <a:schemeClr val="tx1"/>
                </a:solidFill>
                <a:effectLst/>
                <a:ea typeface="+mn-ea"/>
              </a:rPr>
              <a:t>عند </a:t>
            </a:r>
            <a:r>
              <a:rPr lang="ar" sz="1200" kern="1200">
                <a:solidFill>
                  <a:schemeClr val="tx1"/>
                </a:solidFill>
                <a:effectLst/>
                <a:ea typeface="+mn-ea"/>
              </a:rPr>
              <a:t>الحديث في الوقت نفسه مع شخصٍ آخرٍ؟ </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هل فهمتِ أي شيء من القصة؟ </a:t>
            </a:r>
            <a:endParaRPr lang="en-US" sz="1200" kern="1200">
              <a:solidFill>
                <a:schemeClr val="tx1"/>
              </a:solidFill>
              <a:effectLst/>
              <a:ea typeface="+mn-ea"/>
              <a:cs typeface="+mn-cs"/>
            </a:endParaRPr>
          </a:p>
          <a:p>
            <a:pPr marL="171450" lvl="0" indent="-171450" rtl="1" fontAlgn="ctr">
              <a:buFont typeface="Arial" panose="020B0604020202020204" pitchFamily="34" charset="0"/>
              <a:buChar char="•"/>
            </a:pPr>
            <a:r>
              <a:rPr lang="ar" sz="1200" kern="1200">
                <a:solidFill>
                  <a:schemeClr val="tx1"/>
                </a:solidFill>
                <a:effectLst/>
                <a:ea typeface="+mn-ea"/>
              </a:rPr>
              <a:t>تكرار التمرين في المجموعات الثنائية نفسها، </a:t>
            </a:r>
            <a:r>
              <a:rPr lang="ar" sz="1800">
                <a:effectLst/>
                <a:latin typeface="Gill Sans Infant Std"/>
                <a:ea typeface="Calibri" panose="020F0502020204030204" pitchFamily="34" charset="0"/>
              </a:rPr>
              <a:t>ولكن هذه المرة يروي الشخص الأول قصته ويستمع الشخص الثاني. </a:t>
            </a:r>
          </a:p>
          <a:p>
            <a:pPr marL="171450" lvl="0" indent="-171450" rtl="1" fontAlgn="ctr">
              <a:buFont typeface="Arial" panose="020B0604020202020204" pitchFamily="34" charset="0"/>
              <a:buChar char="•"/>
            </a:pPr>
            <a:r>
              <a:rPr lang="ar" sz="1200" kern="1200">
                <a:solidFill>
                  <a:schemeClr val="tx1"/>
                </a:solidFill>
                <a:effectLst/>
                <a:ea typeface="+mn-ea"/>
              </a:rPr>
              <a:t>ثم، يكرِّر الشخص الثاني القصة مرةٍ أخرى للشخص الأول</a:t>
            </a:r>
          </a:p>
          <a:p>
            <a:pPr marL="0" lvl="0" indent="0" rtl="1" fontAlgn="ctr">
              <a:buFont typeface="Arial" panose="020B0604020202020204" pitchFamily="34" charset="0"/>
              <a:buNone/>
            </a:pPr>
            <a:endParaRPr lang="en-GB" sz="1200" kern="1200">
              <a:solidFill>
                <a:schemeClr val="tx1"/>
              </a:solidFill>
              <a:effectLst/>
              <a:ea typeface="+mn-ea"/>
              <a:cs typeface="+mn-cs"/>
            </a:endParaRPr>
          </a:p>
          <a:p>
            <a:pPr marL="0" lvl="0" indent="0" rtl="1" fontAlgn="ctr">
              <a:buFont typeface="Arial" panose="020B0604020202020204" pitchFamily="34" charset="0"/>
              <a:buNone/>
            </a:pPr>
            <a:r>
              <a:rPr lang="ar" sz="1200" b="1" kern="1200">
                <a:solidFill>
                  <a:schemeClr val="tx1"/>
                </a:solidFill>
                <a:effectLst/>
                <a:ea typeface="+mn-ea"/>
              </a:rPr>
              <a:t>ما يمكن فعله: مطالبة المشاركين بالاجتماع مرةٍ أخرى في مجموعةٍ كبيرةٍ.</a:t>
            </a:r>
            <a:endParaRPr lang="en-US" sz="1200" b="1" kern="1200">
              <a:solidFill>
                <a:schemeClr val="tx1"/>
              </a:solidFill>
              <a:effectLst/>
              <a:ea typeface="+mn-ea"/>
              <a:cs typeface="+mn-cs"/>
            </a:endParaRPr>
          </a:p>
          <a:p>
            <a:pPr marL="0" lvl="0" indent="0" rtl="1" fontAlgn="ctr">
              <a:buFont typeface="Arial" panose="020B0604020202020204" pitchFamily="34" charset="0"/>
              <a:buNone/>
            </a:pPr>
            <a:endParaRPr lang="en-GB" sz="1200" b="1" kern="1200" baseline="0">
              <a:solidFill>
                <a:schemeClr val="tx1"/>
              </a:solidFill>
              <a:effectLst/>
              <a:ea typeface="+mn-ea"/>
              <a:cs typeface="+mn-cs"/>
            </a:endParaRPr>
          </a:p>
          <a:p>
            <a:pPr marL="0" lvl="0" indent="0" rtl="1" fontAlgn="ctr">
              <a:buFont typeface="Arial" panose="020B0604020202020204" pitchFamily="34" charset="0"/>
              <a:buNone/>
            </a:pPr>
            <a:r>
              <a:rPr lang="ar" sz="1200" b="1" kern="1200">
                <a:solidFill>
                  <a:schemeClr val="tx1"/>
                </a:solidFill>
                <a:effectLst/>
                <a:ea typeface="+mn-ea"/>
              </a:rPr>
              <a:t>الأسئلة: </a:t>
            </a:r>
          </a:p>
          <a:p>
            <a:pPr marL="171450" lvl="0" indent="-171450" rtl="1" fontAlgn="ctr">
              <a:buFont typeface="Arial" panose="020B0604020202020204" pitchFamily="34" charset="0"/>
              <a:buChar char="•"/>
            </a:pPr>
            <a:r>
              <a:rPr lang="ar" sz="1200" kern="1200">
                <a:solidFill>
                  <a:schemeClr val="tx1"/>
                </a:solidFill>
                <a:effectLst/>
                <a:ea typeface="+mn-ea"/>
              </a:rPr>
              <a:t>ما القدر الصحيح من قصتكِ التي فهمه شريك</a:t>
            </a:r>
            <a:r>
              <a:rPr lang="ar-YE" sz="1200" kern="1200">
                <a:solidFill>
                  <a:schemeClr val="tx1"/>
                </a:solidFill>
                <a:effectLst/>
                <a:ea typeface="+mn-ea"/>
              </a:rPr>
              <a:t>ك في النشاط</a:t>
            </a:r>
            <a:r>
              <a:rPr lang="ar" sz="1200" kern="1200">
                <a:solidFill>
                  <a:schemeClr val="tx1"/>
                </a:solidFill>
                <a:effectLst/>
                <a:ea typeface="+mn-ea"/>
              </a:rPr>
              <a:t>؟ </a:t>
            </a:r>
            <a:endParaRPr lang="en-US" sz="1200" kern="1200">
              <a:solidFill>
                <a:schemeClr val="tx1"/>
              </a:solidFill>
              <a:effectLst/>
              <a:ea typeface="+mn-ea"/>
              <a:cs typeface="+mn-cs"/>
            </a:endParaRPr>
          </a:p>
          <a:p>
            <a:pPr marL="171450" lvl="0" indent="-171450" rtl="1" fontAlgn="ctr">
              <a:buFont typeface="Arial" panose="020B0604020202020204" pitchFamily="34" charset="0"/>
              <a:buChar char="•"/>
            </a:pPr>
            <a:r>
              <a:rPr lang="ar" sz="1200" kern="1200">
                <a:solidFill>
                  <a:schemeClr val="tx1"/>
                </a:solidFill>
                <a:effectLst/>
                <a:ea typeface="+mn-ea"/>
              </a:rPr>
              <a:t>كيف كنت تشعر وأنتِ تروي قصتكِ وتر</a:t>
            </a:r>
            <a:r>
              <a:rPr lang="ar-YE" sz="1200" kern="1200">
                <a:solidFill>
                  <a:schemeClr val="tx1"/>
                </a:solidFill>
                <a:effectLst/>
                <a:ea typeface="+mn-ea"/>
              </a:rPr>
              <a:t>ى</a:t>
            </a:r>
            <a:r>
              <a:rPr lang="ar" sz="1200" kern="1200">
                <a:solidFill>
                  <a:schemeClr val="tx1"/>
                </a:solidFill>
                <a:effectLst/>
                <a:ea typeface="+mn-ea"/>
              </a:rPr>
              <a:t> شخصاً يستمع إليكِ؟ </a:t>
            </a:r>
          </a:p>
          <a:p>
            <a:pPr marL="171450" lvl="0" indent="-171450" rtl="1" fontAlgn="ctr">
              <a:buFont typeface="Arial" panose="020B0604020202020204" pitchFamily="34" charset="0"/>
              <a:buChar char="•"/>
            </a:pPr>
            <a:endParaRPr lang="en-US" sz="1200" kern="1200">
              <a:solidFill>
                <a:schemeClr val="tx1"/>
              </a:solidFill>
              <a:effectLst/>
              <a:ea typeface="+mn-ea"/>
              <a:cs typeface="+mn-cs"/>
            </a:endParaRPr>
          </a:p>
          <a:p>
            <a:pPr marL="0" lvl="0" indent="0" rtl="1" fontAlgn="ctr">
              <a:buFont typeface="Arial" panose="020B0604020202020204" pitchFamily="34" charset="0"/>
              <a:buNone/>
            </a:pPr>
            <a:r>
              <a:rPr lang="ar" sz="1200" b="1" kern="1200">
                <a:solidFill>
                  <a:schemeClr val="tx1"/>
                </a:solidFill>
                <a:effectLst/>
                <a:ea typeface="+mn-ea"/>
              </a:rPr>
              <a:t>الأسئلة: </a:t>
            </a:r>
            <a:r>
              <a:rPr lang="ar" sz="1200" kern="1200">
                <a:solidFill>
                  <a:schemeClr val="tx1"/>
                </a:solidFill>
                <a:effectLst/>
                <a:ea typeface="+mn-ea"/>
              </a:rPr>
              <a:t>ما الأشياء التي فعلت</a:t>
            </a:r>
            <a:r>
              <a:rPr lang="ar-YE" sz="1200" kern="1200">
                <a:solidFill>
                  <a:schemeClr val="tx1"/>
                </a:solidFill>
                <a:effectLst/>
                <a:ea typeface="+mn-ea"/>
              </a:rPr>
              <a:t>ه</a:t>
            </a:r>
            <a:r>
              <a:rPr lang="ar" sz="1200" kern="1200">
                <a:solidFill>
                  <a:schemeClr val="tx1"/>
                </a:solidFill>
                <a:effectLst/>
                <a:ea typeface="+mn-ea"/>
              </a:rPr>
              <a:t>ا للتأكد من أنّ الشريك كان يستمع إليكِ؟ </a:t>
            </a:r>
          </a:p>
          <a:p>
            <a:pPr marL="0" lvl="0" indent="0" rtl="1" fontAlgn="ctr">
              <a:buFont typeface="Arial" panose="020B0604020202020204" pitchFamily="34" charset="0"/>
              <a:buNone/>
            </a:pPr>
            <a:r>
              <a:rPr lang="ar" sz="1200" b="1" kern="1200">
                <a:solidFill>
                  <a:schemeClr val="tx1"/>
                </a:solidFill>
                <a:effectLst/>
                <a:ea typeface="+mn-ea"/>
              </a:rPr>
              <a:t>ما يمكن فعله: وضع قائمة بالإجابات على لوحة ورقية، والاستكشاف إلى أن يتم ذكر مهارات الاستماع والتعلُّم التالية/ملء الفراغات حسب الضرورة:</a:t>
            </a:r>
            <a:endParaRPr lang="en-US" sz="1200" b="1"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التواصل غير اللفظي </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الحافظ على رأسكِ في المستوى نفسه </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الانتباه (التواصل بالعين) </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إزالة الحواجز (الجداول والملاحظات) </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أخذ الوقت كاملاً </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وضع الأسلوب المناسب </a:t>
            </a:r>
            <a:endParaRPr lang="en-US" sz="1200" kern="1200">
              <a:solidFill>
                <a:schemeClr val="tx1"/>
              </a:solidFill>
              <a:effectLst/>
              <a:ea typeface="+mn-ea"/>
              <a:cs typeface="+mn-cs"/>
            </a:endParaRPr>
          </a:p>
          <a:p>
            <a:pPr marL="628650" lvl="1" indent="-171450" rtl="1" fontAlgn="ctr">
              <a:buFont typeface="Arial" panose="020B0604020202020204" pitchFamily="34" charset="0"/>
              <a:buChar char="•"/>
            </a:pPr>
            <a:r>
              <a:rPr lang="ar" sz="1200" kern="1200">
                <a:solidFill>
                  <a:schemeClr val="tx1"/>
                </a:solidFill>
                <a:effectLst/>
                <a:ea typeface="+mn-ea"/>
              </a:rPr>
              <a:t>استخدام الردود والإيماءات التي توضِّح الاهتمام </a:t>
            </a:r>
          </a:p>
          <a:p>
            <a:pPr marL="457200" lvl="1" indent="0" rtl="1" fontAlgn="ctr">
              <a:buFont typeface="Arial" panose="020B0604020202020204" pitchFamily="34" charset="0"/>
              <a:buNone/>
            </a:pPr>
            <a:endParaRPr lang="en-US" sz="1200" kern="1200">
              <a:solidFill>
                <a:schemeClr val="tx1"/>
              </a:solidFill>
              <a:effectLst/>
              <a:ea typeface="+mn-ea"/>
              <a:cs typeface="+mn-cs"/>
            </a:endParaRPr>
          </a:p>
          <a:p>
            <a:pPr marL="171450" lvl="0" indent="-171450" rtl="1" fontAlgn="ctr">
              <a:buFont typeface="Arial" panose="020B0604020202020204" pitchFamily="34" charset="0"/>
              <a:buChar char="•"/>
            </a:pPr>
            <a:r>
              <a:rPr lang="ar-YE" sz="1200" b="1" kern="1200">
                <a:solidFill>
                  <a:schemeClr val="tx1"/>
                </a:solidFill>
                <a:effectLst/>
                <a:ea typeface="+mn-ea"/>
              </a:rPr>
              <a:t>قل</a:t>
            </a:r>
            <a:r>
              <a:rPr lang="ar" sz="1200" b="1" kern="1200">
                <a:solidFill>
                  <a:schemeClr val="tx1"/>
                </a:solidFill>
                <a:effectLst/>
                <a:ea typeface="+mn-ea"/>
              </a:rPr>
              <a:t>: </a:t>
            </a:r>
            <a:r>
              <a:rPr lang="ar" sz="1200" kern="1200">
                <a:solidFill>
                  <a:schemeClr val="tx1"/>
                </a:solidFill>
                <a:effectLst/>
                <a:ea typeface="+mn-ea"/>
              </a:rPr>
              <a:t>مهارات الاستماع والتعلُّم هي مجموعة هامّة من المهارات التي يجب تعلُّمها وممارستها لتكوني مقدمة مشورة فعالةً. </a:t>
            </a:r>
            <a:endParaRPr lang="en-US" sz="1200" kern="1200">
              <a:solidFill>
                <a:schemeClr val="tx1"/>
              </a:solidFill>
              <a:effectLst/>
              <a:ea typeface="+mn-ea"/>
              <a:cs typeface="+mn-cs"/>
            </a:endParaRPr>
          </a:p>
          <a:p>
            <a:pPr marL="171450" indent="-171450" rtl="1">
              <a:buFont typeface="Arial" panose="020B0604020202020204" pitchFamily="34" charset="0"/>
              <a:buChar char="•"/>
            </a:pPr>
            <a:r>
              <a:rPr lang="ar" sz="1200" b="1" kern="1200">
                <a:solidFill>
                  <a:schemeClr val="tx1"/>
                </a:solidFill>
                <a:effectLst/>
                <a:ea typeface="+mn-ea"/>
              </a:rPr>
              <a:t>ما يمكن فعله: تقديم استعراض عام حول كتيب مهارات الاستماع والتعلُّم. </a:t>
            </a:r>
            <a:endParaRPr lang="en-US" b="1"/>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71</a:t>
            </a:fld>
            <a:endParaRPr lang="en-UK"/>
          </a:p>
        </p:txBody>
      </p:sp>
    </p:spTree>
    <p:extLst>
      <p:ext uri="{BB962C8B-B14F-4D97-AF65-F5344CB8AC3E}">
        <p14:creationId xmlns:p14="http://schemas.microsoft.com/office/powerpoint/2010/main" val="22671533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sz="1200" b="1" u="sng" kern="1200">
                <a:solidFill>
                  <a:schemeClr val="tx1"/>
                </a:solidFill>
                <a:effectLst/>
                <a:ea typeface="+mn-ea"/>
              </a:rPr>
              <a:t>تعليمات النشاط (5 دقائق)</a:t>
            </a:r>
            <a:r>
              <a:rPr lang="ar" sz="1200" b="0" u="sng" kern="1200">
                <a:solidFill>
                  <a:schemeClr val="tx1"/>
                </a:solidFill>
                <a:effectLst/>
                <a:ea typeface="+mn-ea"/>
              </a:rPr>
              <a:t> </a:t>
            </a:r>
            <a:endParaRPr lang="en-US" sz="1200" b="1" u="sng" kern="1200">
              <a:solidFill>
                <a:schemeClr val="tx1"/>
              </a:solidFill>
              <a:effectLst/>
              <a:ea typeface="+mn-ea"/>
              <a:cs typeface="+mn-cs"/>
            </a:endParaRPr>
          </a:p>
          <a:p>
            <a:pPr marL="171450" lvl="0" indent="-171450" algn="r" rtl="1">
              <a:buFont typeface="Arial" panose="020B0604020202020204" pitchFamily="34" charset="0"/>
              <a:buChar char="•"/>
            </a:pPr>
            <a:r>
              <a:rPr lang="ar" sz="1200" b="1" kern="1200">
                <a:solidFill>
                  <a:schemeClr val="tx1"/>
                </a:solidFill>
                <a:effectLst/>
                <a:ea typeface="+mn-ea"/>
              </a:rPr>
              <a:t>الأسئلة: </a:t>
            </a:r>
            <a:r>
              <a:rPr lang="ar" sz="1200" b="0" kern="1200">
                <a:solidFill>
                  <a:schemeClr val="tx1"/>
                </a:solidFill>
                <a:effectLst/>
                <a:ea typeface="+mn-ea"/>
              </a:rPr>
              <a:t>ما الذي يساعد في منح الثقة والدعم لمُقدِّم الرعاية؟ </a:t>
            </a:r>
          </a:p>
          <a:p>
            <a:pPr marL="171450" lvl="0" indent="-171450" algn="r" rtl="1">
              <a:buFont typeface="Arial" panose="020B0604020202020204" pitchFamily="34" charset="0"/>
              <a:buChar char="•"/>
            </a:pPr>
            <a:r>
              <a:rPr lang="ar" sz="1200" b="1" kern="1200">
                <a:solidFill>
                  <a:schemeClr val="tx1"/>
                </a:solidFill>
                <a:effectLst/>
                <a:ea typeface="+mn-ea"/>
              </a:rPr>
              <a:t>ما يمكن فعله:</a:t>
            </a:r>
            <a:r>
              <a:rPr lang="ar" sz="1200" b="0" kern="1200">
                <a:solidFill>
                  <a:schemeClr val="tx1"/>
                </a:solidFill>
                <a:effectLst/>
                <a:ea typeface="+mn-ea"/>
              </a:rPr>
              <a:t> وضع قائمة بالإجابات على لوحة ورقية، والتحقق إلى أن يتم سرد المهارات أدناه/ملء الفراغات باستخدام ما يلي: </a:t>
            </a:r>
            <a:endParaRPr lang="en-US" sz="1200" b="0" kern="1200">
              <a:solidFill>
                <a:schemeClr val="tx1"/>
              </a:solidFill>
              <a:effectLst/>
              <a:ea typeface="+mn-ea"/>
              <a:cs typeface="+mn-cs"/>
            </a:endParaRPr>
          </a:p>
          <a:p>
            <a:pPr lvl="0" algn="r" rtl="1"/>
            <a:endParaRPr lang="en-US" sz="1200" b="0" kern="1200">
              <a:solidFill>
                <a:schemeClr val="tx1"/>
              </a:solidFill>
              <a:effectLst/>
              <a:ea typeface="+mn-ea"/>
              <a:cs typeface="+mn-cs"/>
            </a:endParaRPr>
          </a:p>
          <a:p>
            <a:pPr algn="r" rtl="1" fontAlgn="ctr"/>
            <a:r>
              <a:rPr lang="ar" sz="1200" b="1" u="sng" kern="1200">
                <a:solidFill>
                  <a:schemeClr val="tx1"/>
                </a:solidFill>
                <a:effectLst/>
                <a:ea typeface="+mn-ea"/>
              </a:rPr>
              <a:t>مواضيع النقاش:</a:t>
            </a:r>
          </a:p>
          <a:p>
            <a:pPr algn="r" rtl="1" fontAlgn="ctr"/>
            <a:r>
              <a:rPr lang="ar" sz="1200" b="1" u="none" kern="1200">
                <a:solidFill>
                  <a:schemeClr val="tx1"/>
                </a:solidFill>
                <a:effectLst/>
                <a:ea typeface="+mn-ea"/>
              </a:rPr>
              <a:t>مهارات الدعم وبناء الثقة: </a:t>
            </a:r>
            <a:endParaRPr lang="en-US" sz="1200" b="1" u="none" kern="120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تقبل ما تفكر فيه الأم وتشعر به (لبناء الثقة، وترك الأم تتحدث عن مخاوفها قبل تصحيح المعلومات) </a:t>
            </a:r>
            <a:endParaRPr lang="en-US" sz="1200" kern="120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الاعتراف بما تفعله الأم والطفل بشكل صحيح والثناء عليه </a:t>
            </a:r>
            <a:endParaRPr lang="en-US" sz="1200" kern="120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تقديم مساعدات عملية </a:t>
            </a:r>
            <a:endParaRPr lang="en-US" sz="1200" kern="120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تقديم قدرٍ قليلٍ من المعلومات ذات الصلة </a:t>
            </a:r>
            <a:endParaRPr lang="en-US" sz="1200" kern="120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استخدام لغةٍ بسيطةٍ </a:t>
            </a:r>
            <a:endParaRPr lang="en-US" sz="1200" kern="120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استخدام بطاقة (بطاقات) المشورة المناسبة </a:t>
            </a:r>
            <a:endParaRPr lang="en-US" sz="1200" kern="1200">
              <a:solidFill>
                <a:schemeClr val="tx1"/>
              </a:solidFill>
              <a:effectLst/>
              <a:ea typeface="+mn-ea"/>
              <a:cs typeface="+mn-cs"/>
            </a:endParaRPr>
          </a:p>
          <a:p>
            <a:pPr marL="171450" indent="-171450" algn="r" rtl="1">
              <a:buFont typeface="Arial" panose="020B0604020202020204" pitchFamily="34" charset="0"/>
              <a:buChar char="•"/>
            </a:pPr>
            <a:r>
              <a:rPr lang="ar" sz="1200" kern="1200">
                <a:solidFill>
                  <a:schemeClr val="tx1"/>
                </a:solidFill>
                <a:effectLst/>
                <a:ea typeface="+mn-ea"/>
              </a:rPr>
              <a:t>تقديم اقتراح أو اقتراحين، وليست أوامر</a:t>
            </a:r>
            <a:endParaRPr lang="en-US" sz="1200" b="0" kern="1200">
              <a:solidFill>
                <a:schemeClr val="tx1"/>
              </a:solidFill>
              <a:effectLst/>
              <a:ea typeface="+mn-ea"/>
              <a:cs typeface="+mn-cs"/>
            </a:endParaRPr>
          </a:p>
          <a:p>
            <a:pPr lvl="0" algn="r" rtl="1"/>
            <a:endParaRPr lang="en-US" sz="1200" b="0" kern="1200">
              <a:solidFill>
                <a:schemeClr val="tx1"/>
              </a:solidFill>
              <a:effectLst/>
              <a:ea typeface="+mn-ea"/>
              <a:cs typeface="+mn-cs"/>
            </a:endParaRPr>
          </a:p>
          <a:p>
            <a:pPr algn="r" rtl="1"/>
            <a:r>
              <a:rPr lang="ar" sz="1200" b="1" kern="1200">
                <a:solidFill>
                  <a:schemeClr val="tx1"/>
                </a:solidFill>
                <a:effectLst/>
                <a:ea typeface="+mn-ea"/>
              </a:rPr>
              <a:t>ما يجب فعله: المناقشة والتلخيص.</a:t>
            </a:r>
            <a:r>
              <a:rPr lang="ar" sz="1200" kern="1200">
                <a:solidFill>
                  <a:schemeClr val="tx1"/>
                </a:solidFill>
                <a:effectLst/>
                <a:ea typeface="+mn-ea"/>
              </a:rPr>
              <a:t>	</a:t>
            </a:r>
          </a:p>
          <a:p>
            <a:pPr marL="171450" lvl="0" indent="-171450" algn="r" rtl="1" fontAlgn="ctr">
              <a:buFont typeface="Arial" panose="020B0604020202020204" pitchFamily="34" charset="0"/>
              <a:buChar char="•"/>
            </a:pPr>
            <a:r>
              <a:rPr lang="ar" sz="1200" kern="1200">
                <a:solidFill>
                  <a:schemeClr val="tx1"/>
                </a:solidFill>
                <a:effectLst/>
                <a:ea typeface="+mn-ea"/>
              </a:rPr>
              <a:t>الثناء على الأم/مُقدِّم الرعاية وتشجيعها</a:t>
            </a:r>
            <a:endParaRPr lang="en-GB" sz="1200" kern="120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في حالة وجود أكثر من صعوبةٍ - فيُرجى ترتيب الصعوبات حسب الأولوية، حيث لا يمكن معالجة جميع الصعوبات في دورةٍ واحدةٍ. </a:t>
            </a:r>
          </a:p>
          <a:p>
            <a:pPr marL="171450" marR="0" lvl="0" indent="-171450" algn="r" defTabSz="914400" rtl="1" eaLnBrk="1" fontAlgn="ctr" latinLnBrk="0" hangingPunct="1">
              <a:lnSpc>
                <a:spcPct val="100000"/>
              </a:lnSpc>
              <a:spcBef>
                <a:spcPts val="0"/>
              </a:spcBef>
              <a:spcAft>
                <a:spcPts val="0"/>
              </a:spcAft>
              <a:buClrTx/>
              <a:buSzTx/>
              <a:buFont typeface="Arial" panose="020B0604020202020204" pitchFamily="34" charset="0"/>
              <a:buChar char="•"/>
              <a:tabLst/>
              <a:defRPr/>
            </a:pPr>
            <a:r>
              <a:rPr lang="ar" sz="1200" kern="1200">
                <a:solidFill>
                  <a:schemeClr val="tx1"/>
                </a:solidFill>
                <a:effectLst/>
                <a:ea typeface="+mn-ea"/>
              </a:rPr>
              <a:t>تحديد قدرٍ صغيرٍ من المعلومات ذات الصلة بوضع الأم.</a:t>
            </a:r>
            <a:endParaRPr lang="en-US" sz="1200" kern="1200" baseline="0">
              <a:solidFill>
                <a:schemeClr val="tx1"/>
              </a:solidFill>
              <a:effectLst/>
              <a:ea typeface="+mn-ea"/>
              <a:cs typeface="+mn-cs"/>
            </a:endParaRPr>
          </a:p>
          <a:p>
            <a:pPr marL="171450" lvl="0" indent="-171450" algn="r" rtl="1" fontAlgn="ctr">
              <a:buFont typeface="Arial" panose="020B0604020202020204" pitchFamily="34" charset="0"/>
              <a:buChar char="•"/>
            </a:pPr>
            <a:r>
              <a:rPr lang="ar" sz="1200" kern="1200">
                <a:solidFill>
                  <a:schemeClr val="tx1"/>
                </a:solidFill>
                <a:effectLst/>
                <a:ea typeface="+mn-ea"/>
              </a:rPr>
              <a:t>تقديم التوصيات والاتفاق على الإجراءات مع مُقدِّم الرعاية: ينبغي أن تتضمّن هذه الخطوة من 2 إلى 3 إجراءات لكل دورة مشورة، وينبغي أن تكون توصيةً عمليةً يمكن رصدها في أثناء المتابعة، مثل محاولة الإرضاع من الثدي مرتين أخريين كل يوم</a:t>
            </a: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72</a:t>
            </a:fld>
            <a:endParaRPr lang="en-UK"/>
          </a:p>
        </p:txBody>
      </p:sp>
    </p:spTree>
    <p:extLst>
      <p:ext uri="{BB962C8B-B14F-4D97-AF65-F5344CB8AC3E}">
        <p14:creationId xmlns:p14="http://schemas.microsoft.com/office/powerpoint/2010/main" val="10555796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SA" b="0">
                <a:hlinkClick r:id="rId3"/>
              </a:rPr>
              <a:t>ما يجب فعله: تشغيل الفيديو الذي يوضح دعم الرضاعة الطبيعية وخطوات المشورة الثلاثة (الدقيقة 11:04)</a:t>
            </a:r>
          </a:p>
          <a:p>
            <a:pPr rtl="1"/>
            <a:endParaRPr lang="ar-SA" b="0">
              <a:hlinkClick r:id="rId3"/>
            </a:endParaRPr>
          </a:p>
          <a:p>
            <a:pPr rtl="1"/>
            <a:r>
              <a:rPr lang="ar-SA" b="0">
                <a:hlinkClick r:id="rId3"/>
              </a:rPr>
              <a:t>رابط النسخ الاحتياطي للفيديو عند الضرورة: : </a:t>
            </a:r>
            <a:r>
              <a:rPr lang="en-US" b="0">
                <a:hlinkClick r:id="rId3"/>
              </a:rPr>
              <a:t>Helping a Breastfeeding Mother - Video - Global Health Media Project</a:t>
            </a:r>
          </a:p>
          <a:p>
            <a:pPr rtl="1"/>
            <a:endParaRPr lang="ar" b="0">
              <a:hlinkClick r:id="rId3"/>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73</a:t>
            </a:fld>
            <a:endParaRPr lang="en-UK"/>
          </a:p>
        </p:txBody>
      </p:sp>
    </p:spTree>
    <p:extLst>
      <p:ext uri="{BB962C8B-B14F-4D97-AF65-F5344CB8AC3E}">
        <p14:creationId xmlns:p14="http://schemas.microsoft.com/office/powerpoint/2010/main" val="33381838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YE" sz="1200" b="1" u="none"/>
              <a:t>قل</a:t>
            </a:r>
            <a:r>
              <a:rPr lang="ar" sz="1200" b="1" u="none"/>
              <a:t>: </a:t>
            </a:r>
            <a:r>
              <a:rPr lang="ar" sz="1200" b="0" u="none"/>
              <a:t>من خلال تقديم المشورة، نريد تحقيق تغيير إيجابي ومستدام في السلوك. لنلقِ نظرةً على ما نحتاجه حتى نتمكَّن من القيام بذلك الأمر. </a:t>
            </a:r>
            <a:endParaRPr lang="en-US" sz="1200" b="0" u="none"/>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sng"/>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 sz="1200" b="1" u="sng"/>
              <a:t>تعليمات النشاط (15 دقيقةً)</a:t>
            </a:r>
            <a:endParaRPr lang="en-US" sz="1200" b="1" u="sng"/>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0"/>
              <a:t>تقسيم المشاركين إلى 4-6 مجموعات.</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0"/>
              <a:t>تزويد كل مجموعةٍ بنسخةٍ واحدةٍ من: ورقة النشاط_مراحل التغيير مع كل خطوةٍ مقصوصةٍ (أو إعطاء كل مجموعة مقص)، ورقة بيضاء من اللوحات الورقية وعصا غراء أو شريط لاصق شفاف.</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0"/>
              <a:t>تقرِّر كل مجموعةٍ ترتيب المراحل بدايةً من </a:t>
            </a:r>
            <a:r>
              <a:rPr lang="ar" sz="1200" b="1" u="sng"/>
              <a:t>المرحلة الأولى: عدم معرفة أي شيء بشأن هذا الأمر</a:t>
            </a:r>
            <a:r>
              <a:rPr lang="ar" sz="1200" b="0"/>
              <a:t>، إلى المرحلة الأخيرة.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0"/>
              <a:t>بمجرد أن تقرِّر المجموعات، ينبغي لهم الالتزام بالمراحل حسب الترتيب المقرر.</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0"/>
              <a:t>تبدِّل كل مجموعةٍ إجاباتها مع مجموعة أخرى تمنحهم علامات بالترتيب الصحيح أو غير الصحيح.</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b="0"/>
              <a:t>استخدام الشريحة التالية لإظهار الإجابات الصحيحة.</a:t>
            </a: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74</a:t>
            </a:fld>
            <a:endParaRPr lang="en-UK"/>
          </a:p>
        </p:txBody>
      </p:sp>
    </p:spTree>
    <p:extLst>
      <p:ext uri="{BB962C8B-B14F-4D97-AF65-F5344CB8AC3E}">
        <p14:creationId xmlns:p14="http://schemas.microsoft.com/office/powerpoint/2010/main" val="33103569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1"/>
              <a:t>ما يمكن فعله</a:t>
            </a:r>
            <a:r>
              <a:rPr lang="ar-SA"/>
              <a:t>: الاستفسار من كل مجموعةٍ عن درجاتها من 5 وإعلان اسم الفائز.</a:t>
            </a:r>
          </a:p>
          <a:p>
            <a:pPr algn="r" rtl="1"/>
            <a:endParaRPr lang="ar-SA"/>
          </a:p>
          <a:p>
            <a:pPr algn="r" rtl="1"/>
            <a:r>
              <a:rPr lang="ar-SA" b="1"/>
              <a:t>ما يمكن فعله: </a:t>
            </a:r>
            <a:r>
              <a:rPr lang="ar-SA"/>
              <a:t>التحدث عن الإجراءات الداعمة المميزة بالأسهم، والتي يمكن لموظف الصحة أو التغذية القيام بها لتشجيع التقدُّم في الخطوات.</a:t>
            </a:r>
          </a:p>
          <a:p>
            <a:pPr algn="r" rtl="1"/>
            <a:endParaRPr lang="ar-SA"/>
          </a:p>
          <a:p>
            <a:pPr algn="r" rtl="1"/>
            <a:r>
              <a:rPr lang="ar-SA"/>
              <a:t>المَراجع: اليونيسف. المجموعات التدريبية المجتمعية. 2013، الدورة الرابعة، دليل المُيسِّر، الصفحات 38-40. </a:t>
            </a:r>
            <a:r>
              <a:rPr lang="en-US"/>
              <a:t>http://www.unicef.org/nutrition/files/Facilitator_Guide_September_2013.pdf </a:t>
            </a:r>
          </a:p>
          <a:p>
            <a:pPr algn="r" rtl="1"/>
            <a:endParaRPr lang="en-US"/>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75</a:t>
            </a:fld>
            <a:endParaRPr lang="en-UK"/>
          </a:p>
        </p:txBody>
      </p:sp>
    </p:spTree>
    <p:extLst>
      <p:ext uri="{BB962C8B-B14F-4D97-AF65-F5344CB8AC3E}">
        <p14:creationId xmlns:p14="http://schemas.microsoft.com/office/powerpoint/2010/main" val="38605141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YE" b="1" i="0"/>
              <a:t>تحدث عن</a:t>
            </a:r>
            <a:r>
              <a:rPr lang="ar-SA" b="0" i="0"/>
              <a:t>:</a:t>
            </a:r>
          </a:p>
          <a:p>
            <a:pPr marL="0" indent="0" algn="r" rtl="1">
              <a:buFont typeface="Arial" panose="020B0604020202020204" pitchFamily="34" charset="0"/>
              <a:buNone/>
            </a:pPr>
            <a:r>
              <a:rPr lang="ar-SA" b="0" i="0"/>
              <a:t>المكون الثالث من حزمة الدعم: إحالة الأم والرضيع معاً إلى الخدمات الأخرى ذات الصلة حسب الاقتضاء</a:t>
            </a:r>
          </a:p>
          <a:p>
            <a:pPr marL="0" indent="0" algn="r" rtl="1">
              <a:buFont typeface="Arial" panose="020B0604020202020204" pitchFamily="34" charset="0"/>
              <a:buNone/>
            </a:pPr>
            <a:r>
              <a:rPr lang="ar-SA" b="0" i="0"/>
              <a:t>قد يكون هناك مجموعات ثنائية من الأمهات والرُضّع لديها تحديات نكتشف أننا لا نستطيع معالجتها في خدماتنا</a:t>
            </a:r>
          </a:p>
          <a:p>
            <a:pPr marL="0" indent="0" algn="r" rtl="1">
              <a:buFont typeface="Arial" panose="020B0604020202020204" pitchFamily="34" charset="0"/>
              <a:buNone/>
            </a:pPr>
            <a:r>
              <a:rPr lang="ar-SA" b="0" i="0"/>
              <a:t>في هذه الحالة، نحتاج إلى بذل قصارى جهدنا لإحالتهم إلى مراكز الخدمات المناسبة لتلبية تلك الحاجة أو معالجة هذه التحديات</a:t>
            </a:r>
          </a:p>
          <a:p>
            <a:pPr marL="0" indent="0" algn="r" rtl="1">
              <a:buFont typeface="Arial" panose="020B0604020202020204" pitchFamily="34" charset="0"/>
              <a:buNone/>
            </a:pPr>
            <a:endParaRPr lang="ar-SA" b="1" i="0"/>
          </a:p>
          <a:p>
            <a:pPr marL="0" indent="0" algn="r" rtl="1">
              <a:buFont typeface="Arial" panose="020B0604020202020204" pitchFamily="34" charset="0"/>
              <a:buNone/>
            </a:pPr>
            <a:r>
              <a:rPr lang="ar-SA" b="1" i="0"/>
              <a:t>تعليمات النشاط (10 دقائق): </a:t>
            </a:r>
          </a:p>
          <a:p>
            <a:pPr marL="0" indent="0" algn="r" rtl="1">
              <a:buFont typeface="Arial" panose="020B0604020202020204" pitchFamily="34" charset="0"/>
              <a:buNone/>
            </a:pPr>
            <a:r>
              <a:rPr lang="ar-SA" b="0" i="0"/>
              <a:t>في الجلسة العامة، يجب استخدم السيناريوهات الواردة في  الوحدة الخامسة_ورقة النشاط_دراسات الحالة </a:t>
            </a:r>
            <a:r>
              <a:rPr lang="ar-YE" b="0" i="0"/>
              <a:t>(</a:t>
            </a:r>
            <a:r>
              <a:rPr lang="ar-SA" b="0" i="0"/>
              <a:t>جـ </a:t>
            </a:r>
            <a:r>
              <a:rPr lang="ar-YE" b="0" i="0"/>
              <a:t>)</a:t>
            </a:r>
            <a:endParaRPr lang="ar-SA" b="0" i="0"/>
          </a:p>
          <a:p>
            <a:pPr marL="0" indent="0" algn="r" rtl="1">
              <a:buFont typeface="Arial" panose="020B0604020202020204" pitchFamily="34" charset="0"/>
              <a:buNone/>
            </a:pPr>
            <a:r>
              <a:rPr lang="ar-SA" b="0" i="0"/>
              <a:t>قراءة سيناريوهات الحالة واحداً تلو الآخر</a:t>
            </a:r>
          </a:p>
          <a:p>
            <a:pPr marL="0" indent="0" algn="r" rtl="1">
              <a:buFont typeface="Arial" panose="020B0604020202020204" pitchFamily="34" charset="0"/>
              <a:buNone/>
            </a:pPr>
            <a:r>
              <a:rPr lang="ar-SA" b="1" i="0"/>
              <a:t>طرح الأسئلة عن كلٍّ مما يلي</a:t>
            </a:r>
            <a:r>
              <a:rPr lang="ar-SA" b="0" i="0"/>
              <a:t>:</a:t>
            </a:r>
          </a:p>
          <a:p>
            <a:pPr marL="0" indent="0" algn="r" rtl="1">
              <a:buFont typeface="Arial" panose="020B0604020202020204" pitchFamily="34" charset="0"/>
              <a:buNone/>
            </a:pPr>
            <a:r>
              <a:rPr lang="ar-SA" b="1" i="0"/>
              <a:t>هل ستلبي الخدمات التي يقدمها مسار الرعاية الخاصة </a:t>
            </a:r>
            <a:r>
              <a:rPr lang="ar-YE" b="1" i="0"/>
              <a:t>بـ</a:t>
            </a:r>
            <a:r>
              <a:rPr lang="ar-YE" b="1">
                <a:solidFill>
                  <a:srgbClr val="00B050"/>
                </a:solidFill>
              </a:rPr>
              <a:t>إدارة الرضع الصغار و المعرضين للمخاطر التغذوية أقل من ستة أشهر و أمهاتهم (مامي) </a:t>
            </a:r>
            <a:r>
              <a:rPr lang="ar-SA" b="1" i="0"/>
              <a:t> احتياجات الزوجين </a:t>
            </a:r>
            <a:r>
              <a:rPr lang="ar-YE" b="1" i="0"/>
              <a:t>(</a:t>
            </a:r>
            <a:r>
              <a:rPr lang="ar-SA" b="1" i="0"/>
              <a:t>الأم والرضيع</a:t>
            </a:r>
            <a:r>
              <a:rPr lang="ar-YE" b="1" i="0"/>
              <a:t>)</a:t>
            </a:r>
            <a:r>
              <a:rPr lang="ar-SA" b="1" i="0"/>
              <a:t>؟</a:t>
            </a:r>
            <a:r>
              <a:rPr lang="ar-SA" b="0" i="0"/>
              <a:t> </a:t>
            </a:r>
          </a:p>
          <a:p>
            <a:pPr marL="0" indent="0" algn="r" rtl="1">
              <a:buFont typeface="Arial" panose="020B0604020202020204" pitchFamily="34" charset="0"/>
              <a:buNone/>
            </a:pPr>
            <a:r>
              <a:rPr lang="ar-SA" b="0" i="0"/>
              <a:t>ما هي الخدمات الأخرى التي قد </a:t>
            </a:r>
            <a:r>
              <a:rPr lang="ar-YE" b="0" i="0"/>
              <a:t>يتطلب الاحالة</a:t>
            </a:r>
            <a:r>
              <a:rPr lang="ar-SA" b="0" i="0"/>
              <a:t> إليها </a:t>
            </a:r>
            <a:r>
              <a:rPr lang="ar-YE" b="0" i="0"/>
              <a:t>ل</a:t>
            </a:r>
            <a:r>
              <a:rPr lang="ar-SA" b="0" i="0"/>
              <a:t>لزوجين </a:t>
            </a:r>
            <a:r>
              <a:rPr lang="ar-YE" b="0" i="0"/>
              <a:t>(</a:t>
            </a:r>
            <a:r>
              <a:rPr lang="ar-SA" b="0" i="0"/>
              <a:t>الأم والرضيع</a:t>
            </a:r>
            <a:r>
              <a:rPr lang="ar-YE" b="0" i="0"/>
              <a:t>)</a:t>
            </a:r>
            <a:r>
              <a:rPr lang="ar-SA" b="0" i="0"/>
              <a:t> في السيناريوهات؟ </a:t>
            </a:r>
          </a:p>
          <a:p>
            <a:pPr marL="0" indent="0" algn="r" rtl="1">
              <a:buFont typeface="Arial" panose="020B0604020202020204" pitchFamily="34" charset="0"/>
              <a:buNone/>
            </a:pPr>
            <a:r>
              <a:rPr lang="ar-SA" b="0" i="0"/>
              <a:t>يمكن للميسِّر العثور على الإجابات في الدورة الرابعة_كتيب الميسِّر_دراسات الحالة جـ - الإجابات</a:t>
            </a:r>
          </a:p>
          <a:p>
            <a:pPr marL="0" indent="0" algn="r" rtl="1">
              <a:buFont typeface="Arial" panose="020B0604020202020204" pitchFamily="34" charset="0"/>
              <a:buNone/>
            </a:pPr>
            <a:endParaRPr lang="ar-SA" b="0" i="0"/>
          </a:p>
          <a:p>
            <a:pPr marL="0" indent="0" algn="r" rtl="1">
              <a:buFont typeface="Arial" panose="020B0604020202020204" pitchFamily="34" charset="0"/>
              <a:buNone/>
            </a:pPr>
            <a:r>
              <a:rPr lang="ar-SA" b="1" i="0"/>
              <a:t>الأسئلة: ما هي التحديات الأخرى التي قد تواجهها الأمهات أو الرُضّع والتي قد تستلزم إحالتهما؟ وإلى أين ستتم إحالتهما؟ </a:t>
            </a:r>
          </a:p>
          <a:p>
            <a:pPr marL="0" indent="0" algn="r" rtl="1">
              <a:buFont typeface="Arial" panose="020B0604020202020204" pitchFamily="34" charset="0"/>
              <a:buNone/>
            </a:pPr>
            <a:endParaRPr lang="ar-SA" b="0" i="0"/>
          </a:p>
          <a:p>
            <a:pPr marL="0" indent="0" algn="r" rtl="1">
              <a:buFont typeface="Arial" panose="020B0604020202020204" pitchFamily="34" charset="0"/>
              <a:buNone/>
            </a:pPr>
            <a:r>
              <a:rPr lang="ar-SA" b="0" i="0"/>
              <a:t>ما يمكن فعله: تيسير مناقشة حول إحالة المشاكل التي لا يمكن معالجتها بواسطة </a:t>
            </a:r>
            <a:r>
              <a:rPr lang="ar-YE" b="0" i="0"/>
              <a:t>بـ</a:t>
            </a:r>
            <a:r>
              <a:rPr lang="ar-YE" b="1">
                <a:solidFill>
                  <a:srgbClr val="00B050"/>
                </a:solidFill>
              </a:rPr>
              <a:t>إدارة الرضع الصغار و المعرضين للمخاطر التغذوية أقل من ستة أشهر و أمهاتهم (مامي) </a:t>
            </a:r>
            <a:r>
              <a:rPr lang="ar-SA" b="0" i="0"/>
              <a:t>مباشرةً، ومنها على سبيل المثال، المرض الحاد في الصحة النفسية، وسوء التغذية لدى الأمهات إلى </a:t>
            </a:r>
            <a:r>
              <a:rPr lang="ar-YE" b="0" i="0"/>
              <a:t>برنامج </a:t>
            </a:r>
            <a:r>
              <a:rPr lang="ar-SA" b="0" i="0"/>
              <a:t>إدارة سوء التغذية الحادّ الشديد</a:t>
            </a:r>
            <a:r>
              <a:rPr lang="ar-YE" b="0" i="0"/>
              <a:t> (سيمام) او (ايمام)</a:t>
            </a:r>
            <a:r>
              <a:rPr lang="ar-SA" b="0" i="0"/>
              <a:t>، والمرض إلى الدكتور، وانعدام الأمن الغذائي بسبب المشاكل المالية التي تؤثِّر في نتائج الطفل - قد يرتبط ذلك بمشاريع الأمن الغذائي وسُبُل العيش/المساعدة النقدية/الحماية الاجتماعية </a:t>
            </a:r>
          </a:p>
          <a:p>
            <a:pPr marL="0" indent="0" algn="r" rtl="1">
              <a:buFont typeface="Arial" panose="020B0604020202020204" pitchFamily="34" charset="0"/>
              <a:buNone/>
            </a:pPr>
            <a:endParaRPr lang="ar" b="0" i="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76</a:t>
            </a:fld>
            <a:endParaRPr lang="en-UK"/>
          </a:p>
        </p:txBody>
      </p:sp>
    </p:spTree>
    <p:extLst>
      <p:ext uri="{BB962C8B-B14F-4D97-AF65-F5344CB8AC3E}">
        <p14:creationId xmlns:p14="http://schemas.microsoft.com/office/powerpoint/2010/main" val="136410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 sz="1200" b="1" kern="1200">
                <a:solidFill>
                  <a:schemeClr val="tx1"/>
                </a:solidFill>
                <a:effectLst/>
                <a:ea typeface="+mn-ea"/>
              </a:rPr>
              <a:t>ما يمكن فعله: </a:t>
            </a:r>
            <a:r>
              <a:rPr lang="ar" sz="1200" b="0" kern="1200">
                <a:solidFill>
                  <a:schemeClr val="tx1"/>
                </a:solidFill>
                <a:effectLst/>
                <a:ea typeface="+mn-ea"/>
              </a:rPr>
              <a:t>توزيع استمارة التسجيل والمتابعة</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a:solidFill>
                <a:schemeClr val="tx1"/>
              </a:solidFill>
              <a:effectLs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 sz="1200" b="1" kern="1200">
                <a:solidFill>
                  <a:schemeClr val="tx1"/>
                </a:solidFill>
                <a:effectLst/>
                <a:ea typeface="+mn-ea"/>
              </a:rPr>
              <a:t>تقديم تقرير عما يلي: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a:t>المكون الرابع من حزمة الدعم: الرصد</a:t>
            </a:r>
            <a:r>
              <a:rPr lang="ar-YE" b="0"/>
              <a:t> و المتابعة</a:t>
            </a:r>
            <a:r>
              <a:rPr lang="ar" b="0"/>
              <a:t> المستمر</a:t>
            </a:r>
            <a:r>
              <a:rPr lang="ar-YE" b="0"/>
              <a:t>ة</a:t>
            </a:r>
            <a:r>
              <a:rPr lang="ar" b="0"/>
              <a:t> لمدى تقدُّم الأم والرضيع ورفاههما في كل زيارةٍ.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i="0"/>
              <a:t>بالنسبة إلى </a:t>
            </a:r>
            <a:r>
              <a:rPr lang="ar" b="1" i="0" u="sng"/>
              <a:t>[اسم السياق]</a:t>
            </a:r>
            <a:r>
              <a:rPr lang="ar" b="0" i="0" u="none"/>
              <a:t>، في البداية </a:t>
            </a:r>
            <a:r>
              <a:rPr lang="ar" b="0" i="0"/>
              <a:t>سنرى الزوجين الأم والرضيع المُسجَّلين كل </a:t>
            </a:r>
            <a:r>
              <a:rPr lang="ar" b="1" i="0" u="sng"/>
              <a:t>[إضافة عدد الزيارات المُحدَّدة للسياق]</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i="0" u="none"/>
              <a:t>في كل زيارةٍ، نريد رصد</a:t>
            </a:r>
            <a:r>
              <a:rPr lang="ar-YE" b="0" i="0" u="none"/>
              <a:t> و متابعة</a:t>
            </a:r>
            <a:r>
              <a:rPr lang="ar" b="0" i="0" u="none"/>
              <a:t> تقدُّم الرضيع والأمهات وتقييم أي عوامل خطر جديدة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i="0"/>
              <a:t>نستخدم استمارة التسجيل والمتابعة لإرشادنا في هذه العملية. </a:t>
            </a:r>
            <a:endParaRPr lang="en-US" b="0" i="0" u="none" baseline="0"/>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i="0"/>
              <a:t>في كل زيارةٍ، نرصد كيفية تقدُّم كلٍّ من الرضيع والأم في كل زيارةٍ، ونجري فحصاً للتحقق من أي علاماتٍ خطرٍ، أو أمراضٍ جديدةٍ، أو التغذيةٍ المستمرةٍ أو الجديدةٍ، أو مشاكل الصحة النفسية للأم. </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i="0"/>
              <a:t>في كل زيارةٍ، نراقب نمو الرضيع، لأننا في النهاية نريد أن يكتسب الرضيع وزناً كما نتوقع - وبالنسبة إلى الرُضّع ممن تقل أعمارهم عن 6 أشهر، تكون الزيادة الطبيعية 500 غرام أو 0.5 كغ شهرياً على الأقل. </a:t>
            </a:r>
          </a:p>
          <a:p>
            <a:pPr marL="628650" marR="0" lvl="1"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b="0" i="0"/>
              <a:t>نحسب زيادة الوزن بالغرام/كغ/يوم. إنّ العتبة الخاصة بالرُضّع ممن تقل أعمارهم عن 6 أشهر هي 5 غرامات/كغ/يوم. إذا كان الرضيع يكتسب وزناً أقل من هذه العتبة، فإنّ معدل اكتساب الوزن ليس كافياً. </a:t>
            </a:r>
          </a:p>
          <a:p>
            <a:pPr marL="628650" lvl="1" indent="-171450" algn="r" rtl="1">
              <a:buFont typeface="Arial" panose="020B0604020202020204" pitchFamily="34" charset="0"/>
              <a:buChar char="•"/>
            </a:pPr>
            <a:r>
              <a:rPr lang="ar" b="0" i="0"/>
              <a:t>في كل زيارةٍ، نقدم المشورة الموجَّهة للأم أو مُقدِّم الرعاية حول التحديات التي حدَّدناها في التقييم الأوَّلي، و/أو أي تحديات جديدة تم تحديدها في أثناء زيارات المتابعة.</a:t>
            </a:r>
          </a:p>
          <a:p>
            <a:pPr marL="171450" indent="-171450" algn="r" rtl="1">
              <a:buFont typeface="Arial" panose="020B0604020202020204" pitchFamily="34" charset="0"/>
              <a:buChar char="•"/>
            </a:pPr>
            <a:r>
              <a:rPr lang="ar" sz="1200" kern="1200">
                <a:solidFill>
                  <a:schemeClr val="tx1"/>
                </a:solidFill>
                <a:effectLst/>
                <a:ea typeface="+mn-ea"/>
              </a:rPr>
              <a:t>من الهامّ متابعة رصد التسجيلات بحثاً عن أي مخاوفٍ جديدةٍ ولكن أيضاً تتبع تقدُّم الأم والرضيع في كل زيارةٍ.</a:t>
            </a:r>
            <a:endParaRPr lang="en-GB" sz="1200" kern="1200">
              <a:solidFill>
                <a:schemeClr val="tx1"/>
              </a:solidFill>
              <a:effectLst/>
              <a:ea typeface="+mn-ea"/>
              <a:cs typeface="+mn-cs"/>
            </a:endParaRPr>
          </a:p>
          <a:p>
            <a:pPr marL="171450" indent="-171450" algn="r" rtl="1">
              <a:buFont typeface="Arial" panose="020B0604020202020204" pitchFamily="34" charset="0"/>
              <a:buChar char="•"/>
            </a:pPr>
            <a:r>
              <a:rPr lang="ar" sz="1200" kern="1200">
                <a:solidFill>
                  <a:schemeClr val="tx1"/>
                </a:solidFill>
                <a:effectLst/>
                <a:ea typeface="+mn-ea"/>
              </a:rPr>
              <a:t>يعتمد عدد مرات متابعة رؤية الأم والرضيع على مدى تقدُّمهما.</a:t>
            </a: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77</a:t>
            </a:fld>
            <a:endParaRPr lang="en-UK"/>
          </a:p>
        </p:txBody>
      </p:sp>
    </p:spTree>
    <p:extLst>
      <p:ext uri="{BB962C8B-B14F-4D97-AF65-F5344CB8AC3E}">
        <p14:creationId xmlns:p14="http://schemas.microsoft.com/office/powerpoint/2010/main" val="26255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rtl="1">
              <a:buFont typeface="Arial" panose="020B0604020202020204" pitchFamily="34" charset="0"/>
              <a:buNone/>
            </a:pPr>
            <a:r>
              <a:rPr lang="ar" b="1"/>
              <a:t>تقديم تقرير عما يلي:</a:t>
            </a:r>
          </a:p>
          <a:p>
            <a:pPr marL="171450" indent="-171450" rtl="1">
              <a:buFont typeface="Arial" panose="020B0604020202020204" pitchFamily="34" charset="0"/>
              <a:buChar char="•"/>
            </a:pPr>
            <a:r>
              <a:rPr lang="ar"/>
              <a:t>إذا كان أداءهما جيداً، يمكن تقليل عدد مرات رؤيتهما</a:t>
            </a:r>
          </a:p>
          <a:p>
            <a:pPr marL="171450" indent="-171450" rtl="1">
              <a:buFont typeface="Arial" panose="020B0604020202020204" pitchFamily="34" charset="0"/>
              <a:buChar char="•"/>
            </a:pPr>
            <a:r>
              <a:rPr lang="ar"/>
              <a:t>إذا بدأت حالة كلٍّ منهما في التدهور مرة أخرى أو ظهرت "مخاطر" جديدة، يمكن زيادة </a:t>
            </a:r>
            <a:r>
              <a:rPr lang="ar-YE"/>
              <a:t>عدد </a:t>
            </a:r>
            <a:r>
              <a:rPr lang="ar"/>
              <a:t>مرات الزيارة مرة أخرى</a:t>
            </a:r>
          </a:p>
          <a:p>
            <a:pPr marL="171450" indent="-171450" rtl="1">
              <a:buFont typeface="Arial" panose="020B0604020202020204" pitchFamily="34" charset="0"/>
              <a:buChar char="•"/>
            </a:pPr>
            <a:r>
              <a:rPr lang="ar"/>
              <a:t>في حالة ظهور أي مضاعفات في أي وقت، ستتم إحالتهما إلى مركز الاستقرار</a:t>
            </a:r>
          </a:p>
          <a:p>
            <a:pPr marL="171450" indent="-171450" rtl="1">
              <a:buFont typeface="Arial" panose="020B0604020202020204" pitchFamily="34" charset="0"/>
              <a:buChar char="•"/>
            </a:pPr>
            <a:r>
              <a:rPr lang="ar"/>
              <a:t>ينبغي أن تكون هذه الزيارات مرنةً ومناسبةً لتقدُّم الأم والرضيع</a:t>
            </a:r>
          </a:p>
          <a:p>
            <a:pPr marL="171450" indent="-171450" rtl="1">
              <a:buFont typeface="Arial" panose="020B0604020202020204" pitchFamily="34" charset="0"/>
              <a:buChar char="•"/>
            </a:pPr>
            <a:r>
              <a:rPr lang="ar"/>
              <a:t>الفكرة ليست زيادة العبء على </a:t>
            </a:r>
            <a:r>
              <a:rPr lang="ar-YE"/>
              <a:t>العامل الصحي</a:t>
            </a:r>
            <a:r>
              <a:rPr lang="ar"/>
              <a:t> أو الأم</a:t>
            </a:r>
          </a:p>
          <a:p>
            <a:pPr marL="171450" indent="-171450" rtl="1">
              <a:buFont typeface="Arial" panose="020B0604020202020204" pitchFamily="34" charset="0"/>
              <a:buChar char="•"/>
            </a:pPr>
            <a:endParaRPr lang="en-US" b="1" baseline="0"/>
          </a:p>
          <a:p>
            <a:pPr marL="0" indent="0" rtl="1">
              <a:buFont typeface="Arial" panose="020B0604020202020204" pitchFamily="34" charset="0"/>
              <a:buNone/>
            </a:pPr>
            <a:r>
              <a:rPr lang="ar" b="1"/>
              <a:t>تقديم تقرير عما يلي:</a:t>
            </a:r>
          </a:p>
          <a:p>
            <a:pPr marL="171450" indent="-171450" rtl="1">
              <a:buFont typeface="Arial" panose="020B0604020202020204" pitchFamily="34" charset="0"/>
              <a:buChar char="•"/>
            </a:pPr>
            <a:r>
              <a:rPr lang="ar"/>
              <a:t>نحدِّد ما إذا كانوا يعملون بشكلٍ جيدٍ أم لا وفقاً للمعايير المدرجة في هذا الجدول</a:t>
            </a:r>
          </a:p>
          <a:p>
            <a:pPr marL="171450" indent="-171450" rtl="1">
              <a:buFont typeface="Arial" panose="020B0604020202020204" pitchFamily="34" charset="0"/>
              <a:buChar char="•"/>
            </a:pPr>
            <a:r>
              <a:rPr lang="ar"/>
              <a:t>نطّلع على زيادة الوزن، بالغرام/كغ/يوم، وما إذا كانت هناك أي مشاكل تتعلق بالصحة النفسية أو التغذية أو صحة الأم</a:t>
            </a:r>
          </a:p>
          <a:p>
            <a:pPr marL="171450" indent="-171450" rtl="1">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78</a:t>
            </a:fld>
            <a:endParaRPr lang="en-UK"/>
          </a:p>
        </p:txBody>
      </p:sp>
    </p:spTree>
    <p:extLst>
      <p:ext uri="{BB962C8B-B14F-4D97-AF65-F5344CB8AC3E}">
        <p14:creationId xmlns:p14="http://schemas.microsoft.com/office/powerpoint/2010/main" val="40731200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SA" b="1"/>
              <a:t>تقديم تقرير عما يلي:</a:t>
            </a:r>
          </a:p>
          <a:p>
            <a:pPr rtl="1"/>
            <a:r>
              <a:rPr lang="ar-SA"/>
              <a:t>في عمر الستة أشهر، ينبغي أن يجري كل رضيع وأم زيارةً نهائيةً بعمر "الستة أشهر".</a:t>
            </a:r>
          </a:p>
          <a:p>
            <a:pPr rtl="1"/>
            <a:r>
              <a:rPr lang="ar-SA"/>
              <a:t>وتتعلق هذه الزيارة بتحديد ما إذا كان يلزم استمرار الدعم المطلوب في عمر 6 أشهر أم لا. </a:t>
            </a:r>
          </a:p>
          <a:p>
            <a:pPr rtl="1"/>
            <a:r>
              <a:rPr lang="ar-SA"/>
              <a:t>هل الأم معرّضة للخطر؟ هل الرضيع معرَّض للخطر؟</a:t>
            </a:r>
          </a:p>
          <a:p>
            <a:pPr rtl="1"/>
            <a:endParaRPr lang="ar-SA"/>
          </a:p>
          <a:p>
            <a:pPr rtl="1"/>
            <a:r>
              <a:rPr lang="ar-SA" b="1"/>
              <a:t>ا</a:t>
            </a:r>
            <a:r>
              <a:rPr lang="ar-YE" b="1"/>
              <a:t>سأل</a:t>
            </a:r>
            <a:r>
              <a:rPr lang="ar-SA" b="1"/>
              <a:t>: إذا كان الرضيع مصاباً في زيارة الستة أشهر، فماذا تفعلين؟</a:t>
            </a:r>
          </a:p>
          <a:p>
            <a:pPr rtl="1"/>
            <a:r>
              <a:rPr lang="ar-SA"/>
              <a:t>الإجابة: </a:t>
            </a:r>
            <a:r>
              <a:rPr lang="ar-YE"/>
              <a:t>الاحالة الى برنامج الرعاية المجتمعية لحالات سوء التغذية الحاد (سيمام) للأطفال دون سن الخامسة </a:t>
            </a:r>
            <a:r>
              <a:rPr lang="ar-SA"/>
              <a:t>للتقييم والقبول.</a:t>
            </a:r>
          </a:p>
          <a:p>
            <a:pPr rtl="1"/>
            <a:endParaRPr lang="ar-SA"/>
          </a:p>
          <a:p>
            <a:pPr rtl="1"/>
            <a:r>
              <a:rPr lang="ar-YE" b="1"/>
              <a:t>اسأل</a:t>
            </a:r>
            <a:r>
              <a:rPr lang="ar-SA" b="1"/>
              <a:t>: إذا كان الرضيع يعاني مشكلة تغذ</a:t>
            </a:r>
            <a:r>
              <a:rPr lang="ar-YE" b="1"/>
              <a:t>و</a:t>
            </a:r>
            <a:r>
              <a:rPr lang="ar-SA" b="1"/>
              <a:t>ية في عمر 6 أشهر، فماذا تفعلين؟</a:t>
            </a:r>
          </a:p>
          <a:p>
            <a:pPr rtl="1"/>
            <a:r>
              <a:rPr lang="ar-SA"/>
              <a:t>الإجابة: ال</a:t>
            </a:r>
            <a:r>
              <a:rPr lang="ar-YE"/>
              <a:t>احالة</a:t>
            </a:r>
            <a:r>
              <a:rPr lang="ar-SA"/>
              <a:t> إلى </a:t>
            </a:r>
            <a:r>
              <a:rPr lang="ar-YE"/>
              <a:t>برنامج </a:t>
            </a:r>
            <a:r>
              <a:rPr lang="ar-SA"/>
              <a:t>دعم تغذية الرُضّع وصغار الأطفال</a:t>
            </a:r>
            <a:r>
              <a:rPr lang="ar-YE"/>
              <a:t> (</a:t>
            </a:r>
            <a:r>
              <a:rPr lang="en-US"/>
              <a:t>IYCF</a:t>
            </a:r>
            <a:r>
              <a:rPr lang="ar-YE"/>
              <a:t>)</a:t>
            </a:r>
            <a:r>
              <a:rPr lang="ar-SA"/>
              <a:t>، حيث تُحدَّد المشورة الشخصية بشكل مثالي نظراً لوجود مشكلة. </a:t>
            </a:r>
          </a:p>
          <a:p>
            <a:pPr rtl="1"/>
            <a:endParaRPr lang="ar-SA"/>
          </a:p>
          <a:p>
            <a:pPr rtl="1"/>
            <a:r>
              <a:rPr lang="ar-SA" b="1"/>
              <a:t>الأسئلة: إذا كانت الأم مصابةً بمشكلة في الصحة النفسية في استعراض الستة أشهر الأولى من العمر، فماذا تفعلين؟</a:t>
            </a:r>
          </a:p>
          <a:p>
            <a:pPr rtl="1"/>
            <a:r>
              <a:rPr lang="ar-SA"/>
              <a:t>الإجابة: التأكد من</a:t>
            </a:r>
            <a:r>
              <a:rPr lang="ar-YE"/>
              <a:t> احالة و </a:t>
            </a:r>
            <a:r>
              <a:rPr lang="ar-SA"/>
              <a:t> توصيل الأم إلى خدمات دعم الصحة النفسية</a:t>
            </a:r>
          </a:p>
          <a:p>
            <a:pPr rtl="1"/>
            <a:endParaRPr lang="ar-SA"/>
          </a:p>
          <a:p>
            <a:pPr rtl="1"/>
            <a:r>
              <a:rPr lang="ar-SA" b="1"/>
              <a:t>الأسئلة: إذا كان الرضيع والأم يتمتعان بصحةٍ جيدةٍ من الناحية التغذوية، ولم يظهر عليهما أي مشاكل في التغذية أو مشاكل سريرية، أو مخاوف تتعلق بالصحة النفسية، فماذا تفعلين؟</a:t>
            </a:r>
          </a:p>
          <a:p>
            <a:pPr rtl="1"/>
            <a:r>
              <a:rPr lang="ar-SA"/>
              <a:t>الإجابة: في حالة عدم وجود أي خطر، يمكن للأم والطفل الاستمرار في تلقي الرعاية الصحية الروتينية ومنها على سبيل المثال، ضمان حضورهما مواعيد التطعيمات وتشجيعهما على طلب دعم تغذية الرُضّع وصغار السن</a:t>
            </a:r>
            <a:r>
              <a:rPr lang="ar-YE"/>
              <a:t> (</a:t>
            </a:r>
            <a:r>
              <a:rPr lang="en-US"/>
              <a:t>IYCF</a:t>
            </a:r>
            <a:r>
              <a:rPr lang="ar-YE"/>
              <a:t>) و</a:t>
            </a:r>
            <a:r>
              <a:rPr lang="ar-SA"/>
              <a:t> في حالة حدوث أي مشاكل في التغذية وطلب الرعاية الصحية في حالة مرض الأم أو الطفل. </a:t>
            </a:r>
          </a:p>
          <a:p>
            <a:pPr rtl="1"/>
            <a:endParaRPr lang="ar-SA"/>
          </a:p>
          <a:p>
            <a:pPr rtl="1"/>
            <a:r>
              <a:rPr lang="ar-YE" b="1"/>
              <a:t>وضح الاتي</a:t>
            </a:r>
            <a:r>
              <a:rPr lang="ar-SA" b="1"/>
              <a:t>: </a:t>
            </a:r>
            <a:r>
              <a:rPr lang="ar-SA"/>
              <a:t>بالإضافة إلى ضمان استمرارية الرعاية، فإنّ استعراض </a:t>
            </a:r>
            <a:r>
              <a:rPr lang="ar-YE"/>
              <a:t>نتائج </a:t>
            </a:r>
            <a:r>
              <a:rPr lang="ar-SA"/>
              <a:t>الستة </a:t>
            </a:r>
            <a:r>
              <a:rPr lang="ar-YE"/>
              <a:t>ال</a:t>
            </a:r>
            <a:r>
              <a:rPr lang="ar-SA"/>
              <a:t>أشهر الأولى من العمر هامّ أيضاً لأنه يسمح لنا بتقييم تأثير برنامج </a:t>
            </a:r>
            <a:r>
              <a:rPr lang="ar-YE" b="1">
                <a:solidFill>
                  <a:srgbClr val="00B050"/>
                </a:solidFill>
              </a:rPr>
              <a:t>إدارة الرضع الصغار و المعرضين للمخاطر التغذوية أقل من ستة أشهر و أمهاتهم (مامي)</a:t>
            </a:r>
            <a:r>
              <a:rPr lang="ar-SA"/>
              <a:t> من خلال معرفة نتائج الرضيع والأم عند وقت الخروج من البرنامج. </a:t>
            </a:r>
          </a:p>
          <a:p>
            <a:pPr rtl="1"/>
            <a:endParaRPr lang="ar-SA"/>
          </a:p>
          <a:p>
            <a:pPr rtl="1"/>
            <a:r>
              <a:rPr lang="ar-YE" b="1"/>
              <a:t>قل</a:t>
            </a:r>
            <a:r>
              <a:rPr lang="ar-SA" b="1"/>
              <a:t>:</a:t>
            </a:r>
            <a:r>
              <a:rPr lang="ar-SA"/>
              <a:t> سيكون هناك بعض الرُضّع والأمهات الذين يخرجون من البرنامج قبل بلوع 6 أشهر، ومنهم على سبيل المثال</a:t>
            </a:r>
            <a:r>
              <a:rPr lang="ar-YE"/>
              <a:t>:</a:t>
            </a:r>
          </a:p>
          <a:p>
            <a:pPr marL="685800" lvl="1" indent="-228600" rtl="1">
              <a:buFont typeface="+mj-lt"/>
              <a:buAutoNum type="arabicPeriod"/>
            </a:pPr>
            <a:r>
              <a:rPr lang="ar-SA"/>
              <a:t>أولئك الذين يتخلفون عن الحضور </a:t>
            </a:r>
            <a:endParaRPr lang="ar-YE"/>
          </a:p>
          <a:p>
            <a:pPr marL="685800" lvl="1" indent="-228600" rtl="1">
              <a:buFont typeface="+mj-lt"/>
              <a:buAutoNum type="arabicPeriod"/>
            </a:pPr>
            <a:r>
              <a:rPr lang="ar-SA"/>
              <a:t>أو ينتقلون إلى برامجٍ أخرى </a:t>
            </a:r>
            <a:r>
              <a:rPr lang="ar-YE"/>
              <a:t>(يرنامج مامي في مكان اخر)</a:t>
            </a:r>
          </a:p>
          <a:p>
            <a:pPr marL="685800" lvl="1" indent="-228600" rtl="1">
              <a:buFont typeface="+mj-lt"/>
              <a:buAutoNum type="arabicPeriod"/>
            </a:pPr>
            <a:r>
              <a:rPr lang="ar-SA"/>
              <a:t>أو في حالة وفاة الرضيع. </a:t>
            </a:r>
            <a:endParaRPr lang="ar-YE"/>
          </a:p>
          <a:p>
            <a:pPr rtl="1"/>
            <a:r>
              <a:rPr lang="ar-SA"/>
              <a:t>في هذه الحالات، قد لا يكون من الممكن الحصول على بيانات الخروج ولكن يمكن ترميزها على أنها حالة تخلف عن الحضور أو نقل أو وفاة. </a:t>
            </a:r>
          </a:p>
          <a:p>
            <a:pPr rtl="1"/>
            <a:endParaRPr lang="ar-SA"/>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79</a:t>
            </a:fld>
            <a:endParaRPr lang="en-UK"/>
          </a:p>
        </p:txBody>
      </p:sp>
    </p:spTree>
    <p:extLst>
      <p:ext uri="{BB962C8B-B14F-4D97-AF65-F5344CB8AC3E}">
        <p14:creationId xmlns:p14="http://schemas.microsoft.com/office/powerpoint/2010/main" val="406207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SA" b="0" i="0" u="none" baseline="0"/>
              <a:t>الإجابة</a:t>
            </a:r>
          </a:p>
          <a:p>
            <a:pPr marL="0" indent="0" algn="r" rtl="1">
              <a:buFont typeface="Arial" panose="020B0604020202020204" pitchFamily="34" charset="0"/>
              <a:buNone/>
            </a:pPr>
            <a:r>
              <a:rPr lang="ar-SA" b="1" i="0" u="none" baseline="0"/>
              <a:t>المناقشة العامة الموجَّهة:</a:t>
            </a:r>
          </a:p>
          <a:p>
            <a:pPr marL="0" indent="0" algn="r" rtl="1">
              <a:buFont typeface="Arial" panose="020B0604020202020204" pitchFamily="34" charset="0"/>
              <a:buNone/>
            </a:pPr>
            <a:r>
              <a:rPr lang="ar-SA" b="1" i="0" u="none" baseline="0"/>
              <a:t>ما يجب فعله: </a:t>
            </a:r>
            <a:r>
              <a:rPr lang="ar-SA" b="0" i="0" u="none" baseline="0"/>
              <a:t>استخدام الشرائح لمشاركة </a:t>
            </a:r>
            <a:r>
              <a:rPr lang="ar-YE" b="0" i="0" u="none" baseline="0"/>
              <a:t>الأدلة </a:t>
            </a:r>
            <a:r>
              <a:rPr lang="ar-SA" b="0" i="0" u="none" baseline="0"/>
              <a:t>ذات الصلة </a:t>
            </a:r>
            <a:r>
              <a:rPr lang="ar-YE" sz="800" b="0" i="0" u="none" baseline="0"/>
              <a:t>ل</a:t>
            </a:r>
            <a:r>
              <a:rPr lang="ar-YE" sz="1200" b="0">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أقل من ستة أشهر و المعرضين للمخاطر التغذوية و أمهاتهم (مامي) </a:t>
            </a:r>
            <a:r>
              <a:rPr lang="ar-SA" b="0" i="0" u="none" baseline="0"/>
              <a:t>: إدارة سوء التغذية الحادّ الشديد </a:t>
            </a:r>
            <a:r>
              <a:rPr lang="ar-YE" b="0" i="0" u="none" baseline="0"/>
              <a:t>الادارة المتكاملة</a:t>
            </a:r>
            <a:r>
              <a:rPr lang="ar-SA" b="0" i="0" u="none" baseline="0"/>
              <a:t> لأمراض الطفولة</a:t>
            </a:r>
            <a:r>
              <a:rPr lang="ar-YE" b="0" i="0" u="none" baseline="0"/>
              <a:t> (الرعاية التكاملية)</a:t>
            </a:r>
            <a:r>
              <a:rPr lang="ar-SA" b="0" i="0" u="none" baseline="0"/>
              <a:t> وتغذية الأمهات والرُضّع وصغار الأطفال والرعاية في مرحلة التنشئة - تسليط الضوء على </a:t>
            </a:r>
            <a:r>
              <a:rPr lang="ar-YE" b="0" i="0" u="none" baseline="0"/>
              <a:t>الأدلة الوطنية </a:t>
            </a:r>
            <a:r>
              <a:rPr lang="ar-SA" b="0" i="0" u="none" baseline="0"/>
              <a:t>الرئيسية الموجودة. الاستفسار عما إذا كانوا على درايةٍ بهذه المصطلحات. تحديد ما يستخدمونه ولا يكون مشمولاً في هذه الشريحة. </a:t>
            </a:r>
          </a:p>
          <a:p>
            <a:pPr marL="0" indent="0" algn="r" rtl="1">
              <a:buFont typeface="Arial" panose="020B0604020202020204" pitchFamily="34" charset="0"/>
              <a:buNone/>
            </a:pPr>
            <a:endParaRPr lang="ar-SA" b="0" i="0" u="none" baseline="0"/>
          </a:p>
          <a:p>
            <a:pPr marL="0" indent="0" algn="r" rtl="1">
              <a:buFont typeface="Arial" panose="020B0604020202020204" pitchFamily="34" charset="0"/>
              <a:buNone/>
            </a:pPr>
            <a:r>
              <a:rPr lang="ar-SA" b="1" i="0" u="none" baseline="0"/>
              <a:t>ما يجب فعله: </a:t>
            </a:r>
            <a:r>
              <a:rPr lang="ar-SA" b="0" i="0" u="none" baseline="0"/>
              <a:t>يستخرج الميسِّر بعض التحديات الرئيسية والمشتركة للتوجيهات الحالية ويوثِّقها، ويبحث مع المشاركين عن طريق طرح الأسئلة التالية:</a:t>
            </a:r>
          </a:p>
          <a:p>
            <a:pPr marL="0" indent="0" algn="r" rtl="1">
              <a:buFont typeface="Arial" panose="020B0604020202020204" pitchFamily="34" charset="0"/>
              <a:buNone/>
            </a:pPr>
            <a:endParaRPr lang="ar-SA" b="0" i="0" u="none" baseline="0"/>
          </a:p>
          <a:p>
            <a:pPr marL="0" indent="0" algn="r" rtl="1">
              <a:buFont typeface="Arial" panose="020B0604020202020204" pitchFamily="34" charset="0"/>
              <a:buNone/>
            </a:pPr>
            <a:r>
              <a:rPr lang="ar-YE" b="1" i="0" u="none" baseline="0"/>
              <a:t>اسئل عن</a:t>
            </a:r>
            <a:r>
              <a:rPr lang="ar-SA" b="1" i="0" u="none" baseline="0"/>
              <a:t>: </a:t>
            </a:r>
            <a:r>
              <a:rPr lang="ar-SA" b="0" i="0" u="none" baseline="0"/>
              <a:t>"ما هي التحديات الرئيسية التي تواجهينها في ال</a:t>
            </a:r>
            <a:r>
              <a:rPr lang="ar-YE" b="0" i="0" u="none" baseline="0"/>
              <a:t>أدلة الوطنية لتقديم الرعاية</a:t>
            </a:r>
            <a:r>
              <a:rPr lang="ar-SA" b="0" i="0" u="none" baseline="0"/>
              <a:t>/الرعاية الحالية الخاصة بالرُضّع صغار الوزن والمعرّضين لمخاطر تغذوية ممن تقل أعمارهم عن 6 أشهر وأمهاتهم؟</a:t>
            </a:r>
          </a:p>
          <a:p>
            <a:pPr marL="0" indent="0" algn="r" rtl="1">
              <a:buFont typeface="Arial" panose="020B0604020202020204" pitchFamily="34" charset="0"/>
              <a:buNone/>
            </a:pPr>
            <a:r>
              <a:rPr lang="ar-YE" b="1" i="0" u="none" baseline="0"/>
              <a:t>اعط </a:t>
            </a:r>
            <a:r>
              <a:rPr lang="ar-SA" b="1" i="0" u="none" baseline="0"/>
              <a:t>أمثلة: </a:t>
            </a:r>
            <a:r>
              <a:rPr lang="ar-SA" b="0" i="0" u="none" baseline="0"/>
              <a:t>تتوفر رعاية المرضى الداخليين للرُضّع الذين يعانون الهزال فقط – </a:t>
            </a:r>
            <a:r>
              <a:rPr lang="ar-YE" b="0" i="0" u="none" baseline="0"/>
              <a:t>تحديات </a:t>
            </a:r>
            <a:r>
              <a:rPr lang="ar-SA" b="0" i="0" u="none" baseline="0"/>
              <a:t>تواجه الأمهات والأُسر، </a:t>
            </a:r>
            <a:r>
              <a:rPr lang="ar-YE" b="0" i="0" u="none" baseline="0"/>
              <a:t>حيث </a:t>
            </a:r>
            <a:r>
              <a:rPr lang="ar-SA" b="0" i="0" u="none" baseline="0"/>
              <a:t>إنّ الإحالة إلى رعاية المرضى الداخليين صعبة بالنسبة إلى الأُسر؛ ومتابعة تقديم الرعاية إلى المواليد المعرّضين للخطر محدودة، وعدم كفاية الدعم المجتمعي للرُضّع المعرّضين للخطر ممن تبلغ أعمارهم 0 إلى 6 أشهر، وي</a:t>
            </a:r>
            <a:r>
              <a:rPr lang="ar-YE" b="0" i="0" u="none" baseline="0"/>
              <a:t>ٌهمل</a:t>
            </a:r>
            <a:r>
              <a:rPr lang="ar-SA" b="0" i="0" u="none" baseline="0"/>
              <a:t> الكثير من الأطفال المعرّضين للخطر في الوقت الحالي؛ فهل توجد أي خدمات غير متوفرة أو غير مؤكدة؟ هل هناك خدمات لا تُقدَّم بأفضل جودةٍ؟</a:t>
            </a:r>
          </a:p>
          <a:p>
            <a:pPr marL="0" indent="0" algn="r" rtl="1">
              <a:buFont typeface="Arial" panose="020B0604020202020204" pitchFamily="34" charset="0"/>
              <a:buNone/>
            </a:pPr>
            <a:endParaRPr lang="ar-SA" b="0" i="0" u="none" baseline="0"/>
          </a:p>
          <a:p>
            <a:pPr marL="0" indent="0" algn="r" rtl="1">
              <a:buFont typeface="Arial" panose="020B0604020202020204" pitchFamily="34" charset="0"/>
              <a:buNone/>
            </a:pPr>
            <a:r>
              <a:rPr lang="ar-YE" b="1" i="0" u="none" baseline="0"/>
              <a:t>اسئل عن</a:t>
            </a:r>
            <a:r>
              <a:rPr lang="ar-SA" b="1" i="0" u="none" baseline="0"/>
              <a:t>: </a:t>
            </a:r>
            <a:r>
              <a:rPr lang="ar-SA" b="0" i="0" u="none" baseline="0"/>
              <a:t>"برأيكِ ما هي الآثار التي يتركها هذا الوضع على الرُضّع والأمهات؟"</a:t>
            </a:r>
          </a:p>
          <a:p>
            <a:pPr marL="0" indent="0" algn="r" rtl="1">
              <a:buFont typeface="Arial" panose="020B0604020202020204" pitchFamily="34" charset="0"/>
              <a:buNone/>
            </a:pPr>
            <a:r>
              <a:rPr lang="ar-SA" b="1" i="0" u="none" baseline="0"/>
              <a:t>أمثلة: </a:t>
            </a:r>
            <a:r>
              <a:rPr lang="ar-SA" b="0" i="0" u="none" baseline="0"/>
              <a:t>ضعف النمو، الانتكاس مرة أخرى.    </a:t>
            </a:r>
          </a:p>
          <a:p>
            <a:pPr marL="0" indent="0" algn="r" rtl="1">
              <a:buFont typeface="Arial" panose="020B0604020202020204" pitchFamily="34" charset="0"/>
              <a:buNone/>
            </a:pPr>
            <a:endParaRPr lang="ar-SA" b="0" i="0" u="none" baseline="0"/>
          </a:p>
          <a:p>
            <a:pPr marL="0" indent="0" algn="r" rtl="1">
              <a:buFont typeface="Arial" panose="020B0604020202020204" pitchFamily="34" charset="0"/>
              <a:buNone/>
            </a:pPr>
            <a:r>
              <a:rPr lang="ar-SA" b="0" i="0" u="none" baseline="0"/>
              <a:t>الأسئلة"هل هناك أي آثار جانبية واجهتكِ عند تقديم الخدمات السريرية؟" </a:t>
            </a:r>
          </a:p>
          <a:p>
            <a:pPr marL="0" indent="0" algn="r" rtl="1">
              <a:buFont typeface="Arial" panose="020B0604020202020204" pitchFamily="34" charset="0"/>
              <a:buNone/>
            </a:pPr>
            <a:r>
              <a:rPr lang="ar-SA" b="0" i="0" u="none" baseline="0"/>
              <a:t>الأسئلة: "برأيكِ كيف يمكن التغلب على هذه الآثار؟"</a:t>
            </a:r>
          </a:p>
          <a:p>
            <a:pPr marL="0" indent="0" algn="r" rtl="1">
              <a:buFont typeface="Arial" panose="020B0604020202020204" pitchFamily="34" charset="0"/>
              <a:buNone/>
            </a:pPr>
            <a:endParaRPr lang="ar-SA" b="0" i="0" u="none" baseline="0"/>
          </a:p>
          <a:p>
            <a:pPr marL="0" indent="0" algn="r" rtl="1">
              <a:buFont typeface="Arial" panose="020B0604020202020204" pitchFamily="34" charset="0"/>
              <a:buNone/>
            </a:pPr>
            <a:r>
              <a:rPr lang="ar-SA" b="0" i="0" u="none" baseline="0"/>
              <a:t>تقديم تقرير عما يلي: </a:t>
            </a:r>
          </a:p>
          <a:p>
            <a:pPr marL="0" indent="0" algn="r" rtl="1">
              <a:buFont typeface="Arial" panose="020B0604020202020204" pitchFamily="34" charset="0"/>
              <a:buNone/>
            </a:pPr>
            <a:r>
              <a:rPr lang="ar-SA" b="0" i="0" u="none" baseline="0"/>
              <a:t>"لتلخيص هذا الوضع، نسمع منكِ أن التحديات التي تواجهينها هي "</a:t>
            </a:r>
            <a:r>
              <a:rPr lang="ar-YE" b="0" i="0" u="none" baseline="0"/>
              <a:t>أ</a:t>
            </a:r>
            <a:r>
              <a:rPr lang="ar-SA" b="0" i="0" u="none" baseline="0"/>
              <a:t>" و"</a:t>
            </a:r>
            <a:r>
              <a:rPr lang="ar-YE" b="0" i="0" u="none" baseline="0"/>
              <a:t>ب</a:t>
            </a:r>
            <a:r>
              <a:rPr lang="ar-SA" b="0" i="0" u="none" baseline="0"/>
              <a:t>" و"</a:t>
            </a:r>
            <a:r>
              <a:rPr lang="ar-YE" b="0" i="0" u="none" baseline="0"/>
              <a:t>ج</a:t>
            </a:r>
            <a:r>
              <a:rPr lang="ar-SA" b="0" i="0" u="none" baseline="0"/>
              <a:t>" (يُرجى الملء من المناقشات السابقة)"</a:t>
            </a:r>
          </a:p>
          <a:p>
            <a:pPr marL="0" indent="0" algn="r" rtl="1">
              <a:buFont typeface="Arial" panose="020B0604020202020204" pitchFamily="34" charset="0"/>
              <a:buNone/>
            </a:pPr>
            <a:r>
              <a:rPr lang="ar-SA" b="0" i="0" u="none" baseline="0"/>
              <a:t>"يشارك موظفو الصحة الآخرون في جميع أنحاء العالم التجارب التي واجهتكِ نفسها. إنّ كل هذه التجارب هي التي وجَّهتنا إلى تطوير حزمة مسار الرعاية الخاصة</a:t>
            </a:r>
            <a:r>
              <a:rPr lang="ar" sz="800" b="0"/>
              <a:t> </a:t>
            </a:r>
            <a:r>
              <a:rPr lang="ar-YE" sz="1200" b="0">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أقل من ستة أشهر و المعرضين للمخاطر التغذوية و أمهاتهم (مامي)</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 </a:t>
            </a:r>
            <a:r>
              <a:rPr lang="ar-SA" b="0" i="0" u="none" baseline="0"/>
              <a:t>لمساعدتكِ في عملكِ."</a:t>
            </a:r>
          </a:p>
          <a:p>
            <a:pPr marL="0" indent="0" algn="r" rtl="1">
              <a:buFont typeface="Arial" panose="020B0604020202020204" pitchFamily="34" charset="0"/>
              <a:buNone/>
            </a:pPr>
            <a:r>
              <a:rPr lang="ar-SA" b="0" i="0" u="none" baseline="0"/>
              <a:t>"</a:t>
            </a:r>
            <a:r>
              <a:rPr lang="ar-YE" b="0" i="0" u="none" baseline="0"/>
              <a:t>فكر</a:t>
            </a:r>
            <a:r>
              <a:rPr lang="ar-SA" b="0" i="0" u="none" baseline="0"/>
              <a:t> في الوقت الذي قد يكون فيه مسار الرعاية الخاصة </a:t>
            </a:r>
            <a:r>
              <a:rPr lang="ar-YE" b="0" i="0" u="none" baseline="0"/>
              <a:t>ب</a:t>
            </a:r>
            <a:r>
              <a:rPr lang="ar-YE" sz="800" b="0">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أقل من ستة أشهر و المعرضين للمخاطر التغذوية و أمهاتهم (مامي) </a:t>
            </a:r>
            <a:r>
              <a:rPr lang="ar" sz="800"/>
              <a:t> </a:t>
            </a:r>
            <a:r>
              <a:rPr lang="ar-SA" b="0" i="0" u="none" baseline="0"/>
              <a:t>مفيداً في عملكِ، أو مع الأشخاص الذين تعرفينهم، ووضع ذلك في الاعتبار في أثناء التدريب".</a:t>
            </a:r>
          </a:p>
          <a:p>
            <a:pPr marL="0" indent="0" algn="r" rtl="1">
              <a:buFont typeface="Arial" panose="020B0604020202020204" pitchFamily="34" charset="0"/>
              <a:buNone/>
            </a:pPr>
            <a:endParaRPr lang="en-US" b="0" i="0" u="none" baseline="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14</a:t>
            </a:fld>
            <a:endParaRPr lang="en-UK"/>
          </a:p>
        </p:txBody>
      </p:sp>
    </p:spTree>
    <p:extLst>
      <p:ext uri="{BB962C8B-B14F-4D97-AF65-F5344CB8AC3E}">
        <p14:creationId xmlns:p14="http://schemas.microsoft.com/office/powerpoint/2010/main" val="25300612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80</a:t>
            </a:fld>
            <a:endParaRPr lang="en-UK"/>
          </a:p>
        </p:txBody>
      </p:sp>
    </p:spTree>
    <p:extLst>
      <p:ext uri="{BB962C8B-B14F-4D97-AF65-F5344CB8AC3E}">
        <p14:creationId xmlns:p14="http://schemas.microsoft.com/office/powerpoint/2010/main" val="2482543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YE" b="1"/>
              <a:t>قل</a:t>
            </a:r>
            <a:r>
              <a:rPr lang="ar" b="1"/>
              <a:t>: </a:t>
            </a:r>
            <a:r>
              <a:rPr lang="ar"/>
              <a:t>سنلقي نظرةً على الموضوع الأساسي الاسترخاء.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YE" b="1"/>
              <a:t>اسئل</a:t>
            </a:r>
            <a:r>
              <a:rPr lang="ar" b="1"/>
              <a:t>: </a:t>
            </a:r>
            <a:r>
              <a:rPr lang="ar"/>
              <a:t>لماذا تعتقدين أننا ندرج الاسترخاء كموضوعٍ أساسيٍ في مسار الرعاية الخاصة </a:t>
            </a:r>
            <a:r>
              <a:rPr lang="ar-YE" b="1">
                <a:solidFill>
                  <a:srgbClr val="00B050"/>
                </a:solidFill>
              </a:rPr>
              <a:t>إدارة الرضع الصغار و المعرضين للمخاطر التغذوية أقل من ستة أشهر و أمهاتهم (مامي) </a:t>
            </a:r>
            <a:r>
              <a:rPr lang="a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YE" sz="1200" b="1" kern="1200">
                <a:solidFill>
                  <a:schemeClr val="tx1"/>
                </a:solidFill>
                <a:effectLst/>
                <a:ea typeface="+mn-ea"/>
              </a:rPr>
              <a:t>قم بـ</a:t>
            </a:r>
            <a:r>
              <a:rPr lang="ar" sz="1200" b="1" kern="1200">
                <a:solidFill>
                  <a:schemeClr val="tx1"/>
                </a:solidFill>
                <a:effectLst/>
                <a:ea typeface="+mn-ea"/>
              </a:rPr>
              <a:t>: </a:t>
            </a:r>
            <a:r>
              <a:rPr lang="ar" sz="1200" kern="1200">
                <a:solidFill>
                  <a:schemeClr val="tx1"/>
                </a:solidFill>
                <a:effectLst/>
                <a:ea typeface="+mn-ea"/>
              </a:rPr>
              <a:t>تشجيع المناقشة النشطة حول سبب أهمية الاسترخاء. </a:t>
            </a: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b="1" u="sng"/>
              <a:t>مواضيع النقاش</a:t>
            </a:r>
          </a:p>
          <a:p>
            <a:pPr marL="171450" indent="-171450" algn="r" rtl="1">
              <a:buFont typeface="Arial" panose="020B0604020202020204" pitchFamily="34" charset="0"/>
              <a:buChar char="•"/>
            </a:pPr>
            <a:r>
              <a:rPr lang="ar"/>
              <a:t>قد يؤثِّر كلٌّ من القلق والتعب والضغط العاطفي في نجاح الرضاعة الطبيعية. </a:t>
            </a:r>
          </a:p>
          <a:p>
            <a:pPr marL="171450" indent="-171450" algn="r" rtl="1">
              <a:buFont typeface="Arial" panose="020B0604020202020204" pitchFamily="34" charset="0"/>
              <a:buChar char="•"/>
            </a:pPr>
            <a:r>
              <a:rPr lang="ar"/>
              <a:t>تساعد أساليب الاسترخاء في تحفيز تدفق الحليب والمساهمة في نجاح الرضاعة الطبيعية واستمرارها. كلما شعرت الأم بالاسترخاء بشكلٍ أكبر، زاد تدفق الحليب.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u="sng" baseline="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81</a:t>
            </a:fld>
            <a:endParaRPr lang="en-UK"/>
          </a:p>
        </p:txBody>
      </p:sp>
    </p:spTree>
    <p:extLst>
      <p:ext uri="{BB962C8B-B14F-4D97-AF65-F5344CB8AC3E}">
        <p14:creationId xmlns:p14="http://schemas.microsoft.com/office/powerpoint/2010/main" val="5155363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u="sng"/>
              <a:t>تعليمات النشاط</a:t>
            </a:r>
            <a:endParaRPr lang="en-US"/>
          </a:p>
          <a:p>
            <a:pPr rtl="1"/>
            <a:r>
              <a:rPr lang="ar" b="1"/>
              <a:t>ما يمكن فعله: </a:t>
            </a:r>
            <a:r>
              <a:rPr lang="ar"/>
              <a:t>مطالبة أحد المتطوعين بقراءة السيناريو على الشاشة</a:t>
            </a:r>
            <a:endParaRPr lang="en-US"/>
          </a:p>
          <a:p>
            <a:pPr rtl="1"/>
            <a:endParaRPr lang="en-US"/>
          </a:p>
          <a:p>
            <a:pPr rtl="1"/>
            <a:r>
              <a:rPr lang="ar-YE" b="1"/>
              <a:t>قل</a:t>
            </a:r>
            <a:r>
              <a:rPr lang="ar" b="1"/>
              <a:t>: </a:t>
            </a:r>
            <a:r>
              <a:rPr lang="ar-YE" b="0"/>
              <a:t>يرجى</a:t>
            </a:r>
            <a:r>
              <a:rPr lang="ar-YE" b="1"/>
              <a:t> </a:t>
            </a:r>
            <a:r>
              <a:rPr lang="ar"/>
              <a:t>الرجوع إلى البطاقة جـ5 وجـ6، وقضاء بضع دقائق لقراءة المحتوى. </a:t>
            </a:r>
          </a:p>
          <a:p>
            <a:pPr rtl="1"/>
            <a:endParaRPr lang="en-US" b="1" baseline="0"/>
          </a:p>
          <a:p>
            <a:pPr rtl="1"/>
            <a:r>
              <a:rPr lang="ar" b="1"/>
              <a:t>ما يجب فعله: منح المشاركين بضع دقائق للقراءة.</a:t>
            </a:r>
          </a:p>
          <a:p>
            <a:pPr marL="0" marR="0" lvl="0" indent="0" algn="l" defTabSz="914400" rtl="1" eaLnBrk="1" fontAlgn="auto" latinLnBrk="0" hangingPunct="1">
              <a:lnSpc>
                <a:spcPct val="100000"/>
              </a:lnSpc>
              <a:spcBef>
                <a:spcPts val="0"/>
              </a:spcBef>
              <a:spcAft>
                <a:spcPts val="0"/>
              </a:spcAft>
              <a:buClrTx/>
              <a:buSzTx/>
              <a:buFontTx/>
              <a:buNone/>
              <a:tabLst/>
              <a:defRPr/>
            </a:pPr>
            <a:endParaRPr lang="en-US" b="1" baseline="0"/>
          </a:p>
          <a:p>
            <a:pPr rtl="1"/>
            <a:r>
              <a:rPr lang="ar" b="1"/>
              <a:t>ما يمكن فعله: مطالبة أحد المتطوعين بأن يؤدي دوراً </a:t>
            </a:r>
            <a:r>
              <a:rPr lang="ar-YE" b="1"/>
              <a:t>حول ماذا يمكن ان يفعله </a:t>
            </a:r>
            <a:r>
              <a:rPr lang="ar" b="1"/>
              <a:t>في هذا السيناريو. </a:t>
            </a:r>
          </a:p>
          <a:p>
            <a:pPr rtl="1"/>
            <a:r>
              <a:rPr lang="ar" b="1"/>
              <a:t>ما يمكن فعله: مطالبة المشاركين الآخرين بالتفكير والتعقيب على أداء الدور. </a:t>
            </a:r>
            <a:endParaRPr lang="en-US" b="1"/>
          </a:p>
          <a:p>
            <a:pPr marL="171450" indent="-171450" rtl="1">
              <a:buFont typeface="Arial" panose="020B0604020202020204" pitchFamily="34" charset="0"/>
              <a:buChar char="•"/>
            </a:pPr>
            <a:endParaRPr lang="en-US"/>
          </a:p>
          <a:p>
            <a:pPr marL="0" indent="0" rtl="1">
              <a:buFont typeface="Arial" panose="020B0604020202020204" pitchFamily="34" charset="0"/>
              <a:buNone/>
            </a:pPr>
            <a:r>
              <a:rPr lang="ar" b="1" u="sng"/>
              <a:t>مواضيع النقاش</a:t>
            </a:r>
            <a:endParaRPr lang="en-US" b="1" u="sng"/>
          </a:p>
          <a:p>
            <a:pPr marL="171450" indent="-171450" rtl="1">
              <a:buFont typeface="Arial" panose="020B0604020202020204" pitchFamily="34" charset="0"/>
              <a:buChar char="•"/>
            </a:pPr>
            <a:r>
              <a:rPr lang="ar"/>
              <a:t>ثمة أساليب استرخاء مختلفة. يُرجى مناقشتها مع الأم وتحديد الطريقة المفضلة. </a:t>
            </a:r>
          </a:p>
          <a:p>
            <a:pPr marL="171450" indent="-171450" rtl="1">
              <a:buFont typeface="Arial" panose="020B0604020202020204" pitchFamily="34" charset="0"/>
              <a:buChar char="•"/>
            </a:pPr>
            <a:r>
              <a:rPr lang="ar"/>
              <a:t>تتضمن أمثلة عن أساليب الاسترخاء: تمارين التنفس الموجَّهة بالتسجيل الصوتي، والاستماع إلى الموسيقى، والتدليك، وغيرها.</a:t>
            </a:r>
          </a:p>
          <a:p>
            <a:pPr marL="171450" indent="-171450" rtl="1">
              <a:buFont typeface="Arial" panose="020B0604020202020204" pitchFamily="34" charset="0"/>
              <a:buChar char="•"/>
            </a:pPr>
            <a:r>
              <a:rPr lang="ar"/>
              <a:t>التنفس العميق: </a:t>
            </a:r>
            <a:r>
              <a:rPr lang="ar-YE"/>
              <a:t>يستخدم </a:t>
            </a:r>
            <a:r>
              <a:rPr lang="ar"/>
              <a:t>في المواقف العصيبة، </a:t>
            </a:r>
            <a:r>
              <a:rPr lang="ar-YE"/>
              <a:t>التي ي</a:t>
            </a:r>
            <a:r>
              <a:rPr lang="ar"/>
              <a:t>دخل الشخص في وضعية المواجهة أو الهروب. </a:t>
            </a:r>
            <a:r>
              <a:rPr lang="ar-YE"/>
              <a:t>و</a:t>
            </a:r>
            <a:r>
              <a:rPr lang="ar"/>
              <a:t>في هذه الوضعية، يُظهر الشخص عقلاً "مشوشاً"، ويتعرق، وتبدأ عضلاته في التوتر، ويزداد معدل ضربات قلبه، وما إلى ذلك.</a:t>
            </a:r>
          </a:p>
          <a:p>
            <a:pPr marL="171450" indent="-171450" rtl="1">
              <a:buFont typeface="Arial" panose="020B0604020202020204" pitchFamily="34" charset="0"/>
              <a:buChar char="•"/>
            </a:pPr>
            <a:r>
              <a:rPr lang="ar"/>
              <a:t>في المواقف العصيبة، يصبح التنفس سريعاً وضحلاً. يعمل التنفس العميق على تهدئة الجسم لأن هذا الأمر ما يفعله الجسم عندما يكون هادئاً.</a:t>
            </a:r>
          </a:p>
          <a:p>
            <a:pPr marL="171450" indent="-171450" rtl="1">
              <a:buFont typeface="Arial" panose="020B0604020202020204" pitchFamily="34" charset="0"/>
              <a:buChar char="•"/>
            </a:pPr>
            <a:r>
              <a:rPr lang="ar"/>
              <a:t>التصور: تخيُّل شيء يجعلكِ هادئةً أو شيء تحبينه. التفكير في تفاصيل الشكل العام له، هل الجو دافئ؟ وما إلى ذلك</a:t>
            </a:r>
          </a:p>
          <a:p>
            <a:pPr marL="171450" indent="-171450" rtl="1">
              <a:buFont typeface="Arial" panose="020B0604020202020204" pitchFamily="34" charset="0"/>
              <a:buChar char="•"/>
            </a:pPr>
            <a:r>
              <a:rPr lang="ar"/>
              <a:t>أسلوب العناق بقوة </a:t>
            </a:r>
          </a:p>
          <a:p>
            <a:pPr rtl="1"/>
            <a:r>
              <a:rPr lang="ar"/>
              <a:t>• مطالبة الأم أو مُقدِّم الرعاية (سواءٍ كانت واقفةً أو جالسةً على كرسي) بالتأكد من أنّ باطن القدمين مسطحان على الأرض. </a:t>
            </a:r>
          </a:p>
          <a:p>
            <a:pPr rtl="1"/>
            <a:r>
              <a:rPr lang="ar"/>
              <a:t>• تحريك القدمين (الضغط برفق على الأرض أو تحريكهما من جانب إلى آخر مع الحفاظ على تثبيت باطن القدمين على الأرض في جميع الأوقات)، ثم مع إبقاء أقدام الأم/مقدِّمي الرعاية ثابتةً على الأرض، يُرجى مطالبتها بتخيل أنها تضغط بأقدامها في رمالٍ ناعمةٍ دافئةٍ أو أرضٍ ناعمةٍ. </a:t>
            </a:r>
          </a:p>
          <a:p>
            <a:pPr rtl="1"/>
            <a:r>
              <a:rPr lang="ar"/>
              <a:t>• ثم مطالبتها أن تعكس ذراعيها في الجزء الأمامي، وباستخدام يدها المعاكسة على ذراعها الأخرى، تضغط بلطف بيدها على ذراعها، وتحرك يدها من الكتف إلى الكوع، ثم من الكوع إلى الرسغ والعودة مرة أخرى إلى الكوع. الضغط برفق على كلتا الذراعين في الوقت نفسه. </a:t>
            </a:r>
          </a:p>
          <a:p>
            <a:pPr rtl="1"/>
            <a:r>
              <a:rPr lang="ar"/>
              <a:t>• ثم مطالبتها أن تلف ذراعيها حول نفسها بحيث تلامس يداها ظهرها/لوح كتفها. وتدلك هذه المنطقة بالكامل بلطفٍ لمدة دقيقةٍ واحدةٍ تقريباً. ثم تترك ذراعيها. </a:t>
            </a:r>
          </a:p>
          <a:p>
            <a:pPr rtl="1"/>
            <a:endParaRPr lang="en-US"/>
          </a:p>
          <a:p>
            <a:pPr rtl="1"/>
            <a:r>
              <a:rPr lang="ar"/>
              <a:t>أسلوب تدليك الظهر (بمساعدة شريك) </a:t>
            </a:r>
          </a:p>
          <a:p>
            <a:pPr rtl="1"/>
            <a:r>
              <a:rPr lang="ar"/>
              <a:t>• تجلس الأم على الطاولة وتسند رأسها على ذراعيها وتشعر بالاسترخاء قدر الإمكان. </a:t>
            </a:r>
          </a:p>
          <a:p>
            <a:pPr rtl="1"/>
            <a:r>
              <a:rPr lang="ar"/>
              <a:t>• إبلاغها بضرورة أن يكون ثدييها وظهرها عاريين. </a:t>
            </a:r>
          </a:p>
          <a:p>
            <a:pPr rtl="1"/>
            <a:r>
              <a:rPr lang="ar"/>
              <a:t>• ينبغي أن يكون الكرسي بعيداً بدرجةٍ كافيةٍ عن الطاولة حتى يتدلى ثدييها بحريةٍ. </a:t>
            </a:r>
          </a:p>
          <a:p>
            <a:pPr rtl="1"/>
            <a:r>
              <a:rPr lang="ar"/>
              <a:t>• تدليك جانبي عمودها الفقري بالإبهام، في حركات دائرية صغيرة، بدايةً من رقبتها إلى لوحات كتفيها. </a:t>
            </a:r>
          </a:p>
          <a:p>
            <a:pPr rtl="1"/>
            <a:r>
              <a:rPr lang="ar"/>
              <a:t>• الاستفسار منها عن شعورها، وما إذا كان هذا الأسلوب يجعلها تشعر بالراحة. ملحوظة: يمكن عرض هذا الأسلوب في أثناء دورة المشورة الخاصة بالأم وشريكها لممارستها في المنزل. </a:t>
            </a:r>
          </a:p>
          <a:p>
            <a:pPr marL="171450" indent="-171450" rtl="1">
              <a:buFont typeface="Arial" panose="020B0604020202020204" pitchFamily="34" charset="0"/>
              <a:buChar char="•"/>
            </a:pPr>
            <a:endParaRPr lang="en-US" baseline="0"/>
          </a:p>
          <a:p>
            <a:pPr marL="171450" indent="-171450" rtl="1">
              <a:buFont typeface="Arial" panose="020B0604020202020204" pitchFamily="34" charset="0"/>
              <a:buChar char="•"/>
            </a:pPr>
            <a:endParaRPr lang="en-US" baseline="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82</a:t>
            </a:fld>
            <a:endParaRPr lang="en-UK"/>
          </a:p>
        </p:txBody>
      </p:sp>
    </p:spTree>
    <p:extLst>
      <p:ext uri="{BB962C8B-B14F-4D97-AF65-F5344CB8AC3E}">
        <p14:creationId xmlns:p14="http://schemas.microsoft.com/office/powerpoint/2010/main" val="8501550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YE" b="1"/>
              <a:t>قل</a:t>
            </a:r>
            <a:r>
              <a:rPr lang="ar" b="1"/>
              <a:t>: </a:t>
            </a:r>
            <a:r>
              <a:rPr lang="ar"/>
              <a:t>سنلقي نظرةً على الموضوع الأساسي البكاء والنوم.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b="1"/>
              <a:t>الأسئلة: </a:t>
            </a:r>
            <a:r>
              <a:rPr lang="ar"/>
              <a:t>لماذا تعتقد</a:t>
            </a:r>
            <a:r>
              <a:rPr lang="ar-YE"/>
              <a:t>ون</a:t>
            </a:r>
            <a:r>
              <a:rPr lang="ar"/>
              <a:t> أننا ندرج البكاء والنوم كموضوعٍ أساسيٍ في مسار الرعاية الخاصة </a:t>
            </a:r>
            <a:r>
              <a:rPr lang="ar-YE" b="1">
                <a:solidFill>
                  <a:srgbClr val="00B050"/>
                </a:solidFill>
              </a:rPr>
              <a:t>إدارة الرضع الصغار و المعرضين للمخاطر التغذوية أقل من ستة أشهر و أمهاتهم (مامي)</a:t>
            </a:r>
            <a:r>
              <a:rPr lang="a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sz="1200" b="1" kern="1200">
                <a:solidFill>
                  <a:schemeClr val="tx1"/>
                </a:solidFill>
                <a:effectLst/>
                <a:ea typeface="+mn-ea"/>
              </a:rPr>
              <a:t>ما يمكن فعله: </a:t>
            </a:r>
            <a:r>
              <a:rPr lang="ar" sz="1200" kern="1200">
                <a:solidFill>
                  <a:schemeClr val="tx1"/>
                </a:solidFill>
                <a:effectLst/>
                <a:ea typeface="+mn-ea"/>
              </a:rPr>
              <a:t>تشجيع</a:t>
            </a:r>
            <a:r>
              <a:rPr lang="ar-YE" sz="1200" kern="1200">
                <a:solidFill>
                  <a:schemeClr val="tx1"/>
                </a:solidFill>
                <a:effectLst/>
                <a:ea typeface="+mn-ea"/>
              </a:rPr>
              <a:t> المشاركين على</a:t>
            </a:r>
            <a:r>
              <a:rPr lang="ar" sz="1200" kern="1200">
                <a:solidFill>
                  <a:schemeClr val="tx1"/>
                </a:solidFill>
                <a:effectLst/>
                <a:ea typeface="+mn-ea"/>
              </a:rPr>
              <a:t> المناقشة النشطة</a:t>
            </a:r>
            <a:r>
              <a:rPr lang="ar-YE" sz="1200" kern="1200">
                <a:solidFill>
                  <a:schemeClr val="tx1"/>
                </a:solidFill>
                <a:effectLst/>
                <a:ea typeface="+mn-ea"/>
              </a:rPr>
              <a:t> و الفعالة</a:t>
            </a:r>
            <a:r>
              <a:rPr lang="ar" sz="1200" kern="1200">
                <a:solidFill>
                  <a:schemeClr val="tx1"/>
                </a:solidFill>
                <a:effectLst/>
                <a:ea typeface="+mn-ea"/>
              </a:rPr>
              <a:t> حول سبب أهمية الاسترخاء. </a:t>
            </a: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b="1" u="sng"/>
              <a:t>مواضيع النقاش</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البكاء أمر طبيعي وهو الطريقة التي يعبِّر بها الأطفال عن أنفسهم.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يبكي بعض الأطفال أكثر من غيرهم بينما يبكي البعض الآخر عند عدم حدوث أي شيء خاطئ معهم.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بالنسبة إلى طفل يبلغ من العمر شهرين، يمكن أن تتراوح مدة البكاء بين 30 دقيقةً في اليوم و5-6 ساعات في اليوم.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قد يزداد البكاء، أحياناً في وقتٍ متأخرٍ بعد الظهر وبداية المساء، في عمر 6-8 أسابيع</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قد يضع البكاء الأم/مُقدِّم الرعاية والأسرة تحت ضغط ويتسبَّب في إرهاقها ويضغط على مُقدِّم الرعاية الأساسي للبحث عن طرق لتهدئة الرضيع.</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إن تقديم سُبُل دعم مفيدة حول طرق تهدئة الرضيع الذي يبكي يمكن أن يكون مفيداً بشكلٍ لا يصدق ويخفِّف من هذا التوتر للأم.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يختلف جميع الأطفال في النوم. قد لا ينام بعض الأطفال لفتراتٍ طويلةٍ.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يمكن أن يتسبَّب البكاء أيضاً في إرهاق وإجهاد الأم/مُقدِّم الرعاية.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يمكن أن يكون تقديم نصائحٍ مفيدةٍ حول النوم الصحي والآمن أمراً مفيداً جداً لأم الرضيع. </a:t>
            </a:r>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83</a:t>
            </a:fld>
            <a:endParaRPr lang="en-UK"/>
          </a:p>
        </p:txBody>
      </p:sp>
    </p:spTree>
    <p:extLst>
      <p:ext uri="{BB962C8B-B14F-4D97-AF65-F5344CB8AC3E}">
        <p14:creationId xmlns:p14="http://schemas.microsoft.com/office/powerpoint/2010/main" val="4816530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b="1" u="sng"/>
              <a:t>تعليمات النشاط</a:t>
            </a:r>
            <a:endParaRPr lang="en-US"/>
          </a:p>
          <a:p>
            <a:pPr algn="r" rtl="1"/>
            <a:r>
              <a:rPr lang="ar" b="1"/>
              <a:t>ما يمكن فعله: </a:t>
            </a:r>
            <a:r>
              <a:rPr lang="ar"/>
              <a:t>مطالبة أحد المتطوعين بقراءة السيناريو على الشاشة</a:t>
            </a:r>
            <a:endParaRPr lang="en-US"/>
          </a:p>
          <a:p>
            <a:pPr algn="r" rtl="1"/>
            <a:endParaRPr lang="en-US"/>
          </a:p>
          <a:p>
            <a:pPr algn="r" rtl="1"/>
            <a:r>
              <a:rPr lang="ar-YE" b="1"/>
              <a:t>تحدث عن</a:t>
            </a:r>
            <a:r>
              <a:rPr lang="ar" b="1"/>
              <a:t>: </a:t>
            </a:r>
            <a:r>
              <a:rPr lang="ar"/>
              <a:t>الرجوع إلى البطاقة جـ ، وقضاء بضع دقائق لقراءة المحتوى. </a:t>
            </a:r>
          </a:p>
          <a:p>
            <a:pPr algn="r" rtl="1"/>
            <a:endParaRPr lang="en-US" b="1" baseline="0"/>
          </a:p>
          <a:p>
            <a:pPr algn="r" rtl="1"/>
            <a:r>
              <a:rPr lang="ar" b="1"/>
              <a:t>ما يجب فعله: منح المشاركين بضع دقائق للقراءة.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YE" b="1"/>
              <a:t>قل</a:t>
            </a:r>
            <a:r>
              <a:rPr lang="ar" b="1"/>
              <a:t>: </a:t>
            </a:r>
            <a:r>
              <a:rPr lang="ar"/>
              <a:t>تذكر نقاط المشورة </a:t>
            </a:r>
            <a:r>
              <a:rPr lang="ar-YE"/>
              <a:t>الفعالة و </a:t>
            </a:r>
            <a:r>
              <a:rPr lang="ar"/>
              <a:t>سريعة الاستجابة مرة أخرى - معلومات صغيرة ومفيدة وهادفة. عدم إصدار أي حكم أو انتقاد. الثناء والتشجيع حيث يمكن ذلك. الاتفاق على إجراء يمكن تنفيذه لمُقدِّم الرعاية لمحاولة إيجاد حل للتحدي الذي تواجهينه. </a:t>
            </a:r>
            <a:endParaRPr lang="en-US"/>
          </a:p>
          <a:p>
            <a:pPr algn="r" rtl="1"/>
            <a:endParaRPr lang="en-US" baseline="0"/>
          </a:p>
          <a:p>
            <a:pPr algn="r" rtl="1"/>
            <a:r>
              <a:rPr lang="ar" b="1"/>
              <a:t>ما يمكن فعله: </a:t>
            </a:r>
            <a:r>
              <a:rPr lang="ar-YE" b="1"/>
              <a:t>طلب</a:t>
            </a:r>
            <a:r>
              <a:rPr lang="ar" b="1"/>
              <a:t> أحد المتطوعين بأن يؤدي دوراً ما قد يخبروا به الأب أو الأم في السيناريو. </a:t>
            </a:r>
          </a:p>
          <a:p>
            <a:pPr algn="r" rtl="1"/>
            <a:r>
              <a:rPr lang="ar" b="1"/>
              <a:t>ما يمكن فعله: </a:t>
            </a:r>
            <a:r>
              <a:rPr lang="ar-YE" b="1"/>
              <a:t>طلب</a:t>
            </a:r>
            <a:r>
              <a:rPr lang="ar" b="1"/>
              <a:t> المشاركين الآخرين بالتفكير والتعقيب على أداء الدور. </a:t>
            </a:r>
            <a:endParaRPr lang="en-US" b="1"/>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84</a:t>
            </a:fld>
            <a:endParaRPr lang="en-UK"/>
          </a:p>
        </p:txBody>
      </p:sp>
    </p:spTree>
    <p:extLst>
      <p:ext uri="{BB962C8B-B14F-4D97-AF65-F5344CB8AC3E}">
        <p14:creationId xmlns:p14="http://schemas.microsoft.com/office/powerpoint/2010/main" val="8803404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t>تقديم تقرير عما يلي: </a:t>
            </a:r>
            <a:r>
              <a:rPr lang="ar" b="0"/>
              <a:t>إنّ النصائح السبعة للنوم الآمن هي طريقة جيدة للتذكير بنصائح النوم الآمن. </a:t>
            </a:r>
          </a:p>
          <a:p>
            <a:pPr rtl="1"/>
            <a:endParaRPr lang="en-US" b="0" baseline="0"/>
          </a:p>
          <a:p>
            <a:pPr rtl="1"/>
            <a:r>
              <a:rPr lang="ar" b="1"/>
              <a:t>ما يمكن فعله: </a:t>
            </a:r>
            <a:r>
              <a:rPr lang="ar" b="0"/>
              <a:t>قراءة النقاط السبعة التي تظهر على الشاشة</a:t>
            </a:r>
            <a:endParaRPr lang="en-US" b="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85</a:t>
            </a:fld>
            <a:endParaRPr lang="en-UK"/>
          </a:p>
        </p:txBody>
      </p:sp>
    </p:spTree>
    <p:extLst>
      <p:ext uri="{BB962C8B-B14F-4D97-AF65-F5344CB8AC3E}">
        <p14:creationId xmlns:p14="http://schemas.microsoft.com/office/powerpoint/2010/main" val="20932722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YE" b="1"/>
              <a:t>قل</a:t>
            </a:r>
            <a:r>
              <a:rPr lang="ar" b="1"/>
              <a:t>: </a:t>
            </a:r>
            <a:r>
              <a:rPr lang="ar"/>
              <a:t>سنلقي نظرةً على الموضوع الأساسي الرعاية في مرحلة التنشئة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algn="r" rtl="1"/>
            <a:r>
              <a:rPr lang="ar" b="1"/>
              <a:t>الأسئلة: </a:t>
            </a:r>
            <a:r>
              <a:rPr lang="ar"/>
              <a:t>هل يتمكَّن أي شخص من توضيح معنى الرعاية في مرحلة التنشئة لنا؟</a:t>
            </a:r>
          </a:p>
          <a:p>
            <a:pPr algn="r" rtl="1"/>
            <a:endParaRPr lang="en-US" baseline="0"/>
          </a:p>
          <a:p>
            <a:pPr algn="r" rtl="1"/>
            <a:r>
              <a:rPr lang="ar" b="1" u="sng"/>
              <a:t>مواضيع النقاش:</a:t>
            </a:r>
          </a:p>
          <a:p>
            <a:pPr marL="171450" indent="-171450" algn="r" rtl="1">
              <a:buFont typeface="Arial" panose="020B0604020202020204" pitchFamily="34" charset="0"/>
              <a:buChar char="•"/>
            </a:pPr>
            <a:r>
              <a:rPr lang="ar" sz="1200" b="0" i="0" kern="1200">
                <a:solidFill>
                  <a:schemeClr val="tx1"/>
                </a:solidFill>
                <a:effectLst/>
                <a:ea typeface="+mn-ea"/>
              </a:rPr>
              <a:t>لإخراج إمكاناتهم الكاملة، يحتاج الأطفال إلى المكونات الخمسة المترابطة وغير القابلة للتجزئة للرعاية في مرحلة التنشئة: </a:t>
            </a:r>
          </a:p>
          <a:p>
            <a:pPr marL="628650" lvl="1" indent="-171450" algn="r" rtl="1">
              <a:buFont typeface="Arial" panose="020B0604020202020204" pitchFamily="34" charset="0"/>
              <a:buChar char="•"/>
            </a:pPr>
            <a:r>
              <a:rPr lang="ar" sz="1200" b="0" i="0" kern="1200">
                <a:solidFill>
                  <a:schemeClr val="tx1"/>
                </a:solidFill>
                <a:effectLst/>
                <a:ea typeface="+mn-ea"/>
              </a:rPr>
              <a:t>صحة جيدة</a:t>
            </a:r>
          </a:p>
          <a:p>
            <a:pPr marL="628650" lvl="1" indent="-171450" algn="r" rtl="1">
              <a:buFont typeface="Arial" panose="020B0604020202020204" pitchFamily="34" charset="0"/>
              <a:buChar char="•"/>
            </a:pPr>
            <a:r>
              <a:rPr lang="ar" sz="1200" b="0" i="0" kern="1200">
                <a:solidFill>
                  <a:schemeClr val="tx1"/>
                </a:solidFill>
                <a:effectLst/>
                <a:ea typeface="+mn-ea"/>
              </a:rPr>
              <a:t>التغذية الكافية</a:t>
            </a:r>
          </a:p>
          <a:p>
            <a:pPr marL="628650" lvl="1" indent="-171450" algn="r" rtl="1">
              <a:buFont typeface="Arial" panose="020B0604020202020204" pitchFamily="34" charset="0"/>
              <a:buChar char="•"/>
            </a:pPr>
            <a:r>
              <a:rPr lang="ar" sz="1200" b="0" i="0" kern="1200">
                <a:solidFill>
                  <a:schemeClr val="tx1"/>
                </a:solidFill>
                <a:effectLst/>
                <a:ea typeface="+mn-ea"/>
              </a:rPr>
              <a:t>السلامة والأمن</a:t>
            </a:r>
          </a:p>
          <a:p>
            <a:pPr marL="628650" lvl="1" indent="-171450" algn="r" rtl="1">
              <a:buFont typeface="Arial" panose="020B0604020202020204" pitchFamily="34" charset="0"/>
              <a:buChar char="•"/>
            </a:pPr>
            <a:r>
              <a:rPr lang="ar" sz="1200" b="0" i="0" kern="1200">
                <a:solidFill>
                  <a:schemeClr val="tx1"/>
                </a:solidFill>
                <a:effectLst/>
                <a:ea typeface="+mn-ea"/>
              </a:rPr>
              <a:t>الرعاية </a:t>
            </a:r>
            <a:r>
              <a:rPr lang="ar-YE" sz="1200" b="0" i="0" kern="1200">
                <a:solidFill>
                  <a:schemeClr val="tx1"/>
                </a:solidFill>
                <a:effectLst/>
                <a:ea typeface="+mn-ea"/>
              </a:rPr>
              <a:t>المستجيبة</a:t>
            </a:r>
            <a:endParaRPr lang="ar" sz="1200" b="0" i="0" kern="1200">
              <a:solidFill>
                <a:schemeClr val="tx1"/>
              </a:solidFill>
              <a:effectLst/>
              <a:ea typeface="+mn-ea"/>
            </a:endParaRPr>
          </a:p>
          <a:p>
            <a:pPr marL="628650" lvl="1" indent="-171450" algn="r" rtl="1">
              <a:buFont typeface="Arial" panose="020B0604020202020204" pitchFamily="34" charset="0"/>
              <a:buChar char="•"/>
            </a:pPr>
            <a:r>
              <a:rPr lang="ar" sz="1200" b="0" i="0" kern="1200">
                <a:solidFill>
                  <a:schemeClr val="tx1"/>
                </a:solidFill>
                <a:effectLst/>
                <a:ea typeface="+mn-ea"/>
              </a:rPr>
              <a:t>فرص التعلُّم</a:t>
            </a:r>
            <a:r>
              <a:rPr lang="ar-YE" sz="1200" b="0" i="0" kern="1200">
                <a:solidFill>
                  <a:schemeClr val="tx1"/>
                </a:solidFill>
                <a:effectLst/>
                <a:ea typeface="+mn-ea"/>
              </a:rPr>
              <a:t> المبكرة</a:t>
            </a:r>
            <a:endParaRPr lang="ar" sz="1200" b="0" i="0" kern="1200">
              <a:solidFill>
                <a:schemeClr val="tx1"/>
              </a:solidFill>
              <a:effectLst/>
              <a:ea typeface="+mn-ea"/>
            </a:endParaRPr>
          </a:p>
          <a:p>
            <a:pPr marL="171450" indent="-171450" algn="r" rtl="1">
              <a:buFont typeface="Arial" panose="020B0604020202020204" pitchFamily="34" charset="0"/>
              <a:buChar char="•"/>
            </a:pPr>
            <a:r>
              <a:rPr lang="ar" sz="1200" b="0" i="0" kern="1200">
                <a:solidFill>
                  <a:schemeClr val="tx1"/>
                </a:solidFill>
                <a:effectLst/>
                <a:ea typeface="+mn-ea"/>
              </a:rPr>
              <a:t>في السنوات الأولى من الحياة، يكون الآباء وأفراد الأسرة المقربون ومُقدِّمو الرعاية هم الأفراد الأقرب إلى الطفل الصغير وبالتالي فهم أفضل أشخاص تقدِّم الرعاية في مرحلة التنشئة. </a:t>
            </a:r>
          </a:p>
          <a:p>
            <a:pPr marL="171450" indent="-171450" algn="r" rtl="1">
              <a:buFont typeface="Arial" panose="020B0604020202020204" pitchFamily="34" charset="0"/>
              <a:buChar char="•"/>
            </a:pPr>
            <a:r>
              <a:rPr lang="ar" sz="1200" b="0" i="0" kern="1200">
                <a:solidFill>
                  <a:schemeClr val="tx1"/>
                </a:solidFill>
                <a:effectLst/>
                <a:ea typeface="+mn-ea"/>
              </a:rPr>
              <a:t>وهذا هو السبب الكامن وراء أهمية البيئات الأسرية الآمنة للأطفال الصغار. </a:t>
            </a:r>
          </a:p>
          <a:p>
            <a:pPr marL="171450" indent="-171450" algn="r" rtl="1">
              <a:buFont typeface="Arial" panose="020B0604020202020204" pitchFamily="34" charset="0"/>
              <a:buChar char="•"/>
            </a:pPr>
            <a:endParaRPr lang="en-US" sz="1200" b="0" i="0" kern="1200">
              <a:solidFill>
                <a:schemeClr val="tx1"/>
              </a:solidFill>
              <a:effectLs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 b="1"/>
              <a:t>الأسئلة: </a:t>
            </a:r>
            <a:r>
              <a:rPr lang="ar"/>
              <a:t>لماذا تعتقدين أننا ندرج الرعاية في مرحلة التنشئة كموضوعٍ أساسيٍ في مسار الرعاية الخاصة تدبير الرضع الصغار أقل من 6 أشهر و عاليي الخطورة التغذوية مع أمهاتهم عند الرُضّع؟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sz="1200" b="1" kern="1200">
                <a:solidFill>
                  <a:schemeClr val="tx1"/>
                </a:solidFill>
                <a:effectLst/>
                <a:ea typeface="+mn-ea"/>
              </a:rPr>
              <a:t>ما يمكن فعله: </a:t>
            </a:r>
            <a:r>
              <a:rPr lang="ar" sz="1200" b="0" kern="1200">
                <a:solidFill>
                  <a:schemeClr val="tx1"/>
                </a:solidFill>
                <a:effectLst/>
                <a:ea typeface="+mn-ea"/>
              </a:rPr>
              <a:t>تشجيع المناقشة النشطة حول سبب أهمية </a:t>
            </a:r>
            <a:r>
              <a:rPr lang="ar-YE" sz="1200" b="0" kern="1200">
                <a:solidFill>
                  <a:schemeClr val="tx1"/>
                </a:solidFill>
                <a:effectLst/>
                <a:ea typeface="+mn-ea"/>
              </a:rPr>
              <a:t>الرعاية في مرحلة التنشئة</a:t>
            </a:r>
            <a:r>
              <a:rPr lang="ar" sz="1200" b="1" kern="1200">
                <a:solidFill>
                  <a:schemeClr val="tx1"/>
                </a:solidFill>
                <a:effectLst/>
                <a:ea typeface="+mn-ea"/>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b="1" u="sng"/>
              <a:t>مواضيع النقاش</a:t>
            </a:r>
          </a:p>
          <a:p>
            <a:pPr marL="171450" indent="-171450" algn="r" rtl="1">
              <a:buFont typeface="Arial" panose="020B0604020202020204" pitchFamily="34" charset="0"/>
              <a:buChar char="•"/>
            </a:pPr>
            <a:r>
              <a:rPr lang="ar" sz="1200" b="0" i="0" kern="1200">
                <a:solidFill>
                  <a:schemeClr val="tx1"/>
                </a:solidFill>
                <a:effectLst/>
                <a:ea typeface="+mn-ea"/>
              </a:rPr>
              <a:t>يحتاج جميع الأطفال إلى الرعاية في مرحلة التنشئة لتطوير إمكاناتهم الكاملة - فهي ضرورية لنمو الأطفال بشكل صحي وتنمية مهاراتهم. </a:t>
            </a:r>
          </a:p>
          <a:p>
            <a:pPr marL="171450" indent="-171450" algn="r" rtl="1">
              <a:buFont typeface="Arial" panose="020B0604020202020204" pitchFamily="34" charset="0"/>
              <a:buChar char="•"/>
            </a:pPr>
            <a:r>
              <a:rPr lang="ar" sz="1200" b="0" i="0" kern="1200">
                <a:solidFill>
                  <a:schemeClr val="tx1"/>
                </a:solidFill>
                <a:effectLst/>
                <a:ea typeface="+mn-ea"/>
              </a:rPr>
              <a:t>إنّ الفترة من الحمل حتى يبلغ الطفل ثلاث سنوات، عندما يكون الدماغ أكثر عُرضة للتأثيرات البيئية، هامّة للغاية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1200" kern="1200">
                <a:solidFill>
                  <a:schemeClr val="tx1"/>
                </a:solidFill>
                <a:effectLst/>
                <a:ea typeface="+mn-ea"/>
              </a:rPr>
              <a:t>وتشمل هذه الفترة عمر 0-6 أشهر.</a:t>
            </a:r>
            <a:endParaRPr lang="en-US" sz="1200" b="0" i="0"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86</a:t>
            </a:fld>
            <a:endParaRPr lang="en-UK"/>
          </a:p>
        </p:txBody>
      </p:sp>
    </p:spTree>
    <p:extLst>
      <p:ext uri="{BB962C8B-B14F-4D97-AF65-F5344CB8AC3E}">
        <p14:creationId xmlns:p14="http://schemas.microsoft.com/office/powerpoint/2010/main" val="23100548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b="1" u="sng"/>
              <a:t>تعليمات النشاط</a:t>
            </a:r>
            <a:endParaRPr lang="en-US"/>
          </a:p>
          <a:p>
            <a:pPr algn="r" rtl="1"/>
            <a:r>
              <a:rPr lang="ar" b="1"/>
              <a:t>ما يمكن فعله: </a:t>
            </a:r>
            <a:r>
              <a:rPr lang="ar"/>
              <a:t>مطالبة أحد المتطوعين بقراءة السيناريو على الشاشة</a:t>
            </a:r>
            <a:endParaRPr lang="en-US"/>
          </a:p>
          <a:p>
            <a:pPr algn="r" rtl="1"/>
            <a:endParaRPr lang="en-US"/>
          </a:p>
          <a:p>
            <a:pPr algn="r" rtl="1"/>
            <a:r>
              <a:rPr lang="ar" b="1"/>
              <a:t>تقديم تقرير عما يلي: </a:t>
            </a:r>
            <a:r>
              <a:rPr lang="ar"/>
              <a:t>الرجوع إلى البطاقة جـ ، وقضاء بضع دقائق لقراءة المحتوى. </a:t>
            </a:r>
          </a:p>
          <a:p>
            <a:pPr algn="r" rtl="1"/>
            <a:endParaRPr lang="en-US" b="1" baseline="0"/>
          </a:p>
          <a:p>
            <a:pPr algn="r" rtl="1"/>
            <a:r>
              <a:rPr lang="ar" b="1"/>
              <a:t>ما يجب فعله: منح المشاركين بضع دقائق للقراءة.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 b="1"/>
              <a:t>تقديم تقرير عما يلي: </a:t>
            </a:r>
            <a:r>
              <a:rPr lang="ar"/>
              <a:t>تذكر نقاط المشورة </a:t>
            </a:r>
            <a:r>
              <a:rPr lang="ar-YE"/>
              <a:t>المستجيبة و الفعالة </a:t>
            </a:r>
            <a:r>
              <a:rPr lang="ar"/>
              <a:t>مرة أخرى - معلومات صغيرة ومفيدة وهادفة. عدم إصدار أي حكم أو انتقاد. الثناء والتشجيع حيث يمكن ذلك. الاتفاق على إجراء يمكن تنفيذه لمُقدِّم الرعاية لمحاولة إيجاد حل للتحدي الذي تواجهينه. </a:t>
            </a:r>
            <a:endParaRPr lang="en-US"/>
          </a:p>
          <a:p>
            <a:pPr algn="r" rtl="1"/>
            <a:endParaRPr lang="en-US" baseline="0"/>
          </a:p>
          <a:p>
            <a:pPr algn="r" rtl="1"/>
            <a:r>
              <a:rPr lang="ar" b="1"/>
              <a:t>ما يمكن فعله: </a:t>
            </a:r>
            <a:r>
              <a:rPr lang="ar" b="0"/>
              <a:t>مطالبة أحد المتطوعين بأن يؤدي دوراً ما قد يخبروا به الأب أو الأم في السيناريو</a:t>
            </a:r>
            <a:r>
              <a:rPr lang="ar" b="1"/>
              <a:t>. </a:t>
            </a:r>
          </a:p>
          <a:p>
            <a:pPr algn="r" rtl="1"/>
            <a:r>
              <a:rPr lang="ar" b="1"/>
              <a:t>ما يمكن فعله: </a:t>
            </a:r>
            <a:r>
              <a:rPr lang="ar" b="0"/>
              <a:t>مطالبة المشاركين الآخرين بالتفكير والتعقيب على أداء الدور</a:t>
            </a:r>
            <a:r>
              <a:rPr lang="ar" b="1"/>
              <a:t>. </a:t>
            </a:r>
            <a:endParaRPr lang="en-US" b="1"/>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87</a:t>
            </a:fld>
            <a:endParaRPr lang="en-UK"/>
          </a:p>
        </p:txBody>
      </p:sp>
    </p:spTree>
    <p:extLst>
      <p:ext uri="{BB962C8B-B14F-4D97-AF65-F5344CB8AC3E}">
        <p14:creationId xmlns:p14="http://schemas.microsoft.com/office/powerpoint/2010/main" val="29917203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قم بتوضيح الاتي</a:t>
            </a:r>
            <a:r>
              <a:rPr lang="ar" b="1"/>
              <a:t>:</a:t>
            </a:r>
          </a:p>
          <a:p>
            <a:pPr marL="171450" indent="-171450" rtl="1">
              <a:buFont typeface="Arial" panose="020B0604020202020204" pitchFamily="34" charset="0"/>
              <a:buChar char="•"/>
            </a:pPr>
            <a:r>
              <a:rPr lang="ar" b="0">
                <a:solidFill>
                  <a:schemeClr val="tx1"/>
                </a:solidFill>
              </a:rPr>
              <a:t>يتميز كل طفل بميزات فريدة عند الولادة، وتؤثِّر الاختلافات بين الأطفال في كيفية تعلّمهم.</a:t>
            </a:r>
          </a:p>
          <a:p>
            <a:pPr marL="171450" indent="-171450" rtl="1">
              <a:buFont typeface="Arial" panose="020B0604020202020204" pitchFamily="34" charset="0"/>
              <a:buChar char="•"/>
            </a:pPr>
            <a:r>
              <a:rPr lang="ar" b="0">
                <a:solidFill>
                  <a:schemeClr val="tx1"/>
                </a:solidFill>
              </a:rPr>
              <a:t>كما تؤثر رعايتهم في مرحلةٍ مبكرةٍ أيضاً في تعلّمهم. تؤثِّر التجارب في السنوات الأولى مع أسرهم ومُقدِّمي الرعاية الآخرين في نوعية الأطفال البالغين.</a:t>
            </a:r>
          </a:p>
          <a:p>
            <a:pPr marL="171450" indent="-171450" rtl="1">
              <a:buFont typeface="Arial" panose="020B0604020202020204" pitchFamily="34" charset="0"/>
              <a:buChar char="•"/>
            </a:pPr>
            <a:r>
              <a:rPr lang="ar" b="0">
                <a:solidFill>
                  <a:schemeClr val="tx1"/>
                </a:solidFill>
              </a:rPr>
              <a:t>يتعلّم الأطفال الكثير مما يتعلموه عندما يكونون صغاراً.</a:t>
            </a:r>
          </a:p>
          <a:p>
            <a:pPr marL="171450" indent="-171450" rtl="1">
              <a:buFont typeface="Arial" panose="020B0604020202020204" pitchFamily="34" charset="0"/>
              <a:buChar char="•"/>
            </a:pPr>
            <a:r>
              <a:rPr lang="ar" b="0">
                <a:solidFill>
                  <a:schemeClr val="tx1"/>
                </a:solidFill>
              </a:rPr>
              <a:t>يتطور الدماغ بسرعةٍ أكبر قبل الولادة وخلال العامين الأولين من الحياة.</a:t>
            </a:r>
          </a:p>
          <a:p>
            <a:pPr marL="171450" indent="-171450" rtl="1">
              <a:buFont typeface="Arial" panose="020B0604020202020204" pitchFamily="34" charset="0"/>
              <a:buChar char="•"/>
            </a:pPr>
            <a:r>
              <a:rPr lang="ar" b="0">
                <a:solidFill>
                  <a:schemeClr val="tx1"/>
                </a:solidFill>
              </a:rPr>
              <a:t>تتطور مناطق السمع والبصر في الدماغ بأسرع ما يمكن خلال الأشهر الثلاثة أو الأربعة الأولى من الحياة.</a:t>
            </a:r>
          </a:p>
          <a:p>
            <a:pPr marL="171450" indent="-171450" rtl="1">
              <a:buFont typeface="Arial" panose="020B0604020202020204" pitchFamily="34" charset="0"/>
              <a:buChar char="•"/>
            </a:pPr>
            <a:r>
              <a:rPr lang="ar" b="0">
                <a:solidFill>
                  <a:schemeClr val="tx1"/>
                </a:solidFill>
              </a:rPr>
              <a:t>تتطور المناطق اللغوية بسرعةٍ أكبر بين الفترة من 6 إلى 12 شهراً</a:t>
            </a:r>
          </a:p>
          <a:p>
            <a:pPr marL="171450" indent="-171450" rtl="1">
              <a:buFont typeface="Arial" panose="020B0604020202020204" pitchFamily="34" charset="0"/>
              <a:buChar char="•"/>
            </a:pPr>
            <a:r>
              <a:rPr lang="ar" b="0">
                <a:solidFill>
                  <a:schemeClr val="tx1"/>
                </a:solidFill>
              </a:rPr>
              <a:t>تظهر على الشاشة أنشطة مناسبة للعمر لمختلف الفئات العمرية من حديثي الولادة حتى عامين وما فوق</a:t>
            </a:r>
            <a:endParaRPr lang="en-US" b="0">
              <a:solidFill>
                <a:schemeClr val="tx1"/>
              </a:solidFill>
            </a:endParaRPr>
          </a:p>
          <a:p>
            <a:pPr marL="171450" indent="-171450" rtl="1">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88</a:t>
            </a:fld>
            <a:endParaRPr lang="en-UK"/>
          </a:p>
        </p:txBody>
      </p:sp>
    </p:spTree>
    <p:extLst>
      <p:ext uri="{BB962C8B-B14F-4D97-AF65-F5344CB8AC3E}">
        <p14:creationId xmlns:p14="http://schemas.microsoft.com/office/powerpoint/2010/main" val="11221986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b="1" u="sng"/>
              <a:t>تعليمات النشاط</a:t>
            </a:r>
            <a:endParaRPr lang="en-US"/>
          </a:p>
          <a:p>
            <a:pPr algn="r" rtl="1"/>
            <a:r>
              <a:rPr lang="ar" b="1"/>
              <a:t>ما يمكن فعله: </a:t>
            </a:r>
            <a:r>
              <a:rPr lang="ar-YE" b="0"/>
              <a:t>طلب</a:t>
            </a:r>
            <a:r>
              <a:rPr lang="ar"/>
              <a:t> أحد المتطوعين بقراءة السيناريو على الشاشة</a:t>
            </a:r>
            <a:endParaRPr lang="en-US"/>
          </a:p>
          <a:p>
            <a:pPr algn="r" rtl="1"/>
            <a:endParaRPr lang="en-US"/>
          </a:p>
          <a:p>
            <a:pPr algn="r" rtl="1"/>
            <a:r>
              <a:rPr lang="ar-YE" b="1"/>
              <a:t>توضيح ما</a:t>
            </a:r>
            <a:r>
              <a:rPr lang="ar" b="1"/>
              <a:t>يلي: </a:t>
            </a:r>
            <a:r>
              <a:rPr lang="ar"/>
              <a:t>الرجوع إلى البطاقة جـ8 وجـ9 وجـ10، وقضاء بضع دقائق لقراءة المحتوى. </a:t>
            </a:r>
          </a:p>
          <a:p>
            <a:pPr algn="r" rtl="1"/>
            <a:endParaRPr lang="en-US" b="1" baseline="0"/>
          </a:p>
          <a:p>
            <a:pPr algn="r" rtl="1"/>
            <a:r>
              <a:rPr lang="ar" b="1"/>
              <a:t>ما يجب فعله: </a:t>
            </a:r>
            <a:r>
              <a:rPr lang="ar" b="0"/>
              <a:t>منح المشاركين بضع دقائق للقراءة.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YE" b="1"/>
              <a:t>تذكر ما </a:t>
            </a:r>
            <a:r>
              <a:rPr lang="ar" b="1"/>
              <a:t>يلي: </a:t>
            </a:r>
            <a:r>
              <a:rPr lang="ar"/>
              <a:t>تذكر نقاط المشورة </a:t>
            </a:r>
            <a:r>
              <a:rPr lang="ar-YE"/>
              <a:t>المستجيبة و الفعالة </a:t>
            </a:r>
            <a:r>
              <a:rPr lang="ar"/>
              <a:t>مرة أخرى - معلومات صغيرة ومفيدة وهادفة. عدم إصدار أي حكم أو انتقاد. الثناء والتشجيع حيث يمكن ذلك. الاتفاق على إجراء يمكن تنفيذه لمُقدِّم الرعاية لمحاولة إيجاد حل للتحدي الذي تواجهينه. </a:t>
            </a:r>
            <a:endParaRPr lang="en-US"/>
          </a:p>
          <a:p>
            <a:pPr algn="r" rtl="1"/>
            <a:endParaRPr lang="en-US" baseline="0"/>
          </a:p>
          <a:p>
            <a:pPr algn="r" rtl="1"/>
            <a:r>
              <a:rPr lang="ar" b="1"/>
              <a:t>ما يمكن فعله: </a:t>
            </a:r>
            <a:r>
              <a:rPr lang="ar" b="0"/>
              <a:t>مطالبة أحد المتطوعين بأن يؤدي دوراً ما قد يخبروا به الأم يتعلق بكيفية محاولة اللعب والتواصل مع طفلها والسبب وراء ذلك؟</a:t>
            </a:r>
          </a:p>
          <a:p>
            <a:pPr algn="r" rtl="1"/>
            <a:r>
              <a:rPr lang="ar" b="1"/>
              <a:t>ما يمكن فعله: </a:t>
            </a:r>
            <a:r>
              <a:rPr lang="ar" b="0"/>
              <a:t>مطالبة المشاركين الآخرين بالتفكير والتعقيب على أداء الدور. </a:t>
            </a:r>
            <a:endParaRPr lang="en-US" b="0"/>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89</a:t>
            </a:fld>
            <a:endParaRPr lang="en-UK"/>
          </a:p>
        </p:txBody>
      </p:sp>
    </p:spTree>
    <p:extLst>
      <p:ext uri="{BB962C8B-B14F-4D97-AF65-F5344CB8AC3E}">
        <p14:creationId xmlns:p14="http://schemas.microsoft.com/office/powerpoint/2010/main" val="203378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1"/>
              <a:t>تقديم تقرير عما يلي: </a:t>
            </a:r>
            <a:r>
              <a:rPr lang="ar" b="0"/>
              <a:t>تتمثَّل رؤية كلٍّ من الشبكة العالمية المعنية </a:t>
            </a:r>
            <a:r>
              <a:rPr lang="ar-YE" b="0"/>
              <a:t>ب</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b="0"/>
              <a:t>ومنظمة إنقاذ الطفولة في تقديم الدعم إلى جميع الرُضّع صغار الوزن والمعرّضين لمخاطر تغذوية ممن تقل أعمارهم عن 6 أشهر وأمهاتهم للمساعدة على البقاء على قيد الحياة والنمو.</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a:p>
          <a:p>
            <a:pPr marL="0" marR="0" lvl="0" indent="0" algn="r" defTabSz="914400" rtl="1" eaLnBrk="1" fontAlgn="auto" latinLnBrk="0" hangingPunct="1">
              <a:lnSpc>
                <a:spcPct val="100000"/>
              </a:lnSpc>
              <a:spcBef>
                <a:spcPts val="0"/>
              </a:spcBef>
              <a:spcAft>
                <a:spcPts val="0"/>
              </a:spcAft>
              <a:buClrTx/>
              <a:buSzTx/>
              <a:buFontTx/>
              <a:buNone/>
              <a:tabLst/>
              <a:defRPr/>
            </a:pPr>
            <a:r>
              <a:rPr lang="ar" b="1"/>
              <a:t>الأسئلة: </a:t>
            </a:r>
            <a:r>
              <a:rPr lang="ar" sz="1200" kern="1200">
                <a:solidFill>
                  <a:schemeClr val="tx1"/>
                </a:solidFill>
                <a:effectLst/>
                <a:ea typeface="+mn-ea"/>
              </a:rPr>
              <a:t>هل تعتقدين أنه ينبغي استخدام </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r>
              <a:rPr lang="ar" sz="1200" kern="1200">
                <a:solidFill>
                  <a:schemeClr val="tx1"/>
                </a:solidFill>
                <a:effectLst/>
                <a:ea typeface="+mn-ea"/>
              </a:rPr>
              <a:t>فقط في حالات الطوارئ، أو الاستجابات الإنسانية، أو السياق التنموي، أو جميعها؟</a:t>
            </a:r>
          </a:p>
          <a:p>
            <a:pPr algn="r" rtl="1"/>
            <a:endParaRPr lang="en-US"/>
          </a:p>
          <a:p>
            <a:pPr algn="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15</a:t>
            </a:fld>
            <a:endParaRPr lang="en-UK"/>
          </a:p>
        </p:txBody>
      </p:sp>
    </p:spTree>
    <p:extLst>
      <p:ext uri="{BB962C8B-B14F-4D97-AF65-F5344CB8AC3E}">
        <p14:creationId xmlns:p14="http://schemas.microsoft.com/office/powerpoint/2010/main" val="10142702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t>تقديم تقرير عما يلي: </a:t>
            </a:r>
            <a:r>
              <a:rPr lang="ar"/>
              <a:t>سنلقي نظرةً على الموضوع الأساسي دعم الأسرة والأب </a:t>
            </a:r>
          </a:p>
          <a:p>
            <a:pPr rtl="1"/>
            <a:endParaRPr lang="en-US" baseline="0"/>
          </a:p>
          <a:p>
            <a:pPr rtl="1"/>
            <a:r>
              <a:rPr lang="ar" b="1"/>
              <a:t>الأسئلة: </a:t>
            </a:r>
            <a:r>
              <a:rPr lang="ar"/>
              <a:t>لماذا تعتقدين أننا ندرج دعم الأسرة/الأب كموضوعٍ أساسيٍ في مسار الرعاية الخاصة </a:t>
            </a:r>
            <a:r>
              <a:rPr lang="ar-YE" b="1">
                <a:solidFill>
                  <a:srgbClr val="00B050"/>
                </a:solidFill>
              </a:rPr>
              <a:t>إدارة الرضع الصغار و المعرضين للمخاطر التغذوية أقل من ستة أشهر و أمهاتهم (مامي)</a:t>
            </a:r>
            <a:r>
              <a:rPr lang="ar"/>
              <a:t>؟ لماذا من الهامّ للغاية أن تحظى الأم بدعم الأب والأسرة عند رعاية طفل رضيع؟</a:t>
            </a:r>
          </a:p>
          <a:p>
            <a:pPr rtl="1"/>
            <a:endParaRPr lang="en-US" baseline="0"/>
          </a:p>
          <a:p>
            <a:pPr rtl="1"/>
            <a:r>
              <a:rPr lang="ar" b="1"/>
              <a:t>ما يمكن فعله: </a:t>
            </a:r>
            <a:r>
              <a:rPr lang="ar"/>
              <a:t>تشجيع المناقشة النشطة حول سبب أهمية </a:t>
            </a:r>
            <a:r>
              <a:rPr lang="ar-YE"/>
              <a:t>دعم الاسرة و الاب</a:t>
            </a:r>
            <a:r>
              <a:rPr lang="ar"/>
              <a:t>. </a:t>
            </a:r>
          </a:p>
          <a:p>
            <a:pPr rtl="1"/>
            <a:r>
              <a:rPr lang="ar" b="1"/>
              <a:t>ما يمكن فعله: </a:t>
            </a:r>
            <a:r>
              <a:rPr lang="ar"/>
              <a:t>التحقق من مدى دعم الآباء وأفراد الأسرة الآخرين الأمهات الجدد في السياق المحدد للتدريب، و</a:t>
            </a:r>
            <a:r>
              <a:rPr lang="ar-YE"/>
              <a:t>من هو </a:t>
            </a:r>
            <a:r>
              <a:rPr lang="ar"/>
              <a:t>الشخص الذي يقدِّم دعماً بشكلٍ خاصٍ في كثير من الأحيان. </a:t>
            </a:r>
          </a:p>
          <a:p>
            <a:pPr rtl="1"/>
            <a:endParaRPr lang="en-US" baseline="0"/>
          </a:p>
          <a:p>
            <a:pPr rtl="1"/>
            <a:r>
              <a:rPr lang="ar" b="1"/>
              <a:t>الأسئلة: </a:t>
            </a:r>
            <a:r>
              <a:rPr lang="ar"/>
              <a:t>من هم الأشخاص المؤثِّرون الرئيسيون في ممارسات التغذية والرعاية للرُضّع الصغار؟</a:t>
            </a:r>
          </a:p>
          <a:p>
            <a:pPr rtl="1"/>
            <a:endParaRPr lang="en-US" baseline="0"/>
          </a:p>
          <a:p>
            <a:pPr rtl="1"/>
            <a:r>
              <a:rPr lang="ar" b="1" u="sng"/>
              <a:t>مواضيع النقاش:</a:t>
            </a:r>
          </a:p>
          <a:p>
            <a:pPr marL="171450" indent="-171450" rtl="1">
              <a:buFont typeface="Arial" panose="020B0604020202020204" pitchFamily="34" charset="0"/>
              <a:buChar char="•"/>
            </a:pPr>
            <a:r>
              <a:rPr lang="ar"/>
              <a:t>إنّ إشراك الآباء/الأهل المشاركين أو الجدات والحموات أو أفراد الأسرة الآخرين في تقديم المشورة أو مشاركتهم في الأنشطة ذات الصلة مثل التعليم ومجموعات الدعم والرسائل الأساسية أمر مفيد.</a:t>
            </a:r>
          </a:p>
          <a:p>
            <a:pPr marL="171450" indent="-171450" rtl="1">
              <a:buFont typeface="Arial" panose="020B0604020202020204" pitchFamily="34" charset="0"/>
              <a:buChar char="•"/>
            </a:pPr>
            <a:r>
              <a:rPr lang="ar"/>
              <a:t>يرجع السبب في ذلك أنهم غالباً ما يكونون صانعي القرار والمؤثرين في ما يتعلق بسلوكيات تغذية الرُضّع ورعايتهم. في حالة تقديم المشورة لهم وتثقيفهم بشأن الممارسات الموصى بها، سيشجع ذلك الأمر على تغيير السلوك/التغذية الإيجابية وممارسات الرعاية في الأسرة المعيشية.</a:t>
            </a:r>
            <a:endParaRPr lang="en-US"/>
          </a:p>
          <a:p>
            <a:pPr marL="171450" indent="-171450" rtl="1">
              <a:buFont typeface="Arial" panose="020B0604020202020204" pitchFamily="34" charset="0"/>
              <a:buChar char="•"/>
            </a:pPr>
            <a:r>
              <a:rPr lang="ar"/>
              <a:t>يمكن أن يساعد دمج أفراد الأسرة في المشورة السابقة للولادة في تحديد طرقٍ معينةٍ لمساعدة الأم بعد الولادة بطريقةٍ تدعم الرضاعة الطبيعية. </a:t>
            </a:r>
          </a:p>
          <a:p>
            <a:pPr marL="171450" indent="-171450" rtl="1">
              <a:buFont typeface="Arial" panose="020B0604020202020204" pitchFamily="34" charset="0"/>
              <a:buChar char="•"/>
            </a:pPr>
            <a:r>
              <a:rPr lang="ar"/>
              <a:t>يمكن لأفراد الأسرة أيضاً المساعدة في تذكر المعلومات وتقديم الدعم المستمر. </a:t>
            </a:r>
            <a:endParaRPr lang="en-US" baseline="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90</a:t>
            </a:fld>
            <a:endParaRPr lang="en-UK"/>
          </a:p>
        </p:txBody>
      </p:sp>
    </p:spTree>
    <p:extLst>
      <p:ext uri="{BB962C8B-B14F-4D97-AF65-F5344CB8AC3E}">
        <p14:creationId xmlns:p14="http://schemas.microsoft.com/office/powerpoint/2010/main" val="11988150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b="1" u="sng"/>
              <a:t>تعليمات النشاط</a:t>
            </a:r>
          </a:p>
          <a:p>
            <a:pPr algn="r" rtl="1"/>
            <a:r>
              <a:rPr lang="ar" b="1"/>
              <a:t>ما يمكن فعله: </a:t>
            </a:r>
            <a:r>
              <a:rPr lang="ar-YE" b="0"/>
              <a:t>طلب</a:t>
            </a:r>
            <a:r>
              <a:rPr lang="ar"/>
              <a:t> أحد المتطوعين بقراءة السيناريو على الشاشة</a:t>
            </a:r>
            <a:endParaRPr lang="en-US"/>
          </a:p>
          <a:p>
            <a:pPr algn="r" rtl="1"/>
            <a:endParaRPr lang="en-US"/>
          </a:p>
          <a:p>
            <a:pPr algn="r" rtl="1"/>
            <a:r>
              <a:rPr lang="ar-YE" b="1"/>
              <a:t>اطلب منهم</a:t>
            </a:r>
            <a:r>
              <a:rPr lang="ar" b="1"/>
              <a:t>: </a:t>
            </a:r>
            <a:r>
              <a:rPr lang="ar"/>
              <a:t>الرجوع إلى البطاقة جـ1 وجـ2، وقضاء بضع دقائق لقراءة المحتوى. </a:t>
            </a:r>
          </a:p>
          <a:p>
            <a:pPr algn="r" rtl="1"/>
            <a:endParaRPr lang="en-US" b="1" baseline="0"/>
          </a:p>
          <a:p>
            <a:pPr algn="r" rtl="1"/>
            <a:r>
              <a:rPr lang="ar" b="1"/>
              <a:t>ما يمكن فعله: </a:t>
            </a:r>
            <a:r>
              <a:rPr lang="ar" b="0"/>
              <a:t>منح المشاركين بضع دقائق للقراءة.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YE" b="1"/>
              <a:t>اطلب منهم</a:t>
            </a:r>
            <a:r>
              <a:rPr lang="ar" b="1"/>
              <a:t>: </a:t>
            </a:r>
            <a:r>
              <a:rPr lang="ar"/>
              <a:t>تذكر نقاط المشورة سريعة الاستجابة مرة أخرى - معلومات صغيرة ومفيدة وهادفة. عدم إصدار أي حكم أو انتقاد. الثناء والتشجيع حيث يمكن ذلك. الاتفاق على إجراء يمكن تنفيذه لمُقدِّم الرعاية لمحاولة إيجاد حل للتحدي الذي تواجهينه. </a:t>
            </a:r>
            <a:endParaRPr lang="en-US"/>
          </a:p>
          <a:p>
            <a:pPr algn="r" rtl="1"/>
            <a:endParaRPr lang="en-US" baseline="0"/>
          </a:p>
          <a:p>
            <a:pPr algn="r" rtl="1"/>
            <a:r>
              <a:rPr lang="ar" b="1"/>
              <a:t>ما يمكن فعله: </a:t>
            </a:r>
            <a:r>
              <a:rPr lang="ar-YE" b="0"/>
              <a:t>طلب</a:t>
            </a:r>
            <a:r>
              <a:rPr lang="ar" b="0"/>
              <a:t> أحد المتطوعين بأن يؤدي دوراً، أولاً،</a:t>
            </a:r>
            <a:r>
              <a:rPr lang="ar-YE" b="0"/>
              <a:t> ما الذي</a:t>
            </a:r>
            <a:r>
              <a:rPr lang="ar" b="0"/>
              <a:t> قد يخبروا به الأم في هذا السيناريو، وثانياً، </a:t>
            </a:r>
            <a:r>
              <a:rPr lang="ar-YE" b="0"/>
              <a:t>ما الذي </a:t>
            </a:r>
            <a:r>
              <a:rPr lang="ar" b="0"/>
              <a:t>قد يقترحونه على الأسرة للمساعدة في دعم الأم والرضيع. </a:t>
            </a:r>
          </a:p>
          <a:p>
            <a:pPr algn="r" rtl="1"/>
            <a:endParaRPr lang="en-US" b="0" baseline="0"/>
          </a:p>
          <a:p>
            <a:pPr algn="r" rtl="1"/>
            <a:r>
              <a:rPr lang="ar" b="1"/>
              <a:t>ما يمكن فعله: </a:t>
            </a:r>
            <a:r>
              <a:rPr lang="ar" b="0"/>
              <a:t>مطالبة المشاركين الآخرين بالتفكير والتعقيب على أداء الدور. </a:t>
            </a:r>
            <a:endParaRPr lang="en-US" b="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91</a:t>
            </a:fld>
            <a:endParaRPr lang="en-UK"/>
          </a:p>
        </p:txBody>
      </p:sp>
    </p:spTree>
    <p:extLst>
      <p:ext uri="{BB962C8B-B14F-4D97-AF65-F5344CB8AC3E}">
        <p14:creationId xmlns:p14="http://schemas.microsoft.com/office/powerpoint/2010/main" val="29915381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SA" b="1" u="none"/>
              <a:t>ملاحظة للميسِّر - </a:t>
            </a:r>
            <a:r>
              <a:rPr lang="ar-SA" b="0" u="none"/>
              <a:t>تم تخصيص 10 دقائق لهذا الموضوع الأساسي</a:t>
            </a:r>
          </a:p>
          <a:p>
            <a:pPr rtl="1"/>
            <a:endParaRPr lang="ar-SA" b="0" u="none"/>
          </a:p>
          <a:p>
            <a:pPr rtl="1"/>
            <a:r>
              <a:rPr lang="ar-YE" b="1" u="none"/>
              <a:t>قل</a:t>
            </a:r>
            <a:r>
              <a:rPr lang="ar-SA" b="1" u="none"/>
              <a:t>: </a:t>
            </a:r>
            <a:r>
              <a:rPr lang="ar-SA" b="0" u="none"/>
              <a:t>سنلقي نظرةً على الموضوع الأساسي تنظيم الأسرة</a:t>
            </a:r>
          </a:p>
          <a:p>
            <a:pPr rtl="1"/>
            <a:endParaRPr lang="ar-SA" b="1" u="none"/>
          </a:p>
          <a:p>
            <a:pPr rtl="1"/>
            <a:r>
              <a:rPr lang="ar-SA" b="1" u="none"/>
              <a:t>الأسئلة: </a:t>
            </a:r>
            <a:r>
              <a:rPr lang="ar-SA" b="0" u="none"/>
              <a:t>لماذا تعتقدين أننا ندرج تنظيم الأسرة كموضوعٍ أساسيٍ في مسار الرعاية الخاصة </a:t>
            </a:r>
            <a:r>
              <a:rPr lang="ar-YE" b="1">
                <a:solidFill>
                  <a:srgbClr val="00B050"/>
                </a:solidFill>
              </a:rPr>
              <a:t>إدارة الرضع الصغار و المعرضين للمخاطر التغذوية أقل من ستة أشهر و أمهاتهم (مامي)</a:t>
            </a:r>
            <a:r>
              <a:rPr lang="ar-SA" b="0" u="none"/>
              <a:t>؟ لماذا يُعتبَر هذا الموضوع هامّاً لتحقيق رفاه الرُضّع ممن تقل أعمارهم عن 6 أشهر</a:t>
            </a:r>
            <a:r>
              <a:rPr lang="ar-SA" b="1" u="none"/>
              <a:t>؟</a:t>
            </a:r>
          </a:p>
          <a:p>
            <a:pPr rtl="1"/>
            <a:endParaRPr lang="ar-SA" b="1" u="none"/>
          </a:p>
          <a:p>
            <a:pPr rtl="1"/>
            <a:r>
              <a:rPr lang="ar-SA" b="1" u="none"/>
              <a:t>مواضيع النقاش</a:t>
            </a:r>
          </a:p>
          <a:p>
            <a:pPr marL="171450" indent="-171450" rtl="1">
              <a:buFont typeface="Arial" panose="020B0604020202020204" pitchFamily="34" charset="0"/>
              <a:buChar char="•"/>
            </a:pPr>
            <a:r>
              <a:rPr lang="ar-SA" b="0" u="none"/>
              <a:t>تسمح المباعدة بين الأطفال بمزيدٍ من الوقت للرضاعة الطبيعية وتقديم الرعاية لكل طفلٍ، وفي النهاية تحقيق نتائج أفضل لكل طفلٍ </a:t>
            </a:r>
          </a:p>
          <a:p>
            <a:pPr marL="171450" indent="-171450" rtl="1">
              <a:buFont typeface="Arial" panose="020B0604020202020204" pitchFamily="34" charset="0"/>
              <a:buChar char="•"/>
            </a:pPr>
            <a:r>
              <a:rPr lang="ar-SA" b="0" u="none"/>
              <a:t>كما أنها تتيح مزيداً من الوقت حتى يتعافى جسم الأم بين فترات الحمل. </a:t>
            </a:r>
          </a:p>
          <a:p>
            <a:pPr marL="171450" indent="-171450" rtl="1">
              <a:buFont typeface="Arial" panose="020B0604020202020204" pitchFamily="34" charset="0"/>
              <a:buChar char="•"/>
            </a:pPr>
            <a:r>
              <a:rPr lang="ar-SA" b="0" u="none"/>
              <a:t>يكون هناك أيضاً ضغوط مالية أقل على الأسرة عندما يكون هناك عدد أقل من الأطفال حيث تقل نفقات الرسوم المدرسية والملابس والطعام وما إلى ذلك.</a:t>
            </a:r>
          </a:p>
          <a:p>
            <a:pPr rtl="1"/>
            <a:endParaRPr lang="en-US" b="1" u="none"/>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92</a:t>
            </a:fld>
            <a:endParaRPr lang="en-UK"/>
          </a:p>
        </p:txBody>
      </p:sp>
    </p:spTree>
    <p:extLst>
      <p:ext uri="{BB962C8B-B14F-4D97-AF65-F5344CB8AC3E}">
        <p14:creationId xmlns:p14="http://schemas.microsoft.com/office/powerpoint/2010/main" val="275630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b="1" u="sng"/>
              <a:t>تعليمات النشاط</a:t>
            </a:r>
          </a:p>
          <a:p>
            <a:pPr algn="r" rtl="1"/>
            <a:endParaRPr lang="en-US"/>
          </a:p>
          <a:p>
            <a:pPr algn="r" rtl="1"/>
            <a:r>
              <a:rPr lang="ar" b="1"/>
              <a:t>ما يمكن فعله: </a:t>
            </a:r>
            <a:r>
              <a:rPr lang="ar"/>
              <a:t>مطالبة أحد المتطوعين بقراءة السيناريو على الشاشة</a:t>
            </a:r>
            <a:endParaRPr lang="en-US"/>
          </a:p>
          <a:p>
            <a:pPr algn="r" rtl="1"/>
            <a:endParaRPr lang="en-US"/>
          </a:p>
          <a:p>
            <a:pPr algn="r" rtl="1"/>
            <a:r>
              <a:rPr lang="ar-YE" b="1"/>
              <a:t>اطلب منهم</a:t>
            </a:r>
            <a:r>
              <a:rPr lang="ar" b="1"/>
              <a:t>: </a:t>
            </a:r>
            <a:r>
              <a:rPr lang="ar"/>
              <a:t>الرجوع إلى البطاقة جـ3، وقضاء بضع دقائق لقراءة المحتوى. </a:t>
            </a:r>
          </a:p>
          <a:p>
            <a:pPr algn="r" rtl="1"/>
            <a:endParaRPr lang="en-US" b="1" baseline="0"/>
          </a:p>
          <a:p>
            <a:pPr algn="r" rtl="1"/>
            <a:r>
              <a:rPr lang="ar" b="1"/>
              <a:t>ما يجب فعله: </a:t>
            </a:r>
            <a:r>
              <a:rPr lang="ar" b="0"/>
              <a:t>منح المشاركين بضع دقائق للقراءة.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baseline="0"/>
          </a:p>
          <a:p>
            <a:pPr marL="0" marR="0" lvl="0" indent="0" algn="r" defTabSz="914400" rtl="1" eaLnBrk="1" fontAlgn="auto" latinLnBrk="0" hangingPunct="1">
              <a:lnSpc>
                <a:spcPct val="100000"/>
              </a:lnSpc>
              <a:spcBef>
                <a:spcPts val="0"/>
              </a:spcBef>
              <a:spcAft>
                <a:spcPts val="0"/>
              </a:spcAft>
              <a:buClrTx/>
              <a:buSzTx/>
              <a:buFontTx/>
              <a:buNone/>
              <a:tabLst/>
              <a:defRPr/>
            </a:pPr>
            <a:r>
              <a:rPr lang="ar-YE" b="1"/>
              <a:t>اطلب منهم</a:t>
            </a:r>
            <a:r>
              <a:rPr lang="ar" b="1"/>
              <a:t>: </a:t>
            </a:r>
            <a:r>
              <a:rPr lang="ar"/>
              <a:t>تذكر نقاط المشورة سريعة الاستجابة مرة أخرى - معلومات صغيرة ومفيدة وهادفة. عدم إصدار أي حكم أو انتقاد. الثناء والتشجيع حيث يمكن ذلك. الاتفاق على إجراء يمكن تنفيذه لمُقدِّم الرعاية لمحاولة إيجاد حل للتحدي الذي تواجهينه. </a:t>
            </a:r>
            <a:endParaRPr lang="en-US"/>
          </a:p>
          <a:p>
            <a:pPr algn="r" rtl="1"/>
            <a:endParaRPr lang="en-US" baseline="0"/>
          </a:p>
          <a:p>
            <a:pPr algn="r" rtl="1"/>
            <a:r>
              <a:rPr lang="ar" b="1"/>
              <a:t>ما يمكن فعله: </a:t>
            </a:r>
            <a:r>
              <a:rPr lang="ar-YE" b="0"/>
              <a:t>طلب</a:t>
            </a:r>
            <a:r>
              <a:rPr lang="ar" b="0"/>
              <a:t> أحد المتطوعين بأن يؤدي دوراً ما قد يخبروا به الأم في السيناريو. </a:t>
            </a:r>
          </a:p>
          <a:p>
            <a:pPr algn="r" rtl="1"/>
            <a:r>
              <a:rPr lang="ar" b="1"/>
              <a:t>ما يمكن فعله: </a:t>
            </a:r>
            <a:r>
              <a:rPr lang="ar" b="0"/>
              <a:t>مطالبة المشاركين الآخرين بالتفكير والتعقيب على أداء الدور. </a:t>
            </a:r>
            <a:endParaRPr lang="en-US" b="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93</a:t>
            </a:fld>
            <a:endParaRPr lang="en-UK"/>
          </a:p>
        </p:txBody>
      </p:sp>
    </p:spTree>
    <p:extLst>
      <p:ext uri="{BB962C8B-B14F-4D97-AF65-F5344CB8AC3E}">
        <p14:creationId xmlns:p14="http://schemas.microsoft.com/office/powerpoint/2010/main" val="41892818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lnSpc>
                <a:spcPct val="107000"/>
              </a:lnSpc>
              <a:spcAft>
                <a:spcPts val="800"/>
              </a:spcAft>
            </a:pPr>
            <a:r>
              <a:rPr lang="ar-SA" sz="1200" b="1">
                <a:effectLst/>
                <a:ea typeface="Calibri" panose="020F0502020204030204" pitchFamily="34" charset="0"/>
              </a:rPr>
              <a:t>ملاحظة للميسِّر </a:t>
            </a:r>
            <a:r>
              <a:rPr lang="ar-SA" sz="1200">
                <a:effectLst/>
                <a:ea typeface="Calibri" panose="020F0502020204030204" pitchFamily="34" charset="0"/>
              </a:rPr>
              <a:t>- تم تخصيص 10 دقائق لهذا الموضوع الأساسي</a:t>
            </a:r>
            <a:endParaRPr lang="en-US" sz="1200">
              <a:effectLst/>
              <a:ea typeface="Calibri" panose="020F0502020204030204" pitchFamily="34" charset="0"/>
            </a:endParaRPr>
          </a:p>
          <a:p>
            <a:pPr algn="r" rtl="1">
              <a:lnSpc>
                <a:spcPct val="107000"/>
              </a:lnSpc>
              <a:spcAft>
                <a:spcPts val="800"/>
              </a:spcAft>
            </a:pPr>
            <a:r>
              <a:rPr lang="en-GB" sz="1200">
                <a:effectLst/>
                <a:ea typeface="Calibri" panose="020F0502020204030204" pitchFamily="34" charset="0"/>
              </a:rPr>
              <a:t> </a:t>
            </a:r>
            <a:endParaRPr lang="en-US" sz="1200">
              <a:effectLst/>
              <a:ea typeface="Calibri" panose="020F0502020204030204" pitchFamily="34" charset="0"/>
            </a:endParaRPr>
          </a:p>
          <a:p>
            <a:pPr algn="r" rtl="1">
              <a:lnSpc>
                <a:spcPct val="107000"/>
              </a:lnSpc>
              <a:spcAft>
                <a:spcPts val="800"/>
              </a:spcAft>
            </a:pPr>
            <a:r>
              <a:rPr lang="ar-YE" sz="1200" b="1">
                <a:effectLst/>
                <a:ea typeface="Calibri" panose="020F0502020204030204" pitchFamily="34" charset="0"/>
              </a:rPr>
              <a:t>قل</a:t>
            </a:r>
            <a:r>
              <a:rPr lang="ar-SA" sz="1200">
                <a:effectLst/>
                <a:ea typeface="Calibri" panose="020F0502020204030204" pitchFamily="34" charset="0"/>
              </a:rPr>
              <a:t>: سنلقي نظرة على الموضوع الأساسي التغذية التكميلية</a:t>
            </a:r>
            <a:endParaRPr lang="en-US" sz="1200">
              <a:effectLst/>
              <a:ea typeface="Calibri" panose="020F0502020204030204" pitchFamily="34" charset="0"/>
            </a:endParaRPr>
          </a:p>
          <a:p>
            <a:pPr algn="r" rtl="1">
              <a:lnSpc>
                <a:spcPct val="107000"/>
              </a:lnSpc>
              <a:spcAft>
                <a:spcPts val="800"/>
              </a:spcAft>
            </a:pPr>
            <a:r>
              <a:rPr lang="en-GB" sz="1200">
                <a:effectLst/>
                <a:ea typeface="Calibri" panose="020F0502020204030204" pitchFamily="34" charset="0"/>
              </a:rPr>
              <a:t> </a:t>
            </a:r>
            <a:endParaRPr lang="en-US" sz="1200">
              <a:effectLst/>
              <a:ea typeface="Calibri" panose="020F0502020204030204" pitchFamily="34" charset="0"/>
            </a:endParaRPr>
          </a:p>
          <a:p>
            <a:pPr algn="r" rtl="1">
              <a:lnSpc>
                <a:spcPct val="107000"/>
              </a:lnSpc>
              <a:spcAft>
                <a:spcPts val="800"/>
              </a:spcAft>
            </a:pPr>
            <a:r>
              <a:rPr lang="ar-SA" sz="1200" b="1">
                <a:effectLst/>
                <a:ea typeface="Calibri" panose="020F0502020204030204" pitchFamily="34" charset="0"/>
              </a:rPr>
              <a:t>الأسئلة</a:t>
            </a:r>
            <a:r>
              <a:rPr lang="ar-SA" sz="1200">
                <a:effectLst/>
                <a:ea typeface="Calibri" panose="020F0502020204030204" pitchFamily="34" charset="0"/>
              </a:rPr>
              <a:t>: لماذا تعتقدين أننا ندرج التغذية التكميلية كموضوعٍ أساسيٍ في مسار الرعاية الخاصة </a:t>
            </a:r>
            <a:r>
              <a:rPr lang="ar-YE" sz="1200">
                <a:effectLst/>
                <a:ea typeface="Calibri" panose="020F0502020204030204" pitchFamily="34" charset="0"/>
              </a:rPr>
              <a:t>بـ</a:t>
            </a:r>
            <a:r>
              <a:rPr lang="ar-YE" b="1">
                <a:solidFill>
                  <a:srgbClr val="00B050"/>
                </a:solidFill>
              </a:rPr>
              <a:t>إدارة الرضع الصغار و المعرضين للمخاطر التغذوية أقل من ستة أشهر و أمهاتهم (مامي)</a:t>
            </a:r>
            <a:r>
              <a:rPr lang="ar-SA" sz="1200">
                <a:effectLst/>
                <a:ea typeface="Calibri" panose="020F0502020204030204" pitchFamily="34" charset="0"/>
              </a:rPr>
              <a:t>؟</a:t>
            </a:r>
            <a:endParaRPr lang="en-US" sz="1200">
              <a:effectLst/>
              <a:ea typeface="Calibri" panose="020F0502020204030204" pitchFamily="34" charset="0"/>
            </a:endParaRPr>
          </a:p>
          <a:p>
            <a:pPr algn="r" rtl="1"/>
            <a:endParaRPr lang="ar-SA" i="1" noProof="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94</a:t>
            </a:fld>
            <a:endParaRPr lang="en-UK"/>
          </a:p>
        </p:txBody>
      </p:sp>
    </p:spTree>
    <p:extLst>
      <p:ext uri="{BB962C8B-B14F-4D97-AF65-F5344CB8AC3E}">
        <p14:creationId xmlns:p14="http://schemas.microsoft.com/office/powerpoint/2010/main" val="16868940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قم بتوضيح الاتي</a:t>
            </a:r>
            <a:r>
              <a:rPr lang="ar-SA" b="1"/>
              <a:t>: ​</a:t>
            </a:r>
          </a:p>
          <a:p>
            <a:pPr marL="171450" indent="-171450" rtl="1">
              <a:buFont typeface="Arial" panose="020B0604020202020204" pitchFamily="34" charset="0"/>
              <a:buChar char="•"/>
            </a:pPr>
            <a:r>
              <a:rPr lang="ar-SA"/>
              <a:t>يعرض هذا الرسم البياني بشكلٍ واضحٍ كيف أنّ التغذية التكميلية تكمل الرضاعة الطبيعية للرُضّع من عمر 6 أشهر لتلبية احتياجات الطفل المتزايدة من الطاقة. </a:t>
            </a:r>
          </a:p>
          <a:p>
            <a:pPr marL="171450" indent="-171450" rtl="1">
              <a:buFont typeface="Arial" panose="020B0604020202020204" pitchFamily="34" charset="0"/>
              <a:buChar char="•"/>
            </a:pPr>
            <a:r>
              <a:rPr lang="ar-SA"/>
              <a:t>يمكننا أن نرى من هذا الرسم البياني المقتبس من شبكة العمل الدولي من أجل أغذية الأطفال أنّ حليب الأم يشكِّل النظام الغذائي الكامل للطفل حتى سن 6 أشهر. ​</a:t>
            </a:r>
          </a:p>
          <a:p>
            <a:pPr marL="171450" indent="-171450" rtl="1">
              <a:buFont typeface="Arial" panose="020B0604020202020204" pitchFamily="34" charset="0"/>
              <a:buChar char="•"/>
            </a:pPr>
            <a:r>
              <a:rPr lang="ar-SA"/>
              <a:t>بدايةً من سن 6 أشهر إلى سنتين، لا يزال حليب الأم يوفِّر غالبية احتياجات الطفل من الطاقة </a:t>
            </a:r>
          </a:p>
          <a:p>
            <a:pPr marL="171450" indent="-171450" rtl="1">
              <a:buFont typeface="Arial" panose="020B0604020202020204" pitchFamily="34" charset="0"/>
              <a:buChar char="•"/>
            </a:pPr>
            <a:r>
              <a:rPr lang="ar-SA"/>
              <a:t>في هذا الرسم البياني، يُرجى ملاحظة أنّ كمية العناصر الغذائية التي يوفِّرها حليب الأم تزداد بعد 6 أشهر،  ولكن بشكل عام إنها "الرضاعة الطبيعية الجزئية" لأن الأطعمة التكميلية مطلوبة لاستكمال </a:t>
            </a:r>
            <a:r>
              <a:rPr lang="ar-YE"/>
              <a:t>و تغطية </a:t>
            </a:r>
            <a:r>
              <a:rPr lang="ar-SA"/>
              <a:t>متطلبات الطاقة الكاملة</a:t>
            </a:r>
            <a:r>
              <a:rPr lang="ar-YE"/>
              <a:t>للجسم.</a:t>
            </a:r>
            <a:endParaRPr lang="ar-SA"/>
          </a:p>
          <a:p>
            <a:pPr marL="171450" indent="-171450" rtl="1">
              <a:buFont typeface="Arial" panose="020B0604020202020204" pitchFamily="34" charset="0"/>
              <a:buChar char="•"/>
            </a:pPr>
            <a:r>
              <a:rPr lang="ar-SA"/>
              <a:t>بعد سن عامين، تشكِّل الأطعمة الصلبة الجزء الأكبر من النظام الغذائي للطفل بشكلٍ متزايدٍ. ​</a:t>
            </a:r>
          </a:p>
          <a:p>
            <a:pPr marL="171450" indent="-171450" rtl="1">
              <a:buFont typeface="Arial" panose="020B0604020202020204" pitchFamily="34" charset="0"/>
              <a:buChar char="•"/>
            </a:pPr>
            <a:r>
              <a:rPr lang="ar-SA"/>
              <a:t>لا تزال الرضاعة الطبيعية لمن تزداد أعمارهم عن عامين (وتعرف أيضاً باسم "الرضاعة الطبيعية الممتدة") مصدراً هامّاً للتغذية والحماية من الأمراض طالما استمرت الرضاعة الطبيعية. ​</a:t>
            </a:r>
          </a:p>
          <a:p>
            <a:pPr marL="171450" indent="-171450" rtl="1">
              <a:buFont typeface="Arial" panose="020B0604020202020204" pitchFamily="34" charset="0"/>
              <a:buChar char="•"/>
            </a:pPr>
            <a:r>
              <a:rPr lang="ar-SA"/>
              <a:t>قراءة هذه المقالة بتعمق: </a:t>
            </a:r>
            <a:r>
              <a:rPr lang="en-US"/>
              <a:t>https://kellymom.com/ages/older-infant/ebf-benefits/ </a:t>
            </a:r>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95</a:t>
            </a:fld>
            <a:endParaRPr lang="en-UK"/>
          </a:p>
        </p:txBody>
      </p:sp>
    </p:spTree>
    <p:extLst>
      <p:ext uri="{BB962C8B-B14F-4D97-AF65-F5344CB8AC3E}">
        <p14:creationId xmlns:p14="http://schemas.microsoft.com/office/powerpoint/2010/main" val="652652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YE" b="1"/>
              <a:t>اسئل</a:t>
            </a:r>
            <a:r>
              <a:rPr lang="ar-SA"/>
              <a:t>: "ما هي بعض التوصيات الرئيسية للتغذية التكميلية الرئيسية؟" </a:t>
            </a:r>
          </a:p>
          <a:p>
            <a:pPr rtl="1"/>
            <a:r>
              <a:rPr lang="ar-SA"/>
              <a:t>--&gt; يُرجى النقر ​</a:t>
            </a:r>
          </a:p>
          <a:p>
            <a:pPr rtl="1"/>
            <a:r>
              <a:rPr lang="ar-SA"/>
              <a:t>​</a:t>
            </a:r>
          </a:p>
          <a:p>
            <a:pPr rtl="1"/>
            <a:r>
              <a:rPr lang="ar-YE" b="1"/>
              <a:t>قم بتوضيح الآتي</a:t>
            </a:r>
            <a:r>
              <a:rPr lang="ar-SA" b="1"/>
              <a:t>(تلخيص استخدام النقاط التالية): ​</a:t>
            </a:r>
          </a:p>
          <a:p>
            <a:pPr rtl="1"/>
            <a:r>
              <a:rPr lang="ar-SA" b="1"/>
              <a:t>التوصي</a:t>
            </a:r>
            <a:r>
              <a:rPr lang="ar-YE" b="1"/>
              <a:t>ات</a:t>
            </a:r>
            <a:r>
              <a:rPr lang="ar-SA" b="1"/>
              <a:t> الرئيسية العامة للتغذية التكميلية:​</a:t>
            </a:r>
          </a:p>
          <a:p>
            <a:pPr marL="171450" indent="-171450" rtl="1">
              <a:buFont typeface="Arial" panose="020B0604020202020204" pitchFamily="34" charset="0"/>
              <a:buChar char="•"/>
            </a:pPr>
            <a:r>
              <a:rPr lang="ar-SA"/>
              <a:t>إدخال الأطعمة </a:t>
            </a:r>
            <a:r>
              <a:rPr lang="ar-YE"/>
              <a:t>التكميلية </a:t>
            </a:r>
            <a:r>
              <a:rPr lang="ar-SA"/>
              <a:t>لأول مرة في الوقت المناسب في عمر 6 أشهر​</a:t>
            </a:r>
          </a:p>
          <a:p>
            <a:pPr marL="171450" indent="-171450" rtl="1">
              <a:buFont typeface="Arial" panose="020B0604020202020204" pitchFamily="34" charset="0"/>
              <a:buChar char="•"/>
            </a:pPr>
            <a:r>
              <a:rPr lang="ar-SA"/>
              <a:t>يجب أن يكون عدد الوجبات وكميتها وقوامها مناسبين لسن الطفل. ​</a:t>
            </a:r>
            <a:br>
              <a:rPr lang="ar-SA"/>
            </a:br>
            <a:r>
              <a:rPr lang="ar-SA"/>
              <a:t>ملاحظة:  ينبغي أن تكون التغذية مناسبةً للعمر والمرحلة، مع وضع العمر والولادة المبكرة والتأخر في التطور/اكتساب المهارات المرتبط بالإعاقات في الاعتبار. ​</a:t>
            </a:r>
          </a:p>
          <a:p>
            <a:pPr marL="171450" indent="-171450" rtl="1">
              <a:buFont typeface="Arial" panose="020B0604020202020204" pitchFamily="34" charset="0"/>
              <a:buChar char="•"/>
            </a:pPr>
            <a:r>
              <a:rPr lang="ar-SA"/>
              <a:t>ينبغي تحضير الأطعمة وتخزينها واستخدامها بأمان، مع مراعاة النظافة الصحية المناسبة للأغذية </a:t>
            </a:r>
          </a:p>
          <a:p>
            <a:pPr marL="171450" indent="-171450" rtl="1">
              <a:buFont typeface="Arial" panose="020B0604020202020204" pitchFamily="34" charset="0"/>
              <a:buChar char="•"/>
            </a:pPr>
            <a:r>
              <a:rPr lang="ar-SA"/>
              <a:t>في أثناء المرض: زيادة تناول الأطفال السوائل في أثناء المرض (بما في ذلك زيادة عدد مرات الرضاعة الطبيعية) وتشجيع الطفل على تناول الطعام (على سبيل المثال، من خلال تقديم الأطعمة الخفيفة أو الشهية أو المفضلة). بعد المرض، ينبغي لمُقدِّمي الرعاية تقديم وجبات أكثر من المعتاد وتشجيع الطفل على تناول مزيدٍ من الأطعمة. ​</a:t>
            </a:r>
          </a:p>
          <a:p>
            <a:pPr marL="171450" indent="-171450" rtl="1">
              <a:buFont typeface="Arial" panose="020B0604020202020204" pitchFamily="34" charset="0"/>
              <a:buChar char="•"/>
            </a:pPr>
            <a:r>
              <a:rPr lang="ar-SA"/>
              <a:t>سيحتاج الأطفال ذوو الظروف الخاصة (ومنهم على سبيل المثال، أولئك الذين يعانون عيوباً خلقيةً أو حساسيةً أو إعاقاتٍ) والذين لديهم متطلبات واحتياجات غذائية محددة، إلى الحصول على دعمٍ مخصصٍ. فعلى سبيل المثال، توفير طعام بقوامٍ أكثر سمكاً لطفل يعاني صعوبةً في البلع بسبب الإصابة باضطراب عصبي مثل الشلل الدماغي </a:t>
            </a:r>
          </a:p>
          <a:p>
            <a:pPr marL="171450" indent="-171450" rtl="1">
              <a:buFont typeface="Arial" panose="020B0604020202020204" pitchFamily="34" charset="0"/>
              <a:buChar char="•"/>
            </a:pPr>
            <a:r>
              <a:rPr lang="ar-SA"/>
              <a:t>ينبغي أن يتخذ مُقدّمو الرعاية نهجاً استجابياً لتغذية الأطفال. </a:t>
            </a:r>
          </a:p>
          <a:p>
            <a:pPr rtl="1"/>
            <a:endParaRPr lang="ar-SA"/>
          </a:p>
          <a:p>
            <a:pPr rtl="1"/>
            <a:r>
              <a:rPr lang="ar-SA"/>
              <a:t>تقديم تقرير عما يلي: يوضح هذا الرسم البياني عدد الأشياء المختلفة التي نحتاج إلى التفكير فيها في التغذية التكميلية. يُعد هذا الأمر من ضمن أحد الأسباب التي تجعل التغذية التكميلية تمثِّل تحدياً كبيراً لمُقدِّمي الرعاية.</a:t>
            </a:r>
          </a:p>
          <a:p>
            <a:pPr rtl="1"/>
            <a:r>
              <a:rPr lang="ar-SA"/>
              <a:t>​</a:t>
            </a:r>
          </a:p>
          <a:p>
            <a:pPr rtl="1"/>
            <a:r>
              <a:rPr lang="ar-SA"/>
              <a:t>المصدر: منظمة الأمم المتحدة للطفولة (اليونيسف). تحسين النُّظم الغذائية للأطفال الصغار في خلال فترة الرضاعة التكميلية. توجيهات البرمجة في اليونيسف في نيويورك: اليونيسف، 2020. </a:t>
            </a:r>
            <a:r>
              <a:rPr lang="en-US"/>
              <a:t>https://www.unicef.org/media/93981/file/Complementary-Feeding-Guidance-2020.pdf   ​</a:t>
            </a:r>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96</a:t>
            </a:fld>
            <a:endParaRPr lang="en-UK"/>
          </a:p>
        </p:txBody>
      </p:sp>
    </p:spTree>
    <p:extLst>
      <p:ext uri="{BB962C8B-B14F-4D97-AF65-F5344CB8AC3E}">
        <p14:creationId xmlns:p14="http://schemas.microsoft.com/office/powerpoint/2010/main" val="23242700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SA" sz="1200" b="1" kern="1200">
                <a:solidFill>
                  <a:schemeClr val="tx1"/>
                </a:solidFill>
                <a:effectLst/>
                <a:ea typeface="+mn-ea"/>
              </a:rPr>
              <a:t>تعليمات النشاط</a:t>
            </a:r>
            <a:r>
              <a:rPr lang="en-GB" sz="1200" b="1" kern="1200">
                <a:solidFill>
                  <a:schemeClr val="tx1"/>
                </a:solidFill>
                <a:effectLst/>
                <a:ea typeface="+mn-ea"/>
              </a:rPr>
              <a:t>:</a:t>
            </a:r>
            <a:endParaRPr lang="en-US" sz="1200" b="1" kern="1200">
              <a:solidFill>
                <a:schemeClr val="tx1"/>
              </a:solidFill>
              <a:effectLst/>
              <a:ea typeface="+mn-ea"/>
            </a:endParaRPr>
          </a:p>
          <a:p>
            <a:pPr rtl="1"/>
            <a:r>
              <a:rPr lang="ar-SA" sz="1200" b="1" kern="1200">
                <a:solidFill>
                  <a:schemeClr val="tx1"/>
                </a:solidFill>
                <a:effectLst/>
                <a:ea typeface="+mn-ea"/>
              </a:rPr>
              <a:t>ما يمكن فعله</a:t>
            </a:r>
            <a:r>
              <a:rPr lang="ar-SA" sz="1200" kern="1200">
                <a:solidFill>
                  <a:schemeClr val="tx1"/>
                </a:solidFill>
                <a:effectLst/>
                <a:ea typeface="+mn-ea"/>
              </a:rPr>
              <a:t>: </a:t>
            </a:r>
            <a:r>
              <a:rPr lang="ar-YE" sz="1200" kern="1200">
                <a:solidFill>
                  <a:schemeClr val="tx1"/>
                </a:solidFill>
                <a:effectLst/>
                <a:ea typeface="+mn-ea"/>
              </a:rPr>
              <a:t>طلب</a:t>
            </a:r>
            <a:r>
              <a:rPr lang="ar-SA" sz="1200" kern="1200">
                <a:solidFill>
                  <a:schemeClr val="tx1"/>
                </a:solidFill>
                <a:effectLst/>
                <a:ea typeface="+mn-ea"/>
              </a:rPr>
              <a:t> أحد المتطوعين بقراءة السيناريو على الشاشة</a:t>
            </a:r>
            <a:endParaRPr lang="en-US" sz="1200" kern="1200">
              <a:solidFill>
                <a:schemeClr val="tx1"/>
              </a:solidFill>
              <a:effectLst/>
              <a:ea typeface="+mn-ea"/>
            </a:endParaRPr>
          </a:p>
          <a:p>
            <a:pPr rtl="1"/>
            <a:r>
              <a:rPr lang="en-GB" sz="1200" kern="1200">
                <a:solidFill>
                  <a:schemeClr val="tx1"/>
                </a:solidFill>
                <a:effectLst/>
                <a:ea typeface="+mn-ea"/>
              </a:rPr>
              <a:t> </a:t>
            </a:r>
            <a:endParaRPr lang="en-US" sz="1200" kern="1200">
              <a:solidFill>
                <a:schemeClr val="tx1"/>
              </a:solidFill>
              <a:effectLst/>
              <a:ea typeface="+mn-ea"/>
            </a:endParaRPr>
          </a:p>
          <a:p>
            <a:pPr rtl="1"/>
            <a:r>
              <a:rPr lang="ar-YE" sz="1200" b="1" kern="1200">
                <a:solidFill>
                  <a:schemeClr val="tx1"/>
                </a:solidFill>
                <a:effectLst/>
                <a:ea typeface="+mn-ea"/>
              </a:rPr>
              <a:t>اطلب منهم</a:t>
            </a:r>
            <a:r>
              <a:rPr lang="ar-SA" sz="1200" kern="1200">
                <a:solidFill>
                  <a:schemeClr val="tx1"/>
                </a:solidFill>
                <a:effectLst/>
                <a:ea typeface="+mn-ea"/>
              </a:rPr>
              <a:t>: الرجوع إلى البطاقة جـ7، وقضاء بضع دقائق لقراءة المحتوى</a:t>
            </a:r>
            <a:r>
              <a:rPr lang="en-GB" sz="1200" kern="1200">
                <a:solidFill>
                  <a:schemeClr val="tx1"/>
                </a:solidFill>
                <a:effectLst/>
                <a:ea typeface="+mn-ea"/>
              </a:rPr>
              <a:t>. </a:t>
            </a:r>
            <a:endParaRPr lang="en-US" sz="1200" kern="1200">
              <a:solidFill>
                <a:schemeClr val="tx1"/>
              </a:solidFill>
              <a:effectLst/>
              <a:ea typeface="+mn-ea"/>
            </a:endParaRPr>
          </a:p>
          <a:p>
            <a:pPr rtl="1"/>
            <a:r>
              <a:rPr lang="en-GB" sz="1200" kern="1200">
                <a:solidFill>
                  <a:schemeClr val="tx1"/>
                </a:solidFill>
                <a:effectLst/>
                <a:ea typeface="+mn-ea"/>
              </a:rPr>
              <a:t> </a:t>
            </a:r>
            <a:endParaRPr lang="en-US" sz="1200" kern="1200">
              <a:solidFill>
                <a:schemeClr val="tx1"/>
              </a:solidFill>
              <a:effectLst/>
              <a:ea typeface="+mn-ea"/>
            </a:endParaRPr>
          </a:p>
          <a:p>
            <a:pPr rtl="1"/>
            <a:r>
              <a:rPr lang="ar-SA" sz="1200" b="1" kern="1200">
                <a:solidFill>
                  <a:schemeClr val="tx1"/>
                </a:solidFill>
                <a:effectLst/>
                <a:ea typeface="+mn-ea"/>
              </a:rPr>
              <a:t>ما يجب فعله: </a:t>
            </a:r>
            <a:r>
              <a:rPr lang="ar-SA" sz="1200" kern="1200">
                <a:solidFill>
                  <a:schemeClr val="tx1"/>
                </a:solidFill>
                <a:effectLst/>
                <a:ea typeface="+mn-ea"/>
              </a:rPr>
              <a:t>منح المشاركين بضع دقائق للقراءة</a:t>
            </a:r>
            <a:r>
              <a:rPr lang="en-GB" sz="1200" kern="1200">
                <a:solidFill>
                  <a:schemeClr val="tx1"/>
                </a:solidFill>
                <a:effectLst/>
                <a:ea typeface="+mn-ea"/>
              </a:rPr>
              <a:t>.</a:t>
            </a:r>
            <a:endParaRPr lang="en-US" sz="1200" kern="1200">
              <a:solidFill>
                <a:schemeClr val="tx1"/>
              </a:solidFill>
              <a:effectLst/>
              <a:ea typeface="+mn-ea"/>
            </a:endParaRPr>
          </a:p>
          <a:p>
            <a:pPr rtl="1"/>
            <a:r>
              <a:rPr lang="en-GB" sz="1200" kern="1200">
                <a:solidFill>
                  <a:schemeClr val="tx1"/>
                </a:solidFill>
                <a:effectLst/>
                <a:ea typeface="+mn-ea"/>
              </a:rPr>
              <a:t> </a:t>
            </a:r>
            <a:endParaRPr lang="en-US" sz="1200" kern="1200">
              <a:solidFill>
                <a:schemeClr val="tx1"/>
              </a:solidFill>
              <a:effectLst/>
              <a:ea typeface="+mn-ea"/>
            </a:endParaRPr>
          </a:p>
          <a:p>
            <a:pPr rtl="1"/>
            <a:r>
              <a:rPr lang="ar-YE" sz="1200" b="1" kern="1200">
                <a:solidFill>
                  <a:schemeClr val="tx1"/>
                </a:solidFill>
                <a:effectLst/>
                <a:ea typeface="+mn-ea"/>
              </a:rPr>
              <a:t>اطلب منهم</a:t>
            </a:r>
            <a:r>
              <a:rPr lang="ar-SA" sz="1200" b="1" kern="1200">
                <a:solidFill>
                  <a:schemeClr val="tx1"/>
                </a:solidFill>
                <a:effectLst/>
                <a:ea typeface="+mn-ea"/>
              </a:rPr>
              <a:t>: </a:t>
            </a:r>
            <a:r>
              <a:rPr lang="ar-SA" sz="1200" kern="1200">
                <a:solidFill>
                  <a:schemeClr val="tx1"/>
                </a:solidFill>
                <a:effectLst/>
                <a:ea typeface="+mn-ea"/>
              </a:rPr>
              <a:t>تذكر نقاط المشورة سريعة الاستجابة مرة أخرى - معلومات صغيرة ومفيدة وهادفة. عدم إصدار أي حكم أو انتقاد. الثناء والتشجيع حيث يمكن ذلك. الاتفاق على إجراء يمكن تنفيذه لمُقدِّم الرعاية لمحاولة إيجاد حل للتحدي الذي تواجهينه</a:t>
            </a:r>
            <a:r>
              <a:rPr lang="en-GB" sz="1200" kern="1200">
                <a:solidFill>
                  <a:schemeClr val="tx1"/>
                </a:solidFill>
                <a:effectLst/>
                <a:ea typeface="+mn-ea"/>
              </a:rPr>
              <a:t>. </a:t>
            </a:r>
            <a:endParaRPr lang="en-US" sz="1200" kern="1200">
              <a:solidFill>
                <a:schemeClr val="tx1"/>
              </a:solidFill>
              <a:effectLst/>
              <a:ea typeface="+mn-ea"/>
            </a:endParaRPr>
          </a:p>
          <a:p>
            <a:pPr rtl="1"/>
            <a:r>
              <a:rPr lang="en-GB" sz="1200" kern="1200">
                <a:solidFill>
                  <a:schemeClr val="tx1"/>
                </a:solidFill>
                <a:effectLst/>
                <a:ea typeface="+mn-ea"/>
              </a:rPr>
              <a:t> </a:t>
            </a:r>
            <a:endParaRPr lang="en-US" sz="1200" kern="1200">
              <a:solidFill>
                <a:schemeClr val="tx1"/>
              </a:solidFill>
              <a:effectLst/>
              <a:ea typeface="+mn-ea"/>
            </a:endParaRPr>
          </a:p>
          <a:p>
            <a:pPr rtl="1"/>
            <a:r>
              <a:rPr lang="ar-SA" sz="1200" b="1" kern="1200">
                <a:solidFill>
                  <a:schemeClr val="tx1"/>
                </a:solidFill>
                <a:effectLst/>
                <a:ea typeface="+mn-ea"/>
              </a:rPr>
              <a:t>ما يمكن فعله: </a:t>
            </a:r>
            <a:r>
              <a:rPr lang="ar-YE" sz="1200" kern="1200">
                <a:solidFill>
                  <a:schemeClr val="tx1"/>
                </a:solidFill>
                <a:effectLst/>
                <a:ea typeface="+mn-ea"/>
              </a:rPr>
              <a:t>طلب</a:t>
            </a:r>
            <a:r>
              <a:rPr lang="ar-SA" sz="1200" kern="1200">
                <a:solidFill>
                  <a:schemeClr val="tx1"/>
                </a:solidFill>
                <a:effectLst/>
                <a:ea typeface="+mn-ea"/>
              </a:rPr>
              <a:t> أحد المتطوعين بأن يؤدي دوراً ما قد يخبروا به الأم في السيناريو</a:t>
            </a:r>
            <a:r>
              <a:rPr lang="en-GB" sz="1200" kern="1200">
                <a:solidFill>
                  <a:schemeClr val="tx1"/>
                </a:solidFill>
                <a:effectLst/>
                <a:ea typeface="+mn-ea"/>
              </a:rPr>
              <a:t>. </a:t>
            </a:r>
            <a:endParaRPr lang="en-US" sz="1200" kern="1200">
              <a:solidFill>
                <a:schemeClr val="tx1"/>
              </a:solidFill>
              <a:effectLst/>
              <a:ea typeface="+mn-ea"/>
            </a:endParaRPr>
          </a:p>
          <a:p>
            <a:pPr rtl="1"/>
            <a:r>
              <a:rPr lang="ar-SA" sz="1200" b="1" kern="1200">
                <a:solidFill>
                  <a:schemeClr val="tx1"/>
                </a:solidFill>
                <a:effectLst/>
                <a:ea typeface="+mn-ea"/>
              </a:rPr>
              <a:t>ما يمكن فعله: </a:t>
            </a:r>
            <a:r>
              <a:rPr lang="ar-SA" sz="1200" kern="1200">
                <a:solidFill>
                  <a:schemeClr val="tx1"/>
                </a:solidFill>
                <a:effectLst/>
                <a:ea typeface="+mn-ea"/>
              </a:rPr>
              <a:t>مطالبة المشاركين الآخرين بالتفكير والتعقيب على أداء الدور</a:t>
            </a:r>
            <a:r>
              <a:rPr lang="en-GB" sz="1200" kern="1200">
                <a:solidFill>
                  <a:schemeClr val="tx1"/>
                </a:solidFill>
                <a:effectLst/>
                <a:ea typeface="+mn-ea"/>
              </a:rPr>
              <a:t>. </a:t>
            </a:r>
            <a:endParaRPr lang="en-US" sz="1200" kern="1200">
              <a:solidFill>
                <a:schemeClr val="tx1"/>
              </a:solidFill>
              <a:effectLst/>
              <a:ea typeface="+mn-ea"/>
            </a:endParaRPr>
          </a:p>
          <a:p>
            <a:pPr rtl="1"/>
            <a:r>
              <a:rPr lang="en-GB" sz="1200" kern="1200">
                <a:solidFill>
                  <a:schemeClr val="tx1"/>
                </a:solidFill>
                <a:effectLst/>
                <a:ea typeface="+mn-ea"/>
              </a:rPr>
              <a:t> </a:t>
            </a:r>
            <a:endParaRPr lang="en-US" sz="1200" kern="1200">
              <a:solidFill>
                <a:schemeClr val="tx1"/>
              </a:solidFill>
              <a:effectLst/>
              <a:ea typeface="+mn-ea"/>
            </a:endParaRPr>
          </a:p>
          <a:p>
            <a:pPr rtl="1"/>
            <a:r>
              <a:rPr lang="ar-SA" sz="1200" kern="1200">
                <a:solidFill>
                  <a:schemeClr val="tx1"/>
                </a:solidFill>
                <a:effectLst/>
                <a:ea typeface="+mn-ea"/>
              </a:rPr>
              <a:t>ملاحظة للميسِّر - ينبغي مناقشة إدخال الأطعمة التكميلية في هذه المرحلة فقط، فضلاً عن التوصيات ذات الصلة لعمر 6-9 أشهر. في حالة التحدث عن التوصيات المتعلقة بالتغذية التكميلية في عمر عام إلى عامين، ينبغي الإشارة إلى أنها ليست مشورةً مناسبةً للعمر، ويمكن معالجتها في مرحلةٍ لاحقةٍ. ينبغي أن تكون المشورة هادفةً وذات صلة</a:t>
            </a:r>
            <a:r>
              <a:rPr lang="en-GB" sz="1200" kern="1200">
                <a:solidFill>
                  <a:schemeClr val="tx1"/>
                </a:solidFill>
                <a:effectLst/>
                <a:ea typeface="+mn-ea"/>
              </a:rPr>
              <a:t>.</a:t>
            </a:r>
            <a:endParaRPr lang="en-US" sz="1200" kern="1200">
              <a:solidFill>
                <a:schemeClr val="tx1"/>
              </a:solidFill>
              <a:effectLst/>
              <a:ea typeface="+mn-ea"/>
            </a:endParaRPr>
          </a:p>
          <a:p>
            <a:pPr algn="r" rtl="1"/>
            <a:endParaRPr lang="en-US" b="1" i="1">
              <a:solidFill>
                <a:schemeClr val="bg2"/>
              </a:solidFill>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97</a:t>
            </a:fld>
            <a:endParaRPr lang="en-UK"/>
          </a:p>
        </p:txBody>
      </p:sp>
    </p:spTree>
    <p:extLst>
      <p:ext uri="{BB962C8B-B14F-4D97-AF65-F5344CB8AC3E}">
        <p14:creationId xmlns:p14="http://schemas.microsoft.com/office/powerpoint/2010/main" val="21839409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sz="1200" b="1" kern="1200">
                <a:solidFill>
                  <a:schemeClr val="tx1"/>
                </a:solidFill>
                <a:effectLst/>
                <a:ea typeface="+mn-ea"/>
              </a:rPr>
              <a:t>ما يمكن فعله: </a:t>
            </a:r>
            <a:r>
              <a:rPr lang="ar" sz="1200" kern="1200">
                <a:solidFill>
                  <a:schemeClr val="tx1"/>
                </a:solidFill>
                <a:effectLst/>
                <a:ea typeface="+mn-ea"/>
              </a:rPr>
              <a:t>تلخيص جميع المكونات الثلاثة: الف</a:t>
            </a:r>
            <a:r>
              <a:rPr lang="ar-YE" sz="1200" kern="1200">
                <a:solidFill>
                  <a:schemeClr val="tx1"/>
                </a:solidFill>
                <a:effectLst/>
                <a:ea typeface="+mn-ea"/>
              </a:rPr>
              <a:t>رز</a:t>
            </a:r>
            <a:r>
              <a:rPr lang="ar" sz="1200" kern="1200">
                <a:solidFill>
                  <a:schemeClr val="tx1"/>
                </a:solidFill>
                <a:effectLst/>
                <a:ea typeface="+mn-ea"/>
              </a:rPr>
              <a:t> والتقييم والإدارة والرصد وال</a:t>
            </a:r>
            <a:r>
              <a:rPr lang="ar-YE" sz="1200" kern="1200">
                <a:solidFill>
                  <a:schemeClr val="tx1"/>
                </a:solidFill>
                <a:effectLst/>
                <a:ea typeface="+mn-ea"/>
              </a:rPr>
              <a:t>مراجعة</a:t>
            </a:r>
            <a:r>
              <a:rPr lang="ar" sz="1200" kern="1200">
                <a:solidFill>
                  <a:schemeClr val="tx1"/>
                </a:solidFill>
                <a:effectLst/>
                <a:ea typeface="+mn-ea"/>
              </a:rPr>
              <a:t> والإحالة. جمع جميع مكونات مسار الرعاية معاً - توضيح كيفية ملاءمتها جميعاً معاً كرحلةٍ للزوجين الأم والرضيع</a:t>
            </a:r>
            <a:endParaRPr lang="en-US" sz="1200" kern="1200">
              <a:solidFill>
                <a:schemeClr val="tx1"/>
              </a:solidFill>
              <a:effectLst/>
              <a:ea typeface="+mn-ea"/>
              <a:cs typeface="+mn-cs"/>
            </a:endParaRPr>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98</a:t>
            </a:fld>
            <a:endParaRPr lang="en-UK"/>
          </a:p>
        </p:txBody>
      </p:sp>
    </p:spTree>
    <p:extLst>
      <p:ext uri="{BB962C8B-B14F-4D97-AF65-F5344CB8AC3E}">
        <p14:creationId xmlns:p14="http://schemas.microsoft.com/office/powerpoint/2010/main" val="21222558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99</a:t>
            </a:fld>
            <a:endParaRPr lang="en-UK"/>
          </a:p>
        </p:txBody>
      </p:sp>
    </p:spTree>
    <p:extLst>
      <p:ext uri="{BB962C8B-B14F-4D97-AF65-F5344CB8AC3E}">
        <p14:creationId xmlns:p14="http://schemas.microsoft.com/office/powerpoint/2010/main" val="145116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963DF67-57A7-4E60-B412-2E26C2D4287B}" type="slidenum">
              <a:rPr lang="en-UK" smtClean="0"/>
              <a:pPr/>
              <a:t>16</a:t>
            </a:fld>
            <a:endParaRPr lang="en-UK"/>
          </a:p>
        </p:txBody>
      </p:sp>
    </p:spTree>
    <p:extLst>
      <p:ext uri="{BB962C8B-B14F-4D97-AF65-F5344CB8AC3E}">
        <p14:creationId xmlns:p14="http://schemas.microsoft.com/office/powerpoint/2010/main" val="33913790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t>الأسئلة: </a:t>
            </a:r>
            <a:r>
              <a:rPr lang="ar"/>
              <a:t>ما الفرق بين النوع الاجتماعي والجنس؟</a:t>
            </a:r>
          </a:p>
          <a:p>
            <a:pPr rtl="1"/>
            <a:endParaRPr lang="en-US" baseline="0"/>
          </a:p>
          <a:p>
            <a:pPr rtl="1"/>
            <a:r>
              <a:rPr lang="ar" u="sng"/>
              <a:t>تعريف الجنس:</a:t>
            </a:r>
            <a:r>
              <a:rPr lang="ar" sz="1200" b="0" i="0" kern="1200">
                <a:solidFill>
                  <a:schemeClr val="tx1"/>
                </a:solidFill>
                <a:effectLst/>
                <a:ea typeface="+mn-ea"/>
              </a:rPr>
              <a:t> يشير إلى الفروق الجسدية بين الذكور أو الإناث أو </a:t>
            </a:r>
            <a:r>
              <a:rPr lang="ar" sz="1200" b="0" i="0" u="sng" kern="1200">
                <a:solidFill>
                  <a:schemeClr val="tx1"/>
                </a:solidFill>
                <a:effectLst/>
                <a:ea typeface="+mn-ea"/>
                <a:hlinkClick r:id="rId3"/>
              </a:rPr>
              <a:t>حاملي صفات الجنسين</a:t>
            </a:r>
            <a:r>
              <a:rPr lang="ar" sz="1200" b="0" i="0" kern="1200">
                <a:solidFill>
                  <a:schemeClr val="tx1"/>
                </a:solidFill>
                <a:effectLst/>
                <a:ea typeface="+mn-ea"/>
              </a:rPr>
              <a:t>. عادةً ما يتم تحديد جنس الشخص عند الولادة بناءً على الخصائص الفسيولوجية، بما في ذلك تكوين الأعضاء التناسلية والكروموسوم. </a:t>
            </a:r>
          </a:p>
          <a:p>
            <a:pPr rtl="1"/>
            <a:endParaRPr lang="en-US" u="sng" baseline="0"/>
          </a:p>
          <a:p>
            <a:pPr rtl="1"/>
            <a:r>
              <a:rPr lang="ar" u="sng"/>
              <a:t>تعريف النوع الاجتماعي: </a:t>
            </a:r>
            <a:r>
              <a:rPr lang="ar" sz="1200" b="0" i="0" kern="1200">
                <a:solidFill>
                  <a:schemeClr val="tx1"/>
                </a:solidFill>
                <a:effectLst/>
                <a:ea typeface="+mn-ea"/>
              </a:rPr>
              <a:t>يشير النوع الاجتماعي إلى الأدوار والسلوكيات والتعبيرات والهويات التي يتم إنشاؤها اجتماعياً للفتيات والنساء والفتيان والرجال والأشخاص المتنوعين جنسانياً.</a:t>
            </a:r>
          </a:p>
          <a:p>
            <a:pPr rtl="1"/>
            <a:endParaRPr lang="en-US" sz="1200" b="0" i="0" kern="1200">
              <a:solidFill>
                <a:schemeClr val="tx1"/>
              </a:solidFill>
              <a:effectLst/>
              <a:ea typeface="+mn-ea"/>
              <a:cs typeface="+mn-cs"/>
            </a:endParaRPr>
          </a:p>
          <a:p>
            <a:pPr rtl="1"/>
            <a:r>
              <a:rPr lang="ar" sz="1200" b="1" i="0" u="sng" kern="1200">
                <a:solidFill>
                  <a:schemeClr val="tx1"/>
                </a:solidFill>
                <a:effectLst/>
                <a:ea typeface="+mn-ea"/>
              </a:rPr>
              <a:t>تعليمات النشاط (15 دقيقةً)</a:t>
            </a:r>
            <a:endParaRPr lang="en-US" sz="1200" b="1" i="0" u="sng" kern="1200">
              <a:solidFill>
                <a:schemeClr val="tx1"/>
              </a:solidFill>
              <a:effectLst/>
              <a:ea typeface="+mn-ea"/>
              <a:cs typeface="+mn-cs"/>
            </a:endParaRPr>
          </a:p>
          <a:p>
            <a:pPr rtl="1"/>
            <a:r>
              <a:rPr lang="ar" sz="1200" b="1" i="0" kern="1200">
                <a:solidFill>
                  <a:schemeClr val="tx1"/>
                </a:solidFill>
                <a:effectLst/>
                <a:ea typeface="+mn-ea"/>
              </a:rPr>
              <a:t>ما يمكن فعله: تجهيز لوحةٍ ورقيةٍ مكوَّنةٍ من عمودين: عمود مكتوب عليه رجال والآخر مكتوب عليه نساء</a:t>
            </a:r>
            <a:endParaRPr lang="en-US" sz="1200" b="1" i="0" kern="1200">
              <a:solidFill>
                <a:schemeClr val="tx1"/>
              </a:solidFill>
              <a:effectLst/>
              <a:ea typeface="+mn-ea"/>
              <a:cs typeface="+mn-cs"/>
            </a:endParaRPr>
          </a:p>
          <a:p>
            <a:pPr rtl="1"/>
            <a:r>
              <a:rPr lang="ar" sz="1200" b="1" i="0" kern="1200">
                <a:solidFill>
                  <a:schemeClr val="tx1"/>
                </a:solidFill>
                <a:effectLst/>
                <a:ea typeface="+mn-ea"/>
              </a:rPr>
              <a:t>الأسئلة: </a:t>
            </a:r>
            <a:r>
              <a:rPr lang="ar" sz="1200" b="0" i="0" kern="1200">
                <a:solidFill>
                  <a:schemeClr val="tx1"/>
                </a:solidFill>
                <a:effectLst/>
                <a:ea typeface="+mn-ea"/>
              </a:rPr>
              <a:t>عند التفكير في رعاية الأطفال، ما الذي يساهم به الرجال عادةً وما الذي تساهم به/تتحمله النساء عادةً في [اسم السياق]؟</a:t>
            </a:r>
          </a:p>
          <a:p>
            <a:pPr rtl="1"/>
            <a:r>
              <a:rPr lang="ar" sz="1200" b="1" i="0" kern="1200">
                <a:solidFill>
                  <a:schemeClr val="tx1"/>
                </a:solidFill>
                <a:effectLst/>
                <a:ea typeface="+mn-ea"/>
              </a:rPr>
              <a:t>ما يمكن فعله: </a:t>
            </a:r>
            <a:r>
              <a:rPr lang="ar" sz="1200" b="0" i="0" kern="1200">
                <a:solidFill>
                  <a:schemeClr val="tx1"/>
                </a:solidFill>
                <a:effectLst/>
                <a:ea typeface="+mn-ea"/>
              </a:rPr>
              <a:t>إضافة الإجابات تحت العمود ذي الصلة.</a:t>
            </a:r>
          </a:p>
          <a:p>
            <a:pPr rtl="1"/>
            <a:r>
              <a:rPr lang="ar" sz="1200" b="1" i="0" kern="1200">
                <a:solidFill>
                  <a:schemeClr val="tx1"/>
                </a:solidFill>
                <a:effectLst/>
                <a:ea typeface="+mn-ea"/>
              </a:rPr>
              <a:t>ما يمكن فعله: </a:t>
            </a:r>
            <a:r>
              <a:rPr lang="ar" sz="1200" b="0" i="0" kern="1200">
                <a:solidFill>
                  <a:schemeClr val="tx1"/>
                </a:solidFill>
                <a:effectLst/>
                <a:ea typeface="+mn-ea"/>
              </a:rPr>
              <a:t>تيسير التفكير والمناقشة حول نصيب الرجال والنساء من رعاية الأطفال. </a:t>
            </a:r>
          </a:p>
          <a:p>
            <a:pPr rtl="1"/>
            <a:r>
              <a:rPr lang="ar" sz="1200" b="1" i="0" kern="1200">
                <a:solidFill>
                  <a:schemeClr val="tx1"/>
                </a:solidFill>
                <a:effectLst/>
                <a:ea typeface="+mn-ea"/>
              </a:rPr>
              <a:t>الأسئلة: </a:t>
            </a:r>
            <a:r>
              <a:rPr lang="ar" sz="1200" b="0" i="0" kern="1200">
                <a:solidFill>
                  <a:schemeClr val="tx1"/>
                </a:solidFill>
                <a:effectLst/>
                <a:ea typeface="+mn-ea"/>
              </a:rPr>
              <a:t>ما الذي يمكننا القيام به لمحاولة المساواة بين الرجال والنساء في المساهمة والوقت والجهد المخصص لرعاية الأطفال في المجتمع المحلي؟</a:t>
            </a:r>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100</a:t>
            </a:fld>
            <a:endParaRPr lang="en-UK"/>
          </a:p>
        </p:txBody>
      </p:sp>
    </p:spTree>
    <p:extLst>
      <p:ext uri="{BB962C8B-B14F-4D97-AF65-F5344CB8AC3E}">
        <p14:creationId xmlns:p14="http://schemas.microsoft.com/office/powerpoint/2010/main" val="7700779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101</a:t>
            </a:fld>
            <a:endParaRPr lang="en-UK"/>
          </a:p>
        </p:txBody>
      </p:sp>
    </p:spTree>
    <p:extLst>
      <p:ext uri="{BB962C8B-B14F-4D97-AF65-F5344CB8AC3E}">
        <p14:creationId xmlns:p14="http://schemas.microsoft.com/office/powerpoint/2010/main" val="38491218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102</a:t>
            </a:fld>
            <a:endParaRPr lang="en-UK"/>
          </a:p>
        </p:txBody>
      </p:sp>
    </p:spTree>
    <p:extLst>
      <p:ext uri="{BB962C8B-B14F-4D97-AF65-F5344CB8AC3E}">
        <p14:creationId xmlns:p14="http://schemas.microsoft.com/office/powerpoint/2010/main" val="1483678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103</a:t>
            </a:fld>
            <a:endParaRPr lang="en-UK"/>
          </a:p>
        </p:txBody>
      </p:sp>
    </p:spTree>
    <p:extLst>
      <p:ext uri="{BB962C8B-B14F-4D97-AF65-F5344CB8AC3E}">
        <p14:creationId xmlns:p14="http://schemas.microsoft.com/office/powerpoint/2010/main" val="36708761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sz="1200" b="1" i="0" u="none" strike="noStrike" kern="1200" cap="none" spc="0" normalizeH="0" noProof="0">
                <a:ln>
                  <a:noFill/>
                </a:ln>
                <a:solidFill>
                  <a:prstClr val="black"/>
                </a:solidFill>
                <a:effectLst/>
                <a:uLnTx/>
                <a:uFillTx/>
                <a:ea typeface="+mn-ea"/>
              </a:rPr>
              <a:t>تقديم تقرير عما يلي: </a:t>
            </a:r>
            <a:r>
              <a:rPr lang="ar" sz="1200" b="0" i="0" u="none" strike="noStrike" kern="1200" cap="none" spc="0" normalizeH="0" noProof="0">
                <a:ln>
                  <a:noFill/>
                </a:ln>
                <a:solidFill>
                  <a:prstClr val="black"/>
                </a:solidFill>
                <a:effectLst/>
                <a:uLnTx/>
                <a:uFillTx/>
                <a:ea typeface="+mn-ea"/>
              </a:rPr>
              <a:t>ثمة تدخلات فعَّالة للحد من الاكتئاب وتحسين الصحة النفسية للأم. </a:t>
            </a:r>
          </a:p>
          <a:p>
            <a:pPr rtl="1"/>
            <a:endParaRPr kumimoji="0" lang="en-US" sz="1200" b="0" i="0" u="none" strike="noStrike" kern="1200" cap="none" spc="0" normalizeH="0" baseline="0" noProof="0">
              <a:ln>
                <a:noFill/>
              </a:ln>
              <a:solidFill>
                <a:prstClr val="black"/>
              </a:solidFill>
              <a:effectLst/>
              <a:uLnTx/>
              <a:uFillTx/>
              <a:ea typeface="+mn-ea"/>
              <a:cs typeface="+mn-cs"/>
            </a:endParaRPr>
          </a:p>
          <a:p>
            <a:pPr rtl="1"/>
            <a:r>
              <a:rPr lang="ar" sz="1200" b="1" i="0" u="none" strike="noStrike" kern="1200" cap="none" spc="0" normalizeH="0" noProof="0">
                <a:ln>
                  <a:noFill/>
                </a:ln>
                <a:solidFill>
                  <a:prstClr val="black"/>
                </a:solidFill>
                <a:effectLst/>
                <a:uLnTx/>
                <a:uFillTx/>
                <a:ea typeface="+mn-ea"/>
              </a:rPr>
              <a:t>الأسئلة: </a:t>
            </a:r>
            <a:r>
              <a:rPr lang="ar" sz="1200" b="0" i="0" u="none" strike="noStrike" kern="1200" cap="none" spc="0" normalizeH="0" noProof="0">
                <a:ln>
                  <a:noFill/>
                </a:ln>
                <a:solidFill>
                  <a:prstClr val="black"/>
                </a:solidFill>
                <a:effectLst/>
                <a:uLnTx/>
                <a:uFillTx/>
                <a:ea typeface="+mn-ea"/>
              </a:rPr>
              <a:t>ما هي بعض "العلامات التحذيرية" التي نبحث عنها، والتي تفيد بأنّ الأم بحالةٍ نفسيةٍ سيئةٍ أو متوترة؟</a:t>
            </a:r>
          </a:p>
          <a:p>
            <a:pPr rtl="1"/>
            <a:endParaRPr kumimoji="0" lang="en-US" sz="1200" b="0" i="0" u="none" strike="noStrike" kern="1200" cap="none" spc="0" normalizeH="0" baseline="0" noProof="0">
              <a:ln>
                <a:noFill/>
              </a:ln>
              <a:solidFill>
                <a:prstClr val="black"/>
              </a:solidFill>
              <a:effectLst/>
              <a:uLnTx/>
              <a:uFillTx/>
              <a:ea typeface="+mn-ea"/>
              <a:cs typeface="+mn-cs"/>
            </a:endParaRPr>
          </a:p>
          <a:p>
            <a:pPr rtl="1"/>
            <a:r>
              <a:rPr lang="ar" sz="1200" b="1" i="0" u="sng" strike="noStrike" kern="1200" cap="none" spc="0" normalizeH="0" noProof="0">
                <a:ln>
                  <a:noFill/>
                </a:ln>
                <a:solidFill>
                  <a:prstClr val="black"/>
                </a:solidFill>
                <a:effectLst/>
                <a:uLnTx/>
                <a:uFillTx/>
                <a:ea typeface="+mn-ea"/>
              </a:rPr>
              <a:t>مواضيع النقاش:</a:t>
            </a:r>
          </a:p>
          <a:p>
            <a:pPr rtl="1"/>
            <a:r>
              <a:rPr lang="ar" sz="1200" b="0" i="0" u="none" strike="noStrike" kern="1200" cap="none" spc="0" normalizeH="0" noProof="0">
                <a:ln>
                  <a:noFill/>
                </a:ln>
                <a:solidFill>
                  <a:prstClr val="black"/>
                </a:solidFill>
                <a:effectLst/>
                <a:uLnTx/>
                <a:uFillTx/>
                <a:ea typeface="+mn-ea"/>
              </a:rPr>
              <a:t>أمثلة عن علامات التحذير</a:t>
            </a:r>
            <a:r>
              <a:rPr lang="ar"/>
              <a:t>:</a:t>
            </a:r>
          </a:p>
          <a:p>
            <a:pPr marL="342900" indent="-342900" rtl="1">
              <a:buClr>
                <a:schemeClr val="accent5"/>
              </a:buClr>
              <a:buFont typeface="Arial" panose="020B0604020202020204" pitchFamily="34" charset="0"/>
              <a:buChar char="•"/>
            </a:pPr>
            <a:r>
              <a:rPr lang="ar" sz="1200" b="0">
                <a:solidFill>
                  <a:schemeClr val="tx1"/>
                </a:solidFill>
              </a:rPr>
              <a:t>قلة التواصل بالعين</a:t>
            </a:r>
          </a:p>
          <a:p>
            <a:pPr marL="342900" indent="-342900" rtl="1">
              <a:buClr>
                <a:schemeClr val="accent5"/>
              </a:buClr>
              <a:buFont typeface="Arial" panose="020B0604020202020204" pitchFamily="34" charset="0"/>
              <a:buChar char="•"/>
            </a:pPr>
            <a:r>
              <a:rPr lang="ar" sz="1200" b="0">
                <a:solidFill>
                  <a:schemeClr val="tx1"/>
                </a:solidFill>
              </a:rPr>
              <a:t>عدم وجود تلامس جسدي يتجاوز ما هو ضروري</a:t>
            </a:r>
          </a:p>
          <a:p>
            <a:pPr marL="342900" indent="-342900" rtl="1">
              <a:buClr>
                <a:schemeClr val="accent5"/>
              </a:buClr>
              <a:buFont typeface="Arial" panose="020B0604020202020204" pitchFamily="34" charset="0"/>
              <a:buChar char="•"/>
            </a:pPr>
            <a:r>
              <a:rPr lang="ar" sz="1200" b="0">
                <a:solidFill>
                  <a:schemeClr val="tx1"/>
                </a:solidFill>
              </a:rPr>
              <a:t>عدم وجود تفاعلات تعبيرية بين الأم والطفل (تعابير متجهمة)</a:t>
            </a:r>
          </a:p>
          <a:p>
            <a:pPr marL="342900" indent="-342900" rtl="1">
              <a:buClr>
                <a:schemeClr val="accent5"/>
              </a:buClr>
              <a:buFont typeface="Arial" panose="020B0604020202020204" pitchFamily="34" charset="0"/>
              <a:buChar char="•"/>
            </a:pPr>
            <a:r>
              <a:rPr lang="ar" sz="1200" b="0">
                <a:solidFill>
                  <a:schemeClr val="tx1"/>
                </a:solidFill>
              </a:rPr>
              <a:t>عدم وجود تفاعلات لفظية بين الأم والطفل (أصوات هديل، وأصوات، ونبرات صوت مختلفة، والتحدث إلى الطفل)</a:t>
            </a:r>
          </a:p>
          <a:p>
            <a:pPr marL="342900" indent="-342900" rtl="1">
              <a:buClr>
                <a:schemeClr val="accent5"/>
              </a:buClr>
              <a:buFont typeface="Arial" panose="020B0604020202020204" pitchFamily="34" charset="0"/>
              <a:buChar char="•"/>
            </a:pPr>
            <a:r>
              <a:rPr lang="ar" sz="1200" b="0">
                <a:solidFill>
                  <a:schemeClr val="tx1"/>
                </a:solidFill>
              </a:rPr>
              <a:t>أم مشغولة</a:t>
            </a:r>
          </a:p>
          <a:p>
            <a:pPr marL="342900" indent="-342900" rtl="1">
              <a:buClr>
                <a:schemeClr val="accent5"/>
              </a:buClr>
              <a:buFont typeface="Arial" panose="020B0604020202020204" pitchFamily="34" charset="0"/>
              <a:buChar char="•"/>
            </a:pPr>
            <a:r>
              <a:rPr lang="ar" sz="1200" b="0">
                <a:solidFill>
                  <a:schemeClr val="tx1"/>
                </a:solidFill>
              </a:rPr>
              <a:t>يولي الطفل اهتماماً للمحفزات الخارجية أكثر من الأم</a:t>
            </a:r>
          </a:p>
          <a:p>
            <a:pPr marL="342900" indent="-342900" rtl="1">
              <a:buClr>
                <a:schemeClr val="accent5"/>
              </a:buClr>
              <a:buFont typeface="Arial" panose="020B0604020202020204" pitchFamily="34" charset="0"/>
              <a:buChar char="•"/>
            </a:pPr>
            <a:r>
              <a:rPr lang="ar" sz="1200" b="0">
                <a:solidFill>
                  <a:schemeClr val="tx1"/>
                </a:solidFill>
              </a:rPr>
              <a:t>يصعب تهدئة الطفل دائماً ولا يبدو أنه يهدأ من وجود الأم/لمسها</a:t>
            </a:r>
            <a:endParaRPr lang="en-US" sz="1200" b="0">
              <a:solidFill>
                <a:srgbClr val="FF0000"/>
              </a:solidFill>
            </a:endParaRPr>
          </a:p>
          <a:p>
            <a:pPr rtl="1"/>
            <a:endParaRPr lang="en-US"/>
          </a:p>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104</a:t>
            </a:fld>
            <a:endParaRPr lang="en-UK"/>
          </a:p>
        </p:txBody>
      </p:sp>
    </p:spTree>
    <p:extLst>
      <p:ext uri="{BB962C8B-B14F-4D97-AF65-F5344CB8AC3E}">
        <p14:creationId xmlns:p14="http://schemas.microsoft.com/office/powerpoint/2010/main" val="1508871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solidFill>
                  <a:schemeClr val="tx1"/>
                </a:solidFill>
              </a:rPr>
              <a:t>تقديم تقرير عما يلي: </a:t>
            </a:r>
          </a:p>
          <a:p>
            <a:pPr marL="171450" indent="-171450" rtl="1">
              <a:buFont typeface="Arial" panose="020B0604020202020204" pitchFamily="34" charset="0"/>
              <a:buChar char="•"/>
            </a:pPr>
            <a:r>
              <a:rPr lang="ar">
                <a:solidFill>
                  <a:schemeClr val="tx1"/>
                </a:solidFill>
              </a:rPr>
              <a:t>عادةً ما يعني الشعور بالدعم أننا نشعر بالثقة والقبول وتقدير الذات والقيمة والاحترام. </a:t>
            </a:r>
          </a:p>
          <a:p>
            <a:pPr marL="171450" indent="-171450" rtl="1">
              <a:buFont typeface="Arial" panose="020B0604020202020204" pitchFamily="34" charset="0"/>
              <a:buChar char="•"/>
            </a:pPr>
            <a:r>
              <a:rPr lang="ar">
                <a:solidFill>
                  <a:schemeClr val="tx1"/>
                </a:solidFill>
              </a:rPr>
              <a:t>عند تقديم الدعم لنا، يمكننا مشاركة المعلومات بشكلٍ أفضل، وتعلّم مهاراتٍ جديدةٍ، والتحدث عن أفكارنا ومشاعرنا، والشعور بالارتباط بالآخرين. </a:t>
            </a:r>
          </a:p>
          <a:p>
            <a:pPr marL="171450" indent="-171450" rtl="1">
              <a:buFont typeface="Arial" panose="020B0604020202020204" pitchFamily="34" charset="0"/>
              <a:buChar char="•"/>
            </a:pPr>
            <a:r>
              <a:rPr lang="ar">
                <a:solidFill>
                  <a:schemeClr val="tx1"/>
                </a:solidFill>
              </a:rPr>
              <a:t>تشمل مجموعات الدعم أو مجموعات الرعاية توفير بيئةٍ آمنةٍ، والشعور بالاحترام، ومشاركة المعلومات، وتقديم المساعدة العملية، ومشاركة المسؤولية عن نجاح المجموعة، وقبول آراء الآخرين ومشاعرهم، والتعلُّم معاً ومن بعضهم البعض، وبناء تواصل عاطفي مع أقرانهم. </a:t>
            </a:r>
            <a:endParaRPr lang="en-US">
              <a:solidFill>
                <a:schemeClr val="tx1"/>
              </a:solidFill>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105</a:t>
            </a:fld>
            <a:endParaRPr lang="en-UK"/>
          </a:p>
        </p:txBody>
      </p:sp>
    </p:spTree>
    <p:extLst>
      <p:ext uri="{BB962C8B-B14F-4D97-AF65-F5344CB8AC3E}">
        <p14:creationId xmlns:p14="http://schemas.microsoft.com/office/powerpoint/2010/main" val="4985220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106</a:t>
            </a:fld>
            <a:endParaRPr lang="en-UK"/>
          </a:p>
        </p:txBody>
      </p:sp>
    </p:spTree>
    <p:extLst>
      <p:ext uri="{BB962C8B-B14F-4D97-AF65-F5344CB8AC3E}">
        <p14:creationId xmlns:p14="http://schemas.microsoft.com/office/powerpoint/2010/main" val="22528153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r>
              <a:rPr lang="ar" b="1"/>
              <a:t>ما يجب فعله: </a:t>
            </a:r>
            <a:r>
              <a:rPr lang="ar" b="0"/>
              <a:t>توزيع كتيب إجراءات الدعم وبطاقات المشورة الخاصة </a:t>
            </a:r>
            <a:r>
              <a:rPr lang="ar-YE" b="0"/>
              <a:t>بـ</a:t>
            </a:r>
            <a:r>
              <a:rPr lang="ar-YE" b="1">
                <a:solidFill>
                  <a:srgbClr val="00B050"/>
                </a:solidFill>
              </a:rPr>
              <a:t>إدارة الرضع الصغار و المعرضين للمخاطر التغذوية أقل من ستة أشهر و أمهاتهم (مامي) </a:t>
            </a:r>
            <a:r>
              <a:rPr lang="ar" b="0"/>
              <a:t>(إمّا لكل شخصٍ، وإمّا كتيب لكل شخصين)</a:t>
            </a:r>
            <a:endParaRPr lang="en-US" b="0"/>
          </a:p>
          <a:p>
            <a:pPr rtl="1"/>
            <a:endParaRPr lang="en-US" baseline="0"/>
          </a:p>
          <a:p>
            <a:pPr rtl="1"/>
            <a:r>
              <a:rPr lang="ar-YE" b="1" u="none"/>
              <a:t>قم بتوضيح الآتي</a:t>
            </a:r>
            <a:r>
              <a:rPr lang="ar" b="1" u="none"/>
              <a:t>:</a:t>
            </a:r>
          </a:p>
          <a:p>
            <a:pPr marL="171450" indent="-171450" rtl="1">
              <a:buFont typeface="Arial" panose="020B0604020202020204" pitchFamily="34" charset="0"/>
              <a:buChar char="•"/>
            </a:pPr>
            <a:r>
              <a:rPr lang="ar"/>
              <a:t>ينقسم كتيب إجراءات الدعم وبطاقات المشورة الخاصة </a:t>
            </a:r>
            <a:r>
              <a:rPr lang="ar-YE"/>
              <a:t>بـ</a:t>
            </a:r>
            <a:r>
              <a:rPr lang="ar-YE" b="1">
                <a:solidFill>
                  <a:srgbClr val="00B050"/>
                </a:solidFill>
              </a:rPr>
              <a:t>إدارة الرضع الصغار و المعرضين للمخاطر التغذوية أقل من ستة أشهر و أمهاتهم (مامي) </a:t>
            </a:r>
            <a:r>
              <a:rPr lang="ar"/>
              <a:t>هذا إلى ثلاثة أقسام بناءً على احتياجات الأم أو مُقدِّم الرعاية:</a:t>
            </a:r>
          </a:p>
          <a:p>
            <a:pPr marL="628650" lvl="1" indent="-171450" rtl="1">
              <a:buFont typeface="Arial" panose="020B0604020202020204" pitchFamily="34" charset="0"/>
              <a:buChar char="•"/>
            </a:pPr>
            <a:r>
              <a:rPr lang="ar"/>
              <a:t>يركز القسم أ على المشاكل والاحتياجات المتعلقة بالرُضّع الذين يرضعون رضاعةً طبيعيةً أو الذين يعتمدون في الغالب على الرضاعة الطبيعية. </a:t>
            </a:r>
          </a:p>
          <a:p>
            <a:pPr marL="628650" lvl="1" indent="-171450" rtl="1">
              <a:buFont typeface="Arial" panose="020B0604020202020204" pitchFamily="34" charset="0"/>
              <a:buChar char="•"/>
            </a:pPr>
            <a:r>
              <a:rPr lang="ar"/>
              <a:t>يركز القسم ب على المشاكل والاحتياجات المتعلقة بمُقدِّمي الرعاية/الشركاء/أفراد الأسرة. يُعد كتيب إجراءات الدعم وبطاقات المشورة الخاصة </a:t>
            </a:r>
            <a:r>
              <a:rPr lang="ar-YE"/>
              <a:t>بـ</a:t>
            </a:r>
            <a:r>
              <a:rPr lang="ar-YE" b="1">
                <a:solidFill>
                  <a:srgbClr val="00B050"/>
                </a:solidFill>
              </a:rPr>
              <a:t>إدارة الرضع الصغار و المعرضين للمخاطر التغذوية أقل من ستة أشهر و أمهاتهم (مامي) </a:t>
            </a:r>
            <a:r>
              <a:rPr lang="ar"/>
              <a:t>بمثابة مساعدة وظيفية يستخدمها مقدمو المشورة مع الرُضّع الذين لا يرضعون رضاعةً طبيعيةً. </a:t>
            </a:r>
          </a:p>
          <a:p>
            <a:pPr marL="628650" lvl="1" indent="-171450" rtl="1">
              <a:buFont typeface="Arial" panose="020B0604020202020204" pitchFamily="34" charset="0"/>
              <a:buChar char="•"/>
            </a:pPr>
            <a:r>
              <a:rPr lang="ar"/>
              <a:t>يركِّز القسم جـ على المواضيع الأساسية التي يجب مناقشتها مع الأم بالإضافة إلى دورة الإرشادات لتلبية الاحتياجات التي تم تحديدها خلال مرحلة التقييم للمسار. </a:t>
            </a:r>
            <a:endParaRPr lang="en-US" b="1" u="none" baseline="0"/>
          </a:p>
          <a:p>
            <a:pPr marL="171450" indent="-171450" rtl="1">
              <a:buFont typeface="Arial" panose="020B0604020202020204" pitchFamily="34" charset="0"/>
              <a:buChar char="•"/>
            </a:pPr>
            <a:r>
              <a:rPr lang="ar" b="0" u="none"/>
              <a:t>لنلقِ نظرةً أولاً على بطاقات المشورة وكيفية عملها</a:t>
            </a:r>
          </a:p>
          <a:p>
            <a:pPr marL="171450" lvl="0" indent="-171450" rtl="1">
              <a:buFont typeface="Arial" panose="020B0604020202020204" pitchFamily="34" charset="0"/>
              <a:buChar char="•"/>
            </a:pPr>
            <a:r>
              <a:rPr lang="ar"/>
              <a:t>صُمِّمت بطاقات المشورة الخاصة </a:t>
            </a:r>
            <a:r>
              <a:rPr lang="ar-YE"/>
              <a:t>بـ</a:t>
            </a:r>
            <a:r>
              <a:rPr lang="ar-YE" b="1">
                <a:solidFill>
                  <a:srgbClr val="00B050"/>
                </a:solidFill>
              </a:rPr>
              <a:t>إدارة الرضع الصغار و المعرضين للمخاطر التغذوية أقل من ستة أشهر و أمهاتهم (مامي) </a:t>
            </a:r>
            <a:r>
              <a:rPr lang="ar"/>
              <a:t>بحيث تتضمَّن كل بطاقةٍ صورةً توضيحيةً يمكن عرضها على الأم أو مُقدِّم الرعاية في أثناء دورة المشورة مع الرسائل والإجراءات الرئيسية المُدرَجة على ظهر كل بطاقةٍ لرجوع مقدم المشورة إليها. </a:t>
            </a:r>
            <a:r>
              <a:rPr lang="ar" b="1"/>
              <a:t>عرض مثال.</a:t>
            </a:r>
          </a:p>
          <a:p>
            <a:pPr marL="171450" indent="-171450" rtl="1">
              <a:buFont typeface="Arial" panose="020B0604020202020204" pitchFamily="34" charset="0"/>
              <a:buChar char="•"/>
            </a:pPr>
            <a:r>
              <a:rPr lang="ar"/>
              <a:t>ثمة 3 أعمدة على جانب مقدم المشورة/موظفي الصحة:</a:t>
            </a:r>
          </a:p>
          <a:p>
            <a:pPr marL="685800" lvl="1" indent="-228600" rtl="1">
              <a:buFont typeface="+mj-lt"/>
              <a:buAutoNum type="arabicPeriod"/>
            </a:pPr>
            <a:r>
              <a:rPr lang="ar" b="1"/>
              <a:t>الصور: </a:t>
            </a:r>
            <a:r>
              <a:rPr lang="ar"/>
              <a:t>نسخ صغيرة من الصور التي يمكن لمُقدِّم الرعاية/العميل رؤيتها</a:t>
            </a:r>
          </a:p>
          <a:p>
            <a:pPr marL="685800" lvl="1" indent="-228600" rtl="1">
              <a:buFont typeface="+mj-lt"/>
              <a:buAutoNum type="arabicPeriod"/>
            </a:pPr>
            <a:r>
              <a:rPr lang="ar" b="1"/>
              <a:t>التقييم والتحليل:</a:t>
            </a:r>
            <a:r>
              <a:rPr lang="ar" b="0"/>
              <a:t> تذكير بالنقاط الرئيسية لتقييمها وتحليلها لتحديد ما إذا كانت هناك أي مشاكل في هذا المجال أم لا</a:t>
            </a:r>
          </a:p>
          <a:p>
            <a:pPr marL="685800" lvl="1" indent="-228600" rtl="1">
              <a:buFont typeface="+mj-lt"/>
              <a:buAutoNum type="arabicPeriod"/>
            </a:pPr>
            <a:r>
              <a:rPr lang="ar" b="1"/>
              <a:t>إجراءات الدعم والمشورة:</a:t>
            </a:r>
            <a:r>
              <a:rPr lang="ar" b="0"/>
              <a:t> تذكير بالرسائل والمعلومات الأساسية لتقديمها في أثناء دورة الإرشادات في هذا المجال.</a:t>
            </a:r>
          </a:p>
          <a:p>
            <a:pPr marL="171450" lvl="0" indent="-171450" rtl="1">
              <a:buFont typeface="Arial" panose="020B0604020202020204" pitchFamily="34" charset="0"/>
              <a:buChar char="•"/>
            </a:pPr>
            <a:r>
              <a:rPr lang="ar"/>
              <a:t>يوجد في الجزء السفلي من البطاقة روابط لمقاطع الفيديو ذات الصلة التي يمكن استخدامها لدعم دورات المشورة في حالة توفُّر جهاز إلكتروني مثل الهاتف المحمول أو الكمبيوتر اللوحي. يمكن تنزيل مقاطع الفيديو أو بثها، في حالة الاتصال بالإنترنت.</a:t>
            </a:r>
            <a:endParaRPr lang="en-US"/>
          </a:p>
          <a:p>
            <a:pPr marL="171450" lvl="0" indent="-171450" rtl="1">
              <a:buFont typeface="Arial" panose="020B0604020202020204" pitchFamily="34" charset="0"/>
              <a:buChar char="•"/>
            </a:pPr>
            <a:r>
              <a:rPr lang="ar"/>
              <a:t>في كل زيارةٍ استشاريةٍ، يمكن لمقدم المشورة اختيار البطاقة (البطاقات) ذات الصلة لمعالجة المشاكل الرئيسية المحددة (البطاقات من أ1 إلى ب3) وكذلك مناقشة المواضيع العامة الأخرى (البطاقات من جـ1 إلى جـ7). </a:t>
            </a:r>
          </a:p>
          <a:p>
            <a:pPr marL="171450" marR="0" lvl="0" indent="-171450" algn="l"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a:t>في بداية بطاقات المشورة، في الصفحة 3، يوجد صفحة محتويات حيث يمكن البحث فيها بسهولةٍ عن التحدي الذي تم تحديده وبطاقة المشورة ذات الصلة لهذا التحدي للتنقل بسهولة. </a:t>
            </a:r>
            <a:r>
              <a:rPr lang="ar" b="1"/>
              <a:t>عرض صفحة المحتويات</a:t>
            </a:r>
            <a:endParaRPr lang="en-US"/>
          </a:p>
          <a:p>
            <a:pPr marL="171450" lvl="0" indent="-171450" rtl="1">
              <a:buFont typeface="Arial" panose="020B0604020202020204" pitchFamily="34" charset="0"/>
              <a:buChar char="•"/>
            </a:pPr>
            <a:r>
              <a:rPr lang="ar"/>
              <a:t>ليس الهدف من هذا الكتيب وهذه البطاقات أن تحل محل المعرفة والمهارات الحالية التي ينبغي أن يمتلكها مقدم المشورة، لكنها تعمل بمثابة تذكير بالإجراءات والرسائل الأساسية. ولضمان تقديم المشورة والمتابعة الفعَّالة، يُرجى التأكد من الاحتفاظ بسجلٍ للمواضيع التي تم تناولها في كل زيارةٍ. </a:t>
            </a:r>
            <a:endParaRPr lang="en-US" b="1" u="sng" baseline="0"/>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107</a:t>
            </a:fld>
            <a:endParaRPr lang="en-UK"/>
          </a:p>
        </p:txBody>
      </p:sp>
    </p:spTree>
    <p:extLst>
      <p:ext uri="{BB962C8B-B14F-4D97-AF65-F5344CB8AC3E}">
        <p14:creationId xmlns:p14="http://schemas.microsoft.com/office/powerpoint/2010/main" val="28875044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fontAlgn="base"/>
            <a:r>
              <a:rPr lang="ar-YE" b="1"/>
              <a:t>اسئل</a:t>
            </a:r>
            <a:r>
              <a:rPr lang="ar-SA"/>
              <a:t>: نأمل أن تتذكر</a:t>
            </a:r>
            <a:r>
              <a:rPr lang="ar-YE"/>
              <a:t>و</a:t>
            </a:r>
            <a:r>
              <a:rPr lang="ar-SA"/>
              <a:t> أنّ تقديم المشورة ينبغي أن يكون عمليةً من 3 خطوات. من يستطيع تذكر المراحل الثلاثة؟ </a:t>
            </a:r>
          </a:p>
          <a:p>
            <a:pPr rtl="1" fontAlgn="base"/>
            <a:endParaRPr lang="ar-SA"/>
          </a:p>
          <a:p>
            <a:pPr rtl="1" fontAlgn="base"/>
            <a:r>
              <a:rPr lang="ar-SA"/>
              <a:t> يُرجى النقر</a:t>
            </a:r>
          </a:p>
          <a:p>
            <a:pPr rtl="1" fontAlgn="base"/>
            <a:endParaRPr lang="ar-SA"/>
          </a:p>
          <a:p>
            <a:pPr rtl="1" fontAlgn="base"/>
            <a:r>
              <a:rPr lang="ar-SA"/>
              <a:t>تقديم تقرير عما يلي:</a:t>
            </a:r>
          </a:p>
          <a:p>
            <a:pPr rtl="1" fontAlgn="base"/>
            <a:r>
              <a:rPr lang="ar-SA"/>
              <a:t>المراحل الثلاثة هي:</a:t>
            </a:r>
          </a:p>
          <a:p>
            <a:pPr rtl="1" fontAlgn="base"/>
            <a:r>
              <a:rPr lang="ar-SA"/>
              <a:t>التقييم - إنها مهارات "الاستماع والتعلُّم" المُطبَّقة في دورة مشورة، توضِّح المشاركة الوجدانية. يجب الحصول على صورةٍ كاملةٍ عن حالة الأم في ما يتعلق بالتغذية والرعاية. من السهل الانتقال والتركيز على أول شيء تفعله الأم بشكل خاطئ أو تذكره. صُممت استمارات التقييم السريع البسيط والتقييم الكامل (المُقدَّمة كمنشورات تعليمات في هذا التدريب وفي مجموعة أدوات تغذية الرُضّع وصغار السن في حالات الطوارئ) لمساعدة مقدم المشورة في وضع أسئلة التقييم بحيث تتاح للأم الفرصة لتقديم معلوماتٍ هامّةٍ وصورةٍ كاملةٍ تماماً عن وضعها. ​</a:t>
            </a:r>
          </a:p>
          <a:p>
            <a:pPr rtl="1" fontAlgn="base"/>
            <a:r>
              <a:rPr lang="ar-SA"/>
              <a:t>التحليل - ينطبق على التقييم غير المُعلَن: مقارنة ما تم تعلُّمه في أثناء التقييم (طرح الأسئلة والاستماع والمراقبة) ومقارنته بالتوصيات (التغذية والرعاية) لطفل في ذلك العمر، ثم تحديد المشاكل وترتيبها حسب أهميتها للانتباه إليها فوراً. </a:t>
            </a:r>
          </a:p>
          <a:p>
            <a:pPr rtl="1" fontAlgn="base"/>
            <a:r>
              <a:rPr lang="ar-SA"/>
              <a:t>الإجراء - مناقشة مُقدِّم الرعاية حول المكان الذي وصلوا إليه في نموذج مراحل التغيير (يُرجى تذكير المشاركين بالخطوات). تقديم المعلومات التي تبني الثقة في مُقدِّم الرعاية، وتتيح لها اتخاذ خياراتٍ مستنيرةٍ، وتقديم المساعدة العملية.  مهارات "بناء الثقة وتقديم الدعم". إنّ الاتفاق على المشكلة ذات الأولوية والإجراء الذي قد يحاول مُقدِّم الرعاية تنفيذه أمر بالغ الأهمية؛ وينبغي أن يكون هذا الأمر ممكناً وقابلاً للتنفيذ، وإن أمكن ذلك، محدداً زمنياً فعلى سبيل المثال، قد لا يعطي مُقدِّم الرعاية لرضيعه الأقل من 6 أشهر المياه بالإضافة إلى حليب الأم لبضعة أيام حتى يعود مقدم المشورة، ولكن قد لا يفعل ذلك إلى الأبد.</a:t>
            </a:r>
          </a:p>
          <a:p>
            <a:pPr rtl="1" fontAlgn="base"/>
            <a:endParaRPr lang="ar-SA"/>
          </a:p>
          <a:p>
            <a:pPr rtl="1" fontAlgn="base"/>
            <a:r>
              <a:rPr lang="ar-SA"/>
              <a:t>من حزمة المشورة المجتمعية بشأن تغذية الرُضّع وصغار الأطفال، اليونيسف، 2013.</a:t>
            </a:r>
          </a:p>
          <a:p>
            <a:pPr rtl="1" fontAlgn="base"/>
            <a:endParaRP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108</a:t>
            </a:fld>
            <a:endParaRPr lang="en-UK"/>
          </a:p>
        </p:txBody>
      </p:sp>
    </p:spTree>
    <p:extLst>
      <p:ext uri="{BB962C8B-B14F-4D97-AF65-F5344CB8AC3E}">
        <p14:creationId xmlns:p14="http://schemas.microsoft.com/office/powerpoint/2010/main" val="28394355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Arial" panose="020B0604020202020204" pitchFamily="34" charset="0"/>
              <a:buNone/>
            </a:pPr>
            <a:r>
              <a:rPr lang="ar" b="1"/>
              <a:t>تقديم تقرير عما يلي:</a:t>
            </a:r>
          </a:p>
          <a:p>
            <a:pPr marL="171450" lvl="0" indent="-171450" algn="r" rtl="1">
              <a:buFont typeface="Arial" panose="020B0604020202020204" pitchFamily="34" charset="0"/>
              <a:buChar char="•"/>
            </a:pPr>
            <a:r>
              <a:rPr lang="ar"/>
              <a:t>سنستخدم بعض السيناريوهات للتعرف حقاً على هذه الأقسام المختلفة ومحتوياتها.</a:t>
            </a:r>
          </a:p>
          <a:p>
            <a:pPr marL="171450" lvl="0" indent="-171450" algn="r" rtl="1">
              <a:buFont typeface="Arial" panose="020B0604020202020204" pitchFamily="34" charset="0"/>
              <a:buChar char="•"/>
            </a:pPr>
            <a:endParaRPr lang="en-US" baseline="0"/>
          </a:p>
          <a:p>
            <a:pPr marL="0" lvl="0" indent="0" algn="r" rtl="1">
              <a:buFont typeface="Arial" panose="020B0604020202020204" pitchFamily="34" charset="0"/>
              <a:buNone/>
            </a:pPr>
            <a:r>
              <a:rPr lang="ar" b="1" u="sng"/>
              <a:t>تعليمات النشاط (60 دقيقةً + 60 دقيقةً لتنفيذ الأدوار والمناقشة)</a:t>
            </a:r>
          </a:p>
          <a:p>
            <a:pPr marL="457200" indent="-457200">
              <a:buFont typeface="Arial" panose="020B0604020202020204" pitchFamily="34" charset="0"/>
              <a:buChar char="•"/>
              <a:defRPr/>
            </a:pPr>
            <a:r>
              <a:rPr lang="ar" sz="2000">
                <a:latin typeface="Arial"/>
                <a:cs typeface="Arial"/>
              </a:rPr>
              <a:t>تقسيم المشاركين إلى 4 مجموعات وتعيين لكلٍّ منها سيناريو من "أ" و"ب" و"جـ" و"د".</a:t>
            </a:r>
            <a:endParaRPr lang="en-US" sz="2000"/>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2000"/>
              <a:t>توزيع جميع المستندات ذات الصلة بالسيناريو المعيَّن، مجموعة كاملة واحدة من النماذج لكل شخصٍ في المجموعة.</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2000"/>
              <a:t> تقديم مجموعة من النماذج لكل مجموعةٍ من </a:t>
            </a:r>
            <a:r>
              <a:rPr lang="ar" sz="2000" b="1"/>
              <a:t>الوحدة الثامنة_ ورقة نشاط_استخدام بطاقات المشورة</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baseline="0"/>
          </a:p>
          <a:p>
            <a:pPr marL="457200" lvl="0" indent="-457200" algn="r" defTabSz="914400" rtl="1">
              <a:buFont typeface="Arial" panose="020B0604020202020204" pitchFamily="34" charset="0"/>
              <a:buChar char="•"/>
              <a:defRPr/>
            </a:pPr>
            <a:r>
              <a:rPr lang="ar" sz="2000"/>
              <a:t>يجب على المشاركين استعراض السيناريوهات واتخاذ الخطوات التالية لسيناريو المجموعة:</a:t>
            </a:r>
          </a:p>
          <a:p>
            <a:pPr marL="1028974" lvl="2" indent="-342991" algn="r" defTabSz="685983" rtl="1">
              <a:buFont typeface="+mj-lt"/>
              <a:buAutoNum type="arabicPeriod"/>
              <a:defRPr/>
            </a:pPr>
            <a:r>
              <a:rPr lang="ar" sz="1500"/>
              <a:t>الاطلاع على المعلومات الواردة في النماذج المكتملة (التقييم). </a:t>
            </a:r>
          </a:p>
          <a:p>
            <a:pPr marL="1028974" marR="0" lvl="2" indent="-342991" algn="r" defTabSz="685983" rtl="1" eaLnBrk="1" fontAlgn="auto" latinLnBrk="0" hangingPunct="1">
              <a:lnSpc>
                <a:spcPct val="100000"/>
              </a:lnSpc>
              <a:spcBef>
                <a:spcPts val="0"/>
              </a:spcBef>
              <a:spcAft>
                <a:spcPts val="0"/>
              </a:spcAft>
              <a:buClrTx/>
              <a:buSzTx/>
              <a:buFont typeface="+mj-lt"/>
              <a:buAutoNum type="arabicPeriod"/>
              <a:tabLst/>
              <a:defRPr/>
            </a:pPr>
            <a:r>
              <a:rPr lang="ar" sz="1600"/>
              <a:t>الاطلاع على نتائج التقييم وتلخيص التقييم، وتصنيف الخطر على أنه منخفض أو متوسط أو شديد (التحليل)</a:t>
            </a:r>
            <a:endParaRPr lang="en-US" sz="1600"/>
          </a:p>
          <a:p>
            <a:pPr marL="1028974" lvl="2" indent="-342991" algn="r" defTabSz="685983" rtl="1">
              <a:buFont typeface="+mj-lt"/>
              <a:buAutoNum type="arabicPeriod"/>
              <a:defRPr/>
            </a:pPr>
            <a:r>
              <a:rPr lang="ar" sz="1500"/>
              <a:t>تحديد مشكلتين ذات أولوية في أثناء التقييم (التحليل)</a:t>
            </a:r>
          </a:p>
          <a:p>
            <a:pPr marL="1028974" lvl="2" indent="-342991" algn="r" defTabSz="685983" rtl="1">
              <a:buFont typeface="+mj-lt"/>
              <a:buAutoNum type="arabicPeriod"/>
              <a:defRPr/>
            </a:pPr>
            <a:r>
              <a:rPr lang="ar" sz="2000"/>
              <a:t>استعراض المعلومات واتخاذ قرار بشأن الإجراءات اللازمة لهاتين المشكلتين ذات الأولوية في زيارة الدعم مع مُقدِّم الرعاية والرضيع. </a:t>
            </a:r>
          </a:p>
          <a:p>
            <a:pPr marL="1028974" lvl="2" indent="-342991" algn="r" defTabSz="685983" rtl="1">
              <a:buFont typeface="+mj-lt"/>
              <a:buAutoNum type="arabicPeriod"/>
              <a:defRPr/>
            </a:pPr>
            <a:r>
              <a:rPr lang="ar" sz="2000"/>
              <a:t>تحديد أيٍّ من بطاقات المشورة الخاصة </a:t>
            </a:r>
            <a:r>
              <a:rPr lang="ar-YE" sz="2000" b="1">
                <a:solidFill>
                  <a:srgbClr val="00B050"/>
                </a:solidFill>
              </a:rPr>
              <a:t>إدارة الرضع الصغار و المعرضين للمخاطر التغذوية أقل من ستة أشهر و أمهاتهم (مامي)</a:t>
            </a:r>
            <a:r>
              <a:rPr lang="ar" sz="2000"/>
              <a:t> من القسمين أ وب ستكون مفيدةً لتقديم الدعم اللازم لمُقدِّم الرعاية هذا والرضيع وفقاً للتحديات المُحدَّدة (الإجراء)</a:t>
            </a:r>
          </a:p>
          <a:p>
            <a:pPr marL="1028974" lvl="2" indent="-342991" algn="r" defTabSz="685983" rtl="1">
              <a:buFont typeface="+mj-lt"/>
              <a:buAutoNum type="arabicPeriod"/>
              <a:defRPr/>
            </a:pPr>
            <a:r>
              <a:rPr lang="ar" sz="2000"/>
              <a:t>تحديد ما إذا كان أيٌّ من مواضيع القسم جـ سيكون ذا صلة بهذه الزيارة المحدَّدة.</a:t>
            </a:r>
          </a:p>
          <a:p>
            <a:pPr marL="1028974" lvl="2" indent="-342991" algn="r" defTabSz="685983" rtl="1">
              <a:buFont typeface="+mj-lt"/>
              <a:buAutoNum type="arabicPeriod"/>
              <a:defRPr/>
            </a:pPr>
            <a:r>
              <a:rPr lang="ar" sz="2000"/>
              <a:t>إعداد عرضٍ تمثيليٍ قصيرٍ لدورة المشورة الأولى، واستهداف مشكلة (مشاكل) ذات أولوية للسيناريو المخصص لكِ لتقديمهما إلى المجموعة، باستخدام بطاقات المشورة المُحدَّدة</a:t>
            </a:r>
          </a:p>
          <a:p>
            <a:pPr marL="457200" lvl="1" indent="0" algn="r" defTabSz="914400" rtl="1">
              <a:buFont typeface="+mj-lt"/>
              <a:buNone/>
              <a:defRPr/>
            </a:pPr>
            <a:endParaRPr lang="en-US" sz="2000" baseline="0"/>
          </a:p>
          <a:p>
            <a:pPr marL="457200" lvl="0" indent="-457200" algn="r" defTabSz="914400" rtl="1">
              <a:buFont typeface="Arial" panose="020B0604020202020204" pitchFamily="34" charset="0"/>
              <a:buChar char="•"/>
              <a:defRPr/>
            </a:pPr>
            <a:r>
              <a:rPr lang="ar" sz="2000"/>
              <a:t>بعد مرور 60 دقيقةً، يُرجى اجتماع الجميع معاً</a:t>
            </a:r>
          </a:p>
          <a:p>
            <a:pPr marL="457200" lvl="0" indent="-457200" algn="r" defTabSz="914400" rtl="1">
              <a:buFont typeface="Arial" panose="020B0604020202020204" pitchFamily="34" charset="0"/>
              <a:buChar char="•"/>
              <a:defRPr/>
            </a:pPr>
            <a:r>
              <a:rPr lang="ar" sz="2000"/>
              <a:t>مطالبة كل مجموعة بتنفيذ دور في السيناريو الخاص بها، شخص واحد يؤدي دور مقدم المشورة وشخص آخر يؤدي دور الأم/مُقدِّم الرعاية، مع توضيح بطاقة (بطاقات) المشورة التي قرَّروا استخدامها</a:t>
            </a: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 sz="2000"/>
              <a:t>مطالبة المجموعة بالتفكير، ما هي مهارات المشورة الجيدة التي لاحظتيها؟ هل توجد أي تعقيبات بناءة لتقديمها؟ هل توافقين على بطاقات المشورة المُحدَّدة والمعلومات المُقدَّمة؟</a:t>
            </a:r>
          </a:p>
        </p:txBody>
      </p:sp>
      <p:sp>
        <p:nvSpPr>
          <p:cNvPr id="4" name="Slide Number Placeholder 3"/>
          <p:cNvSpPr>
            <a:spLocks noGrp="1"/>
          </p:cNvSpPr>
          <p:nvPr>
            <p:ph type="sldNum" sz="quarter" idx="5"/>
          </p:nvPr>
        </p:nvSpPr>
        <p:spPr/>
        <p:txBody>
          <a:bodyPr rtlCol="1"/>
          <a:lstStyle/>
          <a:p>
            <a:pPr rtl="1"/>
            <a:fld id="{B963DF67-57A7-4E60-B412-2E26C2D4287B}" type="slidenum">
              <a:rPr lang="en-UK" smtClean="0"/>
              <a:t>109</a:t>
            </a:fld>
            <a:endParaRPr lang="en-UK"/>
          </a:p>
        </p:txBody>
      </p:sp>
    </p:spTree>
    <p:extLst>
      <p:ext uri="{BB962C8B-B14F-4D97-AF65-F5344CB8AC3E}">
        <p14:creationId xmlns:p14="http://schemas.microsoft.com/office/powerpoint/2010/main" val="108827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BDF8-3294-F243-8E02-B6435E5E5394}"/>
              </a:ext>
            </a:extLst>
          </p:cNvPr>
          <p:cNvSpPr>
            <a:spLocks noGrp="1"/>
          </p:cNvSpPr>
          <p:nvPr>
            <p:ph type="ctrTitle"/>
          </p:nvPr>
        </p:nvSpPr>
        <p:spPr>
          <a:xfrm>
            <a:off x="1524000" y="1268413"/>
            <a:ext cx="9144000" cy="2241550"/>
          </a:xfrm>
          <a:prstGeom prst="rect">
            <a:avLst/>
          </a:prstGeom>
        </p:spPr>
        <p:txBody>
          <a:bodyPr rtlCol="1" anchor="b"/>
          <a:lstStyle>
            <a:lvl1pPr algn="ctr" rtl="1">
              <a:defRPr sz="6000"/>
            </a:lvl1pPr>
          </a:lstStyle>
          <a:p>
            <a:pPr rtl="1"/>
            <a:r>
              <a:rPr lang="ar"/>
              <a:t>Click to edit Master title style</a:t>
            </a:r>
            <a:endParaRPr lang="en-UK"/>
          </a:p>
        </p:txBody>
      </p:sp>
      <p:sp>
        <p:nvSpPr>
          <p:cNvPr id="3" name="Subtitle 2">
            <a:extLst>
              <a:ext uri="{FF2B5EF4-FFF2-40B4-BE49-F238E27FC236}">
                <a16:creationId xmlns:a16="http://schemas.microsoft.com/office/drawing/2014/main" id="{2E6F2B1C-7582-114C-B870-5C836A680550}"/>
              </a:ext>
            </a:extLst>
          </p:cNvPr>
          <p:cNvSpPr>
            <a:spLocks noGrp="1"/>
          </p:cNvSpPr>
          <p:nvPr>
            <p:ph type="subTitle" idx="1"/>
          </p:nvPr>
        </p:nvSpPr>
        <p:spPr>
          <a:xfrm>
            <a:off x="1524000" y="3602038"/>
            <a:ext cx="9144000" cy="1655762"/>
          </a:xfrm>
          <a:prstGeom prst="rect">
            <a:avLst/>
          </a:prstGeo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endParaRPr lang="en-UK"/>
          </a:p>
        </p:txBody>
      </p:sp>
    </p:spTree>
    <p:extLst>
      <p:ext uri="{BB962C8B-B14F-4D97-AF65-F5344CB8AC3E}">
        <p14:creationId xmlns:p14="http://schemas.microsoft.com/office/powerpoint/2010/main" val="323708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AA538-A5F4-4C3D-A801-D18C9FEE8AD3}"/>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4019852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A29B1-FF2C-5D44-9076-0C2ECB267F4A}"/>
              </a:ext>
            </a:extLst>
          </p:cNvPr>
          <p:cNvSpPr>
            <a:spLocks noGrp="1"/>
          </p:cNvSpPr>
          <p:nvPr>
            <p:ph type="title" orient="vert"/>
          </p:nvPr>
        </p:nvSpPr>
        <p:spPr>
          <a:xfrm>
            <a:off x="8724900" y="365125"/>
            <a:ext cx="2628900" cy="5811838"/>
          </a:xfrm>
          <a:prstGeom prst="rect">
            <a:avLst/>
          </a:prstGeom>
        </p:spPr>
        <p:txBody>
          <a:bodyPr vert="eaVert" rtlCol="1"/>
          <a:lstStyle/>
          <a:p>
            <a:pPr rtl="1"/>
            <a:r>
              <a:rPr lang="ar"/>
              <a:t>Click to edit Master title style</a:t>
            </a:r>
            <a:endParaRPr lang="en-UK"/>
          </a:p>
        </p:txBody>
      </p:sp>
      <p:sp>
        <p:nvSpPr>
          <p:cNvPr id="3" name="Vertical Text Placeholder 2">
            <a:extLst>
              <a:ext uri="{FF2B5EF4-FFF2-40B4-BE49-F238E27FC236}">
                <a16:creationId xmlns:a16="http://schemas.microsoft.com/office/drawing/2014/main" id="{4712C061-2248-9248-9E14-C827AD0EA249}"/>
              </a:ext>
            </a:extLst>
          </p:cNvPr>
          <p:cNvSpPr>
            <a:spLocks noGrp="1"/>
          </p:cNvSpPr>
          <p:nvPr>
            <p:ph type="body" orient="vert" idx="1"/>
          </p:nvPr>
        </p:nvSpPr>
        <p:spPr>
          <a:xfrm>
            <a:off x="838200" y="365125"/>
            <a:ext cx="7734300" cy="5811838"/>
          </a:xfrm>
          <a:prstGeom prst="rect">
            <a:avLst/>
          </a:prstGeom>
        </p:spPr>
        <p:txBody>
          <a:bodyPr vert="eaVert" rtlCol="1"/>
          <a:lstStyle>
            <a:lvl1pPr>
              <a:defRPr/>
            </a:lvl1pPr>
            <a:lvl2pPr>
              <a:defRPr/>
            </a:lvl2pPr>
            <a:lvl3pPr>
              <a:defRPr/>
            </a:lvl3pPr>
            <a:lvl4pPr>
              <a:defRPr/>
            </a:lvl4pPr>
            <a:lvl5pPr>
              <a:defRPr/>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endParaRPr lang="en-UK"/>
          </a:p>
        </p:txBody>
      </p:sp>
      <p:pic>
        <p:nvPicPr>
          <p:cNvPr id="8" name="Picture 7">
            <a:extLst>
              <a:ext uri="{FF2B5EF4-FFF2-40B4-BE49-F238E27FC236}">
                <a16:creationId xmlns:a16="http://schemas.microsoft.com/office/drawing/2014/main" id="{A38B412C-FF15-0145-9A45-54D2DADA8F43}"/>
              </a:ext>
            </a:extLst>
          </p:cNvPr>
          <p:cNvPicPr>
            <a:picLocks noChangeAspect="1"/>
          </p:cNvPicPr>
          <p:nvPr userDrawn="1"/>
        </p:nvPicPr>
        <p:blipFill>
          <a:blip r:embed="rId2"/>
          <a:srcRect/>
          <a:stretch/>
        </p:blipFill>
        <p:spPr>
          <a:xfrm rot="5400000">
            <a:off x="-439372" y="5614935"/>
            <a:ext cx="1539875" cy="396979"/>
          </a:xfrm>
          <a:prstGeom prst="rect">
            <a:avLst/>
          </a:prstGeom>
        </p:spPr>
      </p:pic>
    </p:spTree>
    <p:extLst>
      <p:ext uri="{BB962C8B-B14F-4D97-AF65-F5344CB8AC3E}">
        <p14:creationId xmlns:p14="http://schemas.microsoft.com/office/powerpoint/2010/main" val="301603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5D86D15-51D2-A24C-B04F-939835159E13}"/>
              </a:ext>
            </a:extLst>
          </p:cNvPr>
          <p:cNvSpPr>
            <a:spLocks noGrp="1"/>
          </p:cNvSpPr>
          <p:nvPr>
            <p:ph type="body" orient="vert" idx="1"/>
          </p:nvPr>
        </p:nvSpPr>
        <p:spPr>
          <a:xfrm>
            <a:off x="479425" y="576470"/>
            <a:ext cx="11233150" cy="5600493"/>
          </a:xfrm>
          <a:prstGeom prst="rect">
            <a:avLst/>
          </a:prstGeom>
        </p:spPr>
        <p:txBody>
          <a:bodyPr vert="eaVert" rtlCol="1"/>
          <a:lstStyle>
            <a:lvl1pPr>
              <a:defRPr/>
            </a:lvl1pPr>
            <a:lvl2pPr>
              <a:defRPr/>
            </a:lvl2pPr>
            <a:lvl3pPr>
              <a:defRPr/>
            </a:lvl3pPr>
            <a:lvl4pPr>
              <a:defRPr/>
            </a:lvl4pPr>
            <a:lvl5pPr>
              <a:defRPr/>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endParaRPr lang="en-UK"/>
          </a:p>
        </p:txBody>
      </p:sp>
    </p:spTree>
    <p:extLst>
      <p:ext uri="{BB962C8B-B14F-4D97-AF65-F5344CB8AC3E}">
        <p14:creationId xmlns:p14="http://schemas.microsoft.com/office/powerpoint/2010/main" val="416257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9505CB6B-B954-8D4C-A951-369C766E6EC5}"/>
              </a:ext>
            </a:extLst>
          </p:cNvPr>
          <p:cNvSpPr>
            <a:spLocks noGrp="1"/>
          </p:cNvSpPr>
          <p:nvPr>
            <p:ph idx="1"/>
          </p:nvPr>
        </p:nvSpPr>
        <p:spPr>
          <a:xfrm>
            <a:off x="811733" y="1805142"/>
            <a:ext cx="9523556" cy="4476750"/>
          </a:xfrm>
          <a:prstGeom prst="rect">
            <a:avLst/>
          </a:prstGeom>
        </p:spPr>
        <p:txBody>
          <a:bodyPr rtlCol="1"/>
          <a:lstStyle>
            <a:lvl1pPr>
              <a:defRPr/>
            </a:lvl1pPr>
            <a:lvl2pPr>
              <a:defRPr/>
            </a:lvl2pPr>
            <a:lvl3pPr>
              <a:defRPr/>
            </a:lvl3pPr>
            <a:lvl4pPr>
              <a:defRPr/>
            </a:lvl4pPr>
            <a:lvl5pPr>
              <a:defRPr/>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endParaRPr lang="en-UK"/>
          </a:p>
        </p:txBody>
      </p:sp>
      <p:sp>
        <p:nvSpPr>
          <p:cNvPr id="2" name="Title 1">
            <a:extLst>
              <a:ext uri="{FF2B5EF4-FFF2-40B4-BE49-F238E27FC236}">
                <a16:creationId xmlns:a16="http://schemas.microsoft.com/office/drawing/2014/main" id="{B2A6A816-062C-43A9-9196-6111219BE960}"/>
              </a:ext>
            </a:extLst>
          </p:cNvPr>
          <p:cNvSpPr>
            <a:spLocks noGrp="1"/>
          </p:cNvSpPr>
          <p:nvPr>
            <p:ph type="title"/>
          </p:nvPr>
        </p:nvSpPr>
        <p:spPr/>
        <p:txBody>
          <a:bodyPr rtlCol="1"/>
          <a:lstStyle/>
          <a:p>
            <a:pPr rtl="1"/>
            <a:r>
              <a:rPr lang="ar"/>
              <a:t>Click to edit Master title style</a:t>
            </a:r>
          </a:p>
        </p:txBody>
      </p:sp>
    </p:spTree>
    <p:extLst>
      <p:ext uri="{BB962C8B-B14F-4D97-AF65-F5344CB8AC3E}">
        <p14:creationId xmlns:p14="http://schemas.microsoft.com/office/powerpoint/2010/main" val="61774271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507C89-5F1B-9D47-9498-3C7F4510D874}"/>
              </a:ext>
            </a:extLst>
          </p:cNvPr>
          <p:cNvSpPr/>
          <p:nvPr userDrawn="1"/>
        </p:nvSpPr>
        <p:spPr>
          <a:xfrm>
            <a:off x="0" y="0"/>
            <a:ext cx="479425"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E5923481-21D1-8E46-828B-4243BA1244B4}"/>
              </a:ext>
            </a:extLst>
          </p:cNvPr>
          <p:cNvSpPr>
            <a:spLocks noGrp="1"/>
          </p:cNvSpPr>
          <p:nvPr>
            <p:ph idx="1"/>
          </p:nvPr>
        </p:nvSpPr>
        <p:spPr>
          <a:xfrm>
            <a:off x="811733" y="1805142"/>
            <a:ext cx="9523556" cy="4476750"/>
          </a:xfrm>
          <a:prstGeom prst="rect">
            <a:avLst/>
          </a:prstGeom>
        </p:spPr>
        <p:txBody>
          <a:bodyPr rtlCol="1"/>
          <a:lstStyle>
            <a:lvl1pPr>
              <a:defRPr/>
            </a:lvl1pPr>
            <a:lvl2pPr>
              <a:defRPr/>
            </a:lvl2pPr>
            <a:lvl3pPr>
              <a:defRPr/>
            </a:lvl3pPr>
            <a:lvl4pPr>
              <a:defRPr/>
            </a:lvl4pPr>
            <a:lvl5pPr>
              <a:defRPr/>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endParaRPr lang="en-UK"/>
          </a:p>
        </p:txBody>
      </p:sp>
      <p:sp>
        <p:nvSpPr>
          <p:cNvPr id="2" name="Title 1">
            <a:extLst>
              <a:ext uri="{FF2B5EF4-FFF2-40B4-BE49-F238E27FC236}">
                <a16:creationId xmlns:a16="http://schemas.microsoft.com/office/drawing/2014/main" id="{E6386036-21EF-4A07-A6CE-792BE9344D37}"/>
              </a:ext>
            </a:extLst>
          </p:cNvPr>
          <p:cNvSpPr>
            <a:spLocks noGrp="1"/>
          </p:cNvSpPr>
          <p:nvPr>
            <p:ph type="title"/>
          </p:nvPr>
        </p:nvSpPr>
        <p:spPr/>
        <p:txBody>
          <a:bodyPr rtlCol="1"/>
          <a:lstStyle/>
          <a:p>
            <a:pPr rtl="1"/>
            <a:r>
              <a:rPr lang="ar"/>
              <a:t>Click to edit Master title style</a:t>
            </a:r>
          </a:p>
        </p:txBody>
      </p:sp>
    </p:spTree>
    <p:extLst>
      <p:ext uri="{BB962C8B-B14F-4D97-AF65-F5344CB8AC3E}">
        <p14:creationId xmlns:p14="http://schemas.microsoft.com/office/powerpoint/2010/main" val="414508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BC083B-0971-EE44-8965-5C1B1EAA73A2}"/>
              </a:ext>
            </a:extLst>
          </p:cNvPr>
          <p:cNvSpPr/>
          <p:nvPr userDrawn="1"/>
        </p:nvSpPr>
        <p:spPr>
          <a:xfrm>
            <a:off x="0" y="0"/>
            <a:ext cx="479425" cy="6858000"/>
          </a:xfrm>
          <a:prstGeom prst="rect">
            <a:avLst/>
          </a:prstGeom>
          <a:solidFill>
            <a:srgbClr val="A57FB2"/>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A93DC165-D8C6-2C4D-87D0-E01DC0039D82}"/>
              </a:ext>
            </a:extLst>
          </p:cNvPr>
          <p:cNvSpPr>
            <a:spLocks noGrp="1"/>
          </p:cNvSpPr>
          <p:nvPr>
            <p:ph idx="1"/>
          </p:nvPr>
        </p:nvSpPr>
        <p:spPr>
          <a:xfrm>
            <a:off x="811733" y="1805142"/>
            <a:ext cx="9523556" cy="4476750"/>
          </a:xfrm>
          <a:prstGeom prst="rect">
            <a:avLst/>
          </a:prstGeom>
        </p:spPr>
        <p:txBody>
          <a:bodyPr rtlCol="1"/>
          <a:lstStyle>
            <a:lvl1pPr>
              <a:defRPr/>
            </a:lvl1pPr>
            <a:lvl2pPr>
              <a:defRPr/>
            </a:lvl2pPr>
            <a:lvl3pPr>
              <a:defRPr/>
            </a:lvl3pPr>
            <a:lvl4pPr>
              <a:defRPr/>
            </a:lvl4pPr>
            <a:lvl5pPr>
              <a:defRPr/>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endParaRPr lang="en-UK"/>
          </a:p>
        </p:txBody>
      </p:sp>
      <p:sp>
        <p:nvSpPr>
          <p:cNvPr id="2" name="Title 1">
            <a:extLst>
              <a:ext uri="{FF2B5EF4-FFF2-40B4-BE49-F238E27FC236}">
                <a16:creationId xmlns:a16="http://schemas.microsoft.com/office/drawing/2014/main" id="{BF869DD1-EE61-4EBD-99D0-03078588FC7A}"/>
              </a:ext>
            </a:extLst>
          </p:cNvPr>
          <p:cNvSpPr>
            <a:spLocks noGrp="1"/>
          </p:cNvSpPr>
          <p:nvPr>
            <p:ph type="title"/>
          </p:nvPr>
        </p:nvSpPr>
        <p:spPr/>
        <p:txBody>
          <a:bodyPr rtlCol="1"/>
          <a:lstStyle/>
          <a:p>
            <a:pPr rtl="1"/>
            <a:r>
              <a:rPr lang="ar"/>
              <a:t>Click to edit Master title style</a:t>
            </a:r>
          </a:p>
        </p:txBody>
      </p:sp>
    </p:spTree>
    <p:extLst>
      <p:ext uri="{BB962C8B-B14F-4D97-AF65-F5344CB8AC3E}">
        <p14:creationId xmlns:p14="http://schemas.microsoft.com/office/powerpoint/2010/main" val="36711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A1ED10-E662-2740-A36A-71074A6507B1}"/>
              </a:ext>
            </a:extLst>
          </p:cNvPr>
          <p:cNvSpPr/>
          <p:nvPr userDrawn="1"/>
        </p:nvSpPr>
        <p:spPr>
          <a:xfrm>
            <a:off x="0" y="0"/>
            <a:ext cx="479425"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51C3D6C7-3B5C-BB42-9770-788A38938171}"/>
              </a:ext>
            </a:extLst>
          </p:cNvPr>
          <p:cNvSpPr>
            <a:spLocks noGrp="1"/>
          </p:cNvSpPr>
          <p:nvPr>
            <p:ph idx="1"/>
          </p:nvPr>
        </p:nvSpPr>
        <p:spPr>
          <a:xfrm>
            <a:off x="811733" y="1805142"/>
            <a:ext cx="9523556" cy="4476750"/>
          </a:xfrm>
          <a:prstGeom prst="rect">
            <a:avLst/>
          </a:prstGeom>
        </p:spPr>
        <p:txBody>
          <a:bodyPr rtlCol="1"/>
          <a:lstStyle>
            <a:lvl1pPr>
              <a:defRPr/>
            </a:lvl1pPr>
            <a:lvl2pPr>
              <a:defRPr/>
            </a:lvl2pPr>
            <a:lvl3pPr>
              <a:defRPr/>
            </a:lvl3pPr>
            <a:lvl4pPr>
              <a:defRPr/>
            </a:lvl4pPr>
            <a:lvl5pPr>
              <a:defRPr/>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endParaRPr lang="en-UK"/>
          </a:p>
        </p:txBody>
      </p:sp>
      <p:sp>
        <p:nvSpPr>
          <p:cNvPr id="2" name="Title 1">
            <a:extLst>
              <a:ext uri="{FF2B5EF4-FFF2-40B4-BE49-F238E27FC236}">
                <a16:creationId xmlns:a16="http://schemas.microsoft.com/office/drawing/2014/main" id="{A84D9912-D5BE-49AD-A7AB-3DC8A9B05312}"/>
              </a:ext>
            </a:extLst>
          </p:cNvPr>
          <p:cNvSpPr>
            <a:spLocks noGrp="1"/>
          </p:cNvSpPr>
          <p:nvPr>
            <p:ph type="title"/>
          </p:nvPr>
        </p:nvSpPr>
        <p:spPr/>
        <p:txBody>
          <a:bodyPr rtlCol="1"/>
          <a:lstStyle/>
          <a:p>
            <a:pPr rtl="1"/>
            <a:r>
              <a:rPr lang="ar"/>
              <a:t>Click to edit Master title style</a:t>
            </a:r>
          </a:p>
        </p:txBody>
      </p:sp>
    </p:spTree>
    <p:extLst>
      <p:ext uri="{BB962C8B-B14F-4D97-AF65-F5344CB8AC3E}">
        <p14:creationId xmlns:p14="http://schemas.microsoft.com/office/powerpoint/2010/main" val="410562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4226F4-18C7-4D48-8BBF-042243518ECB}"/>
              </a:ext>
            </a:extLst>
          </p:cNvPr>
          <p:cNvSpPr/>
          <p:nvPr userDrawn="1"/>
        </p:nvSpPr>
        <p:spPr>
          <a:xfrm>
            <a:off x="0" y="0"/>
            <a:ext cx="479425" cy="6858000"/>
          </a:xfrm>
          <a:prstGeom prst="rect">
            <a:avLst/>
          </a:prstGeom>
          <a:solidFill>
            <a:srgbClr val="71CC98"/>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endParaRPr lang="en-GB">
              <a:latin typeface="Gill Sans Infant Std"/>
              <a:cs typeface="Gill Sans Infant Std"/>
            </a:endParaRPr>
          </a:p>
        </p:txBody>
      </p:sp>
      <p:sp>
        <p:nvSpPr>
          <p:cNvPr id="3" name="Content Placeholder 2">
            <a:extLst>
              <a:ext uri="{FF2B5EF4-FFF2-40B4-BE49-F238E27FC236}">
                <a16:creationId xmlns:a16="http://schemas.microsoft.com/office/drawing/2014/main" id="{30D888EF-8511-8447-84C9-54FE5B1BCC73}"/>
              </a:ext>
            </a:extLst>
          </p:cNvPr>
          <p:cNvSpPr>
            <a:spLocks noGrp="1"/>
          </p:cNvSpPr>
          <p:nvPr>
            <p:ph idx="1"/>
          </p:nvPr>
        </p:nvSpPr>
        <p:spPr>
          <a:xfrm>
            <a:off x="811733" y="1805142"/>
            <a:ext cx="9523556" cy="4476750"/>
          </a:xfrm>
          <a:prstGeom prst="rect">
            <a:avLst/>
          </a:prstGeom>
        </p:spPr>
        <p:txBody>
          <a:bodyPr rtlCol="1"/>
          <a:lstStyle>
            <a:lvl1pPr>
              <a:defRPr/>
            </a:lvl1pPr>
            <a:lvl2pPr>
              <a:defRPr/>
            </a:lvl2pPr>
            <a:lvl3pPr>
              <a:defRPr/>
            </a:lvl3pPr>
            <a:lvl4pPr>
              <a:defRPr/>
            </a:lvl4pPr>
            <a:lvl5pPr>
              <a:defRPr/>
            </a:lvl5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endParaRPr lang="en-UK"/>
          </a:p>
        </p:txBody>
      </p:sp>
      <p:sp>
        <p:nvSpPr>
          <p:cNvPr id="2" name="Title 1">
            <a:extLst>
              <a:ext uri="{FF2B5EF4-FFF2-40B4-BE49-F238E27FC236}">
                <a16:creationId xmlns:a16="http://schemas.microsoft.com/office/drawing/2014/main" id="{555AA1C7-A8C7-4EE0-83BE-36035D8460C5}"/>
              </a:ext>
            </a:extLst>
          </p:cNvPr>
          <p:cNvSpPr>
            <a:spLocks noGrp="1"/>
          </p:cNvSpPr>
          <p:nvPr>
            <p:ph type="title"/>
          </p:nvPr>
        </p:nvSpPr>
        <p:spPr/>
        <p:txBody>
          <a:bodyPr rtlCol="1"/>
          <a:lstStyle/>
          <a:p>
            <a:pPr rtl="1"/>
            <a:r>
              <a:rPr lang="ar"/>
              <a:t>Click to edit Master title style</a:t>
            </a:r>
          </a:p>
        </p:txBody>
      </p:sp>
    </p:spTree>
    <p:extLst>
      <p:ext uri="{BB962C8B-B14F-4D97-AF65-F5344CB8AC3E}">
        <p14:creationId xmlns:p14="http://schemas.microsoft.com/office/powerpoint/2010/main" val="255199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4830938-9E79-4F9C-AB82-F47C6100B0F1}"/>
              </a:ext>
            </a:extLst>
          </p:cNvPr>
          <p:cNvSpPr>
            <a:spLocks noGrp="1"/>
          </p:cNvSpPr>
          <p:nvPr>
            <p:ph type="pic" sz="quarter" idx="10"/>
          </p:nvPr>
        </p:nvSpPr>
        <p:spPr>
          <a:xfrm>
            <a:off x="479425" y="257175"/>
            <a:ext cx="11501438" cy="6051550"/>
          </a:xfrm>
        </p:spPr>
        <p:txBody>
          <a:bodyPr rtlCol="1"/>
          <a:lstStyle>
            <a:lvl1pPr>
              <a:defRPr/>
            </a:lvl1pPr>
          </a:lstStyle>
          <a:p>
            <a:pPr rtl="1"/>
            <a:endParaRPr lang="en-UK"/>
          </a:p>
        </p:txBody>
      </p:sp>
      <p:sp>
        <p:nvSpPr>
          <p:cNvPr id="7" name="Rectangle 6">
            <a:extLst>
              <a:ext uri="{FF2B5EF4-FFF2-40B4-BE49-F238E27FC236}">
                <a16:creationId xmlns:a16="http://schemas.microsoft.com/office/drawing/2014/main" id="{D24DC62C-F264-B946-B162-E7602E2A3E60}"/>
              </a:ext>
            </a:extLst>
          </p:cNvPr>
          <p:cNvSpPr/>
          <p:nvPr userDrawn="1"/>
        </p:nvSpPr>
        <p:spPr>
          <a:xfrm>
            <a:off x="0" y="0"/>
            <a:ext cx="479425"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endParaRPr lang="en-GB">
              <a:latin typeface="Gill Sans Infant Std"/>
              <a:cs typeface="Gill Sans Infant Std"/>
            </a:endParaRPr>
          </a:p>
        </p:txBody>
      </p:sp>
    </p:spTree>
    <p:extLst>
      <p:ext uri="{BB962C8B-B14F-4D97-AF65-F5344CB8AC3E}">
        <p14:creationId xmlns:p14="http://schemas.microsoft.com/office/powerpoint/2010/main" val="340067206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ave the Children">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1B573-4064-4E6C-AB4B-578B45CB4EF8}"/>
              </a:ext>
            </a:extLst>
          </p:cNvPr>
          <p:cNvPicPr>
            <a:picLocks noChangeAspect="1"/>
          </p:cNvPicPr>
          <p:nvPr userDrawn="1"/>
        </p:nvPicPr>
        <p:blipFill>
          <a:blip r:embed="rId2"/>
          <a:stretch>
            <a:fillRect/>
          </a:stretch>
        </p:blipFill>
        <p:spPr>
          <a:xfrm>
            <a:off x="2625381" y="2631030"/>
            <a:ext cx="6948678" cy="1475994"/>
          </a:xfrm>
          <a:prstGeom prst="rect">
            <a:avLst/>
          </a:prstGeom>
        </p:spPr>
      </p:pic>
    </p:spTree>
    <p:extLst>
      <p:ext uri="{BB962C8B-B14F-4D97-AF65-F5344CB8AC3E}">
        <p14:creationId xmlns:p14="http://schemas.microsoft.com/office/powerpoint/2010/main" val="1414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B1309-8B12-4F57-B05E-971E0657CF6D}"/>
              </a:ext>
            </a:extLst>
          </p:cNvPr>
          <p:cNvPicPr>
            <a:picLocks noChangeAspect="1"/>
          </p:cNvPicPr>
          <p:nvPr userDrawn="1"/>
        </p:nvPicPr>
        <p:blipFill>
          <a:blip r:embed="rId2"/>
          <a:stretch>
            <a:fillRect/>
          </a:stretch>
        </p:blipFill>
        <p:spPr>
          <a:xfrm>
            <a:off x="10277752" y="6413186"/>
            <a:ext cx="1380744" cy="293289"/>
          </a:xfrm>
          <a:prstGeom prst="rect">
            <a:avLst/>
          </a:prstGeom>
        </p:spPr>
      </p:pic>
    </p:spTree>
    <p:extLst>
      <p:ext uri="{BB962C8B-B14F-4D97-AF65-F5344CB8AC3E}">
        <p14:creationId xmlns:p14="http://schemas.microsoft.com/office/powerpoint/2010/main" val="8919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5BA18A-3EF3-4F77-BA84-CFDEC376884C}"/>
              </a:ext>
            </a:extLst>
          </p:cNvPr>
          <p:cNvPicPr>
            <a:picLocks noChangeAspect="1"/>
          </p:cNvPicPr>
          <p:nvPr userDrawn="1"/>
        </p:nvPicPr>
        <p:blipFill>
          <a:blip r:embed="rId14"/>
          <a:stretch>
            <a:fillRect/>
          </a:stretch>
        </p:blipFill>
        <p:spPr>
          <a:xfrm>
            <a:off x="10355137" y="6413934"/>
            <a:ext cx="1389888" cy="293717"/>
          </a:xfrm>
          <a:prstGeom prst="rect">
            <a:avLst/>
          </a:prstGeom>
        </p:spPr>
      </p:pic>
      <p:sp>
        <p:nvSpPr>
          <p:cNvPr id="2" name="Title Placeholder 1">
            <a:extLst>
              <a:ext uri="{FF2B5EF4-FFF2-40B4-BE49-F238E27FC236}">
                <a16:creationId xmlns:a16="http://schemas.microsoft.com/office/drawing/2014/main" id="{ADB3B62D-B5F3-43D5-AF61-262F4EDB8658}"/>
              </a:ext>
            </a:extLst>
          </p:cNvPr>
          <p:cNvSpPr>
            <a:spLocks noGrp="1"/>
          </p:cNvSpPr>
          <p:nvPr>
            <p:ph type="title"/>
          </p:nvPr>
        </p:nvSpPr>
        <p:spPr>
          <a:xfrm>
            <a:off x="832104" y="640184"/>
            <a:ext cx="9528048" cy="905256"/>
          </a:xfrm>
          <a:prstGeom prst="rect">
            <a:avLst/>
          </a:prstGeom>
        </p:spPr>
        <p:txBody>
          <a:bodyPr vert="horz" lIns="91440" tIns="45720" rIns="91440" bIns="45720" rtlCol="1" anchor="ctr">
            <a:normAutofit/>
          </a:bodyPr>
          <a:lstStyle/>
          <a:p>
            <a:pPr rtl="1"/>
            <a:r>
              <a:rPr lang="ar"/>
              <a:t>Click to edit Master title style</a:t>
            </a:r>
          </a:p>
        </p:txBody>
      </p:sp>
      <p:sp>
        <p:nvSpPr>
          <p:cNvPr id="3" name="Text Placeholder 2">
            <a:extLst>
              <a:ext uri="{FF2B5EF4-FFF2-40B4-BE49-F238E27FC236}">
                <a16:creationId xmlns:a16="http://schemas.microsoft.com/office/drawing/2014/main" id="{7782A019-0712-4C58-B69B-2E930E508FE7}"/>
              </a:ext>
            </a:extLst>
          </p:cNvPr>
          <p:cNvSpPr>
            <a:spLocks noGrp="1"/>
          </p:cNvSpPr>
          <p:nvPr>
            <p:ph type="body" idx="1"/>
          </p:nvPr>
        </p:nvSpPr>
        <p:spPr>
          <a:xfrm>
            <a:off x="813816" y="1673351"/>
            <a:ext cx="9528048" cy="4635373"/>
          </a:xfrm>
          <a:prstGeom prst="rect">
            <a:avLst/>
          </a:prstGeom>
        </p:spPr>
        <p:txBody>
          <a:bodyPr vert="horz" lIns="91440" tIns="45720" rIns="91440" bIns="45720" rtlCol="1">
            <a:normAutofit/>
          </a:body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Date Placeholder 3">
            <a:extLst>
              <a:ext uri="{FF2B5EF4-FFF2-40B4-BE49-F238E27FC236}">
                <a16:creationId xmlns:a16="http://schemas.microsoft.com/office/drawing/2014/main" id="{E6990B4C-104C-4581-BE11-4D52BE864CF9}"/>
              </a:ext>
            </a:extLst>
          </p:cNvPr>
          <p:cNvSpPr>
            <a:spLocks noGrp="1"/>
          </p:cNvSpPr>
          <p:nvPr>
            <p:ph type="dt" sz="half" idx="2"/>
          </p:nvPr>
        </p:nvSpPr>
        <p:spPr>
          <a:xfrm>
            <a:off x="813816" y="6458740"/>
            <a:ext cx="1716733" cy="182880"/>
          </a:xfrm>
          <a:prstGeom prst="rect">
            <a:avLst/>
          </a:prstGeom>
        </p:spPr>
        <p:txBody>
          <a:bodyPr vert="horz" lIns="91440" tIns="45720" rIns="91440" bIns="45720" rtlCol="1" anchor="ctr"/>
          <a:lstStyle>
            <a:lvl1pPr algn="r" rtl="1">
              <a:defRPr sz="1200">
                <a:solidFill>
                  <a:schemeClr val="tx1"/>
                </a:solidFill>
                <a:latin typeface="Arial" panose="020B0604020202020204" pitchFamily="34" charset="0"/>
              </a:defRPr>
            </a:lvl1pPr>
          </a:lstStyle>
          <a:p>
            <a:r>
              <a:rPr lang="en-UK"/>
              <a:t>14 April 2023</a:t>
            </a:r>
          </a:p>
        </p:txBody>
      </p:sp>
      <p:sp>
        <p:nvSpPr>
          <p:cNvPr id="5" name="Footer Placeholder 4">
            <a:extLst>
              <a:ext uri="{FF2B5EF4-FFF2-40B4-BE49-F238E27FC236}">
                <a16:creationId xmlns:a16="http://schemas.microsoft.com/office/drawing/2014/main" id="{DB45E446-7590-4BB6-A46F-9F209928531A}"/>
              </a:ext>
            </a:extLst>
          </p:cNvPr>
          <p:cNvSpPr>
            <a:spLocks noGrp="1"/>
          </p:cNvSpPr>
          <p:nvPr>
            <p:ph type="ftr" sz="quarter" idx="3"/>
          </p:nvPr>
        </p:nvSpPr>
        <p:spPr>
          <a:xfrm>
            <a:off x="2530549" y="6458740"/>
            <a:ext cx="7130902" cy="182880"/>
          </a:xfrm>
          <a:prstGeom prst="rect">
            <a:avLst/>
          </a:prstGeom>
        </p:spPr>
        <p:txBody>
          <a:bodyPr vert="horz" lIns="91440" tIns="45720" rIns="91440" bIns="45720" rtlCol="1" anchor="ctr"/>
          <a:lstStyle>
            <a:lvl1pPr algn="ctr" rtl="1">
              <a:defRPr sz="1200">
                <a:solidFill>
                  <a:schemeClr val="tx1"/>
                </a:solidFill>
                <a:latin typeface="Arial" panose="020B0604020202020204" pitchFamily="34" charset="0"/>
              </a:defRPr>
            </a:lvl1pPr>
          </a:lstStyle>
          <a:p>
            <a:endParaRPr lang="en-UK"/>
          </a:p>
        </p:txBody>
      </p:sp>
      <p:sp>
        <p:nvSpPr>
          <p:cNvPr id="6" name="Slide Number Placeholder 5">
            <a:extLst>
              <a:ext uri="{FF2B5EF4-FFF2-40B4-BE49-F238E27FC236}">
                <a16:creationId xmlns:a16="http://schemas.microsoft.com/office/drawing/2014/main" id="{55B05C91-E720-47F5-88B2-1B7D578E38F5}"/>
              </a:ext>
            </a:extLst>
          </p:cNvPr>
          <p:cNvSpPr>
            <a:spLocks noGrp="1"/>
          </p:cNvSpPr>
          <p:nvPr>
            <p:ph type="sldNum" sz="quarter" idx="4"/>
          </p:nvPr>
        </p:nvSpPr>
        <p:spPr>
          <a:xfrm>
            <a:off x="9661451" y="6458740"/>
            <a:ext cx="640589" cy="182880"/>
          </a:xfrm>
          <a:prstGeom prst="rect">
            <a:avLst/>
          </a:prstGeom>
        </p:spPr>
        <p:txBody>
          <a:bodyPr vert="horz" lIns="91440" tIns="45720" rIns="91440" bIns="45720" rtlCol="1" anchor="ctr"/>
          <a:lstStyle>
            <a:lvl1pPr algn="r" rtl="1">
              <a:defRPr sz="1200">
                <a:solidFill>
                  <a:schemeClr val="tx1"/>
                </a:solidFill>
                <a:latin typeface="Arial" panose="020B0604020202020204" pitchFamily="34" charset="0"/>
              </a:defRPr>
            </a:lvl1pPr>
          </a:lstStyle>
          <a:p>
            <a:fld id="{BF413B3B-BFB3-42E3-B409-FAAF558C2ACC}" type="slidenum">
              <a:rPr lang="en-UK" smtClean="0"/>
              <a:pPr/>
              <a:t>‹#›</a:t>
            </a:fld>
            <a:endParaRPr lang="en-UK"/>
          </a:p>
        </p:txBody>
      </p:sp>
    </p:spTree>
    <p:extLst>
      <p:ext uri="{BB962C8B-B14F-4D97-AF65-F5344CB8AC3E}">
        <p14:creationId xmlns:p14="http://schemas.microsoft.com/office/powerpoint/2010/main" val="3746645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3" r:id="rId6"/>
    <p:sldLayoutId id="2147483660" r:id="rId7"/>
    <p:sldLayoutId id="2147483654" r:id="rId8"/>
    <p:sldLayoutId id="2147483655" r:id="rId9"/>
    <p:sldLayoutId id="2147483656" r:id="rId10"/>
    <p:sldLayoutId id="2147483659" r:id="rId11"/>
    <p:sldLayoutId id="2147483658" r:id="rId12"/>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r" defTabSz="914400" rtl="1" eaLnBrk="1" latinLnBrk="0" hangingPunct="1">
        <a:lnSpc>
          <a:spcPct val="120000"/>
        </a:lnSpc>
        <a:spcBef>
          <a:spcPts val="0"/>
        </a:spcBef>
        <a:buFontTx/>
        <a:buNone/>
        <a:defRPr sz="2400" b="0" i="0" kern="1200">
          <a:solidFill>
            <a:schemeClr val="tx1"/>
          </a:solidFill>
          <a:latin typeface="Arial" panose="020B0604020202020204" pitchFamily="34" charset="0"/>
          <a:ea typeface="Lato" panose="020F0502020204030203" pitchFamily="34" charset="0"/>
          <a:cs typeface="Arial" panose="020B0604020202020204"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Lato" panose="020F0502020204030203" pitchFamily="34" charset="0"/>
          <a:cs typeface="Arial" panose="020B0604020202020204"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Arial" panose="020B0604020202020204" pitchFamily="34" charset="0"/>
          <a:ea typeface="Lato" panose="020F0502020204030203" pitchFamily="34" charset="0"/>
          <a:cs typeface="Arial" panose="020B0604020202020204"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Lato" panose="020F0502020204030203" pitchFamily="34" charset="0"/>
          <a:cs typeface="Arial" panose="020B0604020202020204"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Lato" panose="020F0502020204030203" pitchFamily="34" charset="0"/>
          <a:cs typeface="Arial" panose="020B060402020202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K"/>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3840" userDrawn="1">
          <p15:clr>
            <a:srgbClr val="F26B43"/>
          </p15:clr>
        </p15:guide>
        <p15:guide id="3" orient="horz" pos="1049" userDrawn="1">
          <p15:clr>
            <a:srgbClr val="F26B43"/>
          </p15:clr>
        </p15:guide>
        <p15:guide id="4" orient="horz" pos="3974" userDrawn="1">
          <p15:clr>
            <a:srgbClr val="F26B43"/>
          </p15:clr>
        </p15:guide>
        <p15:guide id="5" pos="302" userDrawn="1">
          <p15:clr>
            <a:srgbClr val="F26B43"/>
          </p15:clr>
        </p15:guide>
        <p15:guide id="6" pos="7378" userDrawn="1">
          <p15:clr>
            <a:srgbClr val="F26B43"/>
          </p15:clr>
        </p15:guide>
        <p15:guide id="7" pos="506" userDrawn="1">
          <p15:clr>
            <a:srgbClr val="F26B43"/>
          </p15:clr>
        </p15:guide>
        <p15:guide id="8"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ennonline.net/mamicarepathway"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hyperlink" Target="https://resourcecentre.savethechildren.net/document/guidance-note-on-save-the-childrens-monitoring-evaluation-accountability-learning-tools-for-mami-implementation/"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51_D67EFA8D.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bhCCQc9vmNs?feature=oembed" TargetMode="Externa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U5S8dzs7hSs?feature=oembed" TargetMode="External"/><Relationship Id="rId1" Type="http://schemas.openxmlformats.org/officeDocument/2006/relationships/video" Target="https://www.youtube.com/embed/71ImjJJ_t_8?feature=oembed" TargetMode="Externa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Xi6FbGDl7No?feature=oembed" TargetMode="External"/><Relationship Id="rId4"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ideo" Target="https://www.youtube.com/embed/I-j8WllBk4g" TargetMode="Externa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video" Target="https://www.youtube.com/embed/RBGZ44NbeoU" TargetMode="Externa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ideo" Target="https://www.youtube.com/embed/igPKga9YIPk?feature=oembed" TargetMode="Externa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10.xml"/><Relationship Id="rId5" Type="http://schemas.openxmlformats.org/officeDocument/2006/relationships/image" Target="../media/image11.png"/><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Lyk60Yxm-xI&amp;feature=youtu.b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Lyk60Yxm-xI" TargetMode="Externa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9.xml"/><Relationship Id="rId1" Type="http://schemas.openxmlformats.org/officeDocument/2006/relationships/slideLayout" Target="../slideLayouts/slideLayout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539428-C6BC-1024-09C6-A30FA33A50FB}"/>
              </a:ext>
            </a:extLst>
          </p:cNvPr>
          <p:cNvSpPr/>
          <p:nvPr/>
        </p:nvSpPr>
        <p:spPr>
          <a:xfrm>
            <a:off x="6419469" y="257578"/>
            <a:ext cx="5074276" cy="51257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latin typeface="Arial" panose="020B0604020202020204" pitchFamily="34" charset="0"/>
            </a:endParaRPr>
          </a:p>
        </p:txBody>
      </p:sp>
      <p:pic>
        <p:nvPicPr>
          <p:cNvPr id="5" name="Picture Placeholder 5">
            <a:extLst>
              <a:ext uri="{FF2B5EF4-FFF2-40B4-BE49-F238E27FC236}">
                <a16:creationId xmlns:a16="http://schemas.microsoft.com/office/drawing/2014/main" id="{C9B36856-34D5-41D0-0169-040B7E913FE3}"/>
              </a:ext>
            </a:extLst>
          </p:cNvPr>
          <p:cNvPicPr>
            <a:picLocks noChangeAspect="1"/>
          </p:cNvPicPr>
          <p:nvPr/>
        </p:nvPicPr>
        <p:blipFill>
          <a:blip r:embed="rId2"/>
          <a:srcRect/>
          <a:stretch/>
        </p:blipFill>
        <p:spPr>
          <a:xfrm>
            <a:off x="2097484" y="515464"/>
            <a:ext cx="7659959" cy="5125790"/>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E4E70739-9B32-B5D7-D037-708395DC61F4}"/>
              </a:ext>
            </a:extLst>
          </p:cNvPr>
          <p:cNvPicPr>
            <a:picLocks noChangeAspect="1"/>
          </p:cNvPicPr>
          <p:nvPr/>
        </p:nvPicPr>
        <p:blipFill>
          <a:blip r:embed="rId3"/>
          <a:stretch>
            <a:fillRect/>
          </a:stretch>
        </p:blipFill>
        <p:spPr>
          <a:xfrm>
            <a:off x="3892636" y="5873083"/>
            <a:ext cx="3803136" cy="980496"/>
          </a:xfrm>
          <a:prstGeom prst="rect">
            <a:avLst/>
          </a:prstGeom>
        </p:spPr>
      </p:pic>
      <p:sp>
        <p:nvSpPr>
          <p:cNvPr id="8" name="TextBox 7">
            <a:extLst>
              <a:ext uri="{FF2B5EF4-FFF2-40B4-BE49-F238E27FC236}">
                <a16:creationId xmlns:a16="http://schemas.microsoft.com/office/drawing/2014/main" id="{4C207117-2495-03F6-E4D4-A991B44AF5BF}"/>
              </a:ext>
            </a:extLst>
          </p:cNvPr>
          <p:cNvSpPr txBox="1"/>
          <p:nvPr/>
        </p:nvSpPr>
        <p:spPr>
          <a:xfrm>
            <a:off x="525339" y="4323819"/>
            <a:ext cx="6295361" cy="1689621"/>
          </a:xfrm>
          <a:prstGeom prst="rect">
            <a:avLst/>
          </a:prstGeom>
          <a:solidFill>
            <a:schemeClr val="accent1"/>
          </a:solidFill>
        </p:spPr>
        <p:txBody>
          <a:bodyPr wrap="square" lIns="288000" tIns="288000" rIns="288000" bIns="288000" rtlCol="1" anchor="ctr">
            <a:spAutoFit/>
          </a:bodyPr>
          <a:lstStyle/>
          <a:p>
            <a:pPr rtl="1"/>
            <a:r>
              <a:rPr lang="ar-YE" sz="2400">
                <a:solidFill>
                  <a:schemeClr val="bg1"/>
                </a:solidFill>
                <a:latin typeface="Arial" panose="020B0604020202020204" pitchFamily="34" charset="0"/>
                <a:cs typeface="Arial" panose="020B0604020202020204" pitchFamily="34" charset="0"/>
              </a:rPr>
              <a:t>التدريب على مسار الرعاية الخاص بإدارة الرضع الصغار و المعرضين للمخاطر التغذوية أقل من ستة أشهر و أمهاتهم (مامي) للعاملين الصحيين في الخطوط الامامية</a:t>
            </a:r>
            <a:endParaRPr lang="ar" sz="2400">
              <a:solidFill>
                <a:schemeClr val="bg1"/>
              </a:solidFill>
              <a:latin typeface="Arial" panose="020B0604020202020204" pitchFamily="34" charset="0"/>
              <a:cs typeface="Arial" panose="020B0604020202020204" pitchFamily="34" charset="0"/>
            </a:endParaRPr>
          </a:p>
        </p:txBody>
      </p:sp>
      <p:pic>
        <p:nvPicPr>
          <p:cNvPr id="2" name="Picture 1" descr="A blue and red text&#10;&#10;Description automatically generated">
            <a:extLst>
              <a:ext uri="{FF2B5EF4-FFF2-40B4-BE49-F238E27FC236}">
                <a16:creationId xmlns:a16="http://schemas.microsoft.com/office/drawing/2014/main" id="{84A99693-63B1-4E08-3F22-7FC76742DCA1}"/>
              </a:ext>
            </a:extLst>
          </p:cNvPr>
          <p:cNvPicPr>
            <a:picLocks noChangeAspect="1"/>
          </p:cNvPicPr>
          <p:nvPr/>
        </p:nvPicPr>
        <p:blipFill>
          <a:blip r:embed="rId4"/>
          <a:stretch>
            <a:fillRect/>
          </a:stretch>
        </p:blipFill>
        <p:spPr>
          <a:xfrm>
            <a:off x="7695772" y="5749349"/>
            <a:ext cx="3447690" cy="1072073"/>
          </a:xfrm>
          <a:prstGeom prst="rect">
            <a:avLst/>
          </a:prstGeom>
        </p:spPr>
      </p:pic>
    </p:spTree>
    <p:extLst>
      <p:ext uri="{BB962C8B-B14F-4D97-AF65-F5344CB8AC3E}">
        <p14:creationId xmlns:p14="http://schemas.microsoft.com/office/powerpoint/2010/main" val="361671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pic>
        <p:nvPicPr>
          <p:cNvPr id="9" name="Picture 8">
            <a:extLst>
              <a:ext uri="{FF2B5EF4-FFF2-40B4-BE49-F238E27FC236}">
                <a16:creationId xmlns:a16="http://schemas.microsoft.com/office/drawing/2014/main" id="{2D4B5E18-E451-496D-860C-E0A0E54DCA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02366" y="75971"/>
            <a:ext cx="5180781" cy="5638604"/>
          </a:xfrm>
          <a:prstGeom prst="rect">
            <a:avLst/>
          </a:prstGeom>
        </p:spPr>
      </p:pic>
      <p:sp>
        <p:nvSpPr>
          <p:cNvPr id="12" name="Subtitle 1">
            <a:extLst>
              <a:ext uri="{FF2B5EF4-FFF2-40B4-BE49-F238E27FC236}">
                <a16:creationId xmlns:a16="http://schemas.microsoft.com/office/drawing/2014/main" id="{8859C213-E64D-D93D-6F04-B36177053A1D}"/>
              </a:ext>
            </a:extLst>
          </p:cNvPr>
          <p:cNvSpPr txBox="1">
            <a:spLocks/>
          </p:cNvSpPr>
          <p:nvPr/>
        </p:nvSpPr>
        <p:spPr>
          <a:xfrm>
            <a:off x="361950" y="5714575"/>
            <a:ext cx="11830050" cy="629076"/>
          </a:xfrm>
          <a:prstGeom prst="rect">
            <a:avLst/>
          </a:prstGeom>
        </p:spPr>
        <p:txBody>
          <a:bodyPr vert="horz" lIns="0" tIns="0" rIns="0" bIns="0" numCol="1" rtlCol="1" anchor="t">
            <a:noAutofit/>
          </a:bodyPr>
          <a:lstStyle>
            <a:lvl1pPr marL="0" indent="0" algn="r" defTabSz="457200" rtl="1" eaLnBrk="1" latinLnBrk="0" hangingPunct="1">
              <a:spcBef>
                <a:spcPts val="0"/>
              </a:spcBef>
              <a:spcAft>
                <a:spcPts val="600"/>
              </a:spcAft>
              <a:buFont typeface="Arial"/>
              <a:buNone/>
              <a:defRPr sz="1800" b="1" i="0" kern="1200">
                <a:solidFill>
                  <a:schemeClr val="tx2"/>
                </a:solidFill>
                <a:latin typeface="Gill Sans Infant Std"/>
                <a:ea typeface="+mn-ea"/>
                <a:cs typeface="Gill Sans Infant Std"/>
              </a:defRPr>
            </a:lvl1pPr>
            <a:lvl2pPr marL="0" indent="0" algn="r" defTabSz="457200" rtl="1" eaLnBrk="1" latinLnBrk="0" hangingPunct="1">
              <a:spcBef>
                <a:spcPts val="0"/>
              </a:spcBef>
              <a:spcAft>
                <a:spcPts val="600"/>
              </a:spcAft>
              <a:buFont typeface="Arial"/>
              <a:buNone/>
              <a:defRPr sz="1500" b="0" i="0" kern="1200">
                <a:solidFill>
                  <a:schemeClr val="tx1"/>
                </a:solidFill>
                <a:latin typeface="Gill Sans Infant Std"/>
                <a:ea typeface="+mn-ea"/>
                <a:cs typeface="Gill Sans Infant Std"/>
              </a:defRPr>
            </a:lvl2pPr>
            <a:lvl3pPr marL="266700" indent="-266700" algn="r" defTabSz="457200" rtl="1" eaLnBrk="1" latinLnBrk="0" hangingPunct="1">
              <a:spcBef>
                <a:spcPts val="0"/>
              </a:spcBef>
              <a:spcAft>
                <a:spcPts val="600"/>
              </a:spcAft>
              <a:buClr>
                <a:schemeClr val="tx2"/>
              </a:buClr>
              <a:buFont typeface="Arial"/>
              <a:buChar char="•"/>
              <a:defRPr sz="1400" b="0" i="0" kern="1200">
                <a:solidFill>
                  <a:schemeClr val="tx1"/>
                </a:solidFill>
                <a:latin typeface="Gill Sans Infant Std"/>
                <a:ea typeface="+mn-ea"/>
                <a:cs typeface="Gill Sans Infant Std"/>
              </a:defRPr>
            </a:lvl3pPr>
            <a:lvl4pPr marL="541338" indent="-274638" algn="r" defTabSz="457200" rtl="1" eaLnBrk="1" latinLnBrk="0" hangingPunct="1">
              <a:spcBef>
                <a:spcPts val="0"/>
              </a:spcBef>
              <a:spcAft>
                <a:spcPts val="600"/>
              </a:spcAft>
              <a:buFont typeface="Arial"/>
              <a:buChar char="–"/>
              <a:defRPr sz="1300" b="0" i="0" kern="1200">
                <a:solidFill>
                  <a:schemeClr val="tx1"/>
                </a:solidFill>
                <a:latin typeface="Gill Sans Infant Std"/>
                <a:ea typeface="+mn-ea"/>
                <a:cs typeface="Gill Sans Infant Std"/>
              </a:defRPr>
            </a:lvl4pPr>
            <a:lvl5pPr marL="808038" indent="-266700" algn="r" defTabSz="457200" rtl="1" eaLnBrk="1" latinLnBrk="0" hangingPunct="1">
              <a:spcBef>
                <a:spcPts val="0"/>
              </a:spcBef>
              <a:spcAft>
                <a:spcPts val="600"/>
              </a:spcAft>
              <a:buClr>
                <a:schemeClr val="tx2"/>
              </a:buClr>
              <a:buFont typeface="Arial"/>
              <a:buChar char="•"/>
              <a:defRPr sz="1200" b="0" i="0" kern="1200">
                <a:solidFill>
                  <a:schemeClr val="tx1"/>
                </a:solidFill>
                <a:latin typeface="Gill Sans Infant Std"/>
                <a:ea typeface="+mn-ea"/>
                <a:cs typeface="Gill Sans Infant Std"/>
              </a:defRPr>
            </a:lvl5pPr>
            <a:lvl6pPr marL="2514600" indent="-228600" algn="r" defTabSz="457200" rtl="1" eaLnBrk="1" latinLnBrk="0" hangingPunct="1">
              <a:spcBef>
                <a:spcPct val="20000"/>
              </a:spcBef>
              <a:buFont typeface="Arial"/>
              <a:buChar char="•"/>
              <a:defRPr sz="2000" kern="1200">
                <a:solidFill>
                  <a:schemeClr val="tx1"/>
                </a:solidFill>
                <a:latin typeface="+mn-lt"/>
                <a:ea typeface="+mn-ea"/>
                <a:cs typeface="+mn-cs"/>
              </a:defRPr>
            </a:lvl6pPr>
            <a:lvl7pPr marL="2971800" indent="-228600" algn="r" defTabSz="457200" rtl="1" eaLnBrk="1" latinLnBrk="0" hangingPunct="1">
              <a:spcBef>
                <a:spcPct val="20000"/>
              </a:spcBef>
              <a:buFont typeface="Arial"/>
              <a:buChar char="•"/>
              <a:defRPr sz="2000" kern="1200">
                <a:solidFill>
                  <a:schemeClr val="tx1"/>
                </a:solidFill>
                <a:latin typeface="+mn-lt"/>
                <a:ea typeface="+mn-ea"/>
                <a:cs typeface="+mn-cs"/>
              </a:defRPr>
            </a:lvl7pPr>
            <a:lvl8pPr marL="3429000" indent="-228600" algn="r" defTabSz="457200" rtl="1" eaLnBrk="1" latinLnBrk="0" hangingPunct="1">
              <a:spcBef>
                <a:spcPct val="20000"/>
              </a:spcBef>
              <a:buFont typeface="Arial"/>
              <a:buChar char="•"/>
              <a:defRPr sz="2000" kern="1200">
                <a:solidFill>
                  <a:schemeClr val="tx1"/>
                </a:solidFill>
                <a:latin typeface="+mn-lt"/>
                <a:ea typeface="+mn-ea"/>
                <a:cs typeface="+mn-cs"/>
              </a:defRPr>
            </a:lvl8pPr>
            <a:lvl9pPr marL="3886200" indent="-228600" algn="r" defTabSz="457200" rtl="1"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rtl="1">
              <a:spcAft>
                <a:spcPts val="450"/>
              </a:spcAft>
            </a:pPr>
            <a:r>
              <a:rPr lang="ar-YE" sz="3200" b="1">
                <a:solidFill>
                  <a:schemeClr val="tx1"/>
                </a:solidFill>
                <a:effectLst/>
                <a:latin typeface="Arial"/>
                <a:ea typeface="Lato"/>
                <a:cs typeface="Arial"/>
              </a:rPr>
              <a:t>إدارة الرضع الصغار </a:t>
            </a:r>
            <a:r>
              <a:rPr lang="ar-YE" sz="3200">
                <a:solidFill>
                  <a:schemeClr val="tx1"/>
                </a:solidFill>
                <a:latin typeface="Arial"/>
                <a:ea typeface="Lato"/>
                <a:cs typeface="Arial"/>
              </a:rPr>
              <a:t>والمعرضين</a:t>
            </a:r>
            <a:r>
              <a:rPr lang="ar-YE" sz="3200" b="1">
                <a:solidFill>
                  <a:schemeClr val="tx1"/>
                </a:solidFill>
                <a:effectLst/>
                <a:latin typeface="Arial"/>
                <a:ea typeface="Lato"/>
                <a:cs typeface="Arial"/>
              </a:rPr>
              <a:t> للمخاطر التغذوية أقل من ستة أشهر </a:t>
            </a:r>
            <a:r>
              <a:rPr lang="ar-YE" sz="3200">
                <a:solidFill>
                  <a:schemeClr val="tx1"/>
                </a:solidFill>
                <a:latin typeface="Arial"/>
                <a:ea typeface="Lato"/>
                <a:cs typeface="Arial"/>
              </a:rPr>
              <a:t>وأمهاتهم</a:t>
            </a:r>
            <a:r>
              <a:rPr lang="ar-YE" sz="3200" b="1">
                <a:solidFill>
                  <a:schemeClr val="tx1"/>
                </a:solidFill>
                <a:effectLst/>
                <a:latin typeface="Arial"/>
                <a:ea typeface="Lato"/>
                <a:cs typeface="Arial"/>
              </a:rPr>
              <a:t> (مامي)</a:t>
            </a:r>
            <a:endParaRPr lang="ar" sz="3200">
              <a:solidFill>
                <a:schemeClr val="tx1"/>
              </a:solidFill>
              <a:latin typeface="Arial"/>
              <a:ea typeface="Lato"/>
              <a:cs typeface="Arial"/>
            </a:endParaRPr>
          </a:p>
        </p:txBody>
      </p:sp>
    </p:spTree>
    <p:extLst>
      <p:ext uri="{BB962C8B-B14F-4D97-AF65-F5344CB8AC3E}">
        <p14:creationId xmlns:p14="http://schemas.microsoft.com/office/powerpoint/2010/main" val="36202893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sz="4400"/>
              <a:t>النوع الاجتماعي والعنف القائم على نوع الجنس</a:t>
            </a:r>
            <a:br>
              <a:rPr lang="en-GB"/>
            </a:br>
            <a:r>
              <a:rPr lang="ar" sz="4400">
                <a:solidFill>
                  <a:schemeClr val="accent1"/>
                </a:solidFill>
              </a:rPr>
              <a:t>التعريفات وأدوار الجنسين</a:t>
            </a:r>
            <a:br>
              <a:rPr lang="en-US" sz="4400">
                <a:solidFill>
                  <a:schemeClr val="accent1"/>
                </a:solidFill>
              </a:rPr>
            </a:br>
            <a:endParaRPr lang="en-UK">
              <a:solidFill>
                <a:schemeClr val="accent1"/>
              </a:solidFill>
            </a:endParaRPr>
          </a:p>
        </p:txBody>
      </p:sp>
      <p:pic>
        <p:nvPicPr>
          <p:cNvPr id="8" name="Picture 7" descr="Image">
            <a:extLst>
              <a:ext uri="{FF2B5EF4-FFF2-40B4-BE49-F238E27FC236}">
                <a16:creationId xmlns:a16="http://schemas.microsoft.com/office/drawing/2014/main" id="{F82DF7C1-78A5-514A-2B5B-5A5CF6434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426" y="1915946"/>
            <a:ext cx="7429500" cy="41814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4">
            <a:extLst>
              <a:ext uri="{FF2B5EF4-FFF2-40B4-BE49-F238E27FC236}">
                <a16:creationId xmlns:a16="http://schemas.microsoft.com/office/drawing/2014/main" id="{0753AC5D-1334-491F-3DA0-8D61D2BB81A8}"/>
              </a:ext>
            </a:extLst>
          </p:cNvPr>
          <p:cNvSpPr>
            <a:spLocks noGrp="1"/>
          </p:cNvSpPr>
          <p:nvPr/>
        </p:nvSpPr>
        <p:spPr>
          <a:xfrm>
            <a:off x="2729902" y="6080455"/>
            <a:ext cx="7412024" cy="401553"/>
          </a:xfrm>
          <a:prstGeom prst="rect">
            <a:avLst/>
          </a:prstGeom>
        </p:spPr>
        <p:style>
          <a:lnRef idx="0">
            <a:scrgbClr r="0" g="0" b="0"/>
          </a:lnRef>
          <a:fillRef idx="0">
            <a:scrgbClr r="0" g="0" b="0"/>
          </a:fillRef>
          <a:effectRef idx="0">
            <a:scrgbClr r="0" g="0" b="0"/>
          </a:effectRef>
          <a:fontRef idx="major"/>
        </p:style>
        <p:txBody>
          <a:bodyPr vert="horz" lIns="0" tIns="0" rIns="0" bIns="0" rtlCol="1">
            <a:noAutofit/>
          </a:bodyPr>
          <a:lstStyle>
            <a:lvl1pPr marL="0" indent="0" algn="r" defTabSz="457200" rtl="1"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r" defTabSz="457200" rtl="1"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r" defTabSz="457200" rtl="1"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r" defTabSz="457200" rtl="1"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r" defTabSz="457200" rtl="1"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r" defTabSz="457200" rtl="1" eaLnBrk="1" latinLnBrk="0" hangingPunct="1">
              <a:spcBef>
                <a:spcPct val="20000"/>
              </a:spcBef>
              <a:buFont typeface="Arial"/>
              <a:buChar char="•"/>
              <a:defRPr sz="2000" kern="1200">
                <a:solidFill>
                  <a:schemeClr val="tx1"/>
                </a:solidFill>
                <a:latin typeface="+mj-lt"/>
                <a:ea typeface="+mj-ea"/>
                <a:cs typeface="+mj-cs"/>
              </a:defRPr>
            </a:lvl6pPr>
            <a:lvl7pPr marL="2971800" indent="-228600" algn="r" defTabSz="457200" rtl="1" eaLnBrk="1" latinLnBrk="0" hangingPunct="1">
              <a:spcBef>
                <a:spcPct val="20000"/>
              </a:spcBef>
              <a:buFont typeface="Arial"/>
              <a:buChar char="•"/>
              <a:defRPr sz="2000" kern="1200">
                <a:solidFill>
                  <a:schemeClr val="tx1"/>
                </a:solidFill>
                <a:latin typeface="+mj-lt"/>
                <a:ea typeface="+mj-ea"/>
                <a:cs typeface="+mj-cs"/>
              </a:defRPr>
            </a:lvl7pPr>
            <a:lvl8pPr marL="3429000" indent="-228600" algn="r" defTabSz="457200" rtl="1" eaLnBrk="1" latinLnBrk="0" hangingPunct="1">
              <a:spcBef>
                <a:spcPct val="20000"/>
              </a:spcBef>
              <a:buFont typeface="Arial"/>
              <a:buChar char="•"/>
              <a:defRPr sz="2000" kern="1200">
                <a:solidFill>
                  <a:schemeClr val="tx1"/>
                </a:solidFill>
                <a:latin typeface="+mj-lt"/>
                <a:ea typeface="+mj-ea"/>
                <a:cs typeface="+mj-cs"/>
              </a:defRPr>
            </a:lvl8pPr>
            <a:lvl9pPr marL="3886200" indent="-228600" algn="r" defTabSz="457200" rtl="1" eaLnBrk="1" latinLnBrk="0" hangingPunct="1">
              <a:spcBef>
                <a:spcPct val="20000"/>
              </a:spcBef>
              <a:buFont typeface="Arial"/>
              <a:buChar char="•"/>
              <a:defRPr sz="2000" kern="1200">
                <a:solidFill>
                  <a:schemeClr val="tx1"/>
                </a:solidFill>
                <a:latin typeface="+mj-lt"/>
                <a:ea typeface="+mj-ea"/>
                <a:cs typeface="+mj-cs"/>
              </a:defRPr>
            </a:lvl9pPr>
          </a:lstStyle>
          <a:p>
            <a:pPr rtl="1"/>
            <a:r>
              <a:rPr lang="ar" sz="1400" b="0" i="1">
                <a:solidFill>
                  <a:schemeClr val="tx1"/>
                </a:solidFill>
                <a:latin typeface="Arial" panose="020B0604020202020204" pitchFamily="34" charset="0"/>
                <a:cs typeface="Arial" panose="020B0604020202020204" pitchFamily="34" charset="0"/>
              </a:rPr>
              <a:t>مصدر الصورة: البنك الدولي</a:t>
            </a:r>
          </a:p>
        </p:txBody>
      </p:sp>
    </p:spTree>
    <p:extLst>
      <p:ext uri="{BB962C8B-B14F-4D97-AF65-F5344CB8AC3E}">
        <p14:creationId xmlns:p14="http://schemas.microsoft.com/office/powerpoint/2010/main" val="35075441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sz="4400"/>
              <a:t>النوع الاجتماعي والعنف القائم على نوع الجنس</a:t>
            </a:r>
            <a:br>
              <a:rPr lang="en-GB"/>
            </a:br>
            <a:r>
              <a:rPr lang="ar" sz="4400">
                <a:solidFill>
                  <a:schemeClr val="accent1"/>
                </a:solidFill>
              </a:rPr>
              <a:t>تعريف العنف القائم على نوع الجنس</a:t>
            </a:r>
            <a:br>
              <a:rPr lang="en-US" sz="4400">
                <a:solidFill>
                  <a:schemeClr val="accent1"/>
                </a:solidFill>
              </a:rPr>
            </a:br>
            <a:endParaRPr lang="en-UK">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2024165" y="1881554"/>
            <a:ext cx="8275320" cy="2549678"/>
          </a:xfrm>
          <a:prstGeom prst="rect">
            <a:avLst/>
          </a:prstGeom>
        </p:spPr>
        <p:txBody>
          <a:bodyPr rtlCol="1"/>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1">
              <a:lnSpc>
                <a:spcPct val="90000"/>
              </a:lnSpc>
              <a:spcBef>
                <a:spcPts val="750"/>
              </a:spcBef>
            </a:pPr>
            <a:r>
              <a:rPr lang="ar" sz="2000" b="1">
                <a:solidFill>
                  <a:prstClr val="black"/>
                </a:solidFill>
                <a:latin typeface="Arial" panose="020B0604020202020204" pitchFamily="34" charset="0"/>
                <a:cs typeface="Arial" panose="020B0604020202020204" pitchFamily="34" charset="0"/>
              </a:rPr>
              <a:t>يُعرَّف بأنه</a:t>
            </a:r>
            <a:r>
              <a:rPr lang="ar" sz="2000">
                <a:solidFill>
                  <a:prstClr val="black"/>
                </a:solidFill>
                <a:latin typeface="Arial" panose="020B0604020202020204" pitchFamily="34" charset="0"/>
                <a:cs typeface="Arial" panose="020B0604020202020204" pitchFamily="34" charset="0"/>
              </a:rPr>
              <a:t> أي نوع من الضرر الذي يقع على شخص أو مجموعة من الأشخاص بسبب جنسهم الواقعي أو المتصور و/أو النوع الاجتماعي و/أو الميول الجنسية و/أو الهوية الجنسانية.</a:t>
            </a:r>
          </a:p>
          <a:p>
            <a:pPr defTabSz="685800" rtl="1">
              <a:lnSpc>
                <a:spcPct val="90000"/>
              </a:lnSpc>
              <a:spcBef>
                <a:spcPts val="750"/>
              </a:spcBef>
            </a:pPr>
            <a:endParaRPr lang="en-GB" sz="2000">
              <a:solidFill>
                <a:prstClr val="black"/>
              </a:solidFill>
              <a:latin typeface="Arial" panose="020B0604020202020204" pitchFamily="34" charset="0"/>
              <a:cs typeface="Arial" panose="020B0604020202020204" pitchFamily="34" charset="0"/>
            </a:endParaRPr>
          </a:p>
          <a:p>
            <a:pPr algn="ctr" defTabSz="685800" rtl="1">
              <a:lnSpc>
                <a:spcPct val="90000"/>
              </a:lnSpc>
              <a:spcBef>
                <a:spcPts val="750"/>
              </a:spcBef>
            </a:pPr>
            <a:r>
              <a:rPr lang="ar" sz="2000" u="sng">
                <a:solidFill>
                  <a:srgbClr val="FF0000"/>
                </a:solidFill>
                <a:latin typeface="Arial" panose="020B0604020202020204" pitchFamily="34" charset="0"/>
                <a:cs typeface="Arial" panose="020B0604020202020204" pitchFamily="34" charset="0"/>
              </a:rPr>
              <a:t>[إن كان هذا الأمر متوفراً، فيُرجى إدخال إحصائية للعنف القائم على النوع الاجتماعي في السياق]</a:t>
            </a:r>
          </a:p>
          <a:p>
            <a:pPr defTabSz="685800" rtl="1">
              <a:lnSpc>
                <a:spcPct val="90000"/>
              </a:lnSpc>
              <a:spcBef>
                <a:spcPts val="750"/>
              </a:spcBef>
            </a:pPr>
            <a:endParaRPr lang="en-GB" sz="2000">
              <a:solidFill>
                <a:prstClr val="black"/>
              </a:solidFill>
              <a:latin typeface="Arial" panose="020B0604020202020204" pitchFamily="34" charset="0"/>
              <a:cs typeface="Arial" panose="020B0604020202020204" pitchFamily="34" charset="0"/>
            </a:endParaRPr>
          </a:p>
          <a:p>
            <a:pPr defTabSz="685800" rtl="1">
              <a:lnSpc>
                <a:spcPct val="90000"/>
              </a:lnSpc>
              <a:spcBef>
                <a:spcPts val="750"/>
              </a:spcBef>
            </a:pPr>
            <a:r>
              <a:rPr lang="ar" sz="2000" b="1">
                <a:solidFill>
                  <a:prstClr val="black"/>
                </a:solidFill>
                <a:latin typeface="Arial" panose="020B0604020202020204" pitchFamily="34" charset="0"/>
                <a:cs typeface="Arial" panose="020B0604020202020204" pitchFamily="34" charset="0"/>
              </a:rPr>
              <a:t>أربع فئات</a:t>
            </a:r>
          </a:p>
          <a:p>
            <a:pPr rtl="1"/>
            <a:endParaRPr lang="en-US">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A20F1F30-715D-258D-D401-3F7D24074120}"/>
              </a:ext>
            </a:extLst>
          </p:cNvPr>
          <p:cNvGraphicFramePr>
            <a:graphicFrameLocks noGrp="1"/>
          </p:cNvGraphicFramePr>
          <p:nvPr>
            <p:extLst>
              <p:ext uri="{D42A27DB-BD31-4B8C-83A1-F6EECF244321}">
                <p14:modId xmlns:p14="http://schemas.microsoft.com/office/powerpoint/2010/main" val="3602341647"/>
              </p:ext>
            </p:extLst>
          </p:nvPr>
        </p:nvGraphicFramePr>
        <p:xfrm>
          <a:off x="3437861" y="4495832"/>
          <a:ext cx="5447928" cy="1943418"/>
        </p:xfrm>
        <a:graphic>
          <a:graphicData uri="http://schemas.openxmlformats.org/drawingml/2006/table">
            <a:tbl>
              <a:tblPr firstRow="1" bandRow="1">
                <a:tableStyleId>{22838BEF-8BB2-4498-84A7-C5851F593DF1}</a:tableStyleId>
              </a:tblPr>
              <a:tblGrid>
                <a:gridCol w="2723964">
                  <a:extLst>
                    <a:ext uri="{9D8B030D-6E8A-4147-A177-3AD203B41FA5}">
                      <a16:colId xmlns:a16="http://schemas.microsoft.com/office/drawing/2014/main" val="950879533"/>
                    </a:ext>
                  </a:extLst>
                </a:gridCol>
                <a:gridCol w="2723964">
                  <a:extLst>
                    <a:ext uri="{9D8B030D-6E8A-4147-A177-3AD203B41FA5}">
                      <a16:colId xmlns:a16="http://schemas.microsoft.com/office/drawing/2014/main" val="3555694345"/>
                    </a:ext>
                  </a:extLst>
                </a:gridCol>
              </a:tblGrid>
              <a:tr h="971709">
                <a:tc>
                  <a:txBody>
                    <a:bodyPr/>
                    <a:lstStyle/>
                    <a:p>
                      <a:pPr algn="ctr" rtl="1"/>
                      <a:r>
                        <a:rPr lang="ar" b="0">
                          <a:latin typeface="Arial" panose="020B0604020202020204" pitchFamily="34" charset="0"/>
                          <a:cs typeface="Arial" panose="020B0604020202020204" pitchFamily="34" charset="0"/>
                        </a:rPr>
                        <a:t>العنف البدني</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1"/>
                      <a:r>
                        <a:rPr lang="ar" b="0">
                          <a:latin typeface="Arial" panose="020B0604020202020204" pitchFamily="34" charset="0"/>
                          <a:cs typeface="Arial" panose="020B0604020202020204" pitchFamily="34" charset="0"/>
                        </a:rPr>
                        <a:t>العنف الجنسي</a:t>
                      </a:r>
                      <a:endParaRPr lang="en-US" b="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73458869"/>
                  </a:ext>
                </a:extLst>
              </a:tr>
              <a:tr h="971709">
                <a:tc>
                  <a:txBody>
                    <a:bodyPr/>
                    <a:lstStyle/>
                    <a:p>
                      <a:pPr algn="ctr" rtl="1"/>
                      <a:r>
                        <a:rPr lang="ar" b="0">
                          <a:solidFill>
                            <a:schemeClr val="bg1"/>
                          </a:solidFill>
                          <a:latin typeface="Arial" panose="020B0604020202020204" pitchFamily="34" charset="0"/>
                          <a:cs typeface="Arial" panose="020B0604020202020204" pitchFamily="34" charset="0"/>
                        </a:rPr>
                        <a:t>العنف النفسي</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rtl="1"/>
                      <a:r>
                        <a:rPr lang="ar" b="0">
                          <a:solidFill>
                            <a:schemeClr val="bg1"/>
                          </a:solidFill>
                          <a:latin typeface="Arial" panose="020B0604020202020204" pitchFamily="34" charset="0"/>
                          <a:cs typeface="Arial" panose="020B0604020202020204" pitchFamily="34" charset="0"/>
                        </a:rPr>
                        <a:t>الإهمال</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00553377"/>
                  </a:ext>
                </a:extLst>
              </a:tr>
            </a:tbl>
          </a:graphicData>
        </a:graphic>
      </p:graphicFrame>
    </p:spTree>
    <p:extLst>
      <p:ext uri="{BB962C8B-B14F-4D97-AF65-F5344CB8AC3E}">
        <p14:creationId xmlns:p14="http://schemas.microsoft.com/office/powerpoint/2010/main" val="21248241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sz="4400"/>
              <a:t>النوع الاجتماعي والعنف القائم على نوع الجنس</a:t>
            </a:r>
            <a:br>
              <a:rPr lang="en-GB"/>
            </a:br>
            <a:r>
              <a:rPr lang="ar" sz="4400">
                <a:solidFill>
                  <a:srgbClr val="FF0000"/>
                </a:solidFill>
              </a:rPr>
              <a:t>آثار العنف القائم على نوع الجنس على الأم وطفلها</a:t>
            </a:r>
            <a:br>
              <a:rPr lang="en-US" sz="4400">
                <a:solidFill>
                  <a:schemeClr val="accent1"/>
                </a:solidFill>
              </a:rPr>
            </a:br>
            <a:endParaRPr lang="en-UK">
              <a:solidFill>
                <a:schemeClr val="accent1"/>
              </a:solidFill>
            </a:endParaRPr>
          </a:p>
        </p:txBody>
      </p:sp>
      <p:sp>
        <p:nvSpPr>
          <p:cNvPr id="2" name="Text Placeholder 7">
            <a:extLst>
              <a:ext uri="{FF2B5EF4-FFF2-40B4-BE49-F238E27FC236}">
                <a16:creationId xmlns:a16="http://schemas.microsoft.com/office/drawing/2014/main" id="{208D37EB-4A3F-5342-1028-8242FC122BCE}"/>
              </a:ext>
            </a:extLst>
          </p:cNvPr>
          <p:cNvSpPr txBox="1">
            <a:spLocks/>
          </p:cNvSpPr>
          <p:nvPr/>
        </p:nvSpPr>
        <p:spPr>
          <a:xfrm>
            <a:off x="840896" y="1816954"/>
            <a:ext cx="4532317" cy="2004646"/>
          </a:xfrm>
          <a:prstGeom prst="rect">
            <a:avLst/>
          </a:prstGeom>
        </p:spPr>
        <p:txBody>
          <a:bodyPr rtlCol="1"/>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1">
              <a:lnSpc>
                <a:spcPct val="90000"/>
              </a:lnSpc>
              <a:spcBef>
                <a:spcPts val="750"/>
              </a:spcBef>
              <a:spcAft>
                <a:spcPts val="0"/>
              </a:spcAft>
            </a:pPr>
            <a:r>
              <a:rPr lang="ar" sz="1800" b="0">
                <a:solidFill>
                  <a:prstClr val="black"/>
                </a:solidFill>
                <a:latin typeface="Arial" panose="020B0604020202020204" pitchFamily="34" charset="0"/>
                <a:cs typeface="Arial" panose="020B0604020202020204" pitchFamily="34" charset="0"/>
              </a:rPr>
              <a:t>إنه لا يؤثِّر في الصحة البدنية فحسب، بل في الصحة النفسية أيضاً وقد يؤدي إلى إيذاء النفس والعزلة والاكتئاب ومحاولات الانتحار.</a:t>
            </a:r>
          </a:p>
        </p:txBody>
      </p:sp>
      <p:sp>
        <p:nvSpPr>
          <p:cNvPr id="4" name="Text Placeholder 7">
            <a:extLst>
              <a:ext uri="{FF2B5EF4-FFF2-40B4-BE49-F238E27FC236}">
                <a16:creationId xmlns:a16="http://schemas.microsoft.com/office/drawing/2014/main" id="{A70F4A6B-16F9-8743-40DF-DB775C9B72AE}"/>
              </a:ext>
            </a:extLst>
          </p:cNvPr>
          <p:cNvSpPr txBox="1">
            <a:spLocks/>
          </p:cNvSpPr>
          <p:nvPr/>
        </p:nvSpPr>
        <p:spPr>
          <a:xfrm>
            <a:off x="6365135" y="1816954"/>
            <a:ext cx="4432144" cy="2004646"/>
          </a:xfrm>
          <a:prstGeom prst="rect">
            <a:avLst/>
          </a:prstGeom>
        </p:spPr>
        <p:txBody>
          <a:bodyPr rtlCol="1"/>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rtl="1">
              <a:lnSpc>
                <a:spcPct val="90000"/>
              </a:lnSpc>
              <a:spcBef>
                <a:spcPts val="750"/>
              </a:spcBef>
              <a:spcAft>
                <a:spcPts val="0"/>
              </a:spcAft>
            </a:pPr>
            <a:r>
              <a:rPr lang="ar" sz="1800" b="0">
                <a:solidFill>
                  <a:prstClr val="black"/>
                </a:solidFill>
                <a:latin typeface="Arial" panose="020B0604020202020204" pitchFamily="34" charset="0"/>
                <a:cs typeface="Arial" panose="020B0604020202020204" pitchFamily="34" charset="0"/>
              </a:rPr>
              <a:t>إنّ الأمهات مقيدة</a:t>
            </a:r>
            <a:r>
              <a:rPr lang="ar-YE" sz="1800" b="0">
                <a:solidFill>
                  <a:prstClr val="black"/>
                </a:solidFill>
                <a:latin typeface="Arial" panose="020B0604020202020204" pitchFamily="34" charset="0"/>
                <a:cs typeface="Arial" panose="020B0604020202020204" pitchFamily="34" charset="0"/>
              </a:rPr>
              <a:t>/</a:t>
            </a:r>
            <a:r>
              <a:rPr lang="ar-YE" sz="1800" b="0">
                <a:solidFill>
                  <a:srgbClr val="00B050"/>
                </a:solidFill>
                <a:latin typeface="Arial" panose="020B0604020202020204" pitchFamily="34" charset="0"/>
                <a:cs typeface="Arial" panose="020B0604020202020204" pitchFamily="34" charset="0"/>
              </a:rPr>
              <a:t>محدودة</a:t>
            </a:r>
            <a:r>
              <a:rPr lang="ar" sz="1800" b="0">
                <a:solidFill>
                  <a:prstClr val="black"/>
                </a:solidFill>
                <a:latin typeface="Arial" panose="020B0604020202020204" pitchFamily="34" charset="0"/>
                <a:cs typeface="Arial" panose="020B0604020202020204" pitchFamily="34" charset="0"/>
              </a:rPr>
              <a:t> </a:t>
            </a:r>
            <a:r>
              <a:rPr lang="ar-YE" sz="1800" b="0">
                <a:solidFill>
                  <a:prstClr val="black"/>
                </a:solidFill>
                <a:latin typeface="Arial" panose="020B0604020202020204" pitchFamily="34" charset="0"/>
                <a:cs typeface="Arial" panose="020B0604020202020204" pitchFamily="34" charset="0"/>
              </a:rPr>
              <a:t>في</a:t>
            </a:r>
            <a:r>
              <a:rPr lang="ar" sz="1800" b="0">
                <a:solidFill>
                  <a:prstClr val="black"/>
                </a:solidFill>
                <a:latin typeface="Arial" panose="020B0604020202020204" pitchFamily="34" charset="0"/>
                <a:cs typeface="Arial" panose="020B0604020202020204" pitchFamily="34" charset="0"/>
              </a:rPr>
              <a:t> تقديم الدعم الكامل لأطفالهن، والاهتمام بهم، لذا قد تتأثر الرضاعة الطبيعية.</a:t>
            </a:r>
          </a:p>
        </p:txBody>
      </p:sp>
      <p:pic>
        <p:nvPicPr>
          <p:cNvPr id="9" name="Content Placeholder 6">
            <a:extLst>
              <a:ext uri="{FF2B5EF4-FFF2-40B4-BE49-F238E27FC236}">
                <a16:creationId xmlns:a16="http://schemas.microsoft.com/office/drawing/2014/main" id="{45D81F75-D2CE-606A-F1C1-2378B6D4D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810" y="3093138"/>
            <a:ext cx="2447423" cy="3267436"/>
          </a:xfrm>
          <a:prstGeom prst="rect">
            <a:avLst/>
          </a:prstGeom>
        </p:spPr>
      </p:pic>
      <p:pic>
        <p:nvPicPr>
          <p:cNvPr id="10" name="Content Placeholder 7">
            <a:extLst>
              <a:ext uri="{FF2B5EF4-FFF2-40B4-BE49-F238E27FC236}">
                <a16:creationId xmlns:a16="http://schemas.microsoft.com/office/drawing/2014/main" id="{84211FDF-D30B-D472-4E0F-128FC2AB2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3845" y="3277938"/>
            <a:ext cx="3902345" cy="2596833"/>
          </a:xfrm>
          <a:prstGeom prst="rect">
            <a:avLst/>
          </a:prstGeom>
        </p:spPr>
      </p:pic>
    </p:spTree>
    <p:extLst>
      <p:ext uri="{BB962C8B-B14F-4D97-AF65-F5344CB8AC3E}">
        <p14:creationId xmlns:p14="http://schemas.microsoft.com/office/powerpoint/2010/main" val="22457656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sz="4400"/>
              <a:t>النوع الاجتماعي والعنف القائم على نوع الجنس</a:t>
            </a:r>
            <a:br>
              <a:rPr lang="en-GB"/>
            </a:br>
            <a:r>
              <a:rPr lang="ar" sz="4400">
                <a:solidFill>
                  <a:srgbClr val="FF0000"/>
                </a:solidFill>
              </a:rPr>
              <a:t>الحد من أشكال العنف القائم على نوع الجنس</a:t>
            </a:r>
            <a:br>
              <a:rPr lang="en-US" sz="4400">
                <a:solidFill>
                  <a:schemeClr val="accent1"/>
                </a:solidFill>
              </a:rPr>
            </a:br>
            <a:endParaRPr lang="en-UK">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rtlCol="1">
            <a:normAutofit fontScale="92500" lnSpcReduction="10000"/>
          </a:bodyPr>
          <a:lstStyle/>
          <a:p>
            <a:pPr marL="171450" indent="-171450" defTabSz="685800" rtl="1">
              <a:lnSpc>
                <a:spcPct val="150000"/>
              </a:lnSpc>
              <a:spcBef>
                <a:spcPts val="750"/>
              </a:spcBef>
              <a:spcAft>
                <a:spcPts val="0"/>
              </a:spcAft>
              <a:buFont typeface="Arial" panose="020B0604020202020204" pitchFamily="34" charset="0"/>
              <a:buChar char="•"/>
            </a:pPr>
            <a:r>
              <a:rPr lang="ar" sz="2400" b="0">
                <a:solidFill>
                  <a:prstClr val="black"/>
                </a:solidFill>
              </a:rPr>
              <a:t>إبلاغ السلطات بأي حالات عنف قائم على نوع الجنس.</a:t>
            </a:r>
          </a:p>
          <a:p>
            <a:pPr marL="171450" indent="-171450" defTabSz="685800" rtl="1">
              <a:lnSpc>
                <a:spcPct val="150000"/>
              </a:lnSpc>
              <a:spcBef>
                <a:spcPts val="750"/>
              </a:spcBef>
              <a:spcAft>
                <a:spcPts val="0"/>
              </a:spcAft>
              <a:buFont typeface="Arial" panose="020B0604020202020204" pitchFamily="34" charset="0"/>
              <a:buChar char="•"/>
            </a:pPr>
            <a:r>
              <a:rPr lang="ar" sz="2400" b="0">
                <a:solidFill>
                  <a:prstClr val="black"/>
                </a:solidFill>
              </a:rPr>
              <a:t>توصيل الضحايا إلى المنظمات الداعمة</a:t>
            </a:r>
          </a:p>
          <a:p>
            <a:pPr marL="171450" indent="-171450" defTabSz="685800" rtl="1">
              <a:lnSpc>
                <a:spcPct val="150000"/>
              </a:lnSpc>
              <a:spcBef>
                <a:spcPts val="750"/>
              </a:spcBef>
              <a:spcAft>
                <a:spcPts val="0"/>
              </a:spcAft>
              <a:buFont typeface="Arial" panose="020B0604020202020204" pitchFamily="34" charset="0"/>
              <a:buChar char="•"/>
            </a:pPr>
            <a:r>
              <a:rPr lang="ar" sz="2400" b="0">
                <a:solidFill>
                  <a:prstClr val="black"/>
                </a:solidFill>
              </a:rPr>
              <a:t>توعية نفسكِ بشأن الأسباب الجذرية للعنف.</a:t>
            </a:r>
          </a:p>
          <a:p>
            <a:pPr marL="171450" indent="-171450" defTabSz="685800" rtl="1">
              <a:lnSpc>
                <a:spcPct val="150000"/>
              </a:lnSpc>
              <a:spcBef>
                <a:spcPts val="750"/>
              </a:spcBef>
              <a:spcAft>
                <a:spcPts val="0"/>
              </a:spcAft>
              <a:buFont typeface="Arial" panose="020B0604020202020204" pitchFamily="34" charset="0"/>
              <a:buChar char="•"/>
            </a:pPr>
            <a:r>
              <a:rPr lang="ar" sz="2400" b="0">
                <a:solidFill>
                  <a:prstClr val="black"/>
                </a:solidFill>
              </a:rPr>
              <a:t>التصدي لأشكال التحرش الجنسي وثقافة الاغتصاب والتوقف عن إلقاء اللوم على الضحية</a:t>
            </a:r>
          </a:p>
          <a:p>
            <a:pPr marL="171450" indent="-171450" defTabSz="685800" rtl="1">
              <a:lnSpc>
                <a:spcPct val="150000"/>
              </a:lnSpc>
              <a:spcBef>
                <a:spcPts val="750"/>
              </a:spcBef>
              <a:spcAft>
                <a:spcPts val="0"/>
              </a:spcAft>
              <a:buFont typeface="Arial" panose="020B0604020202020204" pitchFamily="34" charset="0"/>
              <a:buChar char="•"/>
            </a:pPr>
            <a:r>
              <a:rPr lang="ar" sz="2400" b="0">
                <a:solidFill>
                  <a:prstClr val="black"/>
                </a:solidFill>
              </a:rPr>
              <a:t>تشكيل هيئات مصالحة لتقديم الدعم النفسي والاجتماعي للضحايا.</a:t>
            </a:r>
          </a:p>
          <a:p>
            <a:pPr marL="171450" indent="-171450" defTabSz="685800" rtl="1">
              <a:lnSpc>
                <a:spcPct val="150000"/>
              </a:lnSpc>
              <a:spcBef>
                <a:spcPts val="750"/>
              </a:spcBef>
              <a:spcAft>
                <a:spcPts val="0"/>
              </a:spcAft>
              <a:buFont typeface="Arial" panose="020B0604020202020204" pitchFamily="34" charset="0"/>
              <a:buChar char="•"/>
            </a:pPr>
            <a:r>
              <a:rPr lang="ar" sz="2400" b="0">
                <a:solidFill>
                  <a:prstClr val="black"/>
                </a:solidFill>
              </a:rPr>
              <a:t>الدعوة إلى حملات مناصرة التصدي للعنف القائم على النوع الاجتماعي والتوعية به</a:t>
            </a:r>
          </a:p>
          <a:p>
            <a:pPr marL="171450" indent="-171450" defTabSz="685800" rtl="1">
              <a:lnSpc>
                <a:spcPct val="150000"/>
              </a:lnSpc>
              <a:spcBef>
                <a:spcPts val="750"/>
              </a:spcBef>
              <a:spcAft>
                <a:spcPts val="0"/>
              </a:spcAft>
              <a:buFont typeface="Arial" panose="020B0604020202020204" pitchFamily="34" charset="0"/>
              <a:buChar char="•"/>
            </a:pPr>
            <a:r>
              <a:rPr lang="ar" sz="2400" b="0">
                <a:solidFill>
                  <a:prstClr val="black"/>
                </a:solidFill>
              </a:rPr>
              <a:t>مهارة موظفي الصحة المعنيين بالتصدي للعنف القائم على النوع الاجتماعي لتوفير الدعم للأمهات المتضررات.</a:t>
            </a:r>
            <a:endParaRPr lang="en-US" sz="2400" b="0">
              <a:solidFill>
                <a:prstClr val="black"/>
              </a:solidFill>
              <a:cs typeface="+mn-cs"/>
            </a:endParaRPr>
          </a:p>
          <a:p>
            <a:pPr rtl="1"/>
            <a:endParaRPr lang="en-US"/>
          </a:p>
        </p:txBody>
      </p:sp>
    </p:spTree>
    <p:extLst>
      <p:ext uri="{BB962C8B-B14F-4D97-AF65-F5344CB8AC3E}">
        <p14:creationId xmlns:p14="http://schemas.microsoft.com/office/powerpoint/2010/main" val="32654656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sz="4400"/>
              <a:t>النوع الاجتماعي والعنف القائم على نوع الجنس</a:t>
            </a:r>
            <a:br>
              <a:rPr lang="en-GB"/>
            </a:br>
            <a:r>
              <a:rPr lang="ar" sz="4400">
                <a:solidFill>
                  <a:srgbClr val="FF0000"/>
                </a:solidFill>
              </a:rPr>
              <a:t>الصحة النفسية والدعم النفسي والاجتماعي </a:t>
            </a:r>
            <a:br>
              <a:rPr lang="en-US" sz="4400">
                <a:solidFill>
                  <a:schemeClr val="accent1"/>
                </a:solidFill>
              </a:rPr>
            </a:br>
            <a:endParaRPr lang="en-UK">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vert="horz" lIns="91440" tIns="45720" rIns="91440" bIns="45720" rtlCol="1" anchor="t">
            <a:normAutofit/>
          </a:bodyPr>
          <a:lstStyle/>
          <a:p>
            <a:pPr marL="257175" indent="-257175" rtl="1">
              <a:buFont typeface="Arial" panose="020B0604020202020204" pitchFamily="34" charset="0"/>
              <a:buChar char="•"/>
            </a:pPr>
            <a:r>
              <a:rPr lang="ar" sz="2400" b="0">
                <a:solidFill>
                  <a:schemeClr val="tx1"/>
                </a:solidFill>
              </a:rPr>
              <a:t>البحث عن </a:t>
            </a:r>
            <a:r>
              <a:rPr lang="ar" sz="2400" b="0">
                <a:solidFill>
                  <a:srgbClr val="FF0000"/>
                </a:solidFill>
              </a:rPr>
              <a:t>علامات التحذير</a:t>
            </a:r>
            <a:r>
              <a:rPr lang="ar" sz="2400" b="0">
                <a:solidFill>
                  <a:schemeClr val="tx1"/>
                </a:solidFill>
              </a:rPr>
              <a:t> الخاصة بالعلاقات السيئة بين الطفل والأم</a:t>
            </a:r>
          </a:p>
          <a:p>
            <a:pPr marL="257175" indent="-257175" rtl="1">
              <a:buFont typeface="Arial" panose="020B0604020202020204" pitchFamily="34" charset="0"/>
              <a:buChar char="•"/>
            </a:pPr>
            <a:endParaRPr lang="en-US" sz="2400" b="0">
              <a:solidFill>
                <a:schemeClr val="tx1"/>
              </a:solidFill>
            </a:endParaRPr>
          </a:p>
          <a:p>
            <a:pPr marL="257175" indent="-257175" rtl="1">
              <a:buFont typeface="Arial" panose="020B0604020202020204" pitchFamily="34" charset="0"/>
              <a:buChar char="•"/>
            </a:pPr>
            <a:r>
              <a:rPr lang="ar" sz="2400" b="0">
                <a:solidFill>
                  <a:schemeClr val="tx1"/>
                </a:solidFill>
              </a:rPr>
              <a:t>توضيح لهن </a:t>
            </a:r>
            <a:r>
              <a:rPr lang="ar" sz="2400" b="0"/>
              <a:t>أساليب الاسترخاء</a:t>
            </a:r>
          </a:p>
          <a:p>
            <a:pPr rtl="1"/>
            <a:endParaRPr lang="en-US" sz="2400" b="0">
              <a:solidFill>
                <a:schemeClr val="tx1"/>
              </a:solidFill>
            </a:endParaRPr>
          </a:p>
          <a:p>
            <a:pPr marL="257175" indent="-257175" rtl="1">
              <a:buFont typeface="Arial" panose="020B0604020202020204" pitchFamily="34" charset="0"/>
              <a:buChar char="•"/>
            </a:pPr>
            <a:r>
              <a:rPr lang="ar" sz="2400" b="0">
                <a:latin typeface="Arial"/>
                <a:ea typeface="Lato"/>
                <a:cs typeface="Arial"/>
              </a:rPr>
              <a:t>توصيل</a:t>
            </a:r>
            <a:r>
              <a:rPr lang="ar-YE" sz="2400" b="0">
                <a:latin typeface="Arial"/>
                <a:ea typeface="Lato"/>
                <a:cs typeface="Arial"/>
              </a:rPr>
              <a:t> / ربط</a:t>
            </a:r>
            <a:r>
              <a:rPr lang="ar" sz="2400" b="0">
                <a:latin typeface="Arial"/>
                <a:ea typeface="Lato"/>
                <a:cs typeface="Arial"/>
              </a:rPr>
              <a:t> الأمهات </a:t>
            </a:r>
            <a:r>
              <a:rPr lang="ar" sz="2400" b="0">
                <a:solidFill>
                  <a:srgbClr val="FF0000"/>
                </a:solidFill>
                <a:latin typeface="Arial"/>
                <a:ea typeface="Lato"/>
                <a:cs typeface="Arial"/>
              </a:rPr>
              <a:t>بمجموعات الرعاية</a:t>
            </a:r>
          </a:p>
          <a:p>
            <a:pPr rtl="1"/>
            <a:endParaRPr lang="en-US" sz="2400" b="0">
              <a:solidFill>
                <a:srgbClr val="FF0000"/>
              </a:solidFill>
            </a:endParaRPr>
          </a:p>
          <a:p>
            <a:pPr marL="257175" indent="-257175">
              <a:buFont typeface="Arial" panose="020B0604020202020204" pitchFamily="34" charset="0"/>
              <a:buChar char="•"/>
            </a:pPr>
            <a:r>
              <a:rPr lang="ar" sz="2400" b="0">
                <a:latin typeface="Arial"/>
                <a:ea typeface="Lato"/>
                <a:cs typeface="Arial"/>
              </a:rPr>
              <a:t>توصيل</a:t>
            </a:r>
            <a:r>
              <a:rPr lang="ar-YE" sz="2400" b="0">
                <a:latin typeface="Arial"/>
                <a:ea typeface="Lato"/>
                <a:cs typeface="Arial"/>
              </a:rPr>
              <a:t>/ ربط</a:t>
            </a:r>
            <a:r>
              <a:rPr lang="ar" sz="2400" b="0">
                <a:latin typeface="Arial"/>
                <a:ea typeface="Lato"/>
                <a:cs typeface="Arial"/>
              </a:rPr>
              <a:t> الأمهات </a:t>
            </a:r>
            <a:r>
              <a:rPr lang="ar" sz="2400" b="0">
                <a:solidFill>
                  <a:srgbClr val="FF0000"/>
                </a:solidFill>
                <a:latin typeface="Arial"/>
                <a:ea typeface="Lato"/>
                <a:cs typeface="Arial"/>
              </a:rPr>
              <a:t>بموظف الدعم النفسي والاجتماعي في المجتمع المحلي</a:t>
            </a:r>
            <a:r>
              <a:rPr lang="ar">
                <a:solidFill>
                  <a:srgbClr val="FF0000"/>
                </a:solidFill>
                <a:latin typeface="Arial"/>
                <a:ea typeface="Lato"/>
                <a:cs typeface="Arial"/>
              </a:rPr>
              <a:t> </a:t>
            </a:r>
            <a:endParaRPr lang="ar" sz="2400" b="0">
              <a:solidFill>
                <a:srgbClr val="FF0000"/>
              </a:solidFill>
            </a:endParaRPr>
          </a:p>
          <a:p>
            <a:pPr rtl="1"/>
            <a:endParaRPr lang="en-US" sz="2400" b="0">
              <a:solidFill>
                <a:schemeClr val="tx1"/>
              </a:solidFill>
            </a:endParaRPr>
          </a:p>
          <a:p>
            <a:pPr marL="257175" indent="-257175" rtl="1">
              <a:buFont typeface="Arial" panose="020B0604020202020204" pitchFamily="34" charset="0"/>
              <a:buChar char="•"/>
            </a:pPr>
            <a:r>
              <a:rPr lang="ar" sz="2400" b="0">
                <a:latin typeface="Arial"/>
                <a:ea typeface="Lato"/>
                <a:cs typeface="Arial"/>
              </a:rPr>
              <a:t>معرفة </a:t>
            </a:r>
            <a:r>
              <a:rPr lang="ar-YE" sz="2400" b="0">
                <a:latin typeface="Arial"/>
                <a:ea typeface="Lato"/>
                <a:cs typeface="Arial"/>
              </a:rPr>
              <a:t>متى و الى اين يتم</a:t>
            </a:r>
            <a:r>
              <a:rPr lang="ar-YE" sz="2400" b="0">
                <a:solidFill>
                  <a:srgbClr val="00B050"/>
                </a:solidFill>
                <a:latin typeface="Arial"/>
                <a:ea typeface="Lato"/>
                <a:cs typeface="Arial"/>
              </a:rPr>
              <a:t> </a:t>
            </a:r>
            <a:r>
              <a:rPr lang="ar" sz="2400" b="0">
                <a:solidFill>
                  <a:srgbClr val="FF0000"/>
                </a:solidFill>
                <a:latin typeface="Arial"/>
                <a:ea typeface="Lato"/>
                <a:cs typeface="Arial"/>
              </a:rPr>
              <a:t>إحالة الحالات</a:t>
            </a:r>
            <a:r>
              <a:rPr lang="ar" sz="2400" b="0">
                <a:latin typeface="Arial"/>
                <a:ea typeface="Lato"/>
                <a:cs typeface="Arial"/>
              </a:rPr>
              <a:t> للحصول على دعم متخصص في مجال الصحة النفسية</a:t>
            </a:r>
          </a:p>
        </p:txBody>
      </p:sp>
    </p:spTree>
    <p:extLst>
      <p:ext uri="{BB962C8B-B14F-4D97-AF65-F5344CB8AC3E}">
        <p14:creationId xmlns:p14="http://schemas.microsoft.com/office/powerpoint/2010/main" val="29613697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sz="4400"/>
              <a:t>النوع الاجتماعي والعنف القائم على نوع الجنس</a:t>
            </a:r>
            <a:br>
              <a:rPr lang="en-GB"/>
            </a:br>
            <a:r>
              <a:rPr lang="ar" sz="4400">
                <a:solidFill>
                  <a:srgbClr val="FF0000"/>
                </a:solidFill>
              </a:rPr>
              <a:t>الصحة النفسية والدعم النفسي والاجتماعي </a:t>
            </a:r>
            <a:br>
              <a:rPr lang="en-US" sz="4400">
                <a:solidFill>
                  <a:schemeClr val="accent1"/>
                </a:solidFill>
              </a:rPr>
            </a:br>
            <a:endParaRPr lang="en-UK">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476750"/>
          </a:xfrm>
        </p:spPr>
        <p:txBody>
          <a:bodyPr vert="horz" lIns="91440" tIns="45720" rIns="91440" bIns="45720" rtlCol="1" anchor="t">
            <a:normAutofit fontScale="92500" lnSpcReduction="20000"/>
          </a:bodyPr>
          <a:lstStyle/>
          <a:p>
            <a:pPr rtl="1"/>
            <a:r>
              <a:rPr lang="ar" sz="2400" b="0">
                <a:solidFill>
                  <a:schemeClr val="tx1"/>
                </a:solidFill>
              </a:rPr>
              <a:t>تتكوَّن مجموعة الرعاية أو مجموعة الدعم عندما تجمع الأشخاص اهتمامات مشتركة أو تجربة حياتية. </a:t>
            </a:r>
          </a:p>
          <a:p>
            <a:pPr rtl="1"/>
            <a:endParaRPr lang="en-US" sz="2400" b="0">
              <a:solidFill>
                <a:schemeClr val="tx1"/>
              </a:solidFill>
            </a:endParaRPr>
          </a:p>
          <a:p>
            <a:pPr rtl="1"/>
            <a:r>
              <a:rPr lang="ar" sz="2400" b="0">
                <a:solidFill>
                  <a:schemeClr val="tx1"/>
                </a:solidFill>
              </a:rPr>
              <a:t>قد يكون هذا الدعم رسمياً أو غير رسمي، ولكنه يتضمَّن ما يلي: </a:t>
            </a:r>
          </a:p>
          <a:p>
            <a:pPr rtl="1"/>
            <a:endParaRPr lang="en-US" sz="2400" b="0">
              <a:solidFill>
                <a:schemeClr val="tx1"/>
              </a:solidFill>
            </a:endParaRPr>
          </a:p>
          <a:p>
            <a:pPr marL="285750" indent="-285750" rtl="1">
              <a:buFont typeface="Arial" panose="020B0604020202020204" pitchFamily="34" charset="0"/>
              <a:buChar char="•"/>
            </a:pPr>
            <a:r>
              <a:rPr lang="ar" sz="2400" b="0">
                <a:solidFill>
                  <a:schemeClr val="tx1"/>
                </a:solidFill>
              </a:rPr>
              <a:t>توفير بيئة آمنة </a:t>
            </a:r>
            <a:endParaRPr lang="ar" sz="2400" b="0"/>
          </a:p>
          <a:p>
            <a:pPr marL="285750" indent="-285750">
              <a:buFont typeface="Arial" panose="020B0604020202020204" pitchFamily="34" charset="0"/>
              <a:buChar char="•"/>
            </a:pPr>
            <a:r>
              <a:rPr lang="ar-YE" sz="2400" b="0">
                <a:latin typeface="Arial"/>
                <a:ea typeface="Lato"/>
                <a:cs typeface="Arial"/>
              </a:rPr>
              <a:t>احساس</a:t>
            </a:r>
            <a:r>
              <a:rPr lang="ar" sz="2400" b="0">
                <a:latin typeface="Arial"/>
                <a:ea typeface="Lato"/>
                <a:cs typeface="Arial"/>
              </a:rPr>
              <a:t> الشعور بالاحترام</a:t>
            </a:r>
            <a:r>
              <a:rPr lang="ar">
                <a:latin typeface="Arial"/>
                <a:ea typeface="Lato"/>
                <a:cs typeface="Arial"/>
              </a:rPr>
              <a:t> </a:t>
            </a:r>
          </a:p>
          <a:p>
            <a:pPr marL="285750" indent="-285750" rtl="1">
              <a:buFont typeface="Arial" panose="020B0604020202020204" pitchFamily="34" charset="0"/>
              <a:buChar char="•"/>
            </a:pPr>
            <a:r>
              <a:rPr lang="ar-YE" sz="2400" b="0">
                <a:latin typeface="Arial"/>
                <a:ea typeface="Lato"/>
                <a:cs typeface="Arial"/>
              </a:rPr>
              <a:t>تشارك</a:t>
            </a:r>
            <a:r>
              <a:rPr lang="ar" sz="2400" b="0">
                <a:latin typeface="Arial"/>
                <a:ea typeface="Lato"/>
                <a:cs typeface="Arial"/>
              </a:rPr>
              <a:t> المعلومات</a:t>
            </a:r>
            <a:r>
              <a:rPr lang="ar">
                <a:latin typeface="Arial"/>
                <a:ea typeface="Lato"/>
                <a:cs typeface="Arial"/>
              </a:rPr>
              <a:t> </a:t>
            </a:r>
            <a:endParaRPr lang="ar" sz="2400" b="0"/>
          </a:p>
          <a:p>
            <a:pPr marL="285750" indent="-285750">
              <a:buFont typeface="Arial" panose="020B0604020202020204" pitchFamily="34" charset="0"/>
              <a:buChar char="•"/>
            </a:pPr>
            <a:r>
              <a:rPr lang="ar" sz="2400" b="0">
                <a:latin typeface="Arial"/>
                <a:ea typeface="Lato"/>
                <a:cs typeface="Arial"/>
              </a:rPr>
              <a:t>ت</a:t>
            </a:r>
            <a:r>
              <a:rPr lang="ar-YE" sz="2400" b="0">
                <a:latin typeface="Arial"/>
                <a:ea typeface="Lato"/>
                <a:cs typeface="Arial"/>
              </a:rPr>
              <a:t>واجد/توفر</a:t>
            </a:r>
            <a:r>
              <a:rPr lang="ar" sz="2400" b="0">
                <a:latin typeface="Arial"/>
                <a:ea typeface="Lato"/>
                <a:cs typeface="Arial"/>
              </a:rPr>
              <a:t> المساعدة العملية</a:t>
            </a:r>
            <a:r>
              <a:rPr lang="ar">
                <a:latin typeface="Arial"/>
                <a:ea typeface="Lato"/>
                <a:cs typeface="Arial"/>
              </a:rPr>
              <a:t> </a:t>
            </a:r>
            <a:endParaRPr lang="ar" sz="2400" b="0"/>
          </a:p>
          <a:p>
            <a:pPr marL="285750" indent="-285750">
              <a:buFont typeface="Arial" panose="020B0604020202020204" pitchFamily="34" charset="0"/>
              <a:buChar char="•"/>
            </a:pPr>
            <a:r>
              <a:rPr lang="ar-YE" sz="2400" b="0">
                <a:latin typeface="Arial"/>
                <a:ea typeface="Lato"/>
                <a:cs typeface="Arial"/>
              </a:rPr>
              <a:t>تشارك</a:t>
            </a:r>
            <a:r>
              <a:rPr lang="ar" sz="2400" b="0">
                <a:latin typeface="Arial"/>
                <a:ea typeface="Lato"/>
                <a:cs typeface="Arial"/>
              </a:rPr>
              <a:t> المسؤولية</a:t>
            </a:r>
            <a:r>
              <a:rPr lang="ar">
                <a:latin typeface="Arial"/>
                <a:ea typeface="Lato"/>
                <a:cs typeface="Arial"/>
              </a:rPr>
              <a:t> </a:t>
            </a:r>
            <a:endParaRPr lang="ar" sz="2400" b="0"/>
          </a:p>
          <a:p>
            <a:pPr marL="285750" indent="-285750">
              <a:buFont typeface="Arial" panose="020B0604020202020204" pitchFamily="34" charset="0"/>
              <a:buChar char="•"/>
            </a:pPr>
            <a:r>
              <a:rPr lang="ar-YE" sz="2400" b="0">
                <a:latin typeface="Arial"/>
                <a:ea typeface="Lato"/>
                <a:cs typeface="Arial"/>
              </a:rPr>
              <a:t>القبول</a:t>
            </a:r>
            <a:r>
              <a:rPr lang="ar">
                <a:latin typeface="Arial"/>
                <a:ea typeface="Lato"/>
                <a:cs typeface="Arial"/>
              </a:rPr>
              <a:t> </a:t>
            </a:r>
            <a:endParaRPr lang="ar" sz="2400" b="0"/>
          </a:p>
          <a:p>
            <a:pPr marL="285750" indent="-285750">
              <a:buFont typeface="Arial" panose="020B0604020202020204" pitchFamily="34" charset="0"/>
              <a:buChar char="•"/>
            </a:pPr>
            <a:r>
              <a:rPr lang="ar" sz="2400" b="0">
                <a:latin typeface="Arial"/>
                <a:ea typeface="Lato"/>
                <a:cs typeface="Arial"/>
              </a:rPr>
              <a:t>التعلُّم معاً ومن بعضهم البعض</a:t>
            </a:r>
            <a:r>
              <a:rPr lang="ar">
                <a:latin typeface="Arial"/>
                <a:ea typeface="Lato"/>
                <a:cs typeface="Arial"/>
              </a:rPr>
              <a:t> </a:t>
            </a:r>
            <a:endParaRPr lang="ar" sz="2400" b="0"/>
          </a:p>
          <a:p>
            <a:pPr marL="285750" indent="-285750" rtl="1">
              <a:buFont typeface="Arial" panose="020B0604020202020204" pitchFamily="34" charset="0"/>
              <a:buChar char="•"/>
            </a:pPr>
            <a:r>
              <a:rPr lang="ar" sz="2400" b="0">
                <a:solidFill>
                  <a:schemeClr val="tx1"/>
                </a:solidFill>
              </a:rPr>
              <a:t>التواصل العاطفي</a:t>
            </a:r>
          </a:p>
        </p:txBody>
      </p:sp>
    </p:spTree>
    <p:extLst>
      <p:ext uri="{BB962C8B-B14F-4D97-AF65-F5344CB8AC3E}">
        <p14:creationId xmlns:p14="http://schemas.microsoft.com/office/powerpoint/2010/main" val="33425897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DB2EEA5B-A80F-A78A-DAF7-F81FA88D8C65}"/>
              </a:ext>
            </a:extLst>
          </p:cNvPr>
          <p:cNvPicPr>
            <a:picLocks noChangeAspect="1"/>
          </p:cNvPicPr>
          <p:nvPr/>
        </p:nvPicPr>
        <p:blipFill rotWithShape="1">
          <a:blip r:embed="rId3"/>
          <a:srcRect l="19679" r="19679"/>
          <a:stretch/>
        </p:blipFill>
        <p:spPr>
          <a:xfrm>
            <a:off x="0" y="1"/>
            <a:ext cx="6238242"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الثامنة</a:t>
            </a:r>
          </a:p>
          <a:p>
            <a:pPr algn="ctr" rtl="1">
              <a:spcBef>
                <a:spcPts val="2400"/>
              </a:spcBef>
            </a:pPr>
            <a:endParaRPr lang="en-GB" sz="5000">
              <a:solidFill>
                <a:schemeClr val="tx1"/>
              </a:solidFill>
              <a:latin typeface="Arial" panose="020B0604020202020204" pitchFamily="34" charset="0"/>
            </a:endParaRPr>
          </a:p>
          <a:p>
            <a:pPr algn="ctr" rtl="1"/>
            <a:r>
              <a:rPr lang="ar" sz="5400">
                <a:solidFill>
                  <a:schemeClr val="tx1"/>
                </a:solidFill>
                <a:latin typeface="Arial" panose="020B0604020202020204" pitchFamily="34" charset="0"/>
                <a:cs typeface="Arial" panose="020B0604020202020204" pitchFamily="34" charset="0"/>
              </a:rPr>
              <a:t>سيناريو</a:t>
            </a:r>
            <a:r>
              <a:rPr lang="ar-YE" sz="5400">
                <a:solidFill>
                  <a:schemeClr val="tx1"/>
                </a:solidFill>
                <a:latin typeface="Arial" panose="020B0604020202020204" pitchFamily="34" charset="0"/>
                <a:cs typeface="Arial" panose="020B0604020202020204" pitchFamily="34" charset="0"/>
              </a:rPr>
              <a:t>ه</a:t>
            </a:r>
            <a:r>
              <a:rPr lang="ar" sz="5400">
                <a:solidFill>
                  <a:schemeClr val="tx1"/>
                </a:solidFill>
                <a:latin typeface="Arial" panose="020B0604020202020204" pitchFamily="34" charset="0"/>
                <a:cs typeface="Arial" panose="020B0604020202020204" pitchFamily="34" charset="0"/>
              </a:rPr>
              <a:t>ات </a:t>
            </a:r>
            <a:r>
              <a:rPr lang="ar-YE" sz="5400">
                <a:solidFill>
                  <a:schemeClr val="tx1"/>
                </a:solidFill>
                <a:latin typeface="Arial" panose="020B0604020202020204" pitchFamily="34" charset="0"/>
                <a:cs typeface="Arial" panose="020B0604020202020204" pitchFamily="34" charset="0"/>
              </a:rPr>
              <a:t>دراسة </a:t>
            </a:r>
            <a:r>
              <a:rPr lang="ar" sz="5400">
                <a:solidFill>
                  <a:schemeClr val="tx1"/>
                </a:solidFill>
                <a:latin typeface="Arial" panose="020B0604020202020204" pitchFamily="34" charset="0"/>
                <a:cs typeface="Arial" panose="020B0604020202020204" pitchFamily="34" charset="0"/>
              </a:rPr>
              <a:t>الحالة</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5678" y="34243"/>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1223" y="6394111"/>
            <a:ext cx="3944429" cy="215444"/>
          </a:xfrm>
          <a:prstGeom prst="rect">
            <a:avLst/>
          </a:prstGeom>
          <a:noFill/>
        </p:spPr>
        <p:txBody>
          <a:bodyPr wrap="square" lIns="0" tIns="0" rIns="0" bIns="0" rtlCol="1">
            <a:spAutoFit/>
          </a:bodyPr>
          <a:lstStyle/>
          <a:p>
            <a:pPr rtl="1"/>
            <a:r>
              <a:rPr lang="ar" sz="1400" i="1">
                <a:solidFill>
                  <a:schemeClr val="bg1"/>
                </a:solidFill>
                <a:latin typeface="Frutiger LT Arabic 45 Light" panose="01000000000000000000" pitchFamily="2" charset="-78"/>
                <a:cs typeface="Frutiger LT Arabic 45 Light" panose="01000000000000000000" pitchFamily="2" charset="-78"/>
              </a:rPr>
              <a:t>مصدر الصورة: منظمة إنقاذ الطفولة</a:t>
            </a:r>
          </a:p>
        </p:txBody>
      </p:sp>
    </p:spTree>
    <p:extLst>
      <p:ext uri="{BB962C8B-B14F-4D97-AF65-F5344CB8AC3E}">
        <p14:creationId xmlns:p14="http://schemas.microsoft.com/office/powerpoint/2010/main" val="19135501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t>السيناريوهات</a:t>
            </a:r>
            <a:br>
              <a:rPr lang="en-GB"/>
            </a:br>
            <a:r>
              <a:rPr lang="ar">
                <a:solidFill>
                  <a:srgbClr val="FF0000"/>
                </a:solidFill>
              </a:rPr>
              <a:t>كيفية استخدام بطاقات المشورة</a:t>
            </a:r>
            <a:br>
              <a:rPr lang="en-US" sz="4400">
                <a:solidFill>
                  <a:schemeClr val="accent1"/>
                </a:solidFill>
              </a:rPr>
            </a:br>
            <a:endParaRPr lang="en-UK">
              <a:solidFill>
                <a:schemeClr val="accent1"/>
              </a:solidFill>
            </a:endParaRPr>
          </a:p>
        </p:txBody>
      </p:sp>
      <p:pic>
        <p:nvPicPr>
          <p:cNvPr id="2" name="Picture 1" descr="A person holding a baby and a person holding a baby&#10;&#10;Description automatically generated">
            <a:extLst>
              <a:ext uri="{FF2B5EF4-FFF2-40B4-BE49-F238E27FC236}">
                <a16:creationId xmlns:a16="http://schemas.microsoft.com/office/drawing/2014/main" id="{3D955ACB-84D0-D01D-C7F2-C61E4A8453A2}"/>
              </a:ext>
            </a:extLst>
          </p:cNvPr>
          <p:cNvPicPr>
            <a:picLocks noChangeAspect="1"/>
          </p:cNvPicPr>
          <p:nvPr/>
        </p:nvPicPr>
        <p:blipFill>
          <a:blip r:embed="rId3"/>
          <a:stretch>
            <a:fillRect/>
          </a:stretch>
        </p:blipFill>
        <p:spPr>
          <a:xfrm>
            <a:off x="2504090" y="1964856"/>
            <a:ext cx="6855371" cy="4491702"/>
          </a:xfrm>
          <a:prstGeom prst="rect">
            <a:avLst/>
          </a:prstGeom>
        </p:spPr>
      </p:pic>
    </p:spTree>
    <p:extLst>
      <p:ext uri="{BB962C8B-B14F-4D97-AF65-F5344CB8AC3E}">
        <p14:creationId xmlns:p14="http://schemas.microsoft.com/office/powerpoint/2010/main" val="30496801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t>السيناريوهات</a:t>
            </a:r>
            <a:br>
              <a:rPr lang="en-GB"/>
            </a:br>
            <a:r>
              <a:rPr lang="ar-YE">
                <a:solidFill>
                  <a:srgbClr val="FF0000"/>
                </a:solidFill>
              </a:rPr>
              <a:t>مراجعة سريعة </a:t>
            </a:r>
            <a:r>
              <a:rPr lang="ar">
                <a:solidFill>
                  <a:srgbClr val="FF0000"/>
                </a:solidFill>
              </a:rPr>
              <a:t>- مراحل المشورة</a:t>
            </a:r>
            <a:br>
              <a:rPr lang="en-US" sz="4400">
                <a:solidFill>
                  <a:schemeClr val="accent1"/>
                </a:solidFill>
              </a:rPr>
            </a:br>
            <a:endParaRPr lang="en-UK">
              <a:solidFill>
                <a:schemeClr val="accent1"/>
              </a:solidFill>
            </a:endParaRPr>
          </a:p>
        </p:txBody>
      </p:sp>
      <p:sp>
        <p:nvSpPr>
          <p:cNvPr id="2" name="Rounded Rectangle 6">
            <a:extLst>
              <a:ext uri="{FF2B5EF4-FFF2-40B4-BE49-F238E27FC236}">
                <a16:creationId xmlns:a16="http://schemas.microsoft.com/office/drawing/2014/main" id="{AFB1852C-4183-8F65-644B-5B478263310C}"/>
              </a:ext>
            </a:extLst>
          </p:cNvPr>
          <p:cNvSpPr/>
          <p:nvPr/>
        </p:nvSpPr>
        <p:spPr>
          <a:xfrm>
            <a:off x="2445502" y="2281822"/>
            <a:ext cx="7432646" cy="3229744"/>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rtl="1"/>
            <a:r>
              <a:rPr lang="ar" sz="2000" cap="all">
                <a:solidFill>
                  <a:schemeClr val="bg1"/>
                </a:solidFill>
                <a:latin typeface="Arial" panose="020B0604020202020204" pitchFamily="34" charset="0"/>
                <a:cs typeface="Arial" panose="020B0604020202020204" pitchFamily="34" charset="0"/>
              </a:rPr>
              <a:t>الخطوة الأولى: التقييم - طرح الأسئلة والاستماع والمراقبة</a:t>
            </a:r>
          </a:p>
          <a:p>
            <a:pPr rtl="1"/>
            <a:endParaRPr lang="en-GB" sz="2000" cap="all">
              <a:solidFill>
                <a:schemeClr val="bg1"/>
              </a:solidFill>
              <a:latin typeface="Arial" panose="020B0604020202020204" pitchFamily="34" charset="0"/>
              <a:cs typeface="Arial" panose="020B0604020202020204" pitchFamily="34" charset="0"/>
            </a:endParaRPr>
          </a:p>
          <a:p>
            <a:pPr rtl="1"/>
            <a:endParaRPr lang="en-GB" sz="2000" cap="all">
              <a:solidFill>
                <a:schemeClr val="bg1"/>
              </a:solidFill>
              <a:latin typeface="Arial" panose="020B0604020202020204" pitchFamily="34" charset="0"/>
              <a:cs typeface="Arial" panose="020B0604020202020204" pitchFamily="34" charset="0"/>
            </a:endParaRPr>
          </a:p>
          <a:p>
            <a:pPr rtl="1"/>
            <a:r>
              <a:rPr lang="ar" sz="2000" cap="all">
                <a:solidFill>
                  <a:schemeClr val="bg1"/>
                </a:solidFill>
                <a:latin typeface="Arial" panose="020B0604020202020204" pitchFamily="34" charset="0"/>
                <a:cs typeface="Arial" panose="020B0604020202020204" pitchFamily="34" charset="0"/>
              </a:rPr>
              <a:t>الخطوة الثانية: التحليل: تحديد الصعوبة وفي حالة وجود أكثر من صعوبة، يُرجى ترتيب الصعوبات حسب الأولوية</a:t>
            </a:r>
          </a:p>
          <a:p>
            <a:pPr rtl="1"/>
            <a:endParaRPr lang="en-GB" sz="2000" cap="all">
              <a:solidFill>
                <a:schemeClr val="bg1"/>
              </a:solidFill>
              <a:latin typeface="Arial" panose="020B0604020202020204" pitchFamily="34" charset="0"/>
              <a:cs typeface="Arial" panose="020B0604020202020204" pitchFamily="34" charset="0"/>
            </a:endParaRPr>
          </a:p>
          <a:p>
            <a:pPr rtl="1"/>
            <a:endParaRPr lang="en-GB" sz="2000" cap="all">
              <a:solidFill>
                <a:schemeClr val="bg1"/>
              </a:solidFill>
              <a:latin typeface="Arial" panose="020B0604020202020204" pitchFamily="34" charset="0"/>
              <a:cs typeface="Arial" panose="020B0604020202020204" pitchFamily="34" charset="0"/>
            </a:endParaRPr>
          </a:p>
          <a:p>
            <a:pPr rtl="1"/>
            <a:r>
              <a:rPr lang="ar" sz="2000" cap="all">
                <a:solidFill>
                  <a:schemeClr val="bg1"/>
                </a:solidFill>
                <a:latin typeface="Arial" panose="020B0604020202020204" pitchFamily="34" charset="0"/>
                <a:cs typeface="Arial" panose="020B0604020202020204" pitchFamily="34" charset="0"/>
              </a:rPr>
              <a:t>الخطوة الثالثة: الإجراء - المناقشة والاقتراح والموافقة</a:t>
            </a:r>
          </a:p>
        </p:txBody>
      </p:sp>
    </p:spTree>
    <p:extLst>
      <p:ext uri="{BB962C8B-B14F-4D97-AF65-F5344CB8AC3E}">
        <p14:creationId xmlns:p14="http://schemas.microsoft.com/office/powerpoint/2010/main" val="37426225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t>الوحدة الثامنة - النشاط</a:t>
            </a:r>
            <a:br>
              <a:rPr lang="en-GB"/>
            </a:br>
            <a:r>
              <a:rPr lang="ar">
                <a:solidFill>
                  <a:srgbClr val="FF0000"/>
                </a:solidFill>
              </a:rPr>
              <a:t>السيناريوهات: استخدام بطاقات المشورة</a:t>
            </a:r>
            <a:br>
              <a:rPr lang="en-US" sz="4400">
                <a:solidFill>
                  <a:schemeClr val="accent1"/>
                </a:solidFill>
              </a:rPr>
            </a:br>
            <a:endParaRPr lang="en-UK">
              <a:solidFill>
                <a:schemeClr val="accent1"/>
              </a:solidFill>
            </a:endParaRPr>
          </a:p>
        </p:txBody>
      </p:sp>
      <p:sp>
        <p:nvSpPr>
          <p:cNvPr id="3" name="Content Placeholder 2">
            <a:extLst>
              <a:ext uri="{FF2B5EF4-FFF2-40B4-BE49-F238E27FC236}">
                <a16:creationId xmlns:a16="http://schemas.microsoft.com/office/drawing/2014/main" id="{09175745-1C7F-4C82-8335-6746EEE98A1D}"/>
              </a:ext>
            </a:extLst>
          </p:cNvPr>
          <p:cNvSpPr>
            <a:spLocks noGrp="1"/>
          </p:cNvSpPr>
          <p:nvPr>
            <p:ph idx="1"/>
          </p:nvPr>
        </p:nvSpPr>
        <p:spPr>
          <a:xfrm>
            <a:off x="811733" y="1805142"/>
            <a:ext cx="9523556" cy="4251709"/>
          </a:xfrm>
        </p:spPr>
        <p:txBody>
          <a:bodyPr vert="horz" lIns="91440" tIns="45720" rIns="91440" bIns="45720" rtlCol="1" anchor="t">
            <a:normAutofit fontScale="92500" lnSpcReduction="10000"/>
          </a:bodyPr>
          <a:lstStyle/>
          <a:p>
            <a:r>
              <a:rPr lang="ar" sz="2400" b="0">
                <a:latin typeface="Arial"/>
                <a:ea typeface="Lato"/>
                <a:cs typeface="Arial"/>
              </a:rPr>
              <a:t>ثمة خمسة سيناريوهات: "أ" و"ب" و"جـ" و"د"</a:t>
            </a:r>
            <a:r>
              <a:rPr lang="ar">
                <a:latin typeface="Arial"/>
                <a:ea typeface="Lato"/>
                <a:cs typeface="Arial"/>
              </a:rPr>
              <a:t> </a:t>
            </a:r>
            <a:endParaRPr lang="ar" sz="2400" b="0">
              <a:latin typeface="Arial"/>
              <a:ea typeface="Lato"/>
              <a:cs typeface="Arial"/>
            </a:endParaRPr>
          </a:p>
          <a:p>
            <a:pPr rtl="1"/>
            <a:endParaRPr lang="en-US" sz="2400" b="0">
              <a:solidFill>
                <a:schemeClr val="tx1"/>
              </a:solidFill>
            </a:endParaRPr>
          </a:p>
          <a:p>
            <a:pPr rtl="1"/>
            <a:r>
              <a:rPr lang="ar" sz="2400" b="0">
                <a:solidFill>
                  <a:schemeClr val="tx1"/>
                </a:solidFill>
              </a:rPr>
              <a:t>يُرجى الاطلاع على السيناريو المخصص لكِ واتباع الخطوات التالية:</a:t>
            </a:r>
          </a:p>
          <a:p>
            <a:pPr marL="457200" indent="-457200" rtl="1">
              <a:buFont typeface="+mj-lt"/>
              <a:buAutoNum type="arabicPeriod"/>
            </a:pPr>
            <a:r>
              <a:rPr lang="ar" sz="2400" b="0">
                <a:solidFill>
                  <a:schemeClr val="tx1"/>
                </a:solidFill>
              </a:rPr>
              <a:t>الاطلاع على المعلومات الواردة في النماذج المكتملة (التقييم). </a:t>
            </a:r>
          </a:p>
          <a:p>
            <a:pPr marL="457200" indent="-457200" rtl="1">
              <a:buFont typeface="+mj-lt"/>
              <a:buAutoNum type="arabicPeriod"/>
            </a:pPr>
            <a:r>
              <a:rPr lang="ar" sz="2400" b="0">
                <a:solidFill>
                  <a:schemeClr val="tx1"/>
                </a:solidFill>
              </a:rPr>
              <a:t>تحديد مشكلتين ذات أولوية في أثناء التقييم (التحليل)</a:t>
            </a:r>
          </a:p>
          <a:p>
            <a:pPr marL="457200" indent="-457200" rtl="1">
              <a:buFont typeface="+mj-lt"/>
              <a:buAutoNum type="arabicPeriod"/>
            </a:pPr>
            <a:r>
              <a:rPr lang="ar" sz="2400" b="0">
                <a:solidFill>
                  <a:schemeClr val="tx1"/>
                </a:solidFill>
              </a:rPr>
              <a:t>تحديد أيٍّ من بطاقات المشورة الخاصة تدبير الرضع الصغار أقل من 6 أشهر و عاليي الخطورة التغذوية مع أمهاتهم عند الرُضّع من القسمين أ وب ستكون مفيدةً لتقديم الدعم اللازم لمُقدِّم الرعاية هذا والطفل بناءً على المشاكل المُحدَّدة (الإجراء)</a:t>
            </a:r>
          </a:p>
          <a:p>
            <a:pPr marL="457200" indent="-457200" rtl="1">
              <a:buFont typeface="+mj-lt"/>
              <a:buAutoNum type="arabicPeriod"/>
            </a:pPr>
            <a:r>
              <a:rPr lang="ar" sz="2400" b="0">
                <a:solidFill>
                  <a:schemeClr val="tx1"/>
                </a:solidFill>
              </a:rPr>
              <a:t>تحديد ما إذا كان أيٌّ من مواضيع القسم جـ سيكون ذا صلة بدورة المشورة الأولى</a:t>
            </a:r>
          </a:p>
          <a:p>
            <a:pPr marL="457200" indent="-457200" rtl="1">
              <a:buFont typeface="+mj-lt"/>
              <a:buAutoNum type="arabicPeriod"/>
            </a:pPr>
            <a:r>
              <a:rPr lang="ar" sz="2400" b="0">
                <a:solidFill>
                  <a:schemeClr val="tx1"/>
                </a:solidFill>
              </a:rPr>
              <a:t>إعداد عرضٍ تمثيليٍ قصيرٍ لدورة المشورة الأولى، واستهداف مشكلتين ذات أولوية فقط للسيناريو المخصص لكِ لتقديمهما إلى المجموعة، باستخدام بطاقات المشورة المُحدَّدة</a:t>
            </a:r>
          </a:p>
        </p:txBody>
      </p:sp>
    </p:spTree>
    <p:extLst>
      <p:ext uri="{BB962C8B-B14F-4D97-AF65-F5344CB8AC3E}">
        <p14:creationId xmlns:p14="http://schemas.microsoft.com/office/powerpoint/2010/main" val="2394796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68470"/>
            <a:ext cx="10834333" cy="1933350"/>
          </a:xfrm>
        </p:spPr>
        <p:txBody>
          <a:bodyPr rtlCol="1">
            <a:noAutofit/>
          </a:bodyPr>
          <a:lstStyle/>
          <a:p>
            <a:r>
              <a:rPr lang="ar" sz="900">
                <a:latin typeface="Arial"/>
                <a:cs typeface="Arial"/>
              </a:rPr>
              <a:t> </a:t>
            </a:r>
            <a:r>
              <a:rPr lang="ar-YE" sz="2800" b="1">
                <a:effectLst/>
                <a:latin typeface="Arial"/>
                <a:ea typeface="Lato"/>
                <a:cs typeface="Arial"/>
              </a:rPr>
              <a:t>إدارة الرضع الصغار </a:t>
            </a:r>
            <a:r>
              <a:rPr lang="ar-YE" sz="2800" b="1">
                <a:latin typeface="Arial"/>
                <a:ea typeface="Lato"/>
                <a:cs typeface="Arial"/>
              </a:rPr>
              <a:t>والمعرضين</a:t>
            </a:r>
            <a:r>
              <a:rPr lang="ar-YE" sz="2800" b="1">
                <a:effectLst/>
                <a:latin typeface="Arial"/>
                <a:ea typeface="Lato"/>
                <a:cs typeface="Arial"/>
              </a:rPr>
              <a:t> للمخاطر التغذوية أقل من ستة أشهر </a:t>
            </a:r>
            <a:r>
              <a:rPr lang="ar-YE" sz="2800" b="1">
                <a:latin typeface="Arial"/>
                <a:ea typeface="Lato"/>
                <a:cs typeface="Arial"/>
              </a:rPr>
              <a:t>وأمهاتهم</a:t>
            </a:r>
            <a:r>
              <a:rPr lang="ar-YE" sz="2800" b="1">
                <a:effectLst/>
                <a:latin typeface="Arial"/>
                <a:ea typeface="Lato"/>
                <a:cs typeface="Arial"/>
              </a:rPr>
              <a:t> (مامي)</a:t>
            </a:r>
            <a:r>
              <a:rPr lang="ar-YE" sz="2800" b="1">
                <a:solidFill>
                  <a:srgbClr val="00B050"/>
                </a:solidFill>
                <a:effectLst/>
                <a:latin typeface="Arial"/>
                <a:ea typeface="Lato"/>
                <a:cs typeface="Arial"/>
              </a:rPr>
              <a:t> </a:t>
            </a:r>
            <a:r>
              <a:rPr lang="ar-SA" sz="2800" b="1">
                <a:solidFill>
                  <a:schemeClr val="accent1"/>
                </a:solidFill>
                <a:latin typeface="Arial"/>
                <a:cs typeface="Arial"/>
              </a:rPr>
              <a:t>و</a:t>
            </a:r>
            <a:r>
              <a:rPr lang="ar-YE" sz="2800" b="1">
                <a:latin typeface="Arial"/>
                <a:cs typeface="Arial"/>
              </a:rPr>
              <a:t>الادارة المتكاملة </a:t>
            </a:r>
            <a:r>
              <a:rPr lang="ar-SA" sz="2800" b="1">
                <a:latin typeface="Arial"/>
                <a:cs typeface="Arial"/>
              </a:rPr>
              <a:t>لأمراض الطفولة</a:t>
            </a:r>
            <a:r>
              <a:rPr lang="ar-YE" sz="2800" b="1">
                <a:latin typeface="Arial"/>
                <a:cs typeface="Arial"/>
              </a:rPr>
              <a:t> (الرعاية التكاملية الاولية)</a:t>
            </a:r>
            <a:r>
              <a:rPr lang="ar-SA" sz="2800" b="1">
                <a:solidFill>
                  <a:srgbClr val="00B050"/>
                </a:solidFill>
                <a:latin typeface="Arial"/>
                <a:cs typeface="Arial"/>
              </a:rPr>
              <a:t> </a:t>
            </a:r>
            <a:r>
              <a:rPr lang="ar-SA" sz="2800" b="1">
                <a:solidFill>
                  <a:schemeClr val="accent1"/>
                </a:solidFill>
                <a:latin typeface="Arial"/>
                <a:cs typeface="Arial"/>
              </a:rPr>
              <a:t>و</a:t>
            </a:r>
            <a:r>
              <a:rPr lang="ar-YE" sz="2800" b="1">
                <a:latin typeface="Arial"/>
                <a:cs typeface="Arial"/>
              </a:rPr>
              <a:t>الادارة المجتمعية لحالات</a:t>
            </a:r>
            <a:r>
              <a:rPr lang="ar-YE" sz="2800" b="1">
                <a:solidFill>
                  <a:srgbClr val="00B050"/>
                </a:solidFill>
                <a:latin typeface="Arial"/>
                <a:cs typeface="Arial"/>
              </a:rPr>
              <a:t> </a:t>
            </a:r>
            <a:r>
              <a:rPr lang="ar-YE" sz="2800" b="1">
                <a:latin typeface="Arial"/>
                <a:cs typeface="Arial"/>
              </a:rPr>
              <a:t>سوء التغذية الحاد (السيمام)</a:t>
            </a:r>
            <a:r>
              <a:rPr lang="ar-SA" sz="2800" b="1">
                <a:solidFill>
                  <a:srgbClr val="00B050"/>
                </a:solidFill>
                <a:latin typeface="Arial"/>
                <a:cs typeface="Arial"/>
              </a:rPr>
              <a:t> </a:t>
            </a:r>
            <a:r>
              <a:rPr lang="ar-SA" sz="2800" b="1">
                <a:solidFill>
                  <a:schemeClr val="accent1"/>
                </a:solidFill>
                <a:latin typeface="Arial"/>
                <a:cs typeface="Arial"/>
              </a:rPr>
              <a:t>وتغذية الرُضّع وصغار الأطفال</a:t>
            </a:r>
            <a:br>
              <a:rPr lang="ar-SA" sz="2800" b="1"/>
            </a:br>
            <a:br>
              <a:rPr lang="ar-YE" sz="2800" b="1"/>
            </a:br>
            <a:r>
              <a:rPr lang="ar-YE" sz="2800" b="1">
                <a:solidFill>
                  <a:schemeClr val="accent1"/>
                </a:solidFill>
                <a:latin typeface="Arial"/>
                <a:cs typeface="Arial"/>
              </a:rPr>
              <a:t>اي من الاتي ينطبق لكل منهم</a:t>
            </a:r>
            <a:r>
              <a:rPr lang="ar-SA" sz="2800" b="1">
                <a:solidFill>
                  <a:schemeClr val="accent1"/>
                </a:solidFill>
                <a:latin typeface="Arial"/>
                <a:cs typeface="Arial"/>
              </a:rPr>
              <a:t>؟</a:t>
            </a:r>
            <a:endParaRPr lang="en-US" sz="2800">
              <a:solidFill>
                <a:schemeClr val="accent1"/>
              </a:solidFill>
              <a:latin typeface="Arial"/>
              <a:cs typeface="Arial"/>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828860" y="2104251"/>
            <a:ext cx="10277289" cy="4476750"/>
          </a:xfrm>
        </p:spPr>
        <p:txBody>
          <a:bodyPr vert="horz" lIns="91440" tIns="45720" rIns="91440" bIns="45720" rtlCol="1" anchor="t">
            <a:normAutofit/>
          </a:bodyPr>
          <a:lstStyle/>
          <a:p>
            <a:pPr marL="342900" indent="-342900">
              <a:buFont typeface="+mj-lt"/>
              <a:buAutoNum type="arabicPeriod"/>
            </a:pPr>
            <a:r>
              <a:rPr lang="ar" sz="2400" b="0">
                <a:ea typeface="Lato"/>
              </a:rPr>
              <a:t>يدعم البرنامج الأطفال الذين يعانون من الهزال ممن تقل أعمارهم عن خمسة أعوام للحصول على الرعاية الغذائية على مستوى الإدارة </a:t>
            </a:r>
            <a:r>
              <a:rPr lang="ar">
                <a:ea typeface="Lato"/>
              </a:rPr>
              <a:t>المجتمعية</a:t>
            </a:r>
            <a:r>
              <a:rPr lang="ar-YE">
                <a:ea typeface="Lato"/>
              </a:rPr>
              <a:t>.</a:t>
            </a:r>
            <a:endParaRPr lang="en-US">
              <a:ea typeface="Lato"/>
            </a:endParaRPr>
          </a:p>
          <a:p>
            <a:pPr marL="342900" indent="-342900">
              <a:buAutoNum type="arabicPeriod"/>
            </a:pPr>
            <a:r>
              <a:rPr lang="ar">
                <a:ea typeface="Lato"/>
              </a:rPr>
              <a:t>يتبنى</a:t>
            </a:r>
            <a:r>
              <a:rPr lang="ar" sz="2400" b="0">
                <a:ea typeface="Lato"/>
              </a:rPr>
              <a:t> هذا البرنامج نهجاً متكاملاً لصحة الطفل يركِّز على رفاه الطفل بالكامل، ويهدف إلى الحد من الوفيات والمرض والإعاقات، وتعزيز تحسين النمو وتنمية المهارات بين الرُضّع والأطفال ممن تقل أعمارهم عن 5 أعوامٍ.</a:t>
            </a:r>
            <a:r>
              <a:rPr lang="ar">
                <a:ea typeface="Lato"/>
              </a:rPr>
              <a:t> </a:t>
            </a:r>
            <a:endParaRPr lang="ar" b="1">
              <a:ea typeface="Lato"/>
            </a:endParaRPr>
          </a:p>
          <a:p>
            <a:pPr marL="342900" indent="-342900">
              <a:buAutoNum type="arabicPeriod"/>
            </a:pPr>
            <a:r>
              <a:rPr lang="ar" sz="2400" b="0"/>
              <a:t>يدعم هذا البرنامج الأمهات والرُضّع ممن تقل أعمارهم عن 6 أشهر الذين يكونون صغاراً في الوزن ومعرّضين ل</a:t>
            </a:r>
            <a:r>
              <a:rPr lang="ar-YE" sz="2400" b="0"/>
              <a:t>ل</a:t>
            </a:r>
            <a:r>
              <a:rPr lang="ar" sz="2400" b="0"/>
              <a:t>مخاطر </a:t>
            </a:r>
            <a:r>
              <a:rPr lang="ar-YE" sz="2400" b="0"/>
              <a:t>ال</a:t>
            </a:r>
            <a:r>
              <a:rPr lang="ar" sz="2400" b="0"/>
              <a:t>تغذوية </a:t>
            </a:r>
            <a:endParaRPr lang="ar"/>
          </a:p>
          <a:p>
            <a:pPr marL="342900" indent="-342900" rtl="1">
              <a:buAutoNum type="arabicPeriod"/>
            </a:pPr>
            <a:r>
              <a:rPr lang="ar" sz="2400" b="0"/>
              <a:t>يدعم هذا البرنامج الأمهات لممارسة طريقة التغذية الموصى بها لأطفالهن من خلال توفير مجموعة من خيارات الدعم، وأبرزها تقديم المشورة الفردية</a:t>
            </a:r>
            <a:r>
              <a:rPr lang="ar-YE" sz="2400" b="0"/>
              <a:t>.</a:t>
            </a:r>
            <a:endParaRPr lang="ar" b="1">
              <a:solidFill>
                <a:schemeClr val="accent1"/>
              </a:solidFill>
            </a:endParaRPr>
          </a:p>
        </p:txBody>
      </p:sp>
    </p:spTree>
    <p:extLst>
      <p:ext uri="{BB962C8B-B14F-4D97-AF65-F5344CB8AC3E}">
        <p14:creationId xmlns:p14="http://schemas.microsoft.com/office/powerpoint/2010/main" val="732720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3044D-580C-E1F7-243F-3758AE0D6DEE}"/>
              </a:ext>
            </a:extLst>
          </p:cNvPr>
          <p:cNvPicPr>
            <a:picLocks noChangeAspect="1"/>
          </p:cNvPicPr>
          <p:nvPr/>
        </p:nvPicPr>
        <p:blipFill rotWithShape="1">
          <a:blip r:embed="rId3"/>
          <a:srcRect l="19679" r="19679"/>
          <a:stretch/>
        </p:blipFill>
        <p:spPr>
          <a:xfrm>
            <a:off x="0" y="0"/>
            <a:ext cx="6238241"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التاسعة</a:t>
            </a:r>
          </a:p>
          <a:p>
            <a:pPr algn="ctr" rtl="1">
              <a:spcBef>
                <a:spcPts val="2400"/>
              </a:spcBef>
            </a:pPr>
            <a:endParaRPr lang="en-GB" sz="5000">
              <a:solidFill>
                <a:schemeClr val="tx1"/>
              </a:solidFill>
              <a:latin typeface="Arial" panose="020B0604020202020204" pitchFamily="34" charset="0"/>
            </a:endParaRPr>
          </a:p>
          <a:p>
            <a:pPr algn="ctr" rtl="1"/>
            <a:r>
              <a:rPr lang="ar" sz="5400">
                <a:solidFill>
                  <a:schemeClr val="tx1"/>
                </a:solidFill>
                <a:latin typeface="Arial" panose="020B0604020202020204" pitchFamily="34" charset="0"/>
                <a:cs typeface="Arial" panose="020B0604020202020204" pitchFamily="34" charset="0"/>
              </a:rPr>
              <a:t>المراقبة والتقييم والمساءلة والتعلُّم</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6580" y="-255831"/>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947452" y="6642556"/>
            <a:ext cx="3944429" cy="215444"/>
          </a:xfrm>
          <a:prstGeom prst="rect">
            <a:avLst/>
          </a:prstGeom>
          <a:noFill/>
        </p:spPr>
        <p:txBody>
          <a:bodyPr wrap="square" lIns="0" tIns="0" rIns="0" bIns="0" rtlCol="1">
            <a:spAutoFit/>
          </a:bodyPr>
          <a:lstStyle/>
          <a:p>
            <a:pPr rtl="1"/>
            <a:r>
              <a:rPr lang="ar" sz="1400" i="1">
                <a:solidFill>
                  <a:schemeClr val="bg1"/>
                </a:solidFill>
                <a:latin typeface="Frutiger LT Arabic 45 Light" panose="01000000000000000000" pitchFamily="2" charset="-78"/>
                <a:cs typeface="Frutiger LT Arabic 45 Light" panose="01000000000000000000" pitchFamily="2" charset="-78"/>
              </a:rPr>
              <a:t>مصدر الصورة: منظمة إنقاذ الطفولة، بنغلاديش</a:t>
            </a:r>
          </a:p>
        </p:txBody>
      </p:sp>
    </p:spTree>
    <p:extLst>
      <p:ext uri="{BB962C8B-B14F-4D97-AF65-F5344CB8AC3E}">
        <p14:creationId xmlns:p14="http://schemas.microsoft.com/office/powerpoint/2010/main" val="11341220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latin typeface="Arial"/>
                <a:cs typeface="Arial"/>
              </a:rPr>
              <a:t>الوحدة التاسعة - النشاط</a:t>
            </a:r>
            <a:br>
              <a:rPr lang="en-GB"/>
            </a:br>
            <a:r>
              <a:rPr lang="ar">
                <a:solidFill>
                  <a:srgbClr val="E14E15"/>
                </a:solidFill>
                <a:latin typeface="Arial"/>
                <a:cs typeface="Arial"/>
              </a:rPr>
              <a:t>التسجيل في </a:t>
            </a:r>
            <a:r>
              <a:rPr lang="ar-YE" b="1">
                <a:solidFill>
                  <a:srgbClr val="E14E15"/>
                </a:solidFill>
                <a:latin typeface="Arial"/>
                <a:cs typeface="Arial"/>
              </a:rPr>
              <a:t>إدارة الرضع الصغار و المعرضين للمخاطر التغذوية أقل من ستة أشهر و أمهاتهم (مامي)</a:t>
            </a:r>
            <a:r>
              <a:rPr lang="ar">
                <a:solidFill>
                  <a:srgbClr val="E14E15"/>
                </a:solidFill>
                <a:latin typeface="Arial"/>
                <a:cs typeface="Arial"/>
              </a:rPr>
              <a:t> و</a:t>
            </a:r>
            <a:r>
              <a:rPr lang="ar-YE">
                <a:solidFill>
                  <a:srgbClr val="E14E15"/>
                </a:solidFill>
                <a:latin typeface="Arial"/>
                <a:cs typeface="Arial"/>
              </a:rPr>
              <a:t> كتابة</a:t>
            </a:r>
            <a:r>
              <a:rPr lang="ar">
                <a:solidFill>
                  <a:srgbClr val="E14E15"/>
                </a:solidFill>
                <a:latin typeface="Arial"/>
                <a:cs typeface="Arial"/>
              </a:rPr>
              <a:t> </a:t>
            </a:r>
            <a:r>
              <a:rPr lang="ar-YE">
                <a:solidFill>
                  <a:srgbClr val="E14E15"/>
                </a:solidFill>
                <a:latin typeface="Arial"/>
                <a:cs typeface="Arial"/>
              </a:rPr>
              <a:t>ال</a:t>
            </a:r>
            <a:r>
              <a:rPr lang="ar">
                <a:solidFill>
                  <a:srgbClr val="E14E15"/>
                </a:solidFill>
                <a:latin typeface="Arial"/>
                <a:cs typeface="Arial"/>
              </a:rPr>
              <a:t>تق</a:t>
            </a:r>
            <a:r>
              <a:rPr lang="ar-YE">
                <a:solidFill>
                  <a:srgbClr val="E14E15"/>
                </a:solidFill>
                <a:latin typeface="Arial"/>
                <a:cs typeface="Arial"/>
              </a:rPr>
              <a:t>ا</a:t>
            </a:r>
            <a:r>
              <a:rPr lang="ar">
                <a:solidFill>
                  <a:srgbClr val="E14E15"/>
                </a:solidFill>
                <a:latin typeface="Arial"/>
                <a:cs typeface="Arial"/>
              </a:rPr>
              <a:t>ري</a:t>
            </a:r>
            <a:r>
              <a:rPr lang="ar">
                <a:solidFill>
                  <a:srgbClr val="FF0000"/>
                </a:solidFill>
                <a:latin typeface="Arial"/>
                <a:cs typeface="Arial"/>
              </a:rPr>
              <a:t>ر</a:t>
            </a:r>
            <a:br>
              <a:rPr lang="en-US" sz="4400"/>
            </a:br>
            <a:endParaRPr lang="en-UK">
              <a:solidFill>
                <a:schemeClr val="accent1"/>
              </a:solidFill>
            </a:endParaRPr>
          </a:p>
        </p:txBody>
      </p:sp>
      <p:pic>
        <p:nvPicPr>
          <p:cNvPr id="2" name="Picture 1" descr="A blue and white rectangular grid with writing&#10;&#10;Description automatically generated">
            <a:extLst>
              <a:ext uri="{FF2B5EF4-FFF2-40B4-BE49-F238E27FC236}">
                <a16:creationId xmlns:a16="http://schemas.microsoft.com/office/drawing/2014/main" id="{1BD3FB82-4F9A-F0C6-2B17-13A8807CECB7}"/>
              </a:ext>
            </a:extLst>
          </p:cNvPr>
          <p:cNvPicPr>
            <a:picLocks noChangeAspect="1"/>
          </p:cNvPicPr>
          <p:nvPr/>
        </p:nvPicPr>
        <p:blipFill>
          <a:blip r:embed="rId3"/>
          <a:stretch>
            <a:fillRect/>
          </a:stretch>
        </p:blipFill>
        <p:spPr>
          <a:xfrm>
            <a:off x="1072551" y="2379515"/>
            <a:ext cx="5920596" cy="352232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6AF2B0B6-B231-404F-FF60-C669BDE5E938}"/>
              </a:ext>
            </a:extLst>
          </p:cNvPr>
          <p:cNvPicPr>
            <a:picLocks noChangeAspect="1"/>
          </p:cNvPicPr>
          <p:nvPr/>
        </p:nvPicPr>
        <p:blipFill>
          <a:blip r:embed="rId4"/>
          <a:stretch>
            <a:fillRect/>
          </a:stretch>
        </p:blipFill>
        <p:spPr>
          <a:xfrm>
            <a:off x="7067910" y="2499768"/>
            <a:ext cx="4712897" cy="3267445"/>
          </a:xfrm>
          <a:prstGeom prst="rect">
            <a:avLst/>
          </a:prstGeom>
        </p:spPr>
      </p:pic>
    </p:spTree>
    <p:extLst>
      <p:ext uri="{BB962C8B-B14F-4D97-AF65-F5344CB8AC3E}">
        <p14:creationId xmlns:p14="http://schemas.microsoft.com/office/powerpoint/2010/main" val="21165946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BFAEA9A0-CC96-EE66-3C11-48B57E4204C3}"/>
              </a:ext>
            </a:extLst>
          </p:cNvPr>
          <p:cNvPicPr>
            <a:picLocks noChangeAspect="1"/>
          </p:cNvPicPr>
          <p:nvPr/>
        </p:nvPicPr>
        <p:blipFill rotWithShape="1">
          <a:blip r:embed="rId3"/>
          <a:srcRect l="15889" r="15889"/>
          <a:stretch/>
        </p:blipFill>
        <p:spPr>
          <a:xfrm>
            <a:off x="-1" y="1"/>
            <a:ext cx="6238241"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047551" y="1062790"/>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العاشرة</a:t>
            </a:r>
          </a:p>
          <a:p>
            <a:pPr algn="ctr" rtl="1">
              <a:spcBef>
                <a:spcPts val="2400"/>
              </a:spcBef>
            </a:pPr>
            <a:endParaRPr lang="en-GB" sz="5000">
              <a:solidFill>
                <a:schemeClr val="tx1"/>
              </a:solidFill>
              <a:latin typeface="Arial" panose="020B0604020202020204" pitchFamily="34" charset="0"/>
            </a:endParaRPr>
          </a:p>
          <a:p>
            <a:pPr algn="ctr" rtl="1"/>
            <a:r>
              <a:rPr lang="ar" sz="5400">
                <a:solidFill>
                  <a:schemeClr val="tx1"/>
                </a:solidFill>
                <a:latin typeface="Arial" panose="020B0604020202020204" pitchFamily="34" charset="0"/>
                <a:cs typeface="Arial" panose="020B0604020202020204" pitchFamily="34" charset="0"/>
              </a:rPr>
              <a:t>تخطيط </a:t>
            </a:r>
            <a:r>
              <a:rPr lang="ar-YE" sz="5400">
                <a:solidFill>
                  <a:schemeClr val="tx1"/>
                </a:solidFill>
                <a:latin typeface="Arial" panose="020B0604020202020204" pitchFamily="34" charset="0"/>
                <a:cs typeface="Arial" panose="020B0604020202020204" pitchFamily="34" charset="0"/>
              </a:rPr>
              <a:t>ا</a:t>
            </a:r>
            <a:r>
              <a:rPr lang="ar" sz="5400">
                <a:solidFill>
                  <a:schemeClr val="tx1"/>
                </a:solidFill>
                <a:latin typeface="Arial" panose="020B0604020202020204" pitchFamily="34" charset="0"/>
                <a:cs typeface="Arial" panose="020B0604020202020204" pitchFamily="34" charset="0"/>
              </a:rPr>
              <a:t>لعمل</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6307" y="-182599"/>
            <a:ext cx="6571244" cy="6699362"/>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25310" y="6270542"/>
            <a:ext cx="3944429" cy="246221"/>
          </a:xfrm>
          <a:prstGeom prst="rect">
            <a:avLst/>
          </a:prstGeom>
          <a:noFill/>
        </p:spPr>
        <p:txBody>
          <a:bodyPr wrap="square" lIns="0" tIns="0" rIns="0" bIns="0" rtlCol="1">
            <a:spAutoFit/>
          </a:bodyPr>
          <a:lstStyle/>
          <a:p>
            <a:pPr rtl="1"/>
            <a:r>
              <a:rPr lang="ar" sz="1600" i="1">
                <a:solidFill>
                  <a:schemeClr val="bg1"/>
                </a:solidFill>
                <a:latin typeface="Frutiger LT Arabic 45 Light" panose="01000000000000000000" pitchFamily="2" charset="-78"/>
                <a:cs typeface="Frutiger LT Arabic 45 Light" panose="01000000000000000000" pitchFamily="2" charset="-78"/>
              </a:rPr>
              <a:t>مصدر الصورة: منظمة إنقاذ الطفولة</a:t>
            </a:r>
          </a:p>
        </p:txBody>
      </p:sp>
    </p:spTree>
    <p:extLst>
      <p:ext uri="{BB962C8B-B14F-4D97-AF65-F5344CB8AC3E}">
        <p14:creationId xmlns:p14="http://schemas.microsoft.com/office/powerpoint/2010/main" val="839659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Autofit/>
          </a:bodyPr>
          <a:lstStyle/>
          <a:p>
            <a:pPr rtl="1"/>
            <a:r>
              <a:rPr lang="ar" sz="3200">
                <a:latin typeface="Arial"/>
                <a:cs typeface="Arial"/>
              </a:rPr>
              <a:t>الوحدة ال</a:t>
            </a:r>
            <a:r>
              <a:rPr lang="ar-YE" sz="3200">
                <a:latin typeface="Arial"/>
                <a:cs typeface="Arial"/>
              </a:rPr>
              <a:t>عاشرة:</a:t>
            </a:r>
            <a:r>
              <a:rPr lang="ar" sz="3200">
                <a:latin typeface="Arial"/>
                <a:cs typeface="Arial"/>
              </a:rPr>
              <a:t> </a:t>
            </a:r>
            <a:r>
              <a:rPr lang="ar-YE" sz="3200">
                <a:latin typeface="Arial"/>
                <a:cs typeface="Arial"/>
              </a:rPr>
              <a:t>تخطيط العمل – التفكير الفردي</a:t>
            </a:r>
            <a:br>
              <a:rPr lang="en-GB" sz="3200"/>
            </a:br>
            <a:r>
              <a:rPr lang="ar-YE" sz="3200">
                <a:solidFill>
                  <a:srgbClr val="E14E15"/>
                </a:solidFill>
                <a:latin typeface="Arial"/>
                <a:cs typeface="Arial"/>
              </a:rPr>
              <a:t>خطة العمل الخاصة بإدارة الرضع الصغار و المعرضين للمخاطر التغذوية أقل من ستة أشهر و أمهاتهم (مامي)</a:t>
            </a:r>
            <a:br>
              <a:rPr lang="en-US" sz="3200"/>
            </a:br>
            <a:endParaRPr lang="en-UK" sz="3200">
              <a:solidFill>
                <a:schemeClr val="accent1"/>
              </a:solidFill>
            </a:endParaRPr>
          </a:p>
        </p:txBody>
      </p:sp>
      <p:pic>
        <p:nvPicPr>
          <p:cNvPr id="2" name="Picture 1" descr="A screen shot of a document&#10;&#10;Description automatically generated">
            <a:extLst>
              <a:ext uri="{FF2B5EF4-FFF2-40B4-BE49-F238E27FC236}">
                <a16:creationId xmlns:a16="http://schemas.microsoft.com/office/drawing/2014/main" id="{047339E6-600C-BBF9-5E73-523F83B296C5}"/>
              </a:ext>
            </a:extLst>
          </p:cNvPr>
          <p:cNvPicPr>
            <a:picLocks noChangeAspect="1"/>
          </p:cNvPicPr>
          <p:nvPr/>
        </p:nvPicPr>
        <p:blipFill rotWithShape="1">
          <a:blip r:embed="rId3"/>
          <a:srcRect t="43760" r="3687" b="-712"/>
          <a:stretch/>
        </p:blipFill>
        <p:spPr>
          <a:xfrm>
            <a:off x="624114" y="2061030"/>
            <a:ext cx="11292115" cy="3718598"/>
          </a:xfrm>
          <a:prstGeom prst="rect">
            <a:avLst/>
          </a:prstGeom>
        </p:spPr>
      </p:pic>
    </p:spTree>
    <p:extLst>
      <p:ext uri="{BB962C8B-B14F-4D97-AF65-F5344CB8AC3E}">
        <p14:creationId xmlns:p14="http://schemas.microsoft.com/office/powerpoint/2010/main" val="22392208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2BB60-A7BF-5378-E56C-F5FC48B77D3B}"/>
              </a:ext>
            </a:extLst>
          </p:cNvPr>
          <p:cNvPicPr>
            <a:picLocks noChangeAspect="1"/>
          </p:cNvPicPr>
          <p:nvPr/>
        </p:nvPicPr>
        <p:blipFill rotWithShape="1">
          <a:blip r:embed="rId3"/>
          <a:srcRect l="19685" r="19685"/>
          <a:stretch/>
        </p:blipFill>
        <p:spPr>
          <a:xfrm>
            <a:off x="0" y="-1"/>
            <a:ext cx="6238240" cy="6859413"/>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85907" y="1506615"/>
            <a:ext cx="480609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التعليقات الختامية</a:t>
            </a:r>
          </a:p>
          <a:p>
            <a:pPr algn="ctr" rtl="1">
              <a:spcBef>
                <a:spcPts val="2400"/>
              </a:spcBef>
            </a:pPr>
            <a:endParaRPr lang="en-GB" sz="5000">
              <a:solidFill>
                <a:schemeClr val="tx1"/>
              </a:solidFill>
              <a:latin typeface="Arial" panose="020B0604020202020204" pitchFamily="34" charset="0"/>
            </a:endParaRP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8653" y="2022"/>
            <a:ext cx="6245524" cy="6388189"/>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2148775" y="6472939"/>
            <a:ext cx="3944429" cy="246221"/>
          </a:xfrm>
          <a:prstGeom prst="rect">
            <a:avLst/>
          </a:prstGeom>
          <a:noFill/>
        </p:spPr>
        <p:txBody>
          <a:bodyPr wrap="square" lIns="0" tIns="0" rIns="0" bIns="0" rtlCol="1">
            <a:spAutoFit/>
          </a:bodyPr>
          <a:lstStyle/>
          <a:p>
            <a:pPr rtl="1"/>
            <a:r>
              <a:rPr lang="ar" sz="1600" i="1">
                <a:solidFill>
                  <a:schemeClr val="bg1"/>
                </a:solidFill>
                <a:latin typeface="Frutiger LT Arabic 45 Light" panose="01000000000000000000" pitchFamily="2" charset="-78"/>
                <a:cs typeface="Frutiger LT Arabic 45 Light" panose="01000000000000000000" pitchFamily="2" charset="-78"/>
              </a:rPr>
              <a:t>مصدر الصورة: منظمة إنقاذ الطفولة</a:t>
            </a:r>
          </a:p>
        </p:txBody>
      </p:sp>
    </p:spTree>
    <p:extLst>
      <p:ext uri="{BB962C8B-B14F-4D97-AF65-F5344CB8AC3E}">
        <p14:creationId xmlns:p14="http://schemas.microsoft.com/office/powerpoint/2010/main" val="26305512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st-clip-art-cpa-school-test - Croota: Men's &amp; Women's Underwear">
            <a:extLst>
              <a:ext uri="{FF2B5EF4-FFF2-40B4-BE49-F238E27FC236}">
                <a16:creationId xmlns:a16="http://schemas.microsoft.com/office/drawing/2014/main" id="{1CFA5994-7C1F-CCE3-C5FD-43F8D55FF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854" y="2055206"/>
            <a:ext cx="4843780" cy="39763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t>نهاية التدريب</a:t>
            </a:r>
            <a:br>
              <a:rPr lang="en-GB"/>
            </a:br>
            <a:r>
              <a:rPr lang="ar">
                <a:solidFill>
                  <a:srgbClr val="FF0000"/>
                </a:solidFill>
              </a:rPr>
              <a:t>الاختبار البعدي وتقييم التدريب</a:t>
            </a:r>
            <a:br>
              <a:rPr lang="en-US" sz="4400">
                <a:solidFill>
                  <a:schemeClr val="accent1"/>
                </a:solidFill>
              </a:rPr>
            </a:br>
            <a:endParaRPr lang="en-UK">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4572000" cy="707886"/>
          </a:xfrm>
          <a:prstGeom prst="rect">
            <a:avLst/>
          </a:prstGeom>
        </p:spPr>
        <p:txBody>
          <a:bodyPr rtlCol="1">
            <a:spAutoFit/>
          </a:bodyPr>
          <a:lstStyle/>
          <a:p>
            <a:pPr marL="342900" indent="-342900" rtl="1">
              <a:buFont typeface="+mj-lt"/>
              <a:buAutoNum type="arabicPeriod"/>
            </a:pPr>
            <a:r>
              <a:rPr lang="ar" sz="2000">
                <a:latin typeface="Arial" panose="020B0604020202020204" pitchFamily="34" charset="0"/>
                <a:cs typeface="Arial" panose="020B0604020202020204" pitchFamily="34" charset="0"/>
              </a:rPr>
              <a:t>الاختبار البعدي</a:t>
            </a:r>
          </a:p>
          <a:p>
            <a:pPr marL="342900" indent="-342900" rtl="1">
              <a:buFont typeface="+mj-lt"/>
              <a:buAutoNum type="arabicPeriod"/>
            </a:pPr>
            <a:r>
              <a:rPr lang="ar" sz="2000">
                <a:latin typeface="Arial" panose="020B0604020202020204" pitchFamily="34" charset="0"/>
                <a:cs typeface="Arial" panose="020B0604020202020204" pitchFamily="34" charset="0"/>
              </a:rPr>
              <a:t>تقييم التدريب</a:t>
            </a:r>
          </a:p>
        </p:txBody>
      </p:sp>
    </p:spTree>
    <p:extLst>
      <p:ext uri="{BB962C8B-B14F-4D97-AF65-F5344CB8AC3E}">
        <p14:creationId xmlns:p14="http://schemas.microsoft.com/office/powerpoint/2010/main" val="8432274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t>نهاية التدريب</a:t>
            </a:r>
            <a:br>
              <a:rPr lang="en-GB"/>
            </a:br>
            <a:r>
              <a:rPr lang="ar">
                <a:solidFill>
                  <a:srgbClr val="FF0000"/>
                </a:solidFill>
              </a:rPr>
              <a:t>قائمة المراجع</a:t>
            </a:r>
            <a:br>
              <a:rPr lang="en-US" sz="4400">
                <a:solidFill>
                  <a:schemeClr val="accent1"/>
                </a:solidFill>
              </a:rPr>
            </a:br>
            <a:endParaRPr lang="en-UK">
              <a:solidFill>
                <a:schemeClr val="accent1"/>
              </a:solidFill>
            </a:endParaRPr>
          </a:p>
        </p:txBody>
      </p:sp>
      <p:sp>
        <p:nvSpPr>
          <p:cNvPr id="2" name="Rectangle 1">
            <a:extLst>
              <a:ext uri="{FF2B5EF4-FFF2-40B4-BE49-F238E27FC236}">
                <a16:creationId xmlns:a16="http://schemas.microsoft.com/office/drawing/2014/main" id="{FA1F9CD9-228A-6AA2-D5FD-705F0E324817}"/>
              </a:ext>
            </a:extLst>
          </p:cNvPr>
          <p:cNvSpPr/>
          <p:nvPr/>
        </p:nvSpPr>
        <p:spPr>
          <a:xfrm>
            <a:off x="840896" y="1816954"/>
            <a:ext cx="9715344" cy="3170099"/>
          </a:xfrm>
          <a:prstGeom prst="rect">
            <a:avLst/>
          </a:prstGeom>
        </p:spPr>
        <p:txBody>
          <a:bodyPr wrap="square" lIns="91440" tIns="45720" rIns="91440" bIns="45720" rtlCol="1" anchor="t">
            <a:spAutoFit/>
          </a:bodyPr>
          <a:lstStyle/>
          <a:p>
            <a:pPr rtl="1"/>
            <a:r>
              <a:rPr lang="ar" sz="2000">
                <a:latin typeface="Arial"/>
                <a:cs typeface="Arial"/>
              </a:rPr>
              <a:t>حزمة مسار الرعاية الخاص </a:t>
            </a:r>
            <a:r>
              <a:rPr lang="ar-YE" sz="2000">
                <a:latin typeface="Arial"/>
                <a:cs typeface="Arial"/>
              </a:rPr>
              <a:t>بـإدارة الرضع الصغار و المعرضين للمخاطر التغذوية أقل من ستة أشهر و أمهاتهم (مامي)</a:t>
            </a:r>
            <a:r>
              <a:rPr lang="ar" sz="2000">
                <a:latin typeface="Arial"/>
                <a:cs typeface="Arial"/>
              </a:rPr>
              <a:t>: </a:t>
            </a:r>
            <a:r>
              <a:rPr lang="ar" sz="2000">
                <a:latin typeface="Arial"/>
                <a:cs typeface="Arial"/>
                <a:hlinkClick r:id="rId3"/>
              </a:rPr>
              <a:t>حزمة مسار الرعاية الخاص تدبير الرضع الصغار أقل من 6 أشهر و عاليي الخطورة التغذوية مع أمهاتهم عند الرُضّع، الإصدار الثالث (2021) | شبكة التغذية في الطوارئ (ennonline.net)</a:t>
            </a:r>
            <a:endParaRPr lang="en-GB" sz="2000">
              <a:latin typeface="Arial"/>
              <a:cs typeface="Arial"/>
            </a:endParaRPr>
          </a:p>
          <a:p>
            <a:pPr rtl="1"/>
            <a:endParaRPr lang="en-GB" sz="2000">
              <a:latin typeface="Arial" panose="020B0604020202020204" pitchFamily="34" charset="0"/>
            </a:endParaRPr>
          </a:p>
          <a:p>
            <a:pPr rtl="1"/>
            <a:r>
              <a:rPr lang="ar" sz="2000">
                <a:latin typeface="Arial"/>
                <a:cs typeface="Arial"/>
              </a:rPr>
              <a:t>مجموعة أدوات المراقبة والتقييم والمساءلة والتعلُّم الخاصة </a:t>
            </a:r>
            <a:r>
              <a:rPr lang="ar-YE" sz="2000">
                <a:latin typeface="Arial"/>
                <a:cs typeface="Arial"/>
              </a:rPr>
              <a:t>بإدارة الرضع الصغار و المعرضين للمخاطر التغذوية أقل من ستة أشهر و أمهاتهم (مامي)</a:t>
            </a:r>
            <a:r>
              <a:rPr lang="ar" sz="2000">
                <a:latin typeface="Arial"/>
                <a:cs typeface="Arial"/>
              </a:rPr>
              <a:t> التابعة لمنظمة إنقاذ الطفولة: </a:t>
            </a:r>
            <a:r>
              <a:rPr lang="ar" sz="2000">
                <a:latin typeface="Arial"/>
                <a:cs typeface="Arial"/>
                <a:hlinkClick r:id="rId4"/>
              </a:rPr>
              <a:t>مذكرة إرشادية حول أدوات المراقبة والتقييم والمساءلة والتعلُّم التابعة لمنظمة إنقاذ الطفولة لتطبيق إدارة سوء التغذية الحادّ الشديد عند الرُضّع | مركز الموارد التابع لمنظمة إنقاذ الطفولة</a:t>
            </a:r>
            <a:endParaRPr lang="en-US" sz="2000">
              <a:latin typeface="Arial"/>
              <a:cs typeface="Arial"/>
            </a:endParaRPr>
          </a:p>
          <a:p>
            <a:pPr rtl="1"/>
            <a:endParaRPr lang="en-US" sz="2000">
              <a:latin typeface="Arial" panose="020B0604020202020204" pitchFamily="34" charset="0"/>
            </a:endParaRPr>
          </a:p>
          <a:p>
            <a:pPr rtl="1"/>
            <a:endParaRPr lang="en-GB" sz="2000">
              <a:latin typeface="Arial" panose="020B0604020202020204" pitchFamily="34" charset="0"/>
            </a:endParaRPr>
          </a:p>
        </p:txBody>
      </p:sp>
    </p:spTree>
    <p:extLst>
      <p:ext uri="{BB962C8B-B14F-4D97-AF65-F5344CB8AC3E}">
        <p14:creationId xmlns:p14="http://schemas.microsoft.com/office/powerpoint/2010/main" val="9239062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0676C3-DCBC-44BE-9CA9-95F8C44A11E7}"/>
              </a:ext>
            </a:extLst>
          </p:cNvPr>
          <p:cNvPicPr>
            <a:picLocks noChangeAspect="1"/>
          </p:cNvPicPr>
          <p:nvPr/>
        </p:nvPicPr>
        <p:blipFill>
          <a:blip r:embed="rId2"/>
          <a:srcRect/>
          <a:stretch/>
        </p:blipFill>
        <p:spPr>
          <a:xfrm>
            <a:off x="975297" y="-25991"/>
            <a:ext cx="10314431" cy="6876288"/>
          </a:xfrm>
          <a:prstGeom prst="rect">
            <a:avLst/>
          </a:prstGeom>
        </p:spPr>
      </p:pic>
      <p:sp>
        <p:nvSpPr>
          <p:cNvPr id="5" name="Rounded Rectangle 6">
            <a:extLst>
              <a:ext uri="{FF2B5EF4-FFF2-40B4-BE49-F238E27FC236}">
                <a16:creationId xmlns:a16="http://schemas.microsoft.com/office/drawing/2014/main" id="{F9F3784F-A304-4728-AA25-95A909C7C0C4}"/>
              </a:ext>
            </a:extLst>
          </p:cNvPr>
          <p:cNvSpPr/>
          <p:nvPr/>
        </p:nvSpPr>
        <p:spPr>
          <a:xfrm>
            <a:off x="585788" y="4186237"/>
            <a:ext cx="11292946" cy="241247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11000" cap="all">
                <a:solidFill>
                  <a:schemeClr val="tx1"/>
                </a:solidFill>
                <a:latin typeface="Arial" panose="020B0604020202020204" pitchFamily="34" charset="0"/>
                <a:cs typeface="Arial" panose="020B0604020202020204" pitchFamily="34" charset="0"/>
              </a:rPr>
              <a:t>هل لديكِ أي أسئلة؟</a:t>
            </a:r>
            <a:endParaRPr lang="en-UK" sz="11000" cap="all">
              <a:solidFill>
                <a:schemeClr val="tx1"/>
              </a:solidFill>
              <a:latin typeface="Arial" panose="020B0604020202020204" pitchFamily="34" charset="0"/>
            </a:endParaRPr>
          </a:p>
        </p:txBody>
      </p:sp>
    </p:spTree>
    <p:extLst>
      <p:ext uri="{BB962C8B-B14F-4D97-AF65-F5344CB8AC3E}">
        <p14:creationId xmlns:p14="http://schemas.microsoft.com/office/powerpoint/2010/main" val="5551350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CF79C-0315-4F41-9628-15A8B1D3C11D}"/>
              </a:ext>
            </a:extLst>
          </p:cNvPr>
          <p:cNvPicPr>
            <a:picLocks/>
          </p:cNvPicPr>
          <p:nvPr/>
        </p:nvPicPr>
        <p:blipFill>
          <a:blip r:embed="rId3"/>
          <a:srcRect/>
          <a:stretch/>
        </p:blipFill>
        <p:spPr>
          <a:xfrm>
            <a:off x="-9144" y="-9144"/>
            <a:ext cx="12207240" cy="6876288"/>
          </a:xfrm>
          <a:prstGeom prst="rect">
            <a:avLst/>
          </a:prstGeom>
        </p:spPr>
      </p:pic>
      <p:sp>
        <p:nvSpPr>
          <p:cNvPr id="5" name="TextBox 4">
            <a:extLst>
              <a:ext uri="{FF2B5EF4-FFF2-40B4-BE49-F238E27FC236}">
                <a16:creationId xmlns:a16="http://schemas.microsoft.com/office/drawing/2014/main" id="{6042FD98-203F-4A4C-8155-22F5DEFD4528}"/>
              </a:ext>
            </a:extLst>
          </p:cNvPr>
          <p:cNvSpPr txBox="1"/>
          <p:nvPr/>
        </p:nvSpPr>
        <p:spPr>
          <a:xfrm>
            <a:off x="0" y="6552508"/>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CH1575085</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Rounded Rectangle 6">
            <a:extLst>
              <a:ext uri="{FF2B5EF4-FFF2-40B4-BE49-F238E27FC236}">
                <a16:creationId xmlns:a16="http://schemas.microsoft.com/office/drawing/2014/main" id="{3F80ECB7-F548-428E-B2B0-4C222FC49134}"/>
              </a:ext>
            </a:extLst>
          </p:cNvPr>
          <p:cNvSpPr/>
          <p:nvPr/>
        </p:nvSpPr>
        <p:spPr>
          <a:xfrm>
            <a:off x="4335214" y="4462598"/>
            <a:ext cx="6952344" cy="1584000"/>
          </a:xfrm>
          <a:prstGeom prst="roundRect">
            <a:avLst>
              <a:gd name="adj" fmla="val 501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11000" cap="all">
                <a:solidFill>
                  <a:schemeClr val="tx1"/>
                </a:solidFill>
                <a:latin typeface="Arial" panose="020B0604020202020204" pitchFamily="34" charset="0"/>
                <a:cs typeface="Arial" panose="020B0604020202020204" pitchFamily="34" charset="0"/>
              </a:rPr>
              <a:t>شكراً لكِ</a:t>
            </a:r>
            <a:endParaRPr lang="en-UK" sz="11000" cap="all">
              <a:solidFill>
                <a:schemeClr val="tx1"/>
              </a:solidFill>
              <a:latin typeface="Arial" panose="020B0604020202020204" pitchFamily="34" charset="0"/>
            </a:endParaRPr>
          </a:p>
        </p:txBody>
      </p:sp>
    </p:spTree>
    <p:extLst>
      <p:ext uri="{BB962C8B-B14F-4D97-AF65-F5344CB8AC3E}">
        <p14:creationId xmlns:p14="http://schemas.microsoft.com/office/powerpoint/2010/main" val="386271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73A20AFF-4F29-36AE-B7FE-ADB46F93AB02}"/>
              </a:ext>
            </a:extLst>
          </p:cNvPr>
          <p:cNvSpPr>
            <a:spLocks noGrp="1"/>
          </p:cNvSpPr>
          <p:nvPr>
            <p:ph idx="1"/>
          </p:nvPr>
        </p:nvSpPr>
        <p:spPr>
          <a:xfrm>
            <a:off x="720003" y="2058894"/>
            <a:ext cx="10946433" cy="4476750"/>
          </a:xfrm>
        </p:spPr>
        <p:txBody>
          <a:bodyPr vert="horz" lIns="91440" tIns="45720" rIns="91440" bIns="45720" rtlCol="1" anchor="t">
            <a:normAutofit/>
          </a:bodyPr>
          <a:lstStyle/>
          <a:p>
            <a:pPr marL="342900" indent="-342900">
              <a:buFont typeface="+mj-lt"/>
              <a:buAutoNum type="arabicPeriod"/>
            </a:pPr>
            <a:r>
              <a:rPr lang="ar" sz="2400" b="0">
                <a:latin typeface="Arial"/>
                <a:ea typeface="Lato"/>
                <a:cs typeface="Arial"/>
              </a:rPr>
              <a:t>يدعم البرنامج الأطفال الذين يعانون من ا</a:t>
            </a:r>
            <a:r>
              <a:rPr lang="ar" sz="2400">
                <a:latin typeface="Arial"/>
                <a:ea typeface="Lato"/>
                <a:cs typeface="Arial"/>
              </a:rPr>
              <a:t>لهزال ممن تقل أعمارهم عن خمسة أعوام للحصول على الرعاية الغذائية على مستوى الإدارة المجتمعية </a:t>
            </a:r>
            <a:r>
              <a:rPr lang="ar-YE" sz="2400">
                <a:latin typeface="Arial"/>
                <a:ea typeface="Lato"/>
                <a:cs typeface="Arial"/>
              </a:rPr>
              <a:t> الادارة المجتمعية لحالات سوء التغذية الحاد (</a:t>
            </a:r>
            <a:r>
              <a:rPr lang="ar-YE" sz="2400" err="1">
                <a:latin typeface="Arial"/>
                <a:ea typeface="Lato"/>
                <a:cs typeface="Arial"/>
              </a:rPr>
              <a:t>السيمام</a:t>
            </a:r>
            <a:r>
              <a:rPr lang="ar-YE" sz="2400">
                <a:latin typeface="Arial"/>
                <a:ea typeface="Lato"/>
                <a:cs typeface="Arial"/>
              </a:rPr>
              <a:t>)</a:t>
            </a:r>
            <a:r>
              <a:rPr lang="ar-SA">
                <a:latin typeface="Arial"/>
                <a:ea typeface="Lato"/>
                <a:cs typeface="Arial"/>
              </a:rPr>
              <a:t> </a:t>
            </a:r>
            <a:endParaRPr lang="ar-YE" sz="2400"/>
          </a:p>
          <a:p>
            <a:pPr marL="342900" indent="-342900">
              <a:buFont typeface="+mj-lt"/>
              <a:buAutoNum type="arabicPeriod"/>
            </a:pPr>
            <a:r>
              <a:rPr lang="ar" sz="2400">
                <a:latin typeface="Arial"/>
                <a:ea typeface="Lato"/>
                <a:cs typeface="Arial"/>
              </a:rPr>
              <a:t>يتبنى هذا البرنامج نهجاً متكاملاً لصحة الطفل يركِّز على رفاه الطفل بالكامل، ويهدف إلى الحد من الوفيات والمرض والإعاقات، وتعزيز تحسين النمو وتنمية المهارات بين الرُضّع والأطفال ممن تقل أعمارهم عن 5 أعوامٍ. </a:t>
            </a:r>
            <a:r>
              <a:rPr lang="ar-YE" sz="2400">
                <a:latin typeface="Arial"/>
                <a:ea typeface="Lato"/>
                <a:cs typeface="Arial"/>
              </a:rPr>
              <a:t>الادارة المتكاملة </a:t>
            </a:r>
            <a:r>
              <a:rPr lang="ar-SA" sz="2400">
                <a:latin typeface="Arial"/>
                <a:ea typeface="Lato"/>
                <a:cs typeface="Arial"/>
              </a:rPr>
              <a:t>لأمراض الطفولة</a:t>
            </a:r>
            <a:r>
              <a:rPr lang="ar-YE" sz="2400">
                <a:latin typeface="Arial"/>
                <a:ea typeface="Lato"/>
                <a:cs typeface="Arial"/>
              </a:rPr>
              <a:t> (الرعاية التكاملية الاولية)</a:t>
            </a:r>
            <a:r>
              <a:rPr lang="ar-SA">
                <a:latin typeface="Arial"/>
                <a:ea typeface="Lato"/>
                <a:cs typeface="Arial"/>
              </a:rPr>
              <a:t> </a:t>
            </a:r>
            <a:endParaRPr lang="ar-YE" sz="2400"/>
          </a:p>
          <a:p>
            <a:pPr marL="342900" indent="-342900">
              <a:buFont typeface="+mj-lt"/>
              <a:buAutoNum type="arabicPeriod"/>
            </a:pPr>
            <a:r>
              <a:rPr lang="ar" sz="2400">
                <a:latin typeface="Arial"/>
                <a:ea typeface="Lato"/>
                <a:cs typeface="Arial"/>
              </a:rPr>
              <a:t>يدعم هذا البرنامج الأمهات والرُضّع ممن تقل أعمارهم عن 6 أشهر الذين يكونون صغاراً في الوزن ومعرّضين لمخاطر تغذوية </a:t>
            </a:r>
            <a:r>
              <a:rPr lang="ar" sz="800">
                <a:latin typeface="Arial"/>
                <a:ea typeface="Lato"/>
                <a:cs typeface="Arial"/>
              </a:rPr>
              <a:t> </a:t>
            </a:r>
            <a:r>
              <a:rPr lang="ar-YE" sz="2400">
                <a:effectLst/>
                <a:latin typeface="Arial"/>
                <a:ea typeface="Lato"/>
                <a:cs typeface="Arial"/>
              </a:rPr>
              <a:t>إدارة الرضع الصغار </a:t>
            </a:r>
            <a:r>
              <a:rPr lang="ar-YE">
                <a:latin typeface="Arial"/>
                <a:ea typeface="Lato"/>
                <a:cs typeface="Arial"/>
              </a:rPr>
              <a:t>والمعرضين </a:t>
            </a:r>
            <a:r>
              <a:rPr lang="ar-YE" sz="2400">
                <a:effectLst/>
                <a:latin typeface="Arial"/>
                <a:ea typeface="Lato"/>
                <a:cs typeface="Arial"/>
              </a:rPr>
              <a:t>للمخاطر التغذوية أقل من ستة أشهر و أمهاتهم (مامي)</a:t>
            </a:r>
            <a:r>
              <a:rPr lang="ar-YE">
                <a:latin typeface="Arial"/>
                <a:ea typeface="Lato"/>
                <a:cs typeface="Arial"/>
              </a:rPr>
              <a:t> </a:t>
            </a:r>
            <a:endParaRPr lang="en-US" sz="2400">
              <a:effectLst/>
              <a:latin typeface="Arial" panose="020B0604020202020204" pitchFamily="34" charset="0"/>
              <a:ea typeface="Lato" panose="020F0502020204030203" pitchFamily="34" charset="0"/>
              <a:cs typeface="Arial" panose="020B0604020202020204" pitchFamily="34" charset="0"/>
            </a:endParaRPr>
          </a:p>
          <a:p>
            <a:pPr marL="342900" indent="-342900" rtl="1">
              <a:buFont typeface="+mj-lt"/>
              <a:buAutoNum type="arabicPeriod"/>
            </a:pPr>
            <a:r>
              <a:rPr lang="ar" sz="2400">
                <a:latin typeface="Arial"/>
                <a:ea typeface="Lato"/>
                <a:cs typeface="Arial"/>
              </a:rPr>
              <a:t>يدعم هذا البرنامج الأمهات لممارسة طريقة التغذية </a:t>
            </a:r>
            <a:r>
              <a:rPr lang="ar" sz="2400" err="1">
                <a:latin typeface="Arial"/>
                <a:ea typeface="Lato"/>
                <a:cs typeface="Arial"/>
              </a:rPr>
              <a:t>الموصى</a:t>
            </a:r>
            <a:r>
              <a:rPr lang="ar" sz="2400">
                <a:latin typeface="Arial"/>
                <a:ea typeface="Lato"/>
                <a:cs typeface="Arial"/>
              </a:rPr>
              <a:t> بها لأطفالهن من خلال توفير مجموعة من خيارات الدعم، وأبرزها تقديم المشورة الفردية لتغذية الرُضّع وصغار الأطفال</a:t>
            </a:r>
          </a:p>
        </p:txBody>
      </p:sp>
      <p:sp>
        <p:nvSpPr>
          <p:cNvPr id="6" name="Title 5">
            <a:extLst>
              <a:ext uri="{FF2B5EF4-FFF2-40B4-BE49-F238E27FC236}">
                <a16:creationId xmlns:a16="http://schemas.microsoft.com/office/drawing/2014/main" id="{0BFD3F7F-D560-F7DD-7D38-92D2EF4447A9}"/>
              </a:ext>
            </a:extLst>
          </p:cNvPr>
          <p:cNvSpPr txBox="1">
            <a:spLocks/>
          </p:cNvSpPr>
          <p:nvPr/>
        </p:nvSpPr>
        <p:spPr>
          <a:xfrm>
            <a:off x="832104" y="130370"/>
            <a:ext cx="10834333" cy="1933350"/>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ar" sz="900">
                <a:latin typeface="Arial"/>
                <a:cs typeface="Arial"/>
              </a:rPr>
              <a:t> </a:t>
            </a:r>
            <a:r>
              <a:rPr lang="ar-YE" sz="2800" b="1">
                <a:latin typeface="Arial"/>
                <a:ea typeface="Lato"/>
                <a:cs typeface="Arial"/>
              </a:rPr>
              <a:t>إدارة الرضع الصغار والمعرضين للمخاطر التغذوية أقل من ستة أشهر وأمهاتهم (مامي) </a:t>
            </a:r>
            <a:r>
              <a:rPr lang="ar-SA" sz="2800" b="1">
                <a:latin typeface="Arial"/>
                <a:cs typeface="Arial"/>
              </a:rPr>
              <a:t>و</a:t>
            </a:r>
            <a:r>
              <a:rPr lang="ar-YE" sz="2800" b="1">
                <a:latin typeface="Arial"/>
                <a:cs typeface="Arial"/>
              </a:rPr>
              <a:t>الادارة المتكاملة </a:t>
            </a:r>
            <a:r>
              <a:rPr lang="ar-SA" sz="2800" b="1">
                <a:latin typeface="Arial"/>
                <a:cs typeface="Arial"/>
              </a:rPr>
              <a:t>لأمراض الطفولة</a:t>
            </a:r>
            <a:r>
              <a:rPr lang="ar-YE" sz="2800" b="1">
                <a:latin typeface="Arial"/>
                <a:cs typeface="Arial"/>
              </a:rPr>
              <a:t> (الرعاية التكاملية الاولية)</a:t>
            </a:r>
            <a:r>
              <a:rPr lang="ar-SA" sz="2800" b="1">
                <a:latin typeface="Arial"/>
                <a:cs typeface="Arial"/>
              </a:rPr>
              <a:t> و</a:t>
            </a:r>
            <a:r>
              <a:rPr lang="ar-YE" sz="2800" b="1">
                <a:latin typeface="Arial"/>
                <a:cs typeface="Arial"/>
              </a:rPr>
              <a:t>الادارة المجتمعية لحالات سوء التغذية الحاد (</a:t>
            </a:r>
            <a:r>
              <a:rPr lang="ar-YE" sz="2800" b="1" err="1">
                <a:latin typeface="Arial"/>
                <a:cs typeface="Arial"/>
              </a:rPr>
              <a:t>السيمام</a:t>
            </a:r>
            <a:r>
              <a:rPr lang="ar-YE" sz="2800" b="1">
                <a:latin typeface="Arial"/>
                <a:cs typeface="Arial"/>
              </a:rPr>
              <a:t>)</a:t>
            </a:r>
            <a:r>
              <a:rPr lang="ar-SA" sz="2800" b="1">
                <a:latin typeface="Arial"/>
                <a:cs typeface="Arial"/>
              </a:rPr>
              <a:t> وتغذية الرُضّع وصغار الأطفال</a:t>
            </a:r>
            <a:br>
              <a:rPr lang="ar-SA" sz="2800" b="1"/>
            </a:br>
            <a:br>
              <a:rPr lang="ar-YE" sz="2800" b="1"/>
            </a:br>
            <a:r>
              <a:rPr lang="ar-YE" sz="2800" b="1">
                <a:solidFill>
                  <a:schemeClr val="accent1"/>
                </a:solidFill>
                <a:latin typeface="Arial"/>
                <a:cs typeface="Arial"/>
              </a:rPr>
              <a:t>اي من الاتي ينطبق لكل منهم</a:t>
            </a:r>
            <a:r>
              <a:rPr lang="ar-SA" sz="2800" b="1">
                <a:solidFill>
                  <a:schemeClr val="accent1"/>
                </a:solidFill>
                <a:latin typeface="Arial"/>
                <a:cs typeface="Arial"/>
              </a:rPr>
              <a:t>؟</a:t>
            </a:r>
            <a:endParaRPr lang="en-US" sz="2800">
              <a:solidFill>
                <a:schemeClr val="accent1"/>
              </a:solidFill>
              <a:latin typeface="Arial"/>
              <a:cs typeface="Arial"/>
            </a:endParaRPr>
          </a:p>
        </p:txBody>
      </p:sp>
    </p:spTree>
    <p:extLst>
      <p:ext uri="{BB962C8B-B14F-4D97-AF65-F5344CB8AC3E}">
        <p14:creationId xmlns:p14="http://schemas.microsoft.com/office/powerpoint/2010/main" val="50243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086D398-7930-43E5-B54C-621E4A76C880}"/>
              </a:ext>
            </a:extLst>
          </p:cNvPr>
          <p:cNvSpPr>
            <a:spLocks noGrp="1"/>
          </p:cNvSpPr>
          <p:nvPr>
            <p:ph idx="1"/>
          </p:nvPr>
        </p:nvSpPr>
        <p:spPr>
          <a:xfrm>
            <a:off x="831058" y="1521022"/>
            <a:ext cx="4354774" cy="4476750"/>
          </a:xfrm>
        </p:spPr>
        <p:txBody>
          <a:bodyPr vert="horz" lIns="91440" tIns="45720" rIns="91440" bIns="45720" rtlCol="1" anchor="t">
            <a:normAutofit fontScale="92500" lnSpcReduction="10000"/>
          </a:bodyPr>
          <a:lstStyle/>
          <a:p>
            <a:r>
              <a:rPr lang="ar" b="1">
                <a:latin typeface="Arial"/>
                <a:ea typeface="Lato"/>
                <a:cs typeface="Arial"/>
              </a:rPr>
              <a:t>الخطوة بعد الثانوية</a:t>
            </a:r>
            <a:r>
              <a:rPr lang="ar-YE" b="1">
                <a:latin typeface="Arial"/>
                <a:ea typeface="Lato"/>
                <a:cs typeface="Arial"/>
              </a:rPr>
              <a:t> (الثالثة)</a:t>
            </a:r>
            <a:r>
              <a:rPr lang="ar" b="1">
                <a:latin typeface="Arial"/>
                <a:ea typeface="Lato"/>
                <a:cs typeface="Arial"/>
              </a:rPr>
              <a:t>: </a:t>
            </a:r>
            <a:endParaRPr lang="ar" b="1"/>
          </a:p>
          <a:p>
            <a:r>
              <a:rPr lang="ar">
                <a:latin typeface="Arial"/>
                <a:ea typeface="Lato"/>
                <a:cs typeface="Arial"/>
              </a:rPr>
              <a:t>   </a:t>
            </a:r>
            <a:r>
              <a:rPr lang="ar" sz="3500" b="1">
                <a:latin typeface="Arial"/>
                <a:ea typeface="Lato"/>
                <a:cs typeface="Arial"/>
              </a:rPr>
              <a:t>↓</a:t>
            </a:r>
            <a:r>
              <a:rPr lang="ar-YE">
                <a:latin typeface="Arial"/>
                <a:ea typeface="Lato"/>
                <a:cs typeface="Arial"/>
              </a:rPr>
              <a:t> </a:t>
            </a:r>
            <a:r>
              <a:rPr lang="ar">
                <a:latin typeface="Arial"/>
                <a:ea typeface="Lato"/>
                <a:cs typeface="Arial"/>
              </a:rPr>
              <a:t> </a:t>
            </a:r>
            <a:r>
              <a:rPr lang="ar" i="1">
                <a:latin typeface="Arial"/>
                <a:ea typeface="Lato"/>
                <a:cs typeface="Arial"/>
              </a:rPr>
              <a:t>تأثير المرض</a:t>
            </a:r>
          </a:p>
          <a:p>
            <a:pPr rtl="1"/>
            <a:endParaRPr lang="en-GB"/>
          </a:p>
          <a:p>
            <a:r>
              <a:rPr lang="ar" b="1">
                <a:latin typeface="Arial"/>
                <a:ea typeface="Lato"/>
                <a:cs typeface="Arial"/>
              </a:rPr>
              <a:t>الخطوة الثانوية: </a:t>
            </a:r>
            <a:endParaRPr lang="ar" b="1"/>
          </a:p>
          <a:p>
            <a:r>
              <a:rPr lang="ar" b="1" i="1">
                <a:latin typeface="Arial"/>
                <a:ea typeface="Lato"/>
                <a:cs typeface="Arial"/>
              </a:rPr>
              <a:t>الكشف المبكر</a:t>
            </a:r>
            <a:r>
              <a:rPr lang="ar">
                <a:latin typeface="Arial"/>
                <a:ea typeface="Lato"/>
                <a:cs typeface="Arial"/>
              </a:rPr>
              <a:t> عن المرض، </a:t>
            </a:r>
            <a:endParaRPr lang="ar"/>
          </a:p>
          <a:p>
            <a:pPr rtl="1"/>
            <a:r>
              <a:rPr lang="ar">
                <a:latin typeface="Arial"/>
                <a:ea typeface="Lato"/>
                <a:cs typeface="Arial"/>
              </a:rPr>
              <a:t>تليها مرحلة </a:t>
            </a:r>
            <a:r>
              <a:rPr lang="ar" b="1" i="1">
                <a:latin typeface="Arial"/>
                <a:ea typeface="Lato"/>
                <a:cs typeface="Arial"/>
              </a:rPr>
              <a:t>التدخل المناسب</a:t>
            </a:r>
          </a:p>
          <a:p>
            <a:r>
              <a:rPr lang="ar">
                <a:latin typeface="Arial"/>
                <a:ea typeface="Lato"/>
                <a:cs typeface="Arial"/>
              </a:rPr>
              <a:t>(</a:t>
            </a:r>
            <a:r>
              <a:rPr lang="ar-YE" sz="3900" b="1">
                <a:solidFill>
                  <a:srgbClr val="000000"/>
                </a:solidFill>
                <a:latin typeface="Arial"/>
                <a:ea typeface="Lato"/>
                <a:cs typeface="Arial"/>
              </a:rPr>
              <a:t>←</a:t>
            </a:r>
            <a:r>
              <a:rPr lang="ar">
                <a:latin typeface="Arial"/>
                <a:ea typeface="Lato"/>
                <a:cs typeface="Arial"/>
              </a:rPr>
              <a:t> </a:t>
            </a:r>
            <a:r>
              <a:rPr lang="ar" b="1">
                <a:latin typeface="Arial"/>
                <a:ea typeface="Lato"/>
                <a:cs typeface="Arial"/>
              </a:rPr>
              <a:t>العلاج ومنع حدوث مزيدٍ من التدهور</a:t>
            </a:r>
            <a:r>
              <a:rPr lang="ar" b="1">
                <a:solidFill>
                  <a:srgbClr val="FF0000"/>
                </a:solidFill>
                <a:latin typeface="Arial"/>
                <a:ea typeface="Lato"/>
                <a:cs typeface="Arial"/>
              </a:rPr>
              <a:t> </a:t>
            </a:r>
            <a:r>
              <a:rPr lang="ar">
                <a:latin typeface="Arial"/>
                <a:ea typeface="Lato"/>
                <a:cs typeface="Arial"/>
              </a:rPr>
              <a:t>)</a:t>
            </a:r>
          </a:p>
          <a:p>
            <a:pPr rtl="1"/>
            <a:endParaRPr lang="en-GB"/>
          </a:p>
          <a:p>
            <a:r>
              <a:rPr lang="ar" b="1">
                <a:latin typeface="Arial"/>
                <a:ea typeface="Lato"/>
                <a:cs typeface="Arial"/>
              </a:rPr>
              <a:t>الخطوة الأساسية: </a:t>
            </a:r>
            <a:endParaRPr lang="ar" b="1"/>
          </a:p>
          <a:p>
            <a:r>
              <a:rPr lang="ar" i="1">
                <a:latin typeface="Arial"/>
                <a:ea typeface="Lato"/>
                <a:cs typeface="Arial"/>
              </a:rPr>
              <a:t>منع حدوث المرض  </a:t>
            </a:r>
            <a:endParaRPr lang="ar" i="1"/>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1058" y="255784"/>
            <a:ext cx="10870619" cy="893161"/>
          </a:xfrm>
        </p:spPr>
        <p:txBody>
          <a:bodyPr rtlCol="1">
            <a:noAutofit/>
          </a:bodyPr>
          <a:lstStyle/>
          <a:p>
            <a:r>
              <a:rPr lang="ar" sz="3600">
                <a:latin typeface="Arial"/>
                <a:cs typeface="Arial"/>
              </a:rPr>
              <a:t>الدعم السريري </a:t>
            </a:r>
            <a:r>
              <a:rPr lang="ar" sz="1050">
                <a:latin typeface="Arial"/>
                <a:cs typeface="Arial"/>
              </a:rPr>
              <a:t> </a:t>
            </a:r>
            <a:r>
              <a:rPr lang="ar-YE" sz="3600" b="1">
                <a:effectLst/>
                <a:latin typeface="Arial"/>
                <a:ea typeface="Lato"/>
                <a:cs typeface="Arial"/>
              </a:rPr>
              <a:t>إدارة الرضع الصغار و المعرضين للمخاطر التغذوية أقل من ستة أشهر و أمهاتهم (مامي)</a:t>
            </a:r>
            <a:r>
              <a:rPr lang="ar-YE" sz="3600" b="1">
                <a:solidFill>
                  <a:srgbClr val="00B050"/>
                </a:solidFill>
                <a:effectLst/>
                <a:latin typeface="Arial"/>
                <a:ea typeface="Lato"/>
                <a:cs typeface="Arial"/>
              </a:rPr>
              <a:t> </a:t>
            </a:r>
            <a:r>
              <a:rPr lang="ar" sz="3600">
                <a:latin typeface="Arial"/>
                <a:cs typeface="Arial"/>
              </a:rPr>
              <a:t>وتغذية الرُضّع وصغار الأطفال</a:t>
            </a:r>
            <a:endParaRPr lang="en-US" sz="3600">
              <a:latin typeface="Arial"/>
              <a:cs typeface="Arial"/>
            </a:endParaRPr>
          </a:p>
        </p:txBody>
      </p:sp>
      <p:grpSp>
        <p:nvGrpSpPr>
          <p:cNvPr id="12" name="Group 11">
            <a:extLst>
              <a:ext uri="{FF2B5EF4-FFF2-40B4-BE49-F238E27FC236}">
                <a16:creationId xmlns:a16="http://schemas.microsoft.com/office/drawing/2014/main" id="{9F83C5AA-EE0F-C9DB-7DB9-90D30CA3DB4B}"/>
              </a:ext>
            </a:extLst>
          </p:cNvPr>
          <p:cNvGrpSpPr/>
          <p:nvPr/>
        </p:nvGrpSpPr>
        <p:grpSpPr>
          <a:xfrm>
            <a:off x="5464184" y="1633937"/>
            <a:ext cx="6732240" cy="4691001"/>
            <a:chOff x="5875422" y="1525080"/>
            <a:chExt cx="6732240" cy="4691001"/>
          </a:xfrm>
        </p:grpSpPr>
        <p:sp>
          <p:nvSpPr>
            <p:cNvPr id="9" name="Isosceles Triangle 8">
              <a:extLst>
                <a:ext uri="{FF2B5EF4-FFF2-40B4-BE49-F238E27FC236}">
                  <a16:creationId xmlns:a16="http://schemas.microsoft.com/office/drawing/2014/main" id="{71D6BDF5-7CB1-9044-1A4A-A66D460A51C2}"/>
                </a:ext>
              </a:extLst>
            </p:cNvPr>
            <p:cNvSpPr/>
            <p:nvPr/>
          </p:nvSpPr>
          <p:spPr>
            <a:xfrm rot="10800000" flipV="1">
              <a:off x="5875422" y="1525080"/>
              <a:ext cx="6732240" cy="4529671"/>
            </a:xfrm>
            <a:prstGeom prst="triangle">
              <a:avLst>
                <a:gd name="adj" fmla="val 50526"/>
              </a:avLst>
            </a:prstGeom>
            <a:gradFill flip="none" rotWithShape="1">
              <a:gsLst>
                <a:gs pos="45000">
                  <a:schemeClr val="accent5">
                    <a:lumMod val="60000"/>
                    <a:lumOff val="40000"/>
                  </a:schemeClr>
                </a:gs>
                <a:gs pos="79000">
                  <a:srgbClr val="FF0000">
                    <a:alpha val="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1" anchor="ctr"/>
            <a:lstStyle/>
            <a:p>
              <a:pPr algn="ctr" defTabSz="342900" rtl="1"/>
              <a:endParaRPr lang="en-GB" sz="1200">
                <a:solidFill>
                  <a:srgbClr val="FFFFFF"/>
                </a:solidFill>
                <a:latin typeface="Gill Sans Infant Std"/>
              </a:endParaRPr>
            </a:p>
          </p:txBody>
        </p:sp>
        <p:sp>
          <p:nvSpPr>
            <p:cNvPr id="10" name="Rectangle 9">
              <a:extLst>
                <a:ext uri="{FF2B5EF4-FFF2-40B4-BE49-F238E27FC236}">
                  <a16:creationId xmlns:a16="http://schemas.microsoft.com/office/drawing/2014/main" id="{3A9EF8C5-6132-6A66-375D-8FBD6CC44B8D}"/>
                </a:ext>
              </a:extLst>
            </p:cNvPr>
            <p:cNvSpPr/>
            <p:nvPr/>
          </p:nvSpPr>
          <p:spPr>
            <a:xfrm>
              <a:off x="6422102" y="4659832"/>
              <a:ext cx="5638879" cy="1556249"/>
            </a:xfrm>
            <a:prstGeom prst="rect">
              <a:avLst/>
            </a:prstGeom>
            <a:noFill/>
          </p:spPr>
          <p:txBody>
            <a:bodyPr wrap="square" lIns="68580" tIns="34290" rIns="68580" bIns="34290" numCol="1" rtlCol="1">
              <a:prstTxWarp prst="textTriangle">
                <a:avLst>
                  <a:gd name="adj" fmla="val 22277"/>
                </a:avLst>
              </a:prstTxWarp>
              <a:spAutoFit/>
            </a:bodyPr>
            <a:lstStyle/>
            <a:p>
              <a:pPr algn="ctr" defTabSz="342900" rtl="1"/>
              <a:r>
                <a:rPr lang="ar" sz="4000" b="1">
                  <a:ln w="12700">
                    <a:solidFill>
                      <a:srgbClr val="000000"/>
                    </a:solidFill>
                    <a:prstDash val="solid"/>
                  </a:ln>
                  <a:solidFill>
                    <a:srgbClr val="9A3324">
                      <a:lumMod val="40000"/>
                      <a:lumOff val="60000"/>
                    </a:srgbClr>
                  </a:solidFill>
                  <a:effectLst>
                    <a:outerShdw blurRad="50800" dist="38100" dir="8100000" algn="tr" rotWithShape="0">
                      <a:prstClr val="black">
                        <a:alpha val="40000"/>
                      </a:prstClr>
                    </a:outerShdw>
                  </a:effectLst>
                  <a:latin typeface="Gill Sans Infant Std"/>
                  <a:cs typeface="Arial" panose="020B0604020202020204" pitchFamily="34" charset="0"/>
                </a:rPr>
                <a:t>تغذية الرُضّع وصغار الأطفال</a:t>
              </a:r>
            </a:p>
          </p:txBody>
        </p:sp>
        <p:sp>
          <p:nvSpPr>
            <p:cNvPr id="11" name="Rectangle 10">
              <a:extLst>
                <a:ext uri="{FF2B5EF4-FFF2-40B4-BE49-F238E27FC236}">
                  <a16:creationId xmlns:a16="http://schemas.microsoft.com/office/drawing/2014/main" id="{DFF99FE8-E6F3-86CF-DB00-346996C026B8}"/>
                </a:ext>
              </a:extLst>
            </p:cNvPr>
            <p:cNvSpPr/>
            <p:nvPr/>
          </p:nvSpPr>
          <p:spPr>
            <a:xfrm>
              <a:off x="7161520" y="2949299"/>
              <a:ext cx="4160042" cy="1788140"/>
            </a:xfrm>
            <a:prstGeom prst="rect">
              <a:avLst/>
            </a:prstGeom>
            <a:noFill/>
          </p:spPr>
          <p:txBody>
            <a:bodyPr wrap="square" lIns="68580" tIns="34290" rIns="68580" bIns="34290" numCol="1" rtlCol="1">
              <a:prstTxWarp prst="textTriangle">
                <a:avLst>
                  <a:gd name="adj" fmla="val 51065"/>
                </a:avLst>
              </a:prstTxWarp>
              <a:spAutoFit/>
            </a:bodyPr>
            <a:lstStyle/>
            <a:p>
              <a:pPr algn="ctr" defTabSz="342900" rtl="1"/>
              <a:r>
                <a:rPr lang="ar-YE" sz="2700" b="1">
                  <a:ln w="12700">
                    <a:solidFill>
                      <a:srgbClr val="000000"/>
                    </a:solidFill>
                    <a:prstDash val="solid"/>
                  </a:ln>
                  <a:gradFill>
                    <a:gsLst>
                      <a:gs pos="37000">
                        <a:srgbClr val="F20F0E"/>
                      </a:gs>
                      <a:gs pos="0">
                        <a:srgbClr val="FF4C02"/>
                      </a:gs>
                      <a:gs pos="73000">
                        <a:srgbClr val="9A3324">
                          <a:lumMod val="45000"/>
                          <a:lumOff val="55000"/>
                        </a:srgbClr>
                      </a:gs>
                      <a:gs pos="83000">
                        <a:srgbClr val="9A3324">
                          <a:lumMod val="45000"/>
                          <a:lumOff val="55000"/>
                        </a:srgbClr>
                      </a:gs>
                      <a:gs pos="100000">
                        <a:srgbClr val="9A3324">
                          <a:lumMod val="30000"/>
                          <a:lumOff val="70000"/>
                        </a:srgbClr>
                      </a:gs>
                    </a:gsLst>
                    <a:lin ang="5400000" scaled="1"/>
                  </a:gradFill>
                  <a:effectLst>
                    <a:outerShdw blurRad="50800" dist="38100" dir="8100000" algn="tr" rotWithShape="0">
                      <a:prstClr val="black">
                        <a:alpha val="40000"/>
                      </a:prstClr>
                    </a:outerShdw>
                  </a:effectLst>
                  <a:latin typeface="Gill Sans Infant Std"/>
                  <a:cs typeface="Arial" panose="020B0604020202020204" pitchFamily="34" charset="0"/>
                </a:rPr>
                <a:t> إدارة الرضع الصغار أقل من ستة أشهر و المعرضين للمخاطر التغذوية و أمهاتهم (مامي) </a:t>
              </a:r>
              <a:endParaRPr lang="ar" sz="2700" b="1">
                <a:ln w="12700">
                  <a:solidFill>
                    <a:srgbClr val="000000"/>
                  </a:solidFill>
                  <a:prstDash val="solid"/>
                </a:ln>
                <a:gradFill>
                  <a:gsLst>
                    <a:gs pos="37000">
                      <a:srgbClr val="F20F0E"/>
                    </a:gs>
                    <a:gs pos="0">
                      <a:srgbClr val="FF4C02"/>
                    </a:gs>
                    <a:gs pos="73000">
                      <a:srgbClr val="9A3324">
                        <a:lumMod val="45000"/>
                        <a:lumOff val="55000"/>
                      </a:srgbClr>
                    </a:gs>
                    <a:gs pos="83000">
                      <a:srgbClr val="9A3324">
                        <a:lumMod val="45000"/>
                        <a:lumOff val="55000"/>
                      </a:srgbClr>
                    </a:gs>
                    <a:gs pos="100000">
                      <a:srgbClr val="9A3324">
                        <a:lumMod val="30000"/>
                        <a:lumOff val="70000"/>
                      </a:srgbClr>
                    </a:gs>
                  </a:gsLst>
                  <a:lin ang="5400000" scaled="1"/>
                </a:gradFill>
                <a:effectLst>
                  <a:outerShdw blurRad="50800" dist="38100" dir="8100000" algn="tr" rotWithShape="0">
                    <a:prstClr val="black">
                      <a:alpha val="40000"/>
                    </a:prstClr>
                  </a:outerShdw>
                </a:effectLst>
                <a:latin typeface="Gill Sans Infant Std"/>
                <a:cs typeface="Arial" panose="020B0604020202020204" pitchFamily="34" charset="0"/>
              </a:endParaRPr>
            </a:p>
          </p:txBody>
        </p:sp>
        <p:sp>
          <p:nvSpPr>
            <p:cNvPr id="15" name="Rectangle 14">
              <a:extLst>
                <a:ext uri="{FF2B5EF4-FFF2-40B4-BE49-F238E27FC236}">
                  <a16:creationId xmlns:a16="http://schemas.microsoft.com/office/drawing/2014/main" id="{A4B5E040-8D3B-73EF-E446-3F73BD684C07}"/>
                </a:ext>
              </a:extLst>
            </p:cNvPr>
            <p:cNvSpPr/>
            <p:nvPr/>
          </p:nvSpPr>
          <p:spPr>
            <a:xfrm>
              <a:off x="8145539" y="1768799"/>
              <a:ext cx="1913654" cy="1180500"/>
            </a:xfrm>
            <a:prstGeom prst="rect">
              <a:avLst/>
            </a:prstGeom>
            <a:noFill/>
          </p:spPr>
          <p:txBody>
            <a:bodyPr wrap="square" lIns="68580" tIns="34290" rIns="68580" bIns="34290" numCol="1" rtlCol="1">
              <a:prstTxWarp prst="textTriangle">
                <a:avLst>
                  <a:gd name="adj" fmla="val 67118"/>
                </a:avLst>
              </a:prstTxWarp>
              <a:spAutoFit/>
            </a:bodyPr>
            <a:lstStyle/>
            <a:p>
              <a:pPr algn="ctr" defTabSz="342900" rtl="1"/>
              <a:r>
                <a:rPr lang="ar-YE" sz="2400" b="1">
                  <a:ln w="12700">
                    <a:solidFill>
                      <a:srgbClr val="000000"/>
                    </a:solidFill>
                    <a:prstDash val="solid"/>
                  </a:ln>
                  <a:solidFill>
                    <a:srgbClr val="FF0000"/>
                  </a:solidFill>
                  <a:effectLst>
                    <a:outerShdw blurRad="50800" dist="38100" dir="8100000" algn="tr" rotWithShape="0">
                      <a:prstClr val="black">
                        <a:alpha val="40000"/>
                      </a:prstClr>
                    </a:outerShdw>
                  </a:effectLst>
                  <a:latin typeface="Gill Sans Infant Std"/>
                  <a:cs typeface="Arial" panose="020B0604020202020204" pitchFamily="34" charset="0"/>
                </a:rPr>
                <a:t>الدعم ال</a:t>
              </a:r>
              <a:r>
                <a:rPr lang="ar" sz="2400" b="1">
                  <a:ln w="12700">
                    <a:solidFill>
                      <a:srgbClr val="000000"/>
                    </a:solidFill>
                    <a:prstDash val="solid"/>
                  </a:ln>
                  <a:solidFill>
                    <a:srgbClr val="FF0000"/>
                  </a:solidFill>
                  <a:effectLst>
                    <a:outerShdw blurRad="50800" dist="38100" dir="8100000" algn="tr" rotWithShape="0">
                      <a:prstClr val="black">
                        <a:alpha val="40000"/>
                      </a:prstClr>
                    </a:outerShdw>
                  </a:effectLst>
                  <a:latin typeface="Gill Sans Infant Std"/>
                  <a:cs typeface="Arial" panose="020B0604020202020204" pitchFamily="34" charset="0"/>
                </a:rPr>
                <a:t>سريري</a:t>
              </a:r>
            </a:p>
          </p:txBody>
        </p:sp>
      </p:grpSp>
    </p:spTree>
    <p:extLst>
      <p:ext uri="{BB962C8B-B14F-4D97-AF65-F5344CB8AC3E}">
        <p14:creationId xmlns:p14="http://schemas.microsoft.com/office/powerpoint/2010/main" val="393221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3518" y="194196"/>
            <a:ext cx="9528048" cy="905256"/>
          </a:xfrm>
        </p:spPr>
        <p:txBody>
          <a:bodyPr rtlCol="1"/>
          <a:lstStyle/>
          <a:p>
            <a:pPr rtl="1"/>
            <a:r>
              <a:rPr lang="ar-YE">
                <a:latin typeface="Arial"/>
                <a:cs typeface="Arial"/>
              </a:rPr>
              <a:t>الأدلة الوطنية لتقديم الرعاية المتواجدة حالياً</a:t>
            </a:r>
            <a:endParaRPr lang="en-UK">
              <a:latin typeface="Arial"/>
              <a:cs typeface="Arial"/>
            </a:endParaRPr>
          </a:p>
        </p:txBody>
      </p:sp>
      <p:grpSp>
        <p:nvGrpSpPr>
          <p:cNvPr id="11" name="Group 10">
            <a:extLst>
              <a:ext uri="{FF2B5EF4-FFF2-40B4-BE49-F238E27FC236}">
                <a16:creationId xmlns:a16="http://schemas.microsoft.com/office/drawing/2014/main" id="{6FEA4A17-E122-0421-642C-B88BD93EC874}"/>
              </a:ext>
            </a:extLst>
          </p:cNvPr>
          <p:cNvGrpSpPr/>
          <p:nvPr/>
        </p:nvGrpSpPr>
        <p:grpSpPr>
          <a:xfrm>
            <a:off x="2823394" y="1245520"/>
            <a:ext cx="7538171" cy="4952081"/>
            <a:chOff x="2819751" y="179715"/>
            <a:chExt cx="8341726" cy="5707724"/>
          </a:xfrm>
        </p:grpSpPr>
        <p:pic>
          <p:nvPicPr>
            <p:cNvPr id="7" name="Picture 6">
              <a:extLst>
                <a:ext uri="{FF2B5EF4-FFF2-40B4-BE49-F238E27FC236}">
                  <a16:creationId xmlns:a16="http://schemas.microsoft.com/office/drawing/2014/main" id="{9C4C563B-E349-23AE-0C0A-422A0D55C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41" t="13863" r="7880"/>
            <a:stretch/>
          </p:blipFill>
          <p:spPr>
            <a:xfrm>
              <a:off x="2819751" y="179715"/>
              <a:ext cx="2595341" cy="30485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4987BF1-B294-625C-C434-619D3168AA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91" t="3622" r="2191" b="3417"/>
            <a:stretch/>
          </p:blipFill>
          <p:spPr>
            <a:xfrm>
              <a:off x="5750567" y="200626"/>
              <a:ext cx="2168299" cy="3888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10F4223-FE79-ED3E-9EDF-0634492054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78"/>
            <a:stretch/>
          </p:blipFill>
          <p:spPr>
            <a:xfrm>
              <a:off x="8442244" y="535266"/>
              <a:ext cx="2719233" cy="2161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7D4B018-C6A5-ABD9-1F85-098E40181B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7492" y="3339102"/>
              <a:ext cx="2933985" cy="2548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24875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6">
            <a:extLst>
              <a:ext uri="{FF2B5EF4-FFF2-40B4-BE49-F238E27FC236}">
                <a16:creationId xmlns:a16="http://schemas.microsoft.com/office/drawing/2014/main" id="{77559015-246B-4A3D-A771-94C00AA2A8DF}"/>
              </a:ext>
            </a:extLst>
          </p:cNvPr>
          <p:cNvSpPr/>
          <p:nvPr/>
        </p:nvSpPr>
        <p:spPr>
          <a:xfrm>
            <a:off x="1268965" y="2813366"/>
            <a:ext cx="5601065" cy="2391257"/>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rtl="1"/>
            <a:r>
              <a:rPr lang="ar" sz="2800" cap="all">
                <a:solidFill>
                  <a:schemeClr val="bg1"/>
                </a:solidFill>
                <a:latin typeface="Arial" panose="020B0604020202020204" pitchFamily="34" charset="0"/>
                <a:cs typeface="Arial" panose="020B0604020202020204" pitchFamily="34" charset="0"/>
              </a:rPr>
              <a:t>تُقدَّم سُبُل الدعم إلى جميع الرُضّع صغار الوزن والمعرّضين لمخاطر تغذوية ممن تقل أعمارهم عن 6 أشهر وأمهاتهم للمساعدة على البقاء على قيد الحياة والنمو</a:t>
            </a:r>
          </a:p>
        </p:txBody>
      </p:sp>
      <p:pic>
        <p:nvPicPr>
          <p:cNvPr id="2" name="Picture 1" descr="Logo&#10;&#10;Description automatically generated">
            <a:extLst>
              <a:ext uri="{FF2B5EF4-FFF2-40B4-BE49-F238E27FC236}">
                <a16:creationId xmlns:a16="http://schemas.microsoft.com/office/drawing/2014/main" id="{58E06EA1-EF2C-A1AA-2424-B2DA10484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301" y="826380"/>
            <a:ext cx="4214346" cy="1369662"/>
          </a:xfrm>
          <a:prstGeom prst="rect">
            <a:avLst/>
          </a:prstGeom>
        </p:spPr>
      </p:pic>
      <p:pic>
        <p:nvPicPr>
          <p:cNvPr id="3" name="Picture 2" descr="https://southcentralus1-mediap.svc.ms/transform/thumbnail?provider=spo&amp;inputFormat=png&amp;cs=fFNQTw&amp;docid=https%3A%2F%2Fsavechildrenusa.sharepoint.com%3A443%2F_api%2Fv2.0%2Fdrives%2Fb!2XsgDHmJ_0OV4_hZIyuDm9DhSC-4fNlBgovtgf3rCXJsDQD_11CyRI29WdtExBG2%2Fitems%2F014BCWXIFMSXIONNWIBZCKOKWRCIY3O2MW%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432&amp;height=432&amp;action=Access">
            <a:extLst>
              <a:ext uri="{FF2B5EF4-FFF2-40B4-BE49-F238E27FC236}">
                <a16:creationId xmlns:a16="http://schemas.microsoft.com/office/drawing/2014/main" id="{35534326-B1F3-311C-B044-58C5EB1F2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412" y="1356992"/>
            <a:ext cx="4030809" cy="403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66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32D478-7689-1576-ED88-DB4B77F7DDE7}"/>
              </a:ext>
            </a:extLst>
          </p:cNvPr>
          <p:cNvPicPr>
            <a:picLocks noChangeAspect="1"/>
          </p:cNvPicPr>
          <p:nvPr/>
        </p:nvPicPr>
        <p:blipFill>
          <a:blip r:embed="rId3"/>
          <a:stretch>
            <a:fillRect/>
          </a:stretch>
        </p:blipFill>
        <p:spPr>
          <a:xfrm>
            <a:off x="0" y="1143000"/>
            <a:ext cx="7796481" cy="5197654"/>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771911" y="337076"/>
            <a:ext cx="4155133" cy="5700039"/>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الثانية</a:t>
            </a:r>
          </a:p>
          <a:p>
            <a:pPr algn="ctr" rtl="1">
              <a:spcBef>
                <a:spcPts val="2400"/>
              </a:spcBef>
            </a:pPr>
            <a:endParaRPr lang="en-GB" sz="5000">
              <a:solidFill>
                <a:schemeClr val="tx1"/>
              </a:solidFill>
              <a:latin typeface="Arial" panose="020B0604020202020204" pitchFamily="34" charset="0"/>
            </a:endParaRPr>
          </a:p>
          <a:p>
            <a:pPr algn="ctr" rtl="1">
              <a:spcBef>
                <a:spcPts val="2400"/>
              </a:spcBef>
            </a:pPr>
            <a:r>
              <a:rPr lang="ar-YE" sz="5000">
                <a:solidFill>
                  <a:schemeClr val="tx1"/>
                </a:solidFill>
                <a:latin typeface="Arial"/>
                <a:cs typeface="Arial"/>
              </a:rPr>
              <a:t>ال</a:t>
            </a:r>
            <a:r>
              <a:rPr lang="ar" sz="5000">
                <a:solidFill>
                  <a:schemeClr val="tx1"/>
                </a:solidFill>
                <a:latin typeface="Arial"/>
                <a:cs typeface="Arial"/>
              </a:rPr>
              <a:t>مخاطر التغذ</a:t>
            </a:r>
            <a:r>
              <a:rPr lang="ar-YE" sz="5000">
                <a:solidFill>
                  <a:schemeClr val="tx1"/>
                </a:solidFill>
                <a:latin typeface="Arial"/>
                <a:cs typeface="Arial"/>
              </a:rPr>
              <a:t>و</a:t>
            </a:r>
            <a:r>
              <a:rPr lang="ar" sz="5000">
                <a:solidFill>
                  <a:schemeClr val="tx1"/>
                </a:solidFill>
                <a:latin typeface="Arial"/>
                <a:cs typeface="Arial"/>
              </a:rPr>
              <a:t>ية</a:t>
            </a:r>
            <a:r>
              <a:rPr lang="ar" sz="5000">
                <a:solidFill>
                  <a:srgbClr val="00B050"/>
                </a:solidFill>
                <a:latin typeface="Arial"/>
                <a:cs typeface="Arial"/>
              </a:rPr>
              <a:t> </a:t>
            </a:r>
            <a:r>
              <a:rPr lang="ar" sz="5000">
                <a:solidFill>
                  <a:schemeClr val="tx1"/>
                </a:solidFill>
                <a:latin typeface="Arial"/>
                <a:cs typeface="Arial"/>
              </a:rPr>
              <a:t>عند الرُضّع ممن تقل أعمارهم عن 6 أشهر</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7667" y="0"/>
            <a:ext cx="7166737" cy="6923613"/>
          </a:xfrm>
          <a:prstGeom prst="rect">
            <a:avLst/>
          </a:prstGeom>
        </p:spPr>
      </p:pic>
    </p:spTree>
    <p:extLst>
      <p:ext uri="{BB962C8B-B14F-4D97-AF65-F5344CB8AC3E}">
        <p14:creationId xmlns:p14="http://schemas.microsoft.com/office/powerpoint/2010/main" val="270713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latin typeface="Arial"/>
                <a:cs typeface="Arial"/>
              </a:rPr>
              <a:t>الوحدة الثانية - النشاط</a:t>
            </a:r>
            <a:br>
              <a:rPr lang="en-GB"/>
            </a:br>
            <a:r>
              <a:rPr lang="ar">
                <a:latin typeface="Arial"/>
                <a:cs typeface="Arial"/>
              </a:rPr>
              <a:t>ت</a:t>
            </a:r>
            <a:r>
              <a:rPr lang="ar-YE">
                <a:latin typeface="Arial"/>
                <a:cs typeface="Arial"/>
              </a:rPr>
              <a:t>عريف</a:t>
            </a:r>
            <a:r>
              <a:rPr lang="ar">
                <a:solidFill>
                  <a:srgbClr val="00B050"/>
                </a:solidFill>
                <a:latin typeface="Arial"/>
                <a:cs typeface="Arial"/>
              </a:rPr>
              <a:t> </a:t>
            </a:r>
            <a:r>
              <a:rPr lang="ar">
                <a:solidFill>
                  <a:schemeClr val="accent1"/>
                </a:solidFill>
                <a:latin typeface="Arial"/>
                <a:cs typeface="Arial"/>
              </a:rPr>
              <a:t>الرُضّع صغار الوزن والمعرّضين لمخاطر تغذوية</a:t>
            </a:r>
            <a:endParaRPr lang="en-UK">
              <a:solidFill>
                <a:schemeClr val="accent1"/>
              </a:solidFill>
              <a:latin typeface="Arial"/>
              <a:cs typeface="Arial"/>
            </a:endParaRPr>
          </a:p>
        </p:txBody>
      </p:sp>
      <p:sp>
        <p:nvSpPr>
          <p:cNvPr id="4" name="Rounded Rectangle 6">
            <a:extLst>
              <a:ext uri="{FF2B5EF4-FFF2-40B4-BE49-F238E27FC236}">
                <a16:creationId xmlns:a16="http://schemas.microsoft.com/office/drawing/2014/main" id="{05691FD2-C094-836D-3C9B-72D6945DB2F3}"/>
              </a:ext>
            </a:extLst>
          </p:cNvPr>
          <p:cNvSpPr/>
          <p:nvPr/>
        </p:nvSpPr>
        <p:spPr>
          <a:xfrm>
            <a:off x="2817253" y="2522053"/>
            <a:ext cx="6909374" cy="2697310"/>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defTabSz="685800" rtl="1">
              <a:lnSpc>
                <a:spcPct val="107000"/>
              </a:lnSpc>
            </a:pPr>
            <a:r>
              <a:rPr lang="ar" sz="3200">
                <a:solidFill>
                  <a:schemeClr val="bg1"/>
                </a:solidFill>
                <a:latin typeface="Oswald" pitchFamily="2" charset="77"/>
                <a:ea typeface="Calibri" panose="020F0502020204030204" pitchFamily="34" charset="0"/>
                <a:cs typeface="Arial" panose="020B0604020202020204" pitchFamily="34" charset="0"/>
              </a:rPr>
              <a:t>ما المقصود بالمصطلح " الرُضّع صغار الوزن والمعرّضين لمخاطر تغذوية ممن تقل أعمارهم عن 6 أشهر"؟</a:t>
            </a:r>
          </a:p>
        </p:txBody>
      </p:sp>
    </p:spTree>
    <p:extLst>
      <p:ext uri="{BB962C8B-B14F-4D97-AF65-F5344CB8AC3E}">
        <p14:creationId xmlns:p14="http://schemas.microsoft.com/office/powerpoint/2010/main" val="3164639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0521696" cy="905256"/>
          </a:xfrm>
        </p:spPr>
        <p:txBody>
          <a:bodyPr rtlCol="1">
            <a:normAutofit fontScale="90000"/>
          </a:bodyPr>
          <a:lstStyle/>
          <a:p>
            <a:pPr rtl="1"/>
            <a:r>
              <a:rPr lang="ar-YE"/>
              <a:t>ال</a:t>
            </a:r>
            <a:r>
              <a:rPr lang="ar"/>
              <a:t>مخاطر التغذ</a:t>
            </a:r>
            <a:r>
              <a:rPr lang="ar-YE"/>
              <a:t>و</a:t>
            </a:r>
            <a:r>
              <a:rPr lang="ar"/>
              <a:t>ية عند الرُضّع ممن تقل أعمارهم عن 6 أشهر</a:t>
            </a:r>
            <a:br>
              <a:rPr lang="en-GB"/>
            </a:br>
            <a:r>
              <a:rPr lang="ar">
                <a:solidFill>
                  <a:schemeClr val="accent1"/>
                </a:solidFill>
              </a:rPr>
              <a:t>تقييم </a:t>
            </a:r>
            <a:r>
              <a:rPr lang="ar-YE">
                <a:solidFill>
                  <a:schemeClr val="accent1"/>
                </a:solidFill>
              </a:rPr>
              <a:t>ال</a:t>
            </a:r>
            <a:r>
              <a:rPr lang="ar">
                <a:solidFill>
                  <a:schemeClr val="accent1"/>
                </a:solidFill>
              </a:rPr>
              <a:t>مخاطر التغذ</a:t>
            </a:r>
            <a:r>
              <a:rPr lang="ar-YE">
                <a:solidFill>
                  <a:schemeClr val="accent1"/>
                </a:solidFill>
              </a:rPr>
              <a:t>و</a:t>
            </a:r>
            <a:r>
              <a:rPr lang="ar">
                <a:solidFill>
                  <a:schemeClr val="accent1"/>
                </a:solidFill>
              </a:rPr>
              <a:t>ية</a:t>
            </a:r>
            <a:endParaRPr lang="en-UK">
              <a:solidFill>
                <a:schemeClr val="accent1"/>
              </a:solidFill>
            </a:endParaRPr>
          </a:p>
        </p:txBody>
      </p:sp>
      <p:pic>
        <p:nvPicPr>
          <p:cNvPr id="2" name="Picture 4" descr="https://southcentralus1-mediap.svc.ms/transform/thumbnail?provider=spo&amp;inputFormat=png&amp;cs=fFNQTw&amp;docid=https%3A%2F%2Fsavechildrenusa.sharepoint.com%3A443%2F_api%2Fv2.0%2Fdrives%2Fb!2XsgDHmJ_0OV4_hZIyuDm9DhSC-4fNlBgovtgf3rCXJsDQD_11CyRI29WdtExBG2%2Fitems%2F014BCWXIHYOPEKIGJXQBDKRDSITIH7F4MD%3Fversion%3DPublished&amp;access_token=eyJ0eXAiOiJKV1QiLCJhbGciOiJub25lIn0.eyJhdWQiOiIwMDAwMDAwMy0wMDAwLTBmZjEtY2UwMC0wMDAwMDAwMDAwMDAvc2F2ZWNoaWxkcmVudXNhLnNoYXJlcG9pbnQuY29tQGQxOTM0YjJkLTc5MmMtNDdjYy1hMmY1LWZjNjM0MTgzY2QyZCIsImlzcyI6IjAwMDAwMDAzLTAwMDAtMGZmMS1jZTAwLTAwMDAwMDAwMDAwMCIsIm5iZiI6IjE1ODczOTA2NDIiLCJleHAiOiIxNTg3NDEyMjQyIiwiZW5kcG9pbnR1cmwiOiJpbUxFSS8xNmNvYkNIc2NNMkRWd0Z3c1QzZ3Vnak95L1BKVDlGUUVHclZBPSIsImVuZHBvaW50dXJsTGVuZ3RoIjoiMTIyIiwiaXNsb29wYmFjayI6IlRydWUiLCJjaWQiOiJOMlJoTURSaE9XWXRZekF5TWkwd01EQXdMVFl4TWpJdE5Ua3daV0l6TldVMFpUa3giLCJ2ZXIiOiJoYXNoZWRwcm9vZnRva2VuIiwic2l0ZWlkIjoiTUdNeU1EZGlaRGt0T0RrM09TMDBNMlptTFRrMVpUTXRaamcxT1RJek1tSTRNemxpIiwic2lnbmluX3N0YXRlIjoiW1wia21zaVwiXSIsIm5hbWVpZCI6IjAjLmZ8bWVtYmVyc2hpcHxhYnVycmVsbEBzYXZlY2hpbGRyZW4ub3JnIiwibmlpIjoibWljcm9zb2Z0LnNoYXJlcG9pbnQiLCJpc3VzZXIiOiJ0cnVlIiwiY2FjaGVrZXkiOiIwaC5mfG1lbWJlcnNoaXB8MTAwMzIwMDA5OTY0ZmY4MkBsaXZlLmNvbSIsInR0IjoiMCIsInVzZVBlcnNpc3RlbnRDb29raWUiOiIzIn0.TzQyd0ZiTjdlS3dNdUhEUk11bEs4L0JGUFlpQTltTUdzUE96bW4zWlN4Yz0&amp;encodeFailures=1&amp;srcWidth=&amp;srcHeight=&amp;width=801&amp;height=801&amp;action=Access">
            <a:extLst>
              <a:ext uri="{FF2B5EF4-FFF2-40B4-BE49-F238E27FC236}">
                <a16:creationId xmlns:a16="http://schemas.microsoft.com/office/drawing/2014/main" id="{7E389FEE-920C-6F97-E1E0-E3AA777DDF5F}"/>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145587" y="1856391"/>
            <a:ext cx="2453179" cy="47114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E45260D-F54A-A5C8-C817-892DF715C953}"/>
              </a:ext>
            </a:extLst>
          </p:cNvPr>
          <p:cNvGrpSpPr/>
          <p:nvPr/>
        </p:nvGrpSpPr>
        <p:grpSpPr>
          <a:xfrm>
            <a:off x="2805725" y="1874054"/>
            <a:ext cx="5368318" cy="4371398"/>
            <a:chOff x="229131" y="1374677"/>
            <a:chExt cx="6071525" cy="4944016"/>
          </a:xfrm>
        </p:grpSpPr>
        <p:grpSp>
          <p:nvGrpSpPr>
            <p:cNvPr id="7" name="Group 6">
              <a:extLst>
                <a:ext uri="{FF2B5EF4-FFF2-40B4-BE49-F238E27FC236}">
                  <a16:creationId xmlns:a16="http://schemas.microsoft.com/office/drawing/2014/main" id="{5C169646-50AE-CAB5-9E41-D6BA4F582C7C}"/>
                </a:ext>
              </a:extLst>
            </p:cNvPr>
            <p:cNvGrpSpPr/>
            <p:nvPr/>
          </p:nvGrpSpPr>
          <p:grpSpPr>
            <a:xfrm>
              <a:off x="782533" y="1374677"/>
              <a:ext cx="5518123" cy="4944016"/>
              <a:chOff x="953291" y="1042954"/>
              <a:chExt cx="7306268" cy="6478458"/>
            </a:xfrm>
          </p:grpSpPr>
          <p:sp>
            <p:nvSpPr>
              <p:cNvPr id="9" name="Cross 8">
                <a:extLst>
                  <a:ext uri="{FF2B5EF4-FFF2-40B4-BE49-F238E27FC236}">
                    <a16:creationId xmlns:a16="http://schemas.microsoft.com/office/drawing/2014/main" id="{1FD7CD94-30AB-AE19-6305-A15BE293E644}"/>
                  </a:ext>
                </a:extLst>
              </p:cNvPr>
              <p:cNvSpPr/>
              <p:nvPr/>
            </p:nvSpPr>
            <p:spPr>
              <a:xfrm>
                <a:off x="4399159" y="1042954"/>
                <a:ext cx="3162381" cy="2587273"/>
              </a:xfrm>
              <a:prstGeom prst="plus">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sz="1600">
                    <a:latin typeface="Arial" panose="020B0604020202020204" pitchFamily="34" charset="0"/>
                    <a:cs typeface="Arial" panose="020B0604020202020204" pitchFamily="34" charset="0"/>
                  </a:rPr>
                  <a:t>الحالة التغذوية للرُضّع</a:t>
                </a:r>
              </a:p>
            </p:txBody>
          </p:sp>
          <p:sp>
            <p:nvSpPr>
              <p:cNvPr id="10" name="Cross 9">
                <a:extLst>
                  <a:ext uri="{FF2B5EF4-FFF2-40B4-BE49-F238E27FC236}">
                    <a16:creationId xmlns:a16="http://schemas.microsoft.com/office/drawing/2014/main" id="{B4A1FF83-E986-5B54-0DF4-30AE5AB7FAED}"/>
                  </a:ext>
                </a:extLst>
              </p:cNvPr>
              <p:cNvSpPr/>
              <p:nvPr/>
            </p:nvSpPr>
            <p:spPr>
              <a:xfrm>
                <a:off x="953291" y="4849574"/>
                <a:ext cx="3036110" cy="2671838"/>
              </a:xfrm>
              <a:prstGeom prst="plus">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rtl="1"/>
                <a:r>
                  <a:rPr lang="ar-YE" sz="1600">
                    <a:solidFill>
                      <a:schemeClr val="tx1"/>
                    </a:solidFill>
                    <a:latin typeface="Arial"/>
                    <a:cs typeface="Arial"/>
                  </a:rPr>
                  <a:t>الممارسات</a:t>
                </a:r>
                <a:r>
                  <a:rPr lang="ar" sz="1600">
                    <a:solidFill>
                      <a:schemeClr val="tx1"/>
                    </a:solidFill>
                    <a:latin typeface="Arial"/>
                    <a:cs typeface="Arial"/>
                  </a:rPr>
                  <a:t> التغذ</a:t>
                </a:r>
                <a:r>
                  <a:rPr lang="ar-YE" sz="1600">
                    <a:solidFill>
                      <a:schemeClr val="tx1"/>
                    </a:solidFill>
                    <a:latin typeface="Arial"/>
                    <a:cs typeface="Arial"/>
                  </a:rPr>
                  <a:t>و</a:t>
                </a:r>
                <a:r>
                  <a:rPr lang="ar" sz="1600">
                    <a:solidFill>
                      <a:schemeClr val="tx1"/>
                    </a:solidFill>
                    <a:latin typeface="Arial"/>
                    <a:cs typeface="Arial"/>
                  </a:rPr>
                  <a:t>ية</a:t>
                </a:r>
              </a:p>
            </p:txBody>
          </p:sp>
          <p:sp>
            <p:nvSpPr>
              <p:cNvPr id="11" name="Cross 10">
                <a:extLst>
                  <a:ext uri="{FF2B5EF4-FFF2-40B4-BE49-F238E27FC236}">
                    <a16:creationId xmlns:a16="http://schemas.microsoft.com/office/drawing/2014/main" id="{ACBEC47D-87A3-3245-5A28-F8188321F6DC}"/>
                  </a:ext>
                </a:extLst>
              </p:cNvPr>
              <p:cNvSpPr/>
              <p:nvPr/>
            </p:nvSpPr>
            <p:spPr>
              <a:xfrm>
                <a:off x="5143353" y="4194657"/>
                <a:ext cx="3116206" cy="2693974"/>
              </a:xfrm>
              <a:prstGeom prst="plus">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sz="1600">
                    <a:latin typeface="Arial" panose="020B0604020202020204" pitchFamily="34" charset="0"/>
                    <a:cs typeface="Arial" panose="020B0604020202020204" pitchFamily="34" charset="0"/>
                  </a:rPr>
                  <a:t>الصحة النفسية </a:t>
                </a:r>
              </a:p>
              <a:p>
                <a:pPr algn="ctr" rtl="1"/>
                <a:r>
                  <a:rPr lang="ar" sz="1600">
                    <a:latin typeface="Arial" panose="020B0604020202020204" pitchFamily="34" charset="0"/>
                    <a:cs typeface="Arial" panose="020B0604020202020204" pitchFamily="34" charset="0"/>
                  </a:rPr>
                  <a:t>للأم</a:t>
                </a:r>
              </a:p>
            </p:txBody>
          </p:sp>
          <p:sp>
            <p:nvSpPr>
              <p:cNvPr id="12" name="Cross 11">
                <a:extLst>
                  <a:ext uri="{FF2B5EF4-FFF2-40B4-BE49-F238E27FC236}">
                    <a16:creationId xmlns:a16="http://schemas.microsoft.com/office/drawing/2014/main" id="{1D9F0F07-EC69-1B91-47E9-117A34084D7A}"/>
                  </a:ext>
                </a:extLst>
              </p:cNvPr>
              <p:cNvSpPr/>
              <p:nvPr/>
            </p:nvSpPr>
            <p:spPr>
              <a:xfrm>
                <a:off x="2654238" y="2934902"/>
                <a:ext cx="3171639" cy="2587273"/>
              </a:xfrm>
              <a:prstGeom prst="plu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a:r>
                  <a:rPr lang="ar" sz="1600" b="1">
                    <a:solidFill>
                      <a:schemeClr val="tx1"/>
                    </a:solidFill>
                    <a:latin typeface="Arial"/>
                    <a:cs typeface="Arial"/>
                  </a:rPr>
                  <a:t>عوامل الخطر المتعلقة </a:t>
                </a:r>
                <a:r>
                  <a:rPr lang="ar-YE" sz="1600" b="1">
                    <a:solidFill>
                      <a:schemeClr val="tx1"/>
                    </a:solidFill>
                    <a:effectLst/>
                    <a:latin typeface="Arial"/>
                    <a:ea typeface="Lato"/>
                    <a:cs typeface="Arial"/>
                  </a:rPr>
                  <a:t>إدارة الرضع الصغار و المعرضين للمخاطر التغذوية أقل من ستة أشهر و أمهاتهم (مامي)</a:t>
                </a:r>
                <a:r>
                  <a:rPr lang="ar-YE" sz="1600" b="1">
                    <a:solidFill>
                      <a:schemeClr val="tx1"/>
                    </a:solidFill>
                    <a:latin typeface="Arial"/>
                    <a:ea typeface="Lato"/>
                    <a:cs typeface="Arial"/>
                  </a:rPr>
                  <a:t> </a:t>
                </a:r>
                <a:endParaRPr lang="ar" sz="1600" b="1">
                  <a:solidFill>
                    <a:schemeClr val="tx1"/>
                  </a:solidFill>
                  <a:latin typeface="Arial" panose="020B0604020202020204" pitchFamily="34" charset="0"/>
                  <a:cs typeface="Arial" panose="020B0604020202020204" pitchFamily="34" charset="0"/>
                </a:endParaRPr>
              </a:p>
            </p:txBody>
          </p:sp>
        </p:grpSp>
        <p:sp>
          <p:nvSpPr>
            <p:cNvPr id="8" name="Cross 7">
              <a:extLst>
                <a:ext uri="{FF2B5EF4-FFF2-40B4-BE49-F238E27FC236}">
                  <a16:creationId xmlns:a16="http://schemas.microsoft.com/office/drawing/2014/main" id="{FF8EC973-4EE0-0D80-24A3-B7F28C2492E8}"/>
                </a:ext>
              </a:extLst>
            </p:cNvPr>
            <p:cNvSpPr/>
            <p:nvPr/>
          </p:nvSpPr>
          <p:spPr>
            <a:xfrm>
              <a:off x="229131" y="1696663"/>
              <a:ext cx="2376264" cy="2153944"/>
            </a:xfrm>
            <a:prstGeom prst="plus">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sz="1600">
                  <a:solidFill>
                    <a:schemeClr val="tx1"/>
                  </a:solidFill>
                  <a:latin typeface="Arial" panose="020B0604020202020204" pitchFamily="34" charset="0"/>
                  <a:cs typeface="Arial" panose="020B0604020202020204" pitchFamily="34" charset="0"/>
                </a:rPr>
                <a:t>الحالة السريرية </a:t>
              </a:r>
            </a:p>
            <a:p>
              <a:pPr algn="ctr" rtl="1"/>
              <a:r>
                <a:rPr lang="ar" sz="1600">
                  <a:solidFill>
                    <a:schemeClr val="tx1"/>
                  </a:solidFill>
                  <a:latin typeface="Arial" panose="020B0604020202020204" pitchFamily="34" charset="0"/>
                  <a:cs typeface="Arial" panose="020B0604020202020204" pitchFamily="34" charset="0"/>
                </a:rPr>
                <a:t>للرُضّع</a:t>
              </a:r>
            </a:p>
          </p:txBody>
        </p:sp>
      </p:grpSp>
    </p:spTree>
    <p:extLst>
      <p:ext uri="{BB962C8B-B14F-4D97-AF65-F5344CB8AC3E}">
        <p14:creationId xmlns:p14="http://schemas.microsoft.com/office/powerpoint/2010/main" val="2075585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Autofit/>
          </a:bodyPr>
          <a:lstStyle/>
          <a:p>
            <a:r>
              <a:rPr lang="ar-YE" sz="2800">
                <a:latin typeface="Arial"/>
                <a:cs typeface="Arial"/>
              </a:rPr>
              <a:t>ال</a:t>
            </a:r>
            <a:r>
              <a:rPr lang="ar" sz="2800">
                <a:latin typeface="Arial"/>
                <a:cs typeface="Arial"/>
              </a:rPr>
              <a:t>مخاطر التغذ</a:t>
            </a:r>
            <a:r>
              <a:rPr lang="ar-YE" sz="2800">
                <a:latin typeface="Arial"/>
                <a:cs typeface="Arial"/>
              </a:rPr>
              <a:t>و</a:t>
            </a:r>
            <a:r>
              <a:rPr lang="ar" sz="2800">
                <a:latin typeface="Arial"/>
                <a:cs typeface="Arial"/>
              </a:rPr>
              <a:t>ية عند الرُضّع ممن تقل أعمارهم عن 6 أشهر</a:t>
            </a:r>
            <a:br>
              <a:rPr lang="en-GB" sz="2800"/>
            </a:br>
            <a:r>
              <a:rPr lang="ar" sz="2800">
                <a:solidFill>
                  <a:schemeClr val="accent1"/>
                </a:solidFill>
                <a:latin typeface="Arial"/>
                <a:cs typeface="Arial"/>
              </a:rPr>
              <a:t>عوامل الخطر المتعلقة </a:t>
            </a:r>
            <a:r>
              <a:rPr lang="ar-YE" sz="2800">
                <a:solidFill>
                  <a:schemeClr val="accent1"/>
                </a:solidFill>
                <a:latin typeface="Arial"/>
                <a:cs typeface="Arial"/>
              </a:rPr>
              <a:t>ب</a:t>
            </a:r>
            <a:r>
              <a:rPr lang="ar-YE" sz="2800" b="1">
                <a:effectLst/>
                <a:latin typeface="Arial"/>
                <a:ea typeface="Lato"/>
                <a:cs typeface="Arial"/>
              </a:rPr>
              <a:t>إدارة الرضع الصغار و المعرضين للمخاطر التغذوية أقل</a:t>
            </a:r>
            <a:r>
              <a:rPr lang="ar-YE" sz="2800" b="1">
                <a:solidFill>
                  <a:srgbClr val="00B050"/>
                </a:solidFill>
                <a:effectLst/>
                <a:latin typeface="Arial"/>
                <a:ea typeface="Lato"/>
                <a:cs typeface="Arial"/>
              </a:rPr>
              <a:t> </a:t>
            </a:r>
            <a:r>
              <a:rPr lang="ar-YE" sz="2800" b="1">
                <a:effectLst/>
                <a:latin typeface="Arial"/>
                <a:ea typeface="Lato"/>
                <a:cs typeface="Arial"/>
              </a:rPr>
              <a:t>من ستة أشهر و أمهاتهم (مامي)</a:t>
            </a:r>
            <a:r>
              <a:rPr lang="ar-YE" sz="2800" b="1">
                <a:solidFill>
                  <a:srgbClr val="00B050"/>
                </a:solidFill>
                <a:latin typeface="Arial"/>
                <a:ea typeface="Lato"/>
                <a:cs typeface="Arial"/>
              </a:rPr>
              <a:t> </a:t>
            </a:r>
            <a:endParaRPr lang="en-UK" sz="2800">
              <a:solidFill>
                <a:schemeClr val="accent1"/>
              </a:solidFill>
            </a:endParaRPr>
          </a:p>
        </p:txBody>
      </p:sp>
      <p:sp>
        <p:nvSpPr>
          <p:cNvPr id="4" name="Cross 3">
            <a:extLst>
              <a:ext uri="{FF2B5EF4-FFF2-40B4-BE49-F238E27FC236}">
                <a16:creationId xmlns:a16="http://schemas.microsoft.com/office/drawing/2014/main" id="{40AB4090-99AF-767E-6885-7B4AA2ACBB15}"/>
              </a:ext>
            </a:extLst>
          </p:cNvPr>
          <p:cNvSpPr/>
          <p:nvPr/>
        </p:nvSpPr>
        <p:spPr>
          <a:xfrm>
            <a:off x="8900585" y="1708466"/>
            <a:ext cx="2395409" cy="1974468"/>
          </a:xfrm>
          <a:prstGeom prst="plus">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rtl="1"/>
            <a:r>
              <a:rPr lang="ar-YE" sz="1600" b="1">
                <a:solidFill>
                  <a:schemeClr val="tx1"/>
                </a:solidFill>
                <a:effectLst/>
                <a:latin typeface="Arial"/>
                <a:ea typeface="Lato"/>
                <a:cs typeface="Arial"/>
              </a:rPr>
              <a:t>إدارة الرضع الصغار و المعرضين للمخاطر التغذوية أقل من ستة أشهر و أمهاتهم (مامي)</a:t>
            </a:r>
            <a:endParaRPr lang="ar" sz="1600">
              <a:solidFill>
                <a:schemeClr val="tx1"/>
              </a:solidFill>
              <a:latin typeface="Arial"/>
              <a:ea typeface="Lato"/>
              <a:cs typeface="Aria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977879" y="1741066"/>
            <a:ext cx="9523556" cy="4476750"/>
          </a:xfrm>
        </p:spPr>
        <p:txBody>
          <a:bodyPr rtlCol="1">
            <a:normAutofit/>
          </a:bodyPr>
          <a:lstStyle/>
          <a:p>
            <a:pPr marL="285750" indent="-285750" rtl="1">
              <a:buChar char="•"/>
            </a:pPr>
            <a:r>
              <a:rPr lang="ar" sz="1800" b="0">
                <a:solidFill>
                  <a:schemeClr val="tx1"/>
                </a:solidFill>
              </a:rPr>
              <a:t>يتيم الأم أو غياب الأم</a:t>
            </a:r>
          </a:p>
          <a:p>
            <a:pPr marL="285750" indent="-285750" rtl="1">
              <a:buChar char="•"/>
            </a:pPr>
            <a:r>
              <a:rPr lang="ar" sz="1800" b="0">
                <a:solidFill>
                  <a:schemeClr val="tx1"/>
                </a:solidFill>
              </a:rPr>
              <a:t>وزن ولادة منخفض (أقل من 2.5 كغ)</a:t>
            </a:r>
          </a:p>
          <a:p>
            <a:pPr marL="285750" indent="-285750" rtl="1">
              <a:buChar char="•"/>
            </a:pPr>
            <a:r>
              <a:rPr lang="ar" sz="1800" b="0">
                <a:solidFill>
                  <a:schemeClr val="tx1"/>
                </a:solidFill>
              </a:rPr>
              <a:t>ولادة مبكرة</a:t>
            </a:r>
            <a:r>
              <a:rPr lang="ar-YE" sz="1800" b="0">
                <a:solidFill>
                  <a:schemeClr val="tx1"/>
                </a:solidFill>
              </a:rPr>
              <a:t> (قبل اوانها)</a:t>
            </a:r>
            <a:endParaRPr lang="ar" sz="1800" b="0">
              <a:solidFill>
                <a:schemeClr val="tx1"/>
              </a:solidFill>
            </a:endParaRPr>
          </a:p>
          <a:p>
            <a:pPr marL="285750" indent="-285750" rtl="1">
              <a:buChar char="•"/>
            </a:pPr>
            <a:r>
              <a:rPr lang="ar" sz="1800" b="0">
                <a:solidFill>
                  <a:schemeClr val="tx1"/>
                </a:solidFill>
              </a:rPr>
              <a:t>ولادة توأمية</a:t>
            </a:r>
            <a:r>
              <a:rPr lang="ar-YE" sz="1800" b="0">
                <a:solidFill>
                  <a:schemeClr val="tx1"/>
                </a:solidFill>
              </a:rPr>
              <a:t> (مصوبة بتؤام او ثلاثه او اكثر)</a:t>
            </a:r>
            <a:endParaRPr lang="ar" sz="1800" b="0">
              <a:solidFill>
                <a:schemeClr val="tx1"/>
              </a:solidFill>
            </a:endParaRPr>
          </a:p>
          <a:p>
            <a:pPr marL="285750" indent="-285750" rtl="1">
              <a:buChar char="•"/>
            </a:pPr>
            <a:r>
              <a:rPr lang="ar" sz="1800" b="0">
                <a:solidFill>
                  <a:schemeClr val="tx1"/>
                </a:solidFill>
              </a:rPr>
              <a:t>أم مراهقة</a:t>
            </a:r>
            <a:r>
              <a:rPr lang="ar-YE" sz="1800" b="0">
                <a:solidFill>
                  <a:schemeClr val="tx1"/>
                </a:solidFill>
              </a:rPr>
              <a:t> "يافعة"</a:t>
            </a:r>
            <a:r>
              <a:rPr lang="ar" sz="1800" b="0">
                <a:solidFill>
                  <a:schemeClr val="tx1"/>
                </a:solidFill>
              </a:rPr>
              <a:t> (أقل من 19 عاماً) </a:t>
            </a:r>
          </a:p>
          <a:p>
            <a:pPr marL="285750" indent="-285750" rtl="1">
              <a:buChar char="•"/>
            </a:pPr>
            <a:r>
              <a:rPr lang="ar" sz="1800" b="0">
                <a:solidFill>
                  <a:schemeClr val="tx1"/>
                </a:solidFill>
              </a:rPr>
              <a:t>أم مصابة بفيروس نقص المناعة البشرية</a:t>
            </a:r>
          </a:p>
          <a:p>
            <a:pPr marL="285750" indent="-285750" rtl="1">
              <a:buChar char="•"/>
            </a:pPr>
            <a:r>
              <a:rPr lang="ar" sz="1800" b="0">
                <a:solidFill>
                  <a:schemeClr val="tx1"/>
                </a:solidFill>
              </a:rPr>
              <a:t>سوء </a:t>
            </a:r>
            <a:r>
              <a:rPr lang="ar-YE" sz="1800" b="0">
                <a:solidFill>
                  <a:schemeClr val="tx1"/>
                </a:solidFill>
              </a:rPr>
              <a:t>ال</a:t>
            </a:r>
            <a:r>
              <a:rPr lang="ar" sz="1800" b="0">
                <a:solidFill>
                  <a:schemeClr val="tx1"/>
                </a:solidFill>
              </a:rPr>
              <a:t>تغذية </a:t>
            </a:r>
            <a:r>
              <a:rPr lang="ar-YE" sz="1800" b="0">
                <a:solidFill>
                  <a:schemeClr val="tx1"/>
                </a:solidFill>
              </a:rPr>
              <a:t>عند </a:t>
            </a:r>
            <a:r>
              <a:rPr lang="ar" sz="1800" b="0">
                <a:solidFill>
                  <a:schemeClr val="tx1"/>
                </a:solidFill>
              </a:rPr>
              <a:t>الأمهات (قياس محيط منتصف الذراع العلوي)</a:t>
            </a:r>
          </a:p>
          <a:p>
            <a:pPr marL="285750" indent="-285750" rtl="1">
              <a:buChar char="•"/>
            </a:pPr>
            <a:r>
              <a:rPr lang="ar" sz="1800" b="0">
                <a:solidFill>
                  <a:schemeClr val="tx1"/>
                </a:solidFill>
              </a:rPr>
              <a:t>كثرة البكاء أو مشاكل النوم</a:t>
            </a:r>
          </a:p>
          <a:p>
            <a:pPr marL="285750" indent="-285750" rtl="1">
              <a:buChar char="•"/>
            </a:pPr>
            <a:r>
              <a:rPr lang="ar" sz="1800" b="0">
                <a:solidFill>
                  <a:schemeClr val="tx1"/>
                </a:solidFill>
              </a:rPr>
              <a:t>مخاوف أخرى على سبيل المثال، إصابة الأمهات بالسل، والأمراض الأخرى، والمغص</a:t>
            </a:r>
          </a:p>
        </p:txBody>
      </p:sp>
    </p:spTree>
    <p:extLst>
      <p:ext uri="{BB962C8B-B14F-4D97-AF65-F5344CB8AC3E}">
        <p14:creationId xmlns:p14="http://schemas.microsoft.com/office/powerpoint/2010/main" val="66972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7409-66D9-EE41-8A74-1738F26A27F2}"/>
              </a:ext>
            </a:extLst>
          </p:cNvPr>
          <p:cNvSpPr txBox="1">
            <a:spLocks/>
          </p:cNvSpPr>
          <p:nvPr/>
        </p:nvSpPr>
        <p:spPr>
          <a:xfrm>
            <a:off x="3977832" y="832967"/>
            <a:ext cx="4236335" cy="903288"/>
          </a:xfrm>
          <a:prstGeom prst="rect">
            <a:avLst/>
          </a:prstGeom>
          <a:noFill/>
        </p:spPr>
        <p:txBody>
          <a:bodyPr tIns="72000" bIns="0" rtlCol="1" anchor="ctr"/>
          <a:lstStyle>
            <a:lvl1pPr algn="r" defTabSz="914400" rtl="1" eaLnBrk="1" latinLnBrk="0" hangingPunct="1">
              <a:lnSpc>
                <a:spcPct val="90000"/>
              </a:lnSpc>
              <a:spcBef>
                <a:spcPct val="0"/>
              </a:spcBef>
              <a:buNone/>
              <a:defRPr sz="4400" kern="1200">
                <a:solidFill>
                  <a:schemeClr val="tx1"/>
                </a:solidFill>
                <a:latin typeface="Oswald Medium" pitchFamily="2" charset="77"/>
                <a:ea typeface="+mj-ea"/>
                <a:cs typeface="+mj-cs"/>
              </a:defRPr>
            </a:lvl1pPr>
          </a:lstStyle>
          <a:p>
            <a:pPr algn="ctr"/>
            <a:r>
              <a:rPr lang="ar-YE">
                <a:solidFill>
                  <a:schemeClr val="bg1"/>
                </a:solidFill>
                <a:latin typeface="Arial" panose="020B0604020202020204" pitchFamily="34" charset="0"/>
                <a:cs typeface="Arial" panose="020B0604020202020204" pitchFamily="34" charset="0"/>
              </a:rPr>
              <a:t>التعارف</a:t>
            </a:r>
            <a:endParaRPr lang="en-UK">
              <a:solidFill>
                <a:schemeClr val="bg1"/>
              </a:solidFill>
              <a:latin typeface="Arial" panose="020B0604020202020204" pitchFamily="34" charset="0"/>
              <a:cs typeface="Arial" panose="020B0604020202020204" pitchFamily="34" charset="0"/>
            </a:endParaRPr>
          </a:p>
        </p:txBody>
      </p:sp>
      <p:pic>
        <p:nvPicPr>
          <p:cNvPr id="4" name="Graphic 3" descr="Boardroom outline">
            <a:extLst>
              <a:ext uri="{FF2B5EF4-FFF2-40B4-BE49-F238E27FC236}">
                <a16:creationId xmlns:a16="http://schemas.microsoft.com/office/drawing/2014/main" id="{DD133E6E-F295-FE69-4CBB-FBB200E87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8893" y="2158037"/>
            <a:ext cx="3594212" cy="3594212"/>
          </a:xfrm>
          <a:prstGeom prst="rect">
            <a:avLst/>
          </a:prstGeom>
        </p:spPr>
      </p:pic>
    </p:spTree>
    <p:extLst>
      <p:ext uri="{BB962C8B-B14F-4D97-AF65-F5344CB8AC3E}">
        <p14:creationId xmlns:p14="http://schemas.microsoft.com/office/powerpoint/2010/main" val="427517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0350246" cy="905256"/>
          </a:xfrm>
        </p:spPr>
        <p:txBody>
          <a:bodyPr rtlCol="1">
            <a:normAutofit fontScale="90000"/>
          </a:bodyPr>
          <a:lstStyle/>
          <a:p>
            <a:pPr rtl="1"/>
            <a:r>
              <a:rPr lang="ar-YE" sz="4400"/>
              <a:t>ال</a:t>
            </a:r>
            <a:r>
              <a:rPr lang="ar" sz="4400"/>
              <a:t>مخاطر التغذ</a:t>
            </a:r>
            <a:r>
              <a:rPr lang="ar-YE" sz="4400"/>
              <a:t>و</a:t>
            </a:r>
            <a:r>
              <a:rPr lang="ar" sz="4400"/>
              <a:t>ية عند الرُضّع ممن تقل أعمارهم عن 6 أشهر</a:t>
            </a:r>
            <a:br>
              <a:rPr lang="en-GB"/>
            </a:br>
            <a:r>
              <a:rPr lang="ar">
                <a:solidFill>
                  <a:schemeClr val="accent1"/>
                </a:solidFill>
              </a:rPr>
              <a:t>رفاه الأم</a:t>
            </a:r>
            <a:endParaRPr lang="en-UK">
              <a:solidFill>
                <a:schemeClr val="accent1"/>
              </a:solidFill>
            </a:endParaRPr>
          </a:p>
        </p:txBody>
      </p:sp>
      <p:grpSp>
        <p:nvGrpSpPr>
          <p:cNvPr id="7" name="Group 6">
            <a:extLst>
              <a:ext uri="{FF2B5EF4-FFF2-40B4-BE49-F238E27FC236}">
                <a16:creationId xmlns:a16="http://schemas.microsoft.com/office/drawing/2014/main" id="{974699A5-A42F-37B9-D2E0-545C563FDDAE}"/>
              </a:ext>
            </a:extLst>
          </p:cNvPr>
          <p:cNvGrpSpPr/>
          <p:nvPr/>
        </p:nvGrpSpPr>
        <p:grpSpPr>
          <a:xfrm>
            <a:off x="2623188" y="1775250"/>
            <a:ext cx="5342107" cy="4586083"/>
            <a:chOff x="1920381" y="1276710"/>
            <a:chExt cx="5342107" cy="4586083"/>
          </a:xfrm>
        </p:grpSpPr>
        <p:pic>
          <p:nvPicPr>
            <p:cNvPr id="8" name="Picture 7">
              <a:extLst>
                <a:ext uri="{FF2B5EF4-FFF2-40B4-BE49-F238E27FC236}">
                  <a16:creationId xmlns:a16="http://schemas.microsoft.com/office/drawing/2014/main" id="{629FC02E-986D-4C1D-90F7-CC6179B4018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03683" y="1276710"/>
              <a:ext cx="2142327" cy="2142327"/>
            </a:xfrm>
            <a:prstGeom prst="rect">
              <a:avLst/>
            </a:prstGeom>
          </p:spPr>
        </p:pic>
        <p:pic>
          <p:nvPicPr>
            <p:cNvPr id="9" name="Picture 8">
              <a:extLst>
                <a:ext uri="{FF2B5EF4-FFF2-40B4-BE49-F238E27FC236}">
                  <a16:creationId xmlns:a16="http://schemas.microsoft.com/office/drawing/2014/main" id="{61F42825-A3BA-C365-6628-42DE7AFAAA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20381" y="1298862"/>
              <a:ext cx="1619135" cy="2016281"/>
            </a:xfrm>
            <a:prstGeom prst="rect">
              <a:avLst/>
            </a:prstGeom>
          </p:spPr>
        </p:pic>
        <p:pic>
          <p:nvPicPr>
            <p:cNvPr id="10" name="Picture 9">
              <a:extLst>
                <a:ext uri="{FF2B5EF4-FFF2-40B4-BE49-F238E27FC236}">
                  <a16:creationId xmlns:a16="http://schemas.microsoft.com/office/drawing/2014/main" id="{7B655EDD-EF0B-87CB-1814-8A7F581BC95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639882" y="3931657"/>
              <a:ext cx="1806278" cy="1931136"/>
            </a:xfrm>
            <a:prstGeom prst="rect">
              <a:avLst/>
            </a:prstGeom>
          </p:spPr>
        </p:pic>
        <p:pic>
          <p:nvPicPr>
            <p:cNvPr id="11" name="Picture 10">
              <a:extLst>
                <a:ext uri="{FF2B5EF4-FFF2-40B4-BE49-F238E27FC236}">
                  <a16:creationId xmlns:a16="http://schemas.microsoft.com/office/drawing/2014/main" id="{A47299BF-D5CF-4B0A-F8A8-A21883CD763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45223" y="1298863"/>
              <a:ext cx="1717265" cy="2432020"/>
            </a:xfrm>
            <a:prstGeom prst="rect">
              <a:avLst/>
            </a:prstGeom>
          </p:spPr>
        </p:pic>
        <p:pic>
          <p:nvPicPr>
            <p:cNvPr id="12" name="Picture 11">
              <a:extLst>
                <a:ext uri="{FF2B5EF4-FFF2-40B4-BE49-F238E27FC236}">
                  <a16:creationId xmlns:a16="http://schemas.microsoft.com/office/drawing/2014/main" id="{7BA77554-2472-EFAE-EEF3-31183B9F9E3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355976" y="4046800"/>
              <a:ext cx="1682628" cy="1682628"/>
            </a:xfrm>
            <a:prstGeom prst="rect">
              <a:avLst/>
            </a:prstGeom>
          </p:spPr>
        </p:pic>
      </p:grpSp>
    </p:spTree>
    <p:extLst>
      <p:ext uri="{BB962C8B-B14F-4D97-AF65-F5344CB8AC3E}">
        <p14:creationId xmlns:p14="http://schemas.microsoft.com/office/powerpoint/2010/main" val="2430824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الوحدة الثانية - النشاط</a:t>
            </a:r>
            <a:br>
              <a:rPr lang="en-GB"/>
            </a:br>
            <a:r>
              <a:rPr lang="ar">
                <a:solidFill>
                  <a:schemeClr val="accent1"/>
                </a:solidFill>
              </a:rPr>
              <a:t>تحديد عوامل </a:t>
            </a:r>
            <a:r>
              <a:rPr lang="ar-YE">
                <a:solidFill>
                  <a:schemeClr val="accent1"/>
                </a:solidFill>
              </a:rPr>
              <a:t>ال</a:t>
            </a:r>
            <a:r>
              <a:rPr lang="ar">
                <a:solidFill>
                  <a:schemeClr val="accent1"/>
                </a:solidFill>
              </a:rPr>
              <a:t>مخاطر التغذ</a:t>
            </a:r>
            <a:r>
              <a:rPr lang="ar-YE">
                <a:solidFill>
                  <a:schemeClr val="accent1"/>
                </a:solidFill>
              </a:rPr>
              <a:t>و</a:t>
            </a:r>
            <a:r>
              <a:rPr lang="ar">
                <a:solidFill>
                  <a:schemeClr val="accent1"/>
                </a:solidFill>
              </a:rPr>
              <a:t>ية</a:t>
            </a:r>
            <a:endParaRPr lang="en-UK">
              <a:solidFill>
                <a:schemeClr val="accent1"/>
              </a:solidFill>
            </a:endParaRPr>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sz="2000">
                <a:latin typeface="Oswald" pitchFamily="2" charset="77"/>
                <a:cs typeface="Arial" panose="020B0604020202020204" pitchFamily="34" charset="0"/>
              </a:rPr>
              <a:t>تحديد عوامل </a:t>
            </a:r>
            <a:r>
              <a:rPr lang="ar-YE" sz="2000">
                <a:latin typeface="Oswald" pitchFamily="2" charset="77"/>
                <a:cs typeface="Arial" panose="020B0604020202020204" pitchFamily="34" charset="0"/>
              </a:rPr>
              <a:t>ال</a:t>
            </a:r>
            <a:r>
              <a:rPr lang="ar" sz="2000">
                <a:latin typeface="Oswald" pitchFamily="2" charset="77"/>
                <a:cs typeface="Arial" panose="020B0604020202020204" pitchFamily="34" charset="0"/>
              </a:rPr>
              <a:t>مخاطر التغذ</a:t>
            </a:r>
            <a:r>
              <a:rPr lang="ar-YE" sz="2000">
                <a:latin typeface="Oswald" pitchFamily="2" charset="77"/>
                <a:cs typeface="Arial" panose="020B0604020202020204" pitchFamily="34" charset="0"/>
              </a:rPr>
              <a:t>و</a:t>
            </a:r>
            <a:r>
              <a:rPr lang="ar" sz="2000">
                <a:latin typeface="Oswald" pitchFamily="2" charset="77"/>
                <a:cs typeface="Arial" panose="020B0604020202020204" pitchFamily="34" charset="0"/>
              </a:rPr>
              <a:t>ية في كل سيناريو</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 sz="4400" b="1">
                <a:latin typeface="Arial" panose="020B0604020202020204" pitchFamily="34" charset="0"/>
                <a:cs typeface="Arial" panose="020B0604020202020204" pitchFamily="34" charset="0"/>
              </a:rPr>
              <a:t>دراسة الحالة الإفرادية - أ</a:t>
            </a:r>
          </a:p>
        </p:txBody>
      </p:sp>
    </p:spTree>
    <p:extLst>
      <p:ext uri="{BB962C8B-B14F-4D97-AF65-F5344CB8AC3E}">
        <p14:creationId xmlns:p14="http://schemas.microsoft.com/office/powerpoint/2010/main" val="2387594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530007" y="445934"/>
            <a:ext cx="4155133" cy="5978229"/>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rtl="1">
              <a:spcBef>
                <a:spcPts val="2400"/>
              </a:spcBef>
            </a:pPr>
            <a:r>
              <a:rPr lang="ar" sz="4800">
                <a:solidFill>
                  <a:schemeClr val="accent1"/>
                </a:solidFill>
                <a:latin typeface="Arial"/>
                <a:cs typeface="Arial"/>
              </a:rPr>
              <a:t>ال</a:t>
            </a:r>
            <a:r>
              <a:rPr lang="ar" sz="4400">
                <a:solidFill>
                  <a:schemeClr val="accent1"/>
                </a:solidFill>
                <a:latin typeface="Arial"/>
                <a:cs typeface="Arial"/>
              </a:rPr>
              <a:t>وحدة الثانية</a:t>
            </a:r>
          </a:p>
          <a:p>
            <a:pPr algn="ctr">
              <a:spcBef>
                <a:spcPts val="2400"/>
              </a:spcBef>
            </a:pPr>
            <a:r>
              <a:rPr lang="ar" sz="4400" b="1">
                <a:solidFill>
                  <a:schemeClr val="tx1"/>
                </a:solidFill>
                <a:latin typeface="Arial"/>
                <a:cs typeface="Arial"/>
              </a:rPr>
              <a:t>حزمة مسار الرعاية الخاص </a:t>
            </a:r>
            <a:r>
              <a:rPr lang="ar-YE" sz="4400" b="1">
                <a:solidFill>
                  <a:schemeClr val="tx1"/>
                </a:solidFill>
                <a:latin typeface="Arial"/>
                <a:cs typeface="Arial"/>
              </a:rPr>
              <a:t>ب</a:t>
            </a:r>
            <a:r>
              <a:rPr lang="ar-YE" sz="4400" b="1">
                <a:solidFill>
                  <a:schemeClr val="tx1"/>
                </a:solidFill>
                <a:effectLst/>
                <a:latin typeface="Arial"/>
                <a:ea typeface="Lato"/>
                <a:cs typeface="Arial"/>
              </a:rPr>
              <a:t>إدارة الرضع الصغار و المعرضين للمخاطر التغذوية أقل من ستة أشهر و أمهاتهم (مامي</a:t>
            </a:r>
            <a:r>
              <a:rPr lang="ar-YE" sz="4800" b="1">
                <a:solidFill>
                  <a:schemeClr val="tx1"/>
                </a:solidFill>
                <a:effectLst/>
                <a:latin typeface="Arial"/>
                <a:ea typeface="Lato"/>
                <a:cs typeface="Arial"/>
              </a:rPr>
              <a:t>)</a:t>
            </a:r>
            <a:r>
              <a:rPr lang="ar-YE" sz="4800" b="1">
                <a:solidFill>
                  <a:srgbClr val="00B050"/>
                </a:solidFill>
                <a:latin typeface="Arial"/>
                <a:ea typeface="Lato"/>
                <a:cs typeface="Arial"/>
              </a:rPr>
              <a:t> </a:t>
            </a:r>
            <a:endParaRPr lang="ar" sz="480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8337B2B-F4AC-F612-F16E-7427D789D046}"/>
              </a:ext>
            </a:extLst>
          </p:cNvPr>
          <p:cNvPicPr>
            <a:picLocks noChangeAspect="1"/>
          </p:cNvPicPr>
          <p:nvPr/>
        </p:nvPicPr>
        <p:blipFill>
          <a:blip r:embed="rId2"/>
          <a:stretch>
            <a:fillRect/>
          </a:stretch>
        </p:blipFill>
        <p:spPr>
          <a:xfrm>
            <a:off x="115700" y="1053978"/>
            <a:ext cx="7556687" cy="4953902"/>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5800" y="8833"/>
            <a:ext cx="6472238" cy="6781914"/>
          </a:xfrm>
          <a:prstGeom prst="rect">
            <a:avLst/>
          </a:prstGeom>
        </p:spPr>
      </p:pic>
    </p:spTree>
    <p:extLst>
      <p:ext uri="{BB962C8B-B14F-4D97-AF65-F5344CB8AC3E}">
        <p14:creationId xmlns:p14="http://schemas.microsoft.com/office/powerpoint/2010/main" val="253197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pyramid&#10;&#10;Description automatically generated">
            <a:extLst>
              <a:ext uri="{FF2B5EF4-FFF2-40B4-BE49-F238E27FC236}">
                <a16:creationId xmlns:a16="http://schemas.microsoft.com/office/drawing/2014/main" id="{BD4D2697-1F9B-7C33-0711-75E92DF2F3DE}"/>
              </a:ext>
            </a:extLst>
          </p:cNvPr>
          <p:cNvPicPr>
            <a:picLocks noChangeAspect="1"/>
          </p:cNvPicPr>
          <p:nvPr/>
        </p:nvPicPr>
        <p:blipFill>
          <a:blip r:embed="rId3"/>
          <a:stretch>
            <a:fillRect/>
          </a:stretch>
        </p:blipFill>
        <p:spPr>
          <a:xfrm>
            <a:off x="1086469" y="1628079"/>
            <a:ext cx="9268710" cy="4673904"/>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latin typeface="Arial"/>
                <a:cs typeface="Arial"/>
              </a:rPr>
              <a:t>مسار الرعاية الخاص </a:t>
            </a:r>
            <a:r>
              <a:rPr lang="ar-YE" sz="4400" b="1">
                <a:effectLst/>
                <a:latin typeface="Arial"/>
                <a:ea typeface="Lato"/>
                <a:cs typeface="Arial"/>
              </a:rPr>
              <a:t>إدارة الرضع الصغار و المعرضين للمخاطر التغذوية أقل من ستة أشهر و أمهاتهم (مامي)</a:t>
            </a:r>
            <a:r>
              <a:rPr lang="ar-YE" sz="4400" b="1">
                <a:solidFill>
                  <a:srgbClr val="00B050"/>
                </a:solidFill>
                <a:effectLst/>
                <a:latin typeface="Arial"/>
                <a:ea typeface="Lato"/>
                <a:cs typeface="Arial"/>
              </a:rPr>
              <a:t> </a:t>
            </a:r>
            <a:r>
              <a:rPr lang="ar">
                <a:latin typeface="Arial"/>
                <a:cs typeface="Arial"/>
              </a:rPr>
              <a:t>"تدفق"</a:t>
            </a:r>
            <a:endParaRPr lang="en-UK">
              <a:solidFill>
                <a:schemeClr val="accent1"/>
              </a:solidFill>
              <a:latin typeface="Arial"/>
              <a:cs typeface="Arial"/>
            </a:endParaRPr>
          </a:p>
        </p:txBody>
      </p:sp>
      <p:grpSp>
        <p:nvGrpSpPr>
          <p:cNvPr id="10" name="Group 9">
            <a:extLst>
              <a:ext uri="{FF2B5EF4-FFF2-40B4-BE49-F238E27FC236}">
                <a16:creationId xmlns:a16="http://schemas.microsoft.com/office/drawing/2014/main" id="{E84BEFEC-1133-D72C-4F91-F5EF92DB81F0}"/>
              </a:ext>
            </a:extLst>
          </p:cNvPr>
          <p:cNvGrpSpPr/>
          <p:nvPr/>
        </p:nvGrpSpPr>
        <p:grpSpPr>
          <a:xfrm>
            <a:off x="9292390" y="2266136"/>
            <a:ext cx="647348" cy="817011"/>
            <a:chOff x="-175117" y="1480603"/>
            <a:chExt cx="863131" cy="1089347"/>
          </a:xfrm>
        </p:grpSpPr>
        <p:sp>
          <p:nvSpPr>
            <p:cNvPr id="26" name="Freeform: Shape 20">
              <a:extLst>
                <a:ext uri="{FF2B5EF4-FFF2-40B4-BE49-F238E27FC236}">
                  <a16:creationId xmlns:a16="http://schemas.microsoft.com/office/drawing/2014/main" id="{E90351E0-A278-8385-EBEE-AF70AEDD5EC3}"/>
                </a:ext>
              </a:extLst>
            </p:cNvPr>
            <p:cNvSpPr/>
            <p:nvPr/>
          </p:nvSpPr>
          <p:spPr>
            <a:xfrm>
              <a:off x="74380" y="1480603"/>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0000"/>
            </a:solidFill>
            <a:ln w="13395" cap="flat">
              <a:noFill/>
              <a:prstDash val="solid"/>
              <a:miter/>
            </a:ln>
          </p:spPr>
          <p:txBody>
            <a:bodyPr rtlCol="1" anchor="ctr"/>
            <a:lstStyle/>
            <a:p>
              <a:pPr defTabSz="685800" rtl="1"/>
              <a:endParaRPr lang="en-GB" sz="1350">
                <a:solidFill>
                  <a:srgbClr val="504F51"/>
                </a:solidFill>
                <a:latin typeface="Franklin Gothic Book"/>
              </a:endParaRPr>
            </a:p>
          </p:txBody>
        </p:sp>
        <p:sp>
          <p:nvSpPr>
            <p:cNvPr id="27" name="Freeform: Shape 21">
              <a:extLst>
                <a:ext uri="{FF2B5EF4-FFF2-40B4-BE49-F238E27FC236}">
                  <a16:creationId xmlns:a16="http://schemas.microsoft.com/office/drawing/2014/main" id="{15FA2026-F239-303F-3147-2F7BDE804D21}"/>
                </a:ext>
              </a:extLst>
            </p:cNvPr>
            <p:cNvSpPr/>
            <p:nvPr/>
          </p:nvSpPr>
          <p:spPr>
            <a:xfrm>
              <a:off x="-175117" y="1841684"/>
              <a:ext cx="863131" cy="728266"/>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0000"/>
            </a:solidFill>
            <a:ln w="13395" cap="flat">
              <a:noFill/>
              <a:prstDash val="solid"/>
              <a:miter/>
            </a:ln>
          </p:spPr>
          <p:txBody>
            <a:bodyPr rtlCol="1" anchor="ctr"/>
            <a:lstStyle/>
            <a:p>
              <a:pPr defTabSz="685800" rtl="1"/>
              <a:endParaRPr lang="en-GB" sz="1350">
                <a:solidFill>
                  <a:srgbClr val="504F51"/>
                </a:solidFill>
                <a:latin typeface="Franklin Gothic Book"/>
              </a:endParaRPr>
            </a:p>
          </p:txBody>
        </p:sp>
      </p:grpSp>
      <p:grpSp>
        <p:nvGrpSpPr>
          <p:cNvPr id="11" name="Graphic 10" descr="Baby">
            <a:extLst>
              <a:ext uri="{FF2B5EF4-FFF2-40B4-BE49-F238E27FC236}">
                <a16:creationId xmlns:a16="http://schemas.microsoft.com/office/drawing/2014/main" id="{B463C388-117E-E348-644A-2B09B6A11497}"/>
              </a:ext>
            </a:extLst>
          </p:cNvPr>
          <p:cNvGrpSpPr/>
          <p:nvPr/>
        </p:nvGrpSpPr>
        <p:grpSpPr>
          <a:xfrm>
            <a:off x="9285004" y="3104150"/>
            <a:ext cx="647348" cy="819302"/>
            <a:chOff x="-1659363" y="2310291"/>
            <a:chExt cx="863131" cy="1092403"/>
          </a:xfrm>
        </p:grpSpPr>
        <p:sp>
          <p:nvSpPr>
            <p:cNvPr id="24" name="Freeform: Shape 12">
              <a:extLst>
                <a:ext uri="{FF2B5EF4-FFF2-40B4-BE49-F238E27FC236}">
                  <a16:creationId xmlns:a16="http://schemas.microsoft.com/office/drawing/2014/main" id="{B09F31C7-3387-985E-4784-4A788D15C9C2}"/>
                </a:ext>
              </a:extLst>
            </p:cNvPr>
            <p:cNvSpPr/>
            <p:nvPr/>
          </p:nvSpPr>
          <p:spPr>
            <a:xfrm>
              <a:off x="-1409571" y="2310291"/>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solidFill>
              <a:srgbClr val="FFFF00"/>
            </a:solidFill>
            <a:ln w="13395" cap="flat">
              <a:noFill/>
              <a:prstDash val="solid"/>
              <a:miter/>
            </a:ln>
          </p:spPr>
          <p:txBody>
            <a:bodyPr rtlCol="1" anchor="ctr"/>
            <a:lstStyle/>
            <a:p>
              <a:pPr defTabSz="685800" rtl="1"/>
              <a:endParaRPr lang="en-GB" sz="1350">
                <a:solidFill>
                  <a:srgbClr val="504F51"/>
                </a:solidFill>
                <a:latin typeface="Franklin Gothic Book"/>
              </a:endParaRPr>
            </a:p>
          </p:txBody>
        </p:sp>
        <p:sp>
          <p:nvSpPr>
            <p:cNvPr id="25" name="Freeform: Shape 13">
              <a:extLst>
                <a:ext uri="{FF2B5EF4-FFF2-40B4-BE49-F238E27FC236}">
                  <a16:creationId xmlns:a16="http://schemas.microsoft.com/office/drawing/2014/main" id="{20B81411-7AD8-B2CD-6E3D-AD0113507413}"/>
                </a:ext>
              </a:extLst>
            </p:cNvPr>
            <p:cNvSpPr/>
            <p:nvPr/>
          </p:nvSpPr>
          <p:spPr>
            <a:xfrm>
              <a:off x="-1659363" y="2674427"/>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solidFill>
              <a:srgbClr val="FFFF00"/>
            </a:solidFill>
            <a:ln w="13395" cap="flat">
              <a:noFill/>
              <a:prstDash val="solid"/>
              <a:miter/>
            </a:ln>
          </p:spPr>
          <p:txBody>
            <a:bodyPr rtlCol="1" anchor="ctr"/>
            <a:lstStyle/>
            <a:p>
              <a:pPr defTabSz="685800" rtl="1"/>
              <a:endParaRPr lang="en-GB" sz="1350">
                <a:solidFill>
                  <a:srgbClr val="504F51"/>
                </a:solidFill>
                <a:latin typeface="Franklin Gothic Book"/>
              </a:endParaRPr>
            </a:p>
          </p:txBody>
        </p:sp>
      </p:grpSp>
      <p:grpSp>
        <p:nvGrpSpPr>
          <p:cNvPr id="12" name="Graphic 9" descr="Baby">
            <a:extLst>
              <a:ext uri="{FF2B5EF4-FFF2-40B4-BE49-F238E27FC236}">
                <a16:creationId xmlns:a16="http://schemas.microsoft.com/office/drawing/2014/main" id="{2F086009-9A1F-86B7-367A-9D83C8B06B0D}"/>
              </a:ext>
            </a:extLst>
          </p:cNvPr>
          <p:cNvGrpSpPr/>
          <p:nvPr/>
        </p:nvGrpSpPr>
        <p:grpSpPr>
          <a:xfrm>
            <a:off x="9395266" y="4217557"/>
            <a:ext cx="647348" cy="819300"/>
            <a:chOff x="-1660395" y="3790215"/>
            <a:chExt cx="863131" cy="1092400"/>
          </a:xfrm>
          <a:solidFill>
            <a:srgbClr val="00B050"/>
          </a:solidFill>
        </p:grpSpPr>
        <p:sp>
          <p:nvSpPr>
            <p:cNvPr id="22" name="Freeform: Shape 15">
              <a:extLst>
                <a:ext uri="{FF2B5EF4-FFF2-40B4-BE49-F238E27FC236}">
                  <a16:creationId xmlns:a16="http://schemas.microsoft.com/office/drawing/2014/main" id="{2EAA2F56-4A73-6247-49CC-99C54CBEEC5C}"/>
                </a:ext>
              </a:extLst>
            </p:cNvPr>
            <p:cNvSpPr/>
            <p:nvPr/>
          </p:nvSpPr>
          <p:spPr>
            <a:xfrm>
              <a:off x="-1410603" y="3790215"/>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sp>
          <p:nvSpPr>
            <p:cNvPr id="23" name="Freeform: Shape 16">
              <a:extLst>
                <a:ext uri="{FF2B5EF4-FFF2-40B4-BE49-F238E27FC236}">
                  <a16:creationId xmlns:a16="http://schemas.microsoft.com/office/drawing/2014/main" id="{4ECCAE1D-2603-A715-7B54-A9D6B1519AF7}"/>
                </a:ext>
              </a:extLst>
            </p:cNvPr>
            <p:cNvSpPr/>
            <p:nvPr/>
          </p:nvSpPr>
          <p:spPr>
            <a:xfrm>
              <a:off x="-1660395" y="4154348"/>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grpSp>
      <p:grpSp>
        <p:nvGrpSpPr>
          <p:cNvPr id="13" name="Graphic 10" descr="Baby">
            <a:extLst>
              <a:ext uri="{FF2B5EF4-FFF2-40B4-BE49-F238E27FC236}">
                <a16:creationId xmlns:a16="http://schemas.microsoft.com/office/drawing/2014/main" id="{EAD77B4F-6ACB-8744-7926-604B2ABA550E}"/>
              </a:ext>
            </a:extLst>
          </p:cNvPr>
          <p:cNvGrpSpPr/>
          <p:nvPr/>
        </p:nvGrpSpPr>
        <p:grpSpPr>
          <a:xfrm>
            <a:off x="7564980" y="3978420"/>
            <a:ext cx="647348" cy="819300"/>
            <a:chOff x="-6379131" y="3018181"/>
            <a:chExt cx="863131" cy="1092399"/>
          </a:xfrm>
          <a:solidFill>
            <a:srgbClr val="FF0000"/>
          </a:solidFill>
        </p:grpSpPr>
        <p:sp>
          <p:nvSpPr>
            <p:cNvPr id="20" name="Freeform: Shape 18">
              <a:extLst>
                <a:ext uri="{FF2B5EF4-FFF2-40B4-BE49-F238E27FC236}">
                  <a16:creationId xmlns:a16="http://schemas.microsoft.com/office/drawing/2014/main" id="{AFD1E42D-15E9-BC10-E762-E8E522078391}"/>
                </a:ext>
              </a:extLst>
            </p:cNvPr>
            <p:cNvSpPr/>
            <p:nvPr/>
          </p:nvSpPr>
          <p:spPr>
            <a:xfrm>
              <a:off x="-6129339" y="3018181"/>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sp>
          <p:nvSpPr>
            <p:cNvPr id="21" name="Freeform: Shape 19">
              <a:extLst>
                <a:ext uri="{FF2B5EF4-FFF2-40B4-BE49-F238E27FC236}">
                  <a16:creationId xmlns:a16="http://schemas.microsoft.com/office/drawing/2014/main" id="{844F43AF-ABBC-94EF-CE43-1F3A33B61BE9}"/>
                </a:ext>
              </a:extLst>
            </p:cNvPr>
            <p:cNvSpPr/>
            <p:nvPr/>
          </p:nvSpPr>
          <p:spPr>
            <a:xfrm>
              <a:off x="-6379131" y="3382314"/>
              <a:ext cx="863131" cy="728266"/>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grpSp>
      <p:grpSp>
        <p:nvGrpSpPr>
          <p:cNvPr id="14" name="Graphic 10" descr="Baby">
            <a:extLst>
              <a:ext uri="{FF2B5EF4-FFF2-40B4-BE49-F238E27FC236}">
                <a16:creationId xmlns:a16="http://schemas.microsoft.com/office/drawing/2014/main" id="{6FAE8B93-3B31-2C07-515E-F8937A43F9F5}"/>
              </a:ext>
            </a:extLst>
          </p:cNvPr>
          <p:cNvGrpSpPr/>
          <p:nvPr/>
        </p:nvGrpSpPr>
        <p:grpSpPr>
          <a:xfrm>
            <a:off x="7353564" y="4114139"/>
            <a:ext cx="647348" cy="803621"/>
            <a:chOff x="-6662050" y="3082034"/>
            <a:chExt cx="863131" cy="1071495"/>
          </a:xfrm>
          <a:solidFill>
            <a:srgbClr val="FFFF00"/>
          </a:solidFill>
        </p:grpSpPr>
        <p:sp>
          <p:nvSpPr>
            <p:cNvPr id="18" name="Freeform: Shape 24">
              <a:extLst>
                <a:ext uri="{FF2B5EF4-FFF2-40B4-BE49-F238E27FC236}">
                  <a16:creationId xmlns:a16="http://schemas.microsoft.com/office/drawing/2014/main" id="{8E02FE0B-2434-B02A-5F85-84C7234AF672}"/>
                </a:ext>
              </a:extLst>
            </p:cNvPr>
            <p:cNvSpPr/>
            <p:nvPr/>
          </p:nvSpPr>
          <p:spPr>
            <a:xfrm>
              <a:off x="-6411226" y="3082034"/>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sp>
          <p:nvSpPr>
            <p:cNvPr id="19" name="Freeform: Shape 25">
              <a:extLst>
                <a:ext uri="{FF2B5EF4-FFF2-40B4-BE49-F238E27FC236}">
                  <a16:creationId xmlns:a16="http://schemas.microsoft.com/office/drawing/2014/main" id="{11ADF277-6AE1-E294-A6CF-5D15683E1B82}"/>
                </a:ext>
              </a:extLst>
            </p:cNvPr>
            <p:cNvSpPr/>
            <p:nvPr/>
          </p:nvSpPr>
          <p:spPr>
            <a:xfrm>
              <a:off x="-6662050" y="3425262"/>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grpSp>
      <p:grpSp>
        <p:nvGrpSpPr>
          <p:cNvPr id="15" name="Graphic 9" descr="Baby">
            <a:extLst>
              <a:ext uri="{FF2B5EF4-FFF2-40B4-BE49-F238E27FC236}">
                <a16:creationId xmlns:a16="http://schemas.microsoft.com/office/drawing/2014/main" id="{D67D9BAD-D5EB-FD04-6681-435A9C2B9DD9}"/>
              </a:ext>
            </a:extLst>
          </p:cNvPr>
          <p:cNvGrpSpPr/>
          <p:nvPr/>
        </p:nvGrpSpPr>
        <p:grpSpPr>
          <a:xfrm>
            <a:off x="7217013" y="4362731"/>
            <a:ext cx="647348" cy="819302"/>
            <a:chOff x="-6046154" y="5585362"/>
            <a:chExt cx="863131" cy="1092403"/>
          </a:xfrm>
          <a:solidFill>
            <a:srgbClr val="00B050"/>
          </a:solidFill>
        </p:grpSpPr>
        <p:sp>
          <p:nvSpPr>
            <p:cNvPr id="16" name="Freeform: Shape 26">
              <a:extLst>
                <a:ext uri="{FF2B5EF4-FFF2-40B4-BE49-F238E27FC236}">
                  <a16:creationId xmlns:a16="http://schemas.microsoft.com/office/drawing/2014/main" id="{9A4E1194-5075-71FA-2BD8-8EE778D87E7A}"/>
                </a:ext>
              </a:extLst>
            </p:cNvPr>
            <p:cNvSpPr/>
            <p:nvPr/>
          </p:nvSpPr>
          <p:spPr>
            <a:xfrm>
              <a:off x="-5796654" y="5585362"/>
              <a:ext cx="364133" cy="364133"/>
            </a:xfrm>
            <a:custGeom>
              <a:avLst/>
              <a:gdLst>
                <a:gd name="connsiteX0" fmla="*/ 351384 w 364133"/>
                <a:gd name="connsiteY0" fmla="*/ 182804 h 364133"/>
                <a:gd name="connsiteX1" fmla="*/ 182804 w 364133"/>
                <a:gd name="connsiteY1" fmla="*/ 351384 h 364133"/>
                <a:gd name="connsiteX2" fmla="*/ 14224 w 364133"/>
                <a:gd name="connsiteY2" fmla="*/ 182804 h 364133"/>
                <a:gd name="connsiteX3" fmla="*/ 182804 w 364133"/>
                <a:gd name="connsiteY3" fmla="*/ 14224 h 364133"/>
                <a:gd name="connsiteX4" fmla="*/ 351384 w 364133"/>
                <a:gd name="connsiteY4" fmla="*/ 182804 h 36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133" h="364133">
                  <a:moveTo>
                    <a:pt x="351384" y="182804"/>
                  </a:moveTo>
                  <a:cubicBezTo>
                    <a:pt x="351384" y="275908"/>
                    <a:pt x="275908" y="351384"/>
                    <a:pt x="182804" y="351384"/>
                  </a:cubicBezTo>
                  <a:cubicBezTo>
                    <a:pt x="89700" y="351384"/>
                    <a:pt x="14224" y="275908"/>
                    <a:pt x="14224" y="182804"/>
                  </a:cubicBezTo>
                  <a:cubicBezTo>
                    <a:pt x="14224" y="89700"/>
                    <a:pt x="89700" y="14224"/>
                    <a:pt x="182804" y="14224"/>
                  </a:cubicBezTo>
                  <a:cubicBezTo>
                    <a:pt x="275908" y="14224"/>
                    <a:pt x="351384" y="89700"/>
                    <a:pt x="351384" y="182804"/>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sp>
          <p:nvSpPr>
            <p:cNvPr id="17" name="Freeform: Shape 27">
              <a:extLst>
                <a:ext uri="{FF2B5EF4-FFF2-40B4-BE49-F238E27FC236}">
                  <a16:creationId xmlns:a16="http://schemas.microsoft.com/office/drawing/2014/main" id="{93D82E29-DEA0-D794-B78C-DE74B5B4E72D}"/>
                </a:ext>
              </a:extLst>
            </p:cNvPr>
            <p:cNvSpPr/>
            <p:nvPr/>
          </p:nvSpPr>
          <p:spPr>
            <a:xfrm>
              <a:off x="-6046154" y="5949498"/>
              <a:ext cx="863131" cy="728267"/>
            </a:xfrm>
            <a:custGeom>
              <a:avLst/>
              <a:gdLst>
                <a:gd name="connsiteX0" fmla="*/ 553974 w 863130"/>
                <a:gd name="connsiteY0" fmla="*/ 385100 h 728266"/>
                <a:gd name="connsiteX1" fmla="*/ 553974 w 863130"/>
                <a:gd name="connsiteY1" fmla="*/ 389146 h 728266"/>
                <a:gd name="connsiteX2" fmla="*/ 473055 w 863130"/>
                <a:gd name="connsiteY2" fmla="*/ 479505 h 728266"/>
                <a:gd name="connsiteX3" fmla="*/ 483844 w 863130"/>
                <a:gd name="connsiteY3" fmla="*/ 517267 h 728266"/>
                <a:gd name="connsiteX4" fmla="*/ 429899 w 863130"/>
                <a:gd name="connsiteY4" fmla="*/ 525359 h 728266"/>
                <a:gd name="connsiteX5" fmla="*/ 377302 w 863130"/>
                <a:gd name="connsiteY5" fmla="*/ 517267 h 728266"/>
                <a:gd name="connsiteX6" fmla="*/ 375953 w 863130"/>
                <a:gd name="connsiteY6" fmla="*/ 416119 h 728266"/>
                <a:gd name="connsiteX7" fmla="*/ 311218 w 863130"/>
                <a:gd name="connsiteY7" fmla="*/ 378357 h 728266"/>
                <a:gd name="connsiteX8" fmla="*/ 311218 w 863130"/>
                <a:gd name="connsiteY8" fmla="*/ 351384 h 728266"/>
                <a:gd name="connsiteX9" fmla="*/ 553974 w 863130"/>
                <a:gd name="connsiteY9" fmla="*/ 351384 h 728266"/>
                <a:gd name="connsiteX10" fmla="*/ 553974 w 863130"/>
                <a:gd name="connsiteY10" fmla="*/ 385100 h 728266"/>
                <a:gd name="connsiteX11" fmla="*/ 812913 w 863130"/>
                <a:gd name="connsiteY11" fmla="*/ 138299 h 728266"/>
                <a:gd name="connsiteX12" fmla="*/ 580946 w 863130"/>
                <a:gd name="connsiteY12" fmla="*/ 16921 h 728266"/>
                <a:gd name="connsiteX13" fmla="*/ 564763 w 863130"/>
                <a:gd name="connsiteY13" fmla="*/ 14224 h 728266"/>
                <a:gd name="connsiteX14" fmla="*/ 311218 w 863130"/>
                <a:gd name="connsiteY14" fmla="*/ 14224 h 728266"/>
                <a:gd name="connsiteX15" fmla="*/ 292337 w 863130"/>
                <a:gd name="connsiteY15" fmla="*/ 16921 h 728266"/>
                <a:gd name="connsiteX16" fmla="*/ 49582 w 863130"/>
                <a:gd name="connsiteY16" fmla="*/ 151785 h 728266"/>
                <a:gd name="connsiteX17" fmla="*/ 17214 w 863130"/>
                <a:gd name="connsiteY17" fmla="*/ 220566 h 728266"/>
                <a:gd name="connsiteX18" fmla="*/ 68463 w 863130"/>
                <a:gd name="connsiteY18" fmla="*/ 256979 h 728266"/>
                <a:gd name="connsiteX19" fmla="*/ 87344 w 863130"/>
                <a:gd name="connsiteY19" fmla="*/ 254282 h 728266"/>
                <a:gd name="connsiteX20" fmla="*/ 257272 w 863130"/>
                <a:gd name="connsiteY20" fmla="*/ 165272 h 728266"/>
                <a:gd name="connsiteX21" fmla="*/ 257272 w 863130"/>
                <a:gd name="connsiteY21" fmla="*/ 391844 h 728266"/>
                <a:gd name="connsiteX22" fmla="*/ 146684 w 863130"/>
                <a:gd name="connsiteY22" fmla="*/ 468716 h 728266"/>
                <a:gd name="connsiteX23" fmla="*/ 131849 w 863130"/>
                <a:gd name="connsiteY23" fmla="*/ 541543 h 728266"/>
                <a:gd name="connsiteX24" fmla="*/ 226254 w 863130"/>
                <a:gd name="connsiteY24" fmla="*/ 689893 h 728266"/>
                <a:gd name="connsiteX25" fmla="*/ 300429 w 863130"/>
                <a:gd name="connsiteY25" fmla="*/ 706077 h 728266"/>
                <a:gd name="connsiteX26" fmla="*/ 316613 w 863130"/>
                <a:gd name="connsiteY26" fmla="*/ 631902 h 728266"/>
                <a:gd name="connsiteX27" fmla="*/ 270759 w 863130"/>
                <a:gd name="connsiteY27" fmla="*/ 557727 h 728266"/>
                <a:gd name="connsiteX28" fmla="*/ 300429 w 863130"/>
                <a:gd name="connsiteY28" fmla="*/ 557727 h 728266"/>
                <a:gd name="connsiteX29" fmla="*/ 328750 w 863130"/>
                <a:gd name="connsiteY29" fmla="*/ 553681 h 728266"/>
                <a:gd name="connsiteX30" fmla="*/ 428550 w 863130"/>
                <a:gd name="connsiteY30" fmla="*/ 579305 h 728266"/>
                <a:gd name="connsiteX31" fmla="*/ 527001 w 863130"/>
                <a:gd name="connsiteY31" fmla="*/ 556378 h 728266"/>
                <a:gd name="connsiteX32" fmla="*/ 564763 w 863130"/>
                <a:gd name="connsiteY32" fmla="*/ 563121 h 728266"/>
                <a:gd name="connsiteX33" fmla="*/ 589038 w 863130"/>
                <a:gd name="connsiteY33" fmla="*/ 561772 h 728266"/>
                <a:gd name="connsiteX34" fmla="*/ 540487 w 863130"/>
                <a:gd name="connsiteY34" fmla="*/ 629205 h 728266"/>
                <a:gd name="connsiteX35" fmla="*/ 552625 w 863130"/>
                <a:gd name="connsiteY35" fmla="*/ 704728 h 728266"/>
                <a:gd name="connsiteX36" fmla="*/ 628149 w 863130"/>
                <a:gd name="connsiteY36" fmla="*/ 692591 h 728266"/>
                <a:gd name="connsiteX37" fmla="*/ 736040 w 863130"/>
                <a:gd name="connsiteY37" fmla="*/ 544240 h 728266"/>
                <a:gd name="connsiteX38" fmla="*/ 738737 w 863130"/>
                <a:gd name="connsiteY38" fmla="*/ 538846 h 728266"/>
                <a:gd name="connsiteX39" fmla="*/ 718508 w 863130"/>
                <a:gd name="connsiteY39" fmla="*/ 464670 h 728266"/>
                <a:gd name="connsiteX40" fmla="*/ 607919 w 863130"/>
                <a:gd name="connsiteY40" fmla="*/ 402633 h 728266"/>
                <a:gd name="connsiteX41" fmla="*/ 607919 w 863130"/>
                <a:gd name="connsiteY41" fmla="*/ 159877 h 728266"/>
                <a:gd name="connsiteX42" fmla="*/ 780545 w 863130"/>
                <a:gd name="connsiteY42" fmla="*/ 242144 h 728266"/>
                <a:gd name="connsiteX43" fmla="*/ 796729 w 863130"/>
                <a:gd name="connsiteY43" fmla="*/ 244842 h 728266"/>
                <a:gd name="connsiteX44" fmla="*/ 847978 w 863130"/>
                <a:gd name="connsiteY44" fmla="*/ 207080 h 728266"/>
                <a:gd name="connsiteX45" fmla="*/ 812913 w 863130"/>
                <a:gd name="connsiteY45" fmla="*/ 138299 h 72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63130" h="728266">
                  <a:moveTo>
                    <a:pt x="553974" y="385100"/>
                  </a:moveTo>
                  <a:cubicBezTo>
                    <a:pt x="553974" y="386449"/>
                    <a:pt x="553974" y="387798"/>
                    <a:pt x="553974" y="389146"/>
                  </a:cubicBezTo>
                  <a:cubicBezTo>
                    <a:pt x="506771" y="393192"/>
                    <a:pt x="471706" y="432303"/>
                    <a:pt x="473055" y="479505"/>
                  </a:cubicBezTo>
                  <a:cubicBezTo>
                    <a:pt x="473055" y="492992"/>
                    <a:pt x="477101" y="506478"/>
                    <a:pt x="483844" y="517267"/>
                  </a:cubicBezTo>
                  <a:cubicBezTo>
                    <a:pt x="469009" y="522662"/>
                    <a:pt x="450128" y="525359"/>
                    <a:pt x="429899" y="525359"/>
                  </a:cubicBezTo>
                  <a:cubicBezTo>
                    <a:pt x="408320" y="525359"/>
                    <a:pt x="390788" y="522662"/>
                    <a:pt x="377302" y="517267"/>
                  </a:cubicBezTo>
                  <a:cubicBezTo>
                    <a:pt x="397531" y="487597"/>
                    <a:pt x="397531" y="447138"/>
                    <a:pt x="375953" y="416119"/>
                  </a:cubicBezTo>
                  <a:cubicBezTo>
                    <a:pt x="359769" y="394541"/>
                    <a:pt x="336842" y="381055"/>
                    <a:pt x="311218" y="378357"/>
                  </a:cubicBezTo>
                  <a:lnTo>
                    <a:pt x="311218" y="351384"/>
                  </a:lnTo>
                  <a:lnTo>
                    <a:pt x="553974" y="351384"/>
                  </a:lnTo>
                  <a:lnTo>
                    <a:pt x="553974" y="385100"/>
                  </a:lnTo>
                  <a:close/>
                  <a:moveTo>
                    <a:pt x="812913" y="138299"/>
                  </a:moveTo>
                  <a:lnTo>
                    <a:pt x="580946" y="16921"/>
                  </a:lnTo>
                  <a:cubicBezTo>
                    <a:pt x="575552" y="15573"/>
                    <a:pt x="570157" y="14224"/>
                    <a:pt x="564763" y="14224"/>
                  </a:cubicBezTo>
                  <a:lnTo>
                    <a:pt x="311218" y="14224"/>
                  </a:lnTo>
                  <a:cubicBezTo>
                    <a:pt x="304475" y="14224"/>
                    <a:pt x="299080" y="15573"/>
                    <a:pt x="292337" y="16921"/>
                  </a:cubicBezTo>
                  <a:lnTo>
                    <a:pt x="49582" y="151785"/>
                  </a:lnTo>
                  <a:cubicBezTo>
                    <a:pt x="21260" y="162575"/>
                    <a:pt x="7774" y="193593"/>
                    <a:pt x="17214" y="220566"/>
                  </a:cubicBezTo>
                  <a:cubicBezTo>
                    <a:pt x="25306" y="243493"/>
                    <a:pt x="46884" y="256979"/>
                    <a:pt x="68463" y="256979"/>
                  </a:cubicBezTo>
                  <a:cubicBezTo>
                    <a:pt x="75206" y="256979"/>
                    <a:pt x="80600" y="255631"/>
                    <a:pt x="87344" y="254282"/>
                  </a:cubicBezTo>
                  <a:lnTo>
                    <a:pt x="257272" y="165272"/>
                  </a:lnTo>
                  <a:cubicBezTo>
                    <a:pt x="257272" y="165272"/>
                    <a:pt x="257272" y="387798"/>
                    <a:pt x="257272" y="391844"/>
                  </a:cubicBezTo>
                  <a:cubicBezTo>
                    <a:pt x="254575" y="393192"/>
                    <a:pt x="146684" y="468716"/>
                    <a:pt x="146684" y="468716"/>
                  </a:cubicBezTo>
                  <a:cubicBezTo>
                    <a:pt x="123757" y="484900"/>
                    <a:pt x="117014" y="517267"/>
                    <a:pt x="131849" y="541543"/>
                  </a:cubicBezTo>
                  <a:lnTo>
                    <a:pt x="226254" y="689893"/>
                  </a:lnTo>
                  <a:cubicBezTo>
                    <a:pt x="242437" y="715518"/>
                    <a:pt x="276153" y="722261"/>
                    <a:pt x="300429" y="706077"/>
                  </a:cubicBezTo>
                  <a:cubicBezTo>
                    <a:pt x="324704" y="689893"/>
                    <a:pt x="332796" y="656177"/>
                    <a:pt x="316613" y="631902"/>
                  </a:cubicBezTo>
                  <a:lnTo>
                    <a:pt x="270759" y="557727"/>
                  </a:lnTo>
                  <a:lnTo>
                    <a:pt x="300429" y="557727"/>
                  </a:lnTo>
                  <a:cubicBezTo>
                    <a:pt x="309869" y="557727"/>
                    <a:pt x="319310" y="556378"/>
                    <a:pt x="328750" y="553681"/>
                  </a:cubicBezTo>
                  <a:cubicBezTo>
                    <a:pt x="353026" y="569864"/>
                    <a:pt x="385393" y="579305"/>
                    <a:pt x="428550" y="579305"/>
                  </a:cubicBezTo>
                  <a:cubicBezTo>
                    <a:pt x="469009" y="579305"/>
                    <a:pt x="501377" y="569864"/>
                    <a:pt x="527001" y="556378"/>
                  </a:cubicBezTo>
                  <a:cubicBezTo>
                    <a:pt x="537790" y="561772"/>
                    <a:pt x="551276" y="563121"/>
                    <a:pt x="564763" y="563121"/>
                  </a:cubicBezTo>
                  <a:lnTo>
                    <a:pt x="589038" y="561772"/>
                  </a:lnTo>
                  <a:lnTo>
                    <a:pt x="540487" y="629205"/>
                  </a:lnTo>
                  <a:cubicBezTo>
                    <a:pt x="522955" y="653480"/>
                    <a:pt x="528349" y="687196"/>
                    <a:pt x="552625" y="704728"/>
                  </a:cubicBezTo>
                  <a:cubicBezTo>
                    <a:pt x="576900" y="722261"/>
                    <a:pt x="610617" y="716866"/>
                    <a:pt x="628149" y="692591"/>
                  </a:cubicBezTo>
                  <a:lnTo>
                    <a:pt x="736040" y="544240"/>
                  </a:lnTo>
                  <a:cubicBezTo>
                    <a:pt x="737389" y="542891"/>
                    <a:pt x="738737" y="541543"/>
                    <a:pt x="738737" y="538846"/>
                  </a:cubicBezTo>
                  <a:cubicBezTo>
                    <a:pt x="753573" y="513221"/>
                    <a:pt x="744132" y="479505"/>
                    <a:pt x="718508" y="464670"/>
                  </a:cubicBezTo>
                  <a:lnTo>
                    <a:pt x="607919" y="402633"/>
                  </a:lnTo>
                  <a:cubicBezTo>
                    <a:pt x="607919" y="397238"/>
                    <a:pt x="607919" y="159877"/>
                    <a:pt x="607919" y="159877"/>
                  </a:cubicBezTo>
                  <a:lnTo>
                    <a:pt x="780545" y="242144"/>
                  </a:lnTo>
                  <a:cubicBezTo>
                    <a:pt x="785940" y="243493"/>
                    <a:pt x="791334" y="244842"/>
                    <a:pt x="796729" y="244842"/>
                  </a:cubicBezTo>
                  <a:cubicBezTo>
                    <a:pt x="819656" y="244842"/>
                    <a:pt x="841234" y="230007"/>
                    <a:pt x="847978" y="207080"/>
                  </a:cubicBezTo>
                  <a:cubicBezTo>
                    <a:pt x="857418" y="177410"/>
                    <a:pt x="841234" y="147740"/>
                    <a:pt x="812913" y="138299"/>
                  </a:cubicBezTo>
                  <a:close/>
                </a:path>
              </a:pathLst>
            </a:custGeom>
            <a:grpFill/>
            <a:ln w="13395" cap="flat">
              <a:noFill/>
              <a:prstDash val="solid"/>
              <a:miter/>
            </a:ln>
          </p:spPr>
          <p:txBody>
            <a:bodyPr rtlCol="1" anchor="ctr"/>
            <a:lstStyle/>
            <a:p>
              <a:pPr defTabSz="685800" rtl="1"/>
              <a:endParaRPr lang="en-GB" sz="1350">
                <a:solidFill>
                  <a:srgbClr val="504F51"/>
                </a:solidFill>
                <a:latin typeface="Franklin Gothic Book"/>
              </a:endParaRPr>
            </a:p>
          </p:txBody>
        </p:sp>
      </p:grpSp>
      <p:sp>
        <p:nvSpPr>
          <p:cNvPr id="28" name="TextBox 27">
            <a:extLst>
              <a:ext uri="{FF2B5EF4-FFF2-40B4-BE49-F238E27FC236}">
                <a16:creationId xmlns:a16="http://schemas.microsoft.com/office/drawing/2014/main" id="{7D3BC341-BE3E-4A35-F35E-22B77D9E80FD}"/>
              </a:ext>
            </a:extLst>
          </p:cNvPr>
          <p:cNvSpPr txBox="1"/>
          <p:nvPr/>
        </p:nvSpPr>
        <p:spPr>
          <a:xfrm>
            <a:off x="826385" y="6352092"/>
            <a:ext cx="8919063" cy="246221"/>
          </a:xfrm>
          <a:prstGeom prst="rect">
            <a:avLst/>
          </a:prstGeom>
          <a:noFill/>
        </p:spPr>
        <p:txBody>
          <a:bodyPr rot="0" spcFirstLastPara="0" vertOverflow="overflow" horzOverflow="overflow" vert="horz" wrap="square" lIns="0" tIns="0" rIns="0" bIns="0" numCol="1" spcCol="0" rtlCol="1" fromWordArt="0" anchor="t" anchorCtr="0" forceAA="0" compatLnSpc="1">
            <a:prstTxWarp prst="textNoShape">
              <a:avLst/>
            </a:prstTxWarp>
            <a:spAutoFit/>
          </a:bodyPr>
          <a:lstStyle/>
          <a:p>
            <a:pPr rtl="1"/>
            <a:r>
              <a:rPr lang="ar" sz="1500" b="1" i="1">
                <a:solidFill>
                  <a:schemeClr val="accent4"/>
                </a:solidFill>
                <a:latin typeface="Arial" panose="020B0604020202020204" pitchFamily="34" charset="0"/>
                <a:cs typeface="Arial" panose="020B0604020202020204" pitchFamily="34" charset="0"/>
              </a:rPr>
              <a:t>شريحة تم إنشاؤها بواسطة الشبكة العالمية </a:t>
            </a:r>
            <a:r>
              <a:rPr lang="ar-YE" sz="1600" b="1">
                <a:solidFill>
                  <a:srgbClr val="00B050"/>
                </a:solidFill>
                <a:effectLst/>
                <a:latin typeface="Arial" panose="020B0604020202020204" pitchFamily="34" charset="0"/>
                <a:ea typeface="Lato" panose="020F0502020204030203" pitchFamily="34" charset="0"/>
                <a:cs typeface="Arial" panose="020B0604020202020204" pitchFamily="34" charset="0"/>
              </a:rPr>
              <a:t>إدارة الرضع الصغار و المعرضين للمخاطر التغذوية أقل من ستة أشهر و أمهاتهم (مامي) </a:t>
            </a:r>
            <a:endParaRPr lang="en-US" b="1" i="1">
              <a:solidFill>
                <a:schemeClr val="accent4"/>
              </a:solidFill>
              <a:latin typeface="Arial" panose="020B0604020202020204" pitchFamily="34" charset="0"/>
            </a:endParaRPr>
          </a:p>
        </p:txBody>
      </p:sp>
    </p:spTree>
    <p:extLst>
      <p:ext uri="{BB962C8B-B14F-4D97-AF65-F5344CB8AC3E}">
        <p14:creationId xmlns:p14="http://schemas.microsoft.com/office/powerpoint/2010/main" val="929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0.32513 -0.02106 L -0.23607 -0.10092 C -0.21745 -0.11898 -0.18958 -0.12847 -0.16041 -0.12847 C -0.12708 -0.12847 -0.10052 -0.11898 -0.0819 -0.10092 L 0.00729 -0.02106 " pathEditMode="relative" rAng="0" ptsTypes="AAAAA">
                                      <p:cBhvr>
                                        <p:cTn id="6" dur="2000" spd="-100000" fill="hold"/>
                                        <p:tgtEl>
                                          <p:spTgt spid="10"/>
                                        </p:tgtEl>
                                        <p:attrNameLst>
                                          <p:attrName>ppt_x</p:attrName>
                                          <p:attrName>ppt_y</p:attrName>
                                        </p:attrNameLst>
                                      </p:cBhvr>
                                      <p:rCtr x="16615" y="-5370"/>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30443 0.18379 C -0.28243 0.19676 -0.20026 0.17963 -0.17813 0.19305 C -0.16407 0.20208 -0.10586 0.18449 -0.07852 0.18079 C -0.05118 0.17731 -0.02735 0.18079 -0.01368 0.17176 C 0.00507 0.15185 -0.02266 0.01296 4.58333E-6 1.48148E-6 " pathEditMode="relative" rAng="0" ptsTypes="AAAAA">
                                      <p:cBhvr>
                                        <p:cTn id="10" dur="2000" spd="-100000" fill="hold"/>
                                        <p:tgtEl>
                                          <p:spTgt spid="12"/>
                                        </p:tgtEl>
                                        <p:attrNameLst>
                                          <p:attrName>ppt_x</p:attrName>
                                          <p:attrName>ppt_y</p:attrName>
                                        </p:attrNameLst>
                                      </p:cBhvr>
                                      <p:rCtr x="15221" y="-8611"/>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1.04167E-6 1.48148E-6 L -0.14713 0.0081 " pathEditMode="relative" rAng="0" ptsTypes="AA">
                                      <p:cBhvr>
                                        <p:cTn id="14" dur="2000" fill="hold"/>
                                        <p:tgtEl>
                                          <p:spTgt spid="11"/>
                                        </p:tgtEl>
                                        <p:attrNameLst>
                                          <p:attrName>ppt_x</p:attrName>
                                          <p:attrName>ppt_y</p:attrName>
                                        </p:attrNameLst>
                                      </p:cBhvr>
                                      <p:rCtr x="-7357" y="394"/>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0.15208 0.15301 L 4.16667E-7 -3.33333E-6 " pathEditMode="relative" rAng="0" ptsTypes="AA">
                                      <p:cBhvr>
                                        <p:cTn id="18" dur="2000" spd="-100000" fill="hold"/>
                                        <p:tgtEl>
                                          <p:spTgt spid="15"/>
                                        </p:tgtEl>
                                        <p:attrNameLst>
                                          <p:attrName>ppt_x</p:attrName>
                                          <p:attrName>ppt_y</p:attrName>
                                        </p:attrNameLst>
                                      </p:cBhvr>
                                      <p:rCtr x="7604" y="-7662"/>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nodeType="clickEffect">
                                  <p:stCondLst>
                                    <p:cond delay="0"/>
                                  </p:stCondLst>
                                  <p:childTnLst>
                                    <p:animMotion origin="layout" path="M -0.19154 -0.27731 L 4.79167E-6 -4.81481E-6 " pathEditMode="relative" rAng="0" ptsTypes="AA">
                                      <p:cBhvr>
                                        <p:cTn id="22" dur="2000" spd="-100000" fill="hold"/>
                                        <p:tgtEl>
                                          <p:spTgt spid="13"/>
                                        </p:tgtEl>
                                        <p:attrNameLst>
                                          <p:attrName>ppt_x</p:attrName>
                                          <p:attrName>ppt_y</p:attrName>
                                        </p:attrNameLst>
                                      </p:cBhvr>
                                      <p:rCtr x="9570" y="13866"/>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 0 L -0.25 0 E" pathEditMode="relative" ptsTypes="">
                                      <p:cBhvr>
                                        <p:cTn id="2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723247" y="180565"/>
            <a:ext cx="10677095" cy="905256"/>
          </a:xfrm>
        </p:spPr>
        <p:txBody>
          <a:bodyPr rtlCol="1">
            <a:normAutofit fontScale="90000"/>
          </a:bodyPr>
          <a:lstStyle/>
          <a:p>
            <a:r>
              <a:rPr lang="ar">
                <a:latin typeface="Arial"/>
                <a:cs typeface="Arial"/>
              </a:rPr>
              <a:t>حزمة مسار الرعاية الخاص </a:t>
            </a:r>
            <a:r>
              <a:rPr lang="ar-YE">
                <a:latin typeface="Arial"/>
                <a:cs typeface="Arial"/>
              </a:rPr>
              <a:t>ب</a:t>
            </a:r>
            <a:r>
              <a:rPr lang="ar-YE" sz="4400" b="1">
                <a:effectLst/>
                <a:latin typeface="Arial"/>
                <a:ea typeface="Lato"/>
                <a:cs typeface="Arial"/>
              </a:rPr>
              <a:t>إدارة الرضع الصغار و المعرضين للمخاطر التغذوية أقل من ستة أشهر و أمهاتهم (مامي)</a:t>
            </a:r>
            <a:r>
              <a:rPr lang="ar-YE" b="1">
                <a:solidFill>
                  <a:srgbClr val="00B050"/>
                </a:solidFill>
                <a:latin typeface="Arial"/>
                <a:ea typeface="Lato"/>
                <a:cs typeface="Arial"/>
              </a:rPr>
              <a:t> </a:t>
            </a:r>
            <a:endParaRPr lang="en-UK">
              <a:solidFill>
                <a:schemeClr val="accent1"/>
              </a:solidFill>
            </a:endParaRPr>
          </a:p>
        </p:txBody>
      </p:sp>
      <p:sp>
        <p:nvSpPr>
          <p:cNvPr id="28" name="TextBox 27">
            <a:extLst>
              <a:ext uri="{FF2B5EF4-FFF2-40B4-BE49-F238E27FC236}">
                <a16:creationId xmlns:a16="http://schemas.microsoft.com/office/drawing/2014/main" id="{7D3BC341-BE3E-4A35-F35E-22B77D9E80FD}"/>
              </a:ext>
            </a:extLst>
          </p:cNvPr>
          <p:cNvSpPr txBox="1"/>
          <p:nvPr/>
        </p:nvSpPr>
        <p:spPr>
          <a:xfrm>
            <a:off x="512069" y="6488668"/>
            <a:ext cx="9210856" cy="246221"/>
          </a:xfrm>
          <a:prstGeom prst="rect">
            <a:avLst/>
          </a:prstGeom>
          <a:noFill/>
        </p:spPr>
        <p:txBody>
          <a:bodyPr rot="0" spcFirstLastPara="0" vertOverflow="overflow" horzOverflow="overflow" vert="horz" wrap="none" lIns="0" tIns="0" rIns="0" bIns="0" numCol="1" spcCol="0" rtlCol="1" fromWordArt="0" anchor="t" anchorCtr="0" forceAA="0" compatLnSpc="1">
            <a:prstTxWarp prst="textNoShape">
              <a:avLst/>
            </a:prstTxWarp>
            <a:spAutoFit/>
          </a:bodyPr>
          <a:lstStyle/>
          <a:p>
            <a:r>
              <a:rPr lang="ar" sz="1500" b="1" i="1">
                <a:solidFill>
                  <a:schemeClr val="accent4"/>
                </a:solidFill>
                <a:latin typeface="Arial"/>
                <a:cs typeface="Arial"/>
              </a:rPr>
              <a:t>شريحة تم إنشاؤها بواسطة الشبكة العالمية المعنية </a:t>
            </a:r>
            <a:r>
              <a:rPr lang="ar-YE" sz="1500" b="1" i="1">
                <a:solidFill>
                  <a:schemeClr val="accent4"/>
                </a:solidFill>
                <a:latin typeface="Arial"/>
                <a:cs typeface="Arial"/>
              </a:rPr>
              <a:t>ب</a:t>
            </a:r>
            <a:r>
              <a:rPr lang="ar-YE" sz="1600" b="1">
                <a:effectLst/>
                <a:latin typeface="Arial"/>
                <a:ea typeface="Lato"/>
                <a:cs typeface="Arial"/>
              </a:rPr>
              <a:t>إدارة الرضع الصغار و المعرضين للمخاطر التغذوية أقل من ستة أشهر و أمهاتهم (مامي)</a:t>
            </a:r>
            <a:r>
              <a:rPr lang="ar-YE" sz="1600" b="1">
                <a:latin typeface="Arial"/>
                <a:ea typeface="Lato"/>
                <a:cs typeface="Arial"/>
              </a:rPr>
              <a:t> </a:t>
            </a:r>
            <a:endParaRPr lang="en-US" b="1" i="1">
              <a:latin typeface="Arial" panose="020B0604020202020204" pitchFamily="34" charset="0"/>
            </a:endParaRPr>
          </a:p>
        </p:txBody>
      </p:sp>
      <p:sp>
        <p:nvSpPr>
          <p:cNvPr id="35" name="Content Placeholder 2">
            <a:extLst>
              <a:ext uri="{FF2B5EF4-FFF2-40B4-BE49-F238E27FC236}">
                <a16:creationId xmlns:a16="http://schemas.microsoft.com/office/drawing/2014/main" id="{9E921714-F92B-D911-7089-DAD68ABD065A}"/>
              </a:ext>
            </a:extLst>
          </p:cNvPr>
          <p:cNvSpPr txBox="1">
            <a:spLocks/>
          </p:cNvSpPr>
          <p:nvPr/>
        </p:nvSpPr>
        <p:spPr>
          <a:xfrm>
            <a:off x="1431384" y="1337461"/>
            <a:ext cx="1394090" cy="343653"/>
          </a:xfrm>
          <a:prstGeom prst="rect">
            <a:avLst/>
          </a:prstGeom>
        </p:spPr>
        <p:txBody>
          <a:bodyPr vert="horz" lIns="68580" tIns="34290" rIns="68580" bIns="3429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1">
              <a:spcBef>
                <a:spcPts val="750"/>
              </a:spcBef>
              <a:buNone/>
              <a:defRPr/>
            </a:pPr>
            <a:r>
              <a:rPr lang="ar" sz="1800" b="1">
                <a:solidFill>
                  <a:schemeClr val="accent1"/>
                </a:solidFill>
                <a:latin typeface="Arial" panose="020B0604020202020204" pitchFamily="34" charset="0"/>
                <a:ea typeface="Calibri" panose="020F0502020204030204" pitchFamily="34" charset="0"/>
                <a:cs typeface="Arial" panose="020B0604020202020204" pitchFamily="34" charset="0"/>
              </a:rPr>
              <a:t>أدلة المستخدم</a:t>
            </a:r>
          </a:p>
        </p:txBody>
      </p:sp>
      <p:sp>
        <p:nvSpPr>
          <p:cNvPr id="36" name="Content Placeholder 2">
            <a:extLst>
              <a:ext uri="{FF2B5EF4-FFF2-40B4-BE49-F238E27FC236}">
                <a16:creationId xmlns:a16="http://schemas.microsoft.com/office/drawing/2014/main" id="{A5983C87-DC08-DB62-E568-8EEB9FB96BA8}"/>
              </a:ext>
            </a:extLst>
          </p:cNvPr>
          <p:cNvSpPr txBox="1">
            <a:spLocks/>
          </p:cNvSpPr>
          <p:nvPr/>
        </p:nvSpPr>
        <p:spPr>
          <a:xfrm>
            <a:off x="6295226" y="4013579"/>
            <a:ext cx="4756392" cy="187903"/>
          </a:xfrm>
          <a:prstGeom prst="rect">
            <a:avLst/>
          </a:prstGeom>
        </p:spPr>
        <p:txBody>
          <a:bodyPr vert="horz" lIns="68580" tIns="34290" rIns="68580" bIns="3429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1">
              <a:spcBef>
                <a:spcPts val="750"/>
              </a:spcBef>
              <a:buNone/>
              <a:defRPr/>
            </a:pPr>
            <a:r>
              <a:rPr lang="ar" sz="1800" b="1">
                <a:solidFill>
                  <a:schemeClr val="accent1"/>
                </a:solidFill>
                <a:latin typeface="Arial" panose="020B0604020202020204" pitchFamily="34" charset="0"/>
                <a:ea typeface="Calibri" panose="020F0502020204030204" pitchFamily="34" charset="0"/>
                <a:cs typeface="Arial" panose="020B0604020202020204" pitchFamily="34" charset="0"/>
              </a:rPr>
              <a:t>كتيب إجراءات الدعم وبطاقات المشورة</a:t>
            </a:r>
          </a:p>
        </p:txBody>
      </p:sp>
      <p:sp>
        <p:nvSpPr>
          <p:cNvPr id="37" name="Content Placeholder 2">
            <a:extLst>
              <a:ext uri="{FF2B5EF4-FFF2-40B4-BE49-F238E27FC236}">
                <a16:creationId xmlns:a16="http://schemas.microsoft.com/office/drawing/2014/main" id="{0FD60C6C-BD82-64E0-1E7B-7E6D27170A21}"/>
              </a:ext>
            </a:extLst>
          </p:cNvPr>
          <p:cNvSpPr txBox="1">
            <a:spLocks/>
          </p:cNvSpPr>
          <p:nvPr/>
        </p:nvSpPr>
        <p:spPr>
          <a:xfrm>
            <a:off x="6738989" y="1382615"/>
            <a:ext cx="3412058" cy="225181"/>
          </a:xfrm>
          <a:prstGeom prst="rect">
            <a:avLst/>
          </a:prstGeom>
        </p:spPr>
        <p:txBody>
          <a:bodyPr vert="horz" lIns="68580" tIns="34290" rIns="68580" bIns="3429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rtl="1">
              <a:spcBef>
                <a:spcPts val="750"/>
              </a:spcBef>
              <a:buNone/>
              <a:defRPr/>
            </a:pPr>
            <a:r>
              <a:rPr lang="ar" sz="1800" b="1">
                <a:solidFill>
                  <a:schemeClr val="accent1"/>
                </a:solidFill>
                <a:latin typeface="Arial" panose="020B0604020202020204" pitchFamily="34" charset="0"/>
                <a:ea typeface="Calibri" panose="020F0502020204030204" pitchFamily="34" charset="0"/>
                <a:cs typeface="Arial" panose="020B0604020202020204" pitchFamily="34" charset="0"/>
              </a:rPr>
              <a:t>مواد دعم موظفي الصحة</a:t>
            </a:r>
          </a:p>
        </p:txBody>
      </p:sp>
      <p:pic>
        <p:nvPicPr>
          <p:cNvPr id="7" name="Picture 6">
            <a:extLst>
              <a:ext uri="{FF2B5EF4-FFF2-40B4-BE49-F238E27FC236}">
                <a16:creationId xmlns:a16="http://schemas.microsoft.com/office/drawing/2014/main" id="{477A0DCE-CB57-E706-3E65-9D91B139B186}"/>
              </a:ext>
            </a:extLst>
          </p:cNvPr>
          <p:cNvPicPr>
            <a:picLocks noChangeAspect="1"/>
          </p:cNvPicPr>
          <p:nvPr/>
        </p:nvPicPr>
        <p:blipFill>
          <a:blip r:embed="rId3"/>
          <a:stretch>
            <a:fillRect/>
          </a:stretch>
        </p:blipFill>
        <p:spPr>
          <a:xfrm>
            <a:off x="6295226" y="1690908"/>
            <a:ext cx="5272659" cy="2181529"/>
          </a:xfrm>
          <a:prstGeom prst="rect">
            <a:avLst/>
          </a:prstGeom>
        </p:spPr>
      </p:pic>
      <p:pic>
        <p:nvPicPr>
          <p:cNvPr id="9" name="Picture 8">
            <a:extLst>
              <a:ext uri="{FF2B5EF4-FFF2-40B4-BE49-F238E27FC236}">
                <a16:creationId xmlns:a16="http://schemas.microsoft.com/office/drawing/2014/main" id="{2D563D2E-2765-0CA3-1F5E-B95D381EECE3}"/>
              </a:ext>
            </a:extLst>
          </p:cNvPr>
          <p:cNvPicPr>
            <a:picLocks noChangeAspect="1"/>
          </p:cNvPicPr>
          <p:nvPr/>
        </p:nvPicPr>
        <p:blipFill>
          <a:blip r:embed="rId4"/>
          <a:stretch>
            <a:fillRect/>
          </a:stretch>
        </p:blipFill>
        <p:spPr>
          <a:xfrm>
            <a:off x="570700" y="1622652"/>
            <a:ext cx="5522057" cy="4100048"/>
          </a:xfrm>
          <a:prstGeom prst="rect">
            <a:avLst/>
          </a:prstGeom>
        </p:spPr>
      </p:pic>
      <p:pic>
        <p:nvPicPr>
          <p:cNvPr id="2" name="Picture 1"/>
          <p:cNvPicPr>
            <a:picLocks noChangeAspect="1"/>
          </p:cNvPicPr>
          <p:nvPr/>
        </p:nvPicPr>
        <p:blipFill>
          <a:blip r:embed="rId5"/>
          <a:stretch>
            <a:fillRect/>
          </a:stretch>
        </p:blipFill>
        <p:spPr>
          <a:xfrm>
            <a:off x="6310867" y="4314072"/>
            <a:ext cx="5514687" cy="2076453"/>
          </a:xfrm>
          <a:prstGeom prst="rect">
            <a:avLst/>
          </a:prstGeom>
        </p:spPr>
      </p:pic>
    </p:spTree>
    <p:extLst>
      <p:ext uri="{BB962C8B-B14F-4D97-AF65-F5344CB8AC3E}">
        <p14:creationId xmlns:p14="http://schemas.microsoft.com/office/powerpoint/2010/main" val="2927687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pyramid&#10;&#10;Description automatically generated">
            <a:extLst>
              <a:ext uri="{FF2B5EF4-FFF2-40B4-BE49-F238E27FC236}">
                <a16:creationId xmlns:a16="http://schemas.microsoft.com/office/drawing/2014/main" id="{75C4BE4D-0502-8555-F8E1-A6511AD764AC}"/>
              </a:ext>
            </a:extLst>
          </p:cNvPr>
          <p:cNvPicPr>
            <a:picLocks noChangeAspect="1"/>
          </p:cNvPicPr>
          <p:nvPr/>
        </p:nvPicPr>
        <p:blipFill>
          <a:blip r:embed="rId3"/>
          <a:stretch>
            <a:fillRect/>
          </a:stretch>
        </p:blipFill>
        <p:spPr>
          <a:xfrm>
            <a:off x="1752983" y="1844021"/>
            <a:ext cx="8868630" cy="4557919"/>
          </a:xfrm>
          <a:prstGeom prst="rect">
            <a:avLst/>
          </a:prstGeom>
        </p:spPr>
      </p:pic>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461877"/>
            <a:ext cx="9528048" cy="905256"/>
          </a:xfrm>
        </p:spPr>
        <p:txBody>
          <a:bodyPr rtlCol="1">
            <a:noAutofit/>
          </a:bodyPr>
          <a:lstStyle/>
          <a:p>
            <a:r>
              <a:rPr lang="ar" sz="3600">
                <a:latin typeface="Arial"/>
                <a:cs typeface="Arial"/>
              </a:rPr>
              <a:t>حزمة مسار الرعاية الخاص </a:t>
            </a:r>
            <a:r>
              <a:rPr lang="ar-YE" sz="3600">
                <a:latin typeface="Arial"/>
                <a:cs typeface="Arial"/>
              </a:rPr>
              <a:t>ب</a:t>
            </a:r>
            <a:r>
              <a:rPr lang="ar-YE" sz="3600" b="1">
                <a:effectLst/>
                <a:latin typeface="Arial"/>
                <a:ea typeface="Lato"/>
                <a:cs typeface="Arial"/>
              </a:rPr>
              <a:t>إدارة الرضع الصغار و المعرضين للمخاطر التغذوية أقل من ستة أشهر و أمهاتهم (مامي)</a:t>
            </a:r>
            <a:r>
              <a:rPr lang="ar-YE" sz="3600" b="1">
                <a:latin typeface="Arial"/>
                <a:ea typeface="Lato"/>
                <a:cs typeface="Arial"/>
              </a:rPr>
              <a:t> </a:t>
            </a:r>
            <a:endParaRPr lang="en-UK" sz="3600"/>
          </a:p>
        </p:txBody>
      </p:sp>
      <p:sp>
        <p:nvSpPr>
          <p:cNvPr id="3" name="TextBox 2">
            <a:extLst>
              <a:ext uri="{FF2B5EF4-FFF2-40B4-BE49-F238E27FC236}">
                <a16:creationId xmlns:a16="http://schemas.microsoft.com/office/drawing/2014/main" id="{0EBBA45E-57F2-CA10-CCF3-A3099FA5462B}"/>
              </a:ext>
            </a:extLst>
          </p:cNvPr>
          <p:cNvSpPr txBox="1"/>
          <p:nvPr/>
        </p:nvSpPr>
        <p:spPr>
          <a:xfrm>
            <a:off x="7755539" y="1545440"/>
            <a:ext cx="2800352" cy="369332"/>
          </a:xfrm>
          <a:prstGeom prst="rect">
            <a:avLst/>
          </a:prstGeom>
          <a:solidFill>
            <a:schemeClr val="bg1"/>
          </a:solidFill>
          <a:ln w="57150">
            <a:solidFill>
              <a:schemeClr val="accent1"/>
            </a:solidFill>
          </a:ln>
        </p:spPr>
        <p:txBody>
          <a:bodyPr wrap="square" lIns="91440" tIns="45720" rIns="91440" bIns="45720" rtlCol="1" anchor="t">
            <a:spAutoFit/>
          </a:bodyPr>
          <a:lstStyle/>
          <a:p>
            <a:pPr algn="ctr" defTabSz="685800" rtl="1"/>
            <a:r>
              <a:rPr lang="ar">
                <a:latin typeface="Arial"/>
                <a:cs typeface="Arial"/>
              </a:rPr>
              <a:t>الف</a:t>
            </a:r>
            <a:r>
              <a:rPr lang="ar-YE">
                <a:latin typeface="Arial"/>
                <a:cs typeface="Arial"/>
              </a:rPr>
              <a:t>رز</a:t>
            </a:r>
            <a:r>
              <a:rPr lang="ar">
                <a:latin typeface="Arial"/>
                <a:cs typeface="Arial"/>
              </a:rPr>
              <a:t> و</a:t>
            </a:r>
            <a:r>
              <a:rPr lang="ar">
                <a:solidFill>
                  <a:srgbClr val="504F51"/>
                </a:solidFill>
                <a:latin typeface="Arial"/>
                <a:cs typeface="Arial"/>
              </a:rPr>
              <a:t>التقييم</a:t>
            </a:r>
          </a:p>
        </p:txBody>
      </p:sp>
      <p:sp>
        <p:nvSpPr>
          <p:cNvPr id="4" name="TextBox 3">
            <a:extLst>
              <a:ext uri="{FF2B5EF4-FFF2-40B4-BE49-F238E27FC236}">
                <a16:creationId xmlns:a16="http://schemas.microsoft.com/office/drawing/2014/main" id="{EB4477BC-0D20-38AD-0A02-1287DC4F32FB}"/>
              </a:ext>
            </a:extLst>
          </p:cNvPr>
          <p:cNvSpPr txBox="1"/>
          <p:nvPr/>
        </p:nvSpPr>
        <p:spPr>
          <a:xfrm>
            <a:off x="4780972" y="1545440"/>
            <a:ext cx="2680203" cy="369332"/>
          </a:xfrm>
          <a:prstGeom prst="rect">
            <a:avLst/>
          </a:prstGeom>
          <a:solidFill>
            <a:schemeClr val="bg1"/>
          </a:solidFill>
          <a:ln w="57150">
            <a:solidFill>
              <a:schemeClr val="accent1"/>
            </a:solidFill>
          </a:ln>
        </p:spPr>
        <p:txBody>
          <a:bodyPr wrap="square" rtlCol="1">
            <a:spAutoFit/>
          </a:bodyPr>
          <a:lstStyle/>
          <a:p>
            <a:pPr algn="ctr" defTabSz="685800" rtl="1"/>
            <a:r>
              <a:rPr lang="ar">
                <a:solidFill>
                  <a:srgbClr val="504F51"/>
                </a:solidFill>
                <a:latin typeface="Arial" panose="020B0604020202020204" pitchFamily="34" charset="0"/>
                <a:cs typeface="Arial" panose="020B0604020202020204" pitchFamily="34" charset="0"/>
              </a:rPr>
              <a:t>الإدارة والرصد</a:t>
            </a:r>
          </a:p>
        </p:txBody>
      </p:sp>
      <p:sp>
        <p:nvSpPr>
          <p:cNvPr id="7" name="TextBox 6">
            <a:extLst>
              <a:ext uri="{FF2B5EF4-FFF2-40B4-BE49-F238E27FC236}">
                <a16:creationId xmlns:a16="http://schemas.microsoft.com/office/drawing/2014/main" id="{23AB70EF-D8CD-ED24-20F7-79C4B1048625}"/>
              </a:ext>
            </a:extLst>
          </p:cNvPr>
          <p:cNvSpPr txBox="1"/>
          <p:nvPr/>
        </p:nvSpPr>
        <p:spPr>
          <a:xfrm>
            <a:off x="2045485" y="1541059"/>
            <a:ext cx="2487556" cy="369332"/>
          </a:xfrm>
          <a:prstGeom prst="rect">
            <a:avLst/>
          </a:prstGeom>
          <a:solidFill>
            <a:schemeClr val="bg1"/>
          </a:solidFill>
          <a:ln w="57150">
            <a:solidFill>
              <a:schemeClr val="accent1"/>
            </a:solidFill>
          </a:ln>
        </p:spPr>
        <p:txBody>
          <a:bodyPr wrap="square" lIns="91440" tIns="45720" rIns="91440" bIns="45720" rtlCol="1" anchor="t">
            <a:spAutoFit/>
          </a:bodyPr>
          <a:lstStyle/>
          <a:p>
            <a:pPr algn="ctr" defTabSz="685800" rtl="1"/>
            <a:r>
              <a:rPr lang="ar">
                <a:latin typeface="Arial"/>
                <a:cs typeface="Arial"/>
              </a:rPr>
              <a:t>ا</a:t>
            </a:r>
            <a:r>
              <a:rPr lang="ar-YE">
                <a:latin typeface="Arial"/>
                <a:cs typeface="Arial"/>
              </a:rPr>
              <a:t>لمراجعة</a:t>
            </a:r>
            <a:r>
              <a:rPr lang="ar">
                <a:latin typeface="Arial"/>
                <a:cs typeface="Arial"/>
              </a:rPr>
              <a:t> و</a:t>
            </a:r>
            <a:r>
              <a:rPr lang="ar">
                <a:solidFill>
                  <a:srgbClr val="504F51"/>
                </a:solidFill>
                <a:latin typeface="Arial"/>
                <a:cs typeface="Arial"/>
              </a:rPr>
              <a:t>الإحالة</a:t>
            </a:r>
          </a:p>
        </p:txBody>
      </p:sp>
      <p:grpSp>
        <p:nvGrpSpPr>
          <p:cNvPr id="2" name="Group 1">
            <a:extLst>
              <a:ext uri="{FF2B5EF4-FFF2-40B4-BE49-F238E27FC236}">
                <a16:creationId xmlns:a16="http://schemas.microsoft.com/office/drawing/2014/main" id="{9595D1E3-1CB6-F742-81E8-D57EF13B3DDD}"/>
              </a:ext>
            </a:extLst>
          </p:cNvPr>
          <p:cNvGrpSpPr/>
          <p:nvPr/>
        </p:nvGrpSpPr>
        <p:grpSpPr>
          <a:xfrm>
            <a:off x="3651987" y="2893647"/>
            <a:ext cx="6788841" cy="2136017"/>
            <a:chOff x="3651987" y="2893647"/>
            <a:chExt cx="6788841" cy="2136017"/>
          </a:xfrm>
        </p:grpSpPr>
        <p:sp>
          <p:nvSpPr>
            <p:cNvPr id="8" name="Rounded Rectangle 7">
              <a:extLst>
                <a:ext uri="{FF2B5EF4-FFF2-40B4-BE49-F238E27FC236}">
                  <a16:creationId xmlns:a16="http://schemas.microsoft.com/office/drawing/2014/main" id="{E36F867B-6256-4AC1-0C7F-30A1690E7A35}"/>
                </a:ext>
              </a:extLst>
            </p:cNvPr>
            <p:cNvSpPr/>
            <p:nvPr/>
          </p:nvSpPr>
          <p:spPr>
            <a:xfrm>
              <a:off x="9591084" y="4757228"/>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endParaRPr lang="en-US" sz="1350">
                <a:solidFill>
                  <a:srgbClr val="FEFFFF"/>
                </a:solidFill>
                <a:latin typeface="Franklin Gothic Book"/>
              </a:endParaRPr>
            </a:p>
          </p:txBody>
        </p:sp>
        <p:sp>
          <p:nvSpPr>
            <p:cNvPr id="9" name="Rounded Rectangle 8">
              <a:extLst>
                <a:ext uri="{FF2B5EF4-FFF2-40B4-BE49-F238E27FC236}">
                  <a16:creationId xmlns:a16="http://schemas.microsoft.com/office/drawing/2014/main" id="{1C01BC2C-5B93-C015-B2F7-F4EC7DA722A7}"/>
                </a:ext>
              </a:extLst>
            </p:cNvPr>
            <p:cNvSpPr/>
            <p:nvPr/>
          </p:nvSpPr>
          <p:spPr>
            <a:xfrm>
              <a:off x="7753684" y="4336128"/>
              <a:ext cx="1010643" cy="671443"/>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endParaRPr lang="en-US" sz="1350">
                <a:solidFill>
                  <a:srgbClr val="FEFFFF"/>
                </a:solidFill>
                <a:latin typeface="Franklin Gothic Book"/>
              </a:endParaRPr>
            </a:p>
          </p:txBody>
        </p:sp>
        <p:sp>
          <p:nvSpPr>
            <p:cNvPr id="10" name="Rounded Rectangle 9">
              <a:extLst>
                <a:ext uri="{FF2B5EF4-FFF2-40B4-BE49-F238E27FC236}">
                  <a16:creationId xmlns:a16="http://schemas.microsoft.com/office/drawing/2014/main" id="{A27224D6-1479-C86D-216C-6561C41C1A39}"/>
                </a:ext>
              </a:extLst>
            </p:cNvPr>
            <p:cNvSpPr/>
            <p:nvPr/>
          </p:nvSpPr>
          <p:spPr>
            <a:xfrm>
              <a:off x="4852843" y="4645903"/>
              <a:ext cx="2282462" cy="304059"/>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endParaRPr lang="en-US" sz="1350">
                <a:solidFill>
                  <a:srgbClr val="FEFFFF"/>
                </a:solidFill>
                <a:latin typeface="Franklin Gothic Book"/>
              </a:endParaRPr>
            </a:p>
          </p:txBody>
        </p:sp>
        <p:sp>
          <p:nvSpPr>
            <p:cNvPr id="11" name="Rounded Rectangle 10">
              <a:extLst>
                <a:ext uri="{FF2B5EF4-FFF2-40B4-BE49-F238E27FC236}">
                  <a16:creationId xmlns:a16="http://schemas.microsoft.com/office/drawing/2014/main" id="{BCE05BB7-D6E8-A5FD-1DD3-B06A6A7A489F}"/>
                </a:ext>
              </a:extLst>
            </p:cNvPr>
            <p:cNvSpPr/>
            <p:nvPr/>
          </p:nvSpPr>
          <p:spPr>
            <a:xfrm>
              <a:off x="3651987" y="4725566"/>
              <a:ext cx="849744" cy="272436"/>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endParaRPr lang="en-US" sz="1350">
                <a:solidFill>
                  <a:srgbClr val="FEFFFF"/>
                </a:solidFill>
                <a:latin typeface="Franklin Gothic Book"/>
              </a:endParaRPr>
            </a:p>
          </p:txBody>
        </p:sp>
        <p:sp>
          <p:nvSpPr>
            <p:cNvPr id="12" name="Rounded Rectangle 11">
              <a:extLst>
                <a:ext uri="{FF2B5EF4-FFF2-40B4-BE49-F238E27FC236}">
                  <a16:creationId xmlns:a16="http://schemas.microsoft.com/office/drawing/2014/main" id="{62A28D7D-D388-0B58-7977-13C85348176A}"/>
                </a:ext>
              </a:extLst>
            </p:cNvPr>
            <p:cNvSpPr/>
            <p:nvPr/>
          </p:nvSpPr>
          <p:spPr>
            <a:xfrm>
              <a:off x="5565573" y="2893647"/>
              <a:ext cx="849744" cy="18747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rtl="1"/>
              <a:endParaRPr lang="en-US" sz="1350">
                <a:solidFill>
                  <a:srgbClr val="FEFFFF"/>
                </a:solidFill>
                <a:latin typeface="Franklin Gothic Book"/>
              </a:endParaRPr>
            </a:p>
          </p:txBody>
        </p:sp>
      </p:grpSp>
      <p:sp>
        <p:nvSpPr>
          <p:cNvPr id="15" name="TextBox 14">
            <a:extLst>
              <a:ext uri="{FF2B5EF4-FFF2-40B4-BE49-F238E27FC236}">
                <a16:creationId xmlns:a16="http://schemas.microsoft.com/office/drawing/2014/main" id="{645D275B-F5F8-B882-B5AF-529E366609BF}"/>
              </a:ext>
            </a:extLst>
          </p:cNvPr>
          <p:cNvSpPr txBox="1"/>
          <p:nvPr/>
        </p:nvSpPr>
        <p:spPr>
          <a:xfrm>
            <a:off x="982921" y="6580799"/>
            <a:ext cx="8563053" cy="184666"/>
          </a:xfrm>
          <a:prstGeom prst="rect">
            <a:avLst/>
          </a:prstGeom>
          <a:noFill/>
        </p:spPr>
        <p:txBody>
          <a:bodyPr rot="0" spcFirstLastPara="0" vertOverflow="overflow" horzOverflow="overflow" vert="horz" wrap="square" lIns="0" tIns="0" rIns="0" bIns="0" numCol="1" spcCol="0" rtlCol="1" fromWordArt="0" anchor="t" anchorCtr="0" forceAA="0" compatLnSpc="1">
            <a:prstTxWarp prst="textNoShape">
              <a:avLst/>
            </a:prstTxWarp>
            <a:spAutoFit/>
          </a:bodyPr>
          <a:lstStyle/>
          <a:p>
            <a:pPr rtl="1"/>
            <a:r>
              <a:rPr lang="ar" sz="1200" b="1" i="1">
                <a:solidFill>
                  <a:schemeClr val="accent4"/>
                </a:solidFill>
                <a:latin typeface="Arial" panose="020B0604020202020204" pitchFamily="34" charset="0"/>
                <a:cs typeface="Arial" panose="020B0604020202020204" pitchFamily="34" charset="0"/>
              </a:rPr>
              <a:t>شريحة تم إنشاؤها بواسطة الشبكة العالمية المعنية</a:t>
            </a:r>
            <a:r>
              <a:rPr lang="ar-YE" sz="1200" b="1">
                <a:solidFill>
                  <a:srgbClr val="00B050"/>
                </a:solidFill>
                <a:effectLst/>
                <a:latin typeface="Arial" panose="020B0604020202020204" pitchFamily="34" charset="0"/>
                <a:ea typeface="Lato" panose="020F0502020204030203" pitchFamily="34" charset="0"/>
                <a:cs typeface="Arial" panose="020B0604020202020204" pitchFamily="34" charset="0"/>
              </a:rPr>
              <a:t> بإدارة الرضع الصغار و المعرضين للمخاطر التغذوية أقل من ستة أشهر و أمهاتهم (مامي) </a:t>
            </a:r>
            <a:endParaRPr lang="en-US" sz="1200" b="1" i="1">
              <a:solidFill>
                <a:schemeClr val="accent4"/>
              </a:solidFill>
              <a:latin typeface="Arial" panose="020B0604020202020204" pitchFamily="34" charset="0"/>
            </a:endParaRPr>
          </a:p>
        </p:txBody>
      </p:sp>
    </p:spTree>
    <p:extLst>
      <p:ext uri="{BB962C8B-B14F-4D97-AF65-F5344CB8AC3E}">
        <p14:creationId xmlns:p14="http://schemas.microsoft.com/office/powerpoint/2010/main" val="94905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r>
              <a:rPr lang="ar">
                <a:latin typeface="Arial"/>
                <a:cs typeface="Arial"/>
              </a:rPr>
              <a:t>أمثلة عن مسار الرعاية الخاص </a:t>
            </a:r>
            <a:r>
              <a:rPr lang="ar-YE">
                <a:latin typeface="Arial"/>
                <a:cs typeface="Arial"/>
              </a:rPr>
              <a:t>ب</a:t>
            </a:r>
            <a:r>
              <a:rPr lang="ar-YE" sz="4400" b="1">
                <a:effectLst/>
                <a:latin typeface="Arial"/>
                <a:ea typeface="Lato"/>
                <a:cs typeface="Arial"/>
              </a:rPr>
              <a:t>إدارة الرضع الصغار و المعرضين للمخاطر التغذوية أقل من ستة أشهر و أمهاتهم (مامي)</a:t>
            </a:r>
            <a:r>
              <a:rPr lang="ar-YE" b="1">
                <a:latin typeface="Arial"/>
                <a:ea typeface="Lato"/>
                <a:cs typeface="Arial"/>
              </a:rPr>
              <a:t> </a:t>
            </a:r>
            <a:endParaRPr lang="en-UK"/>
          </a:p>
        </p:txBody>
      </p:sp>
      <p:sp>
        <p:nvSpPr>
          <p:cNvPr id="2" name="Rounded Rectangle 6">
            <a:extLst>
              <a:ext uri="{FF2B5EF4-FFF2-40B4-BE49-F238E27FC236}">
                <a16:creationId xmlns:a16="http://schemas.microsoft.com/office/drawing/2014/main" id="{D2CD7B1F-DC75-29A3-7C96-748CAFEBAB9C}"/>
              </a:ext>
            </a:extLst>
          </p:cNvPr>
          <p:cNvSpPr/>
          <p:nvPr/>
        </p:nvSpPr>
        <p:spPr>
          <a:xfrm>
            <a:off x="3353643" y="3516521"/>
            <a:ext cx="6087136"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rtl="1"/>
            <a:r>
              <a:rPr lang="ar" sz="2000">
                <a:latin typeface="Oswald"/>
                <a:cs typeface="Arial"/>
              </a:rPr>
              <a:t>هل تعتقدين أن مس</a:t>
            </a:r>
            <a:r>
              <a:rPr lang="ar" sz="2000">
                <a:solidFill>
                  <a:schemeClr val="bg1"/>
                </a:solidFill>
                <a:latin typeface="Oswald"/>
                <a:cs typeface="Arial"/>
              </a:rPr>
              <a:t>ار الرعاية الخاص </a:t>
            </a:r>
            <a:r>
              <a:rPr lang="ar-YE" sz="2000" b="1">
                <a:solidFill>
                  <a:schemeClr val="bg1"/>
                </a:solidFill>
                <a:effectLst/>
                <a:latin typeface="Arial"/>
                <a:ea typeface="Lato"/>
                <a:cs typeface="Arial"/>
              </a:rPr>
              <a:t>إدارة الرضع الصغار و المعرضين للمخاطر التغذوية أقل من ستة أشهر و أمهاتهم (مامي) </a:t>
            </a:r>
            <a:r>
              <a:rPr lang="ar" sz="2000">
                <a:solidFill>
                  <a:schemeClr val="bg1"/>
                </a:solidFill>
                <a:latin typeface="Oswald"/>
                <a:cs typeface="Arial"/>
              </a:rPr>
              <a:t>قدّ</a:t>
            </a:r>
            <a:r>
              <a:rPr lang="ar" sz="2000">
                <a:latin typeface="Oswald"/>
                <a:cs typeface="Arial"/>
              </a:rPr>
              <a:t>َم الدعم اللازم في هذه الحالة؟</a:t>
            </a:r>
          </a:p>
          <a:p>
            <a:pPr rtl="1"/>
            <a:endParaRPr lang="en-US" sz="2000">
              <a:latin typeface="Oswald" pitchFamily="2" charset="77"/>
            </a:endParaRPr>
          </a:p>
          <a:p>
            <a:pPr rtl="1"/>
            <a:r>
              <a:rPr lang="ar" sz="2000">
                <a:latin typeface="Oswald" pitchFamily="2" charset="77"/>
                <a:cs typeface="Arial" panose="020B0604020202020204" pitchFamily="34" charset="0"/>
              </a:rPr>
              <a:t>كيف كان مسار الرعاية مفيداً؟</a:t>
            </a: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2436223"/>
            <a:ext cx="9528048" cy="905256"/>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 sz="4400" b="1">
                <a:latin typeface="Arial" panose="020B0604020202020204" pitchFamily="34" charset="0"/>
                <a:cs typeface="Arial" panose="020B0604020202020204" pitchFamily="34" charset="0"/>
              </a:rPr>
              <a:t>دراسة الحالة الإفرادية - ب</a:t>
            </a:r>
          </a:p>
        </p:txBody>
      </p:sp>
      <p:pic>
        <p:nvPicPr>
          <p:cNvPr id="7" name="Graphic 6" descr="Users outline">
            <a:extLst>
              <a:ext uri="{FF2B5EF4-FFF2-40B4-BE49-F238E27FC236}">
                <a16:creationId xmlns:a16="http://schemas.microsoft.com/office/drawing/2014/main" id="{F8E62987-044B-812A-366C-56B0AEBEC0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557" y="1697349"/>
            <a:ext cx="914400" cy="914400"/>
          </a:xfrm>
          <a:prstGeom prst="rect">
            <a:avLst/>
          </a:prstGeom>
        </p:spPr>
      </p:pic>
    </p:spTree>
    <p:extLst>
      <p:ext uri="{BB962C8B-B14F-4D97-AF65-F5344CB8AC3E}">
        <p14:creationId xmlns:p14="http://schemas.microsoft.com/office/powerpoint/2010/main" val="1313360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3E0C4-F11D-C9A2-A9FF-4E9ED1104244}"/>
              </a:ext>
            </a:extLst>
          </p:cNvPr>
          <p:cNvPicPr>
            <a:picLocks noChangeAspect="1"/>
          </p:cNvPicPr>
          <p:nvPr/>
        </p:nvPicPr>
        <p:blipFill rotWithShape="1">
          <a:blip r:embed="rId2">
            <a:extLst>
              <a:ext uri="{28A0092B-C50C-407E-A947-70E740481C1C}">
                <a14:useLocalDpi xmlns:a14="http://schemas.microsoft.com/office/drawing/2010/main" val="0"/>
              </a:ext>
            </a:extLst>
          </a:blip>
          <a:srcRect l="28213" r="16089"/>
          <a:stretch/>
        </p:blipFill>
        <p:spPr>
          <a:xfrm>
            <a:off x="0" y="0"/>
            <a:ext cx="5729650"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04816" y="794378"/>
            <a:ext cx="4155133" cy="4780413"/>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a:spcBef>
                <a:spcPts val="2400"/>
              </a:spcBef>
            </a:pPr>
            <a:r>
              <a:rPr lang="ar" sz="4800">
                <a:solidFill>
                  <a:schemeClr val="accent1"/>
                </a:solidFill>
                <a:latin typeface="Arial"/>
                <a:cs typeface="Arial"/>
              </a:rPr>
              <a:t>مسار الرعاية الخاص </a:t>
            </a:r>
            <a:r>
              <a:rPr lang="ar-YE" sz="4800">
                <a:solidFill>
                  <a:schemeClr val="accent1"/>
                </a:solidFill>
                <a:latin typeface="Arial"/>
                <a:cs typeface="Arial"/>
              </a:rPr>
              <a:t>ب</a:t>
            </a:r>
            <a:r>
              <a:rPr lang="ar-YE" sz="4800" b="1">
                <a:solidFill>
                  <a:schemeClr val="tx1"/>
                </a:solidFill>
                <a:effectLst/>
                <a:latin typeface="Arial"/>
                <a:ea typeface="Lato"/>
                <a:cs typeface="Arial"/>
              </a:rPr>
              <a:t>إدارة الرضع الصغار و المعرضين للمخاطر التغذوية أقل من ستة أشهر و أمهاتهم (مامي)</a:t>
            </a:r>
            <a:r>
              <a:rPr lang="ar-YE" sz="4800" b="1">
                <a:solidFill>
                  <a:srgbClr val="00B050"/>
                </a:solidFill>
                <a:latin typeface="Arial"/>
                <a:ea typeface="Lato"/>
                <a:cs typeface="Arial"/>
              </a:rPr>
              <a:t> </a:t>
            </a:r>
            <a:endParaRPr lang="en-GB" sz="4800">
              <a:solidFill>
                <a:schemeClr val="tx1"/>
              </a:solidFill>
              <a:latin typeface="Arial" panose="020B0604020202020204" pitchFamily="34" charset="0"/>
            </a:endParaRPr>
          </a:p>
          <a:p>
            <a:pPr algn="ctr" rtl="1">
              <a:spcBef>
                <a:spcPts val="2400"/>
              </a:spcBef>
            </a:pPr>
            <a:r>
              <a:rPr lang="ar" sz="4800">
                <a:solidFill>
                  <a:schemeClr val="tx1"/>
                </a:solidFill>
                <a:latin typeface="Arial" panose="020B0604020202020204" pitchFamily="34" charset="0"/>
                <a:cs typeface="Arial" panose="020B0604020202020204" pitchFamily="34" charset="0"/>
              </a:rPr>
              <a:t>السياق</a:t>
            </a:r>
            <a:endParaRPr lang="en-UK" sz="4800">
              <a:solidFill>
                <a:schemeClr val="tx1"/>
              </a:solidFill>
              <a:latin typeface="Arial" panose="020B0604020202020204" pitchFamily="34" charset="0"/>
            </a:endParaRP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7869" y="-127924"/>
            <a:ext cx="6403869" cy="6528724"/>
          </a:xfrm>
          <a:prstGeom prst="rect">
            <a:avLst/>
          </a:prstGeom>
        </p:spPr>
      </p:pic>
    </p:spTree>
    <p:extLst>
      <p:ext uri="{BB962C8B-B14F-4D97-AF65-F5344CB8AC3E}">
        <p14:creationId xmlns:p14="http://schemas.microsoft.com/office/powerpoint/2010/main" val="3729198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0883646" cy="905256"/>
          </a:xfrm>
        </p:spPr>
        <p:txBody>
          <a:bodyPr rtlCol="1">
            <a:normAutofit fontScale="90000"/>
          </a:bodyPr>
          <a:lstStyle/>
          <a:p>
            <a:pPr rtl="1"/>
            <a:r>
              <a:rPr lang="ar">
                <a:latin typeface="Arial"/>
                <a:cs typeface="Arial"/>
              </a:rPr>
              <a:t>مسار الرعاية الخاص </a:t>
            </a:r>
            <a:r>
              <a:rPr lang="ar-YE">
                <a:latin typeface="Arial"/>
                <a:cs typeface="Arial"/>
              </a:rPr>
              <a:t>ب</a:t>
            </a:r>
            <a:r>
              <a:rPr lang="ar-YE" sz="4400" b="1">
                <a:effectLst/>
                <a:latin typeface="Arial"/>
                <a:ea typeface="Lato"/>
                <a:cs typeface="Arial"/>
              </a:rPr>
              <a:t>إدارة الرضع الصغار و المعرضين للمخاطر التغذوية أقل من ستة أشهر و أمهاتهم (مامي) </a:t>
            </a:r>
            <a:r>
              <a:rPr lang="ar">
                <a:latin typeface="Arial"/>
                <a:cs typeface="Arial"/>
              </a:rPr>
              <a:t>	</a:t>
            </a:r>
            <a:br>
              <a:rPr lang="en-GB"/>
            </a:br>
            <a:r>
              <a:rPr lang="ar" sz="4400" b="0">
                <a:solidFill>
                  <a:schemeClr val="accent1"/>
                </a:solidFill>
                <a:latin typeface="Arial"/>
                <a:cs typeface="Arial"/>
              </a:rPr>
              <a:t>النهج السياقي</a:t>
            </a:r>
            <a:endParaRPr lang="en-UK">
              <a:solidFill>
                <a:schemeClr val="accent1"/>
              </a:solidFill>
              <a:latin typeface="Arial"/>
              <a:cs typeface="Arial"/>
            </a:endParaRPr>
          </a:p>
        </p:txBody>
      </p:sp>
      <p:sp>
        <p:nvSpPr>
          <p:cNvPr id="3" name="Content Placeholder 2">
            <a:extLst>
              <a:ext uri="{FF2B5EF4-FFF2-40B4-BE49-F238E27FC236}">
                <a16:creationId xmlns:a16="http://schemas.microsoft.com/office/drawing/2014/main" id="{64920B9C-0E43-41B6-6AF7-7B8E1EEBAACD}"/>
              </a:ext>
            </a:extLst>
          </p:cNvPr>
          <p:cNvSpPr>
            <a:spLocks noGrp="1"/>
          </p:cNvSpPr>
          <p:nvPr>
            <p:ph idx="1"/>
          </p:nvPr>
        </p:nvSpPr>
        <p:spPr>
          <a:xfrm>
            <a:off x="811732" y="1805142"/>
            <a:ext cx="10883645" cy="4476750"/>
          </a:xfrm>
        </p:spPr>
        <p:txBody>
          <a:bodyPr rtlCol="1"/>
          <a:lstStyle/>
          <a:p>
            <a:pPr rtl="1"/>
            <a:endParaRPr lang="en-US"/>
          </a:p>
        </p:txBody>
      </p:sp>
    </p:spTree>
    <p:extLst>
      <p:ext uri="{BB962C8B-B14F-4D97-AF65-F5344CB8AC3E}">
        <p14:creationId xmlns:p14="http://schemas.microsoft.com/office/powerpoint/2010/main" val="3598645901"/>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FBA4C2-FCB7-E22B-E1B1-1D80C45C1DC3}"/>
              </a:ext>
            </a:extLst>
          </p:cNvPr>
          <p:cNvPicPr>
            <a:picLocks noChangeAspect="1"/>
          </p:cNvPicPr>
          <p:nvPr/>
        </p:nvPicPr>
        <p:blipFill rotWithShape="1">
          <a:blip r:embed="rId2"/>
          <a:srcRect l="19978" r="19978"/>
          <a:stretch/>
        </p:blipFill>
        <p:spPr>
          <a:xfrm>
            <a:off x="-53772" y="-34178"/>
            <a:ext cx="6238242" cy="6926356"/>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الرابعة</a:t>
            </a:r>
          </a:p>
          <a:p>
            <a:pPr algn="ctr" rtl="1">
              <a:spcBef>
                <a:spcPts val="2400"/>
              </a:spcBef>
            </a:pPr>
            <a:endParaRPr lang="en-GB" sz="5000">
              <a:solidFill>
                <a:schemeClr val="tx1"/>
              </a:solidFill>
              <a:latin typeface="Arial" panose="020B0604020202020204" pitchFamily="34" charset="0"/>
            </a:endParaRPr>
          </a:p>
          <a:p>
            <a:pPr algn="ctr" rtl="1">
              <a:spcBef>
                <a:spcPts val="2400"/>
              </a:spcBef>
            </a:pPr>
            <a:r>
              <a:rPr lang="ar" sz="5000">
                <a:solidFill>
                  <a:schemeClr val="tx1"/>
                </a:solidFill>
                <a:latin typeface="Arial"/>
                <a:cs typeface="Arial"/>
              </a:rPr>
              <a:t>الف</a:t>
            </a:r>
            <a:r>
              <a:rPr lang="ar-YE" sz="5000">
                <a:solidFill>
                  <a:schemeClr val="tx1"/>
                </a:solidFill>
                <a:latin typeface="Arial"/>
                <a:cs typeface="Arial"/>
              </a:rPr>
              <a:t>رز</a:t>
            </a:r>
            <a:r>
              <a:rPr lang="ar" sz="5000">
                <a:solidFill>
                  <a:srgbClr val="00B050"/>
                </a:solidFill>
                <a:latin typeface="Arial"/>
                <a:cs typeface="Arial"/>
              </a:rPr>
              <a:t> </a:t>
            </a:r>
            <a:r>
              <a:rPr lang="ar" sz="5000">
                <a:solidFill>
                  <a:schemeClr val="tx1"/>
                </a:solidFill>
                <a:latin typeface="Arial"/>
                <a:cs typeface="Arial"/>
              </a:rPr>
              <a:t>والتقييم</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6187" y="532310"/>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5577" y="6394111"/>
            <a:ext cx="3944429" cy="230832"/>
          </a:xfrm>
          <a:prstGeom prst="rect">
            <a:avLst/>
          </a:prstGeom>
          <a:noFill/>
        </p:spPr>
        <p:txBody>
          <a:bodyPr wrap="square" lIns="0" tIns="0" rIns="0" bIns="0" rtlCol="1">
            <a:spAutoFit/>
          </a:bodyPr>
          <a:lstStyle/>
          <a:p>
            <a:pPr rtl="1"/>
            <a:r>
              <a:rPr lang="ar" sz="1500" i="1">
                <a:solidFill>
                  <a:schemeClr val="bg1"/>
                </a:solidFill>
                <a:latin typeface="Arial" panose="020B0604020202020204" pitchFamily="34" charset="0"/>
                <a:cs typeface="Gill Sans Infant Std"/>
              </a:rPr>
              <a:t>منظمة إنقاذ الطفولة، </a:t>
            </a:r>
          </a:p>
        </p:txBody>
      </p:sp>
    </p:spTree>
    <p:extLst>
      <p:ext uri="{BB962C8B-B14F-4D97-AF65-F5344CB8AC3E}">
        <p14:creationId xmlns:p14="http://schemas.microsoft.com/office/powerpoint/2010/main" val="3384780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lstStyle/>
          <a:p>
            <a:r>
              <a:rPr lang="ar-SA"/>
              <a:t>الأهداف</a:t>
            </a:r>
            <a:endParaRPr lang="en-UK"/>
          </a:p>
        </p:txBody>
      </p:sp>
      <p:sp>
        <p:nvSpPr>
          <p:cNvPr id="7" name="Rounded Rectangle 6">
            <a:extLst>
              <a:ext uri="{FF2B5EF4-FFF2-40B4-BE49-F238E27FC236}">
                <a16:creationId xmlns:a16="http://schemas.microsoft.com/office/drawing/2014/main" id="{AA2DCF4F-2A30-EA1E-5EE2-6C6E8F486215}"/>
              </a:ext>
            </a:extLst>
          </p:cNvPr>
          <p:cNvSpPr/>
          <p:nvPr/>
        </p:nvSpPr>
        <p:spPr>
          <a:xfrm>
            <a:off x="1406670" y="1417865"/>
            <a:ext cx="9775679" cy="4795154"/>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rtl="1"/>
            <a:r>
              <a:rPr lang="ar" sz="2000">
                <a:solidFill>
                  <a:schemeClr val="bg1"/>
                </a:solidFill>
                <a:latin typeface="Oswald" pitchFamily="2" charset="77"/>
                <a:cs typeface="Arial" panose="020B0604020202020204" pitchFamily="34" charset="0"/>
              </a:rPr>
              <a:t>في نهاية التدريب، ستتمكَّن مما يلي:</a:t>
            </a:r>
          </a:p>
          <a:p>
            <a:pPr rtl="1"/>
            <a:endParaRPr lang="en-GB" sz="2000">
              <a:solidFill>
                <a:schemeClr val="bg1"/>
              </a:solidFill>
              <a:latin typeface="Oswald" pitchFamily="2" charset="77"/>
              <a:cs typeface="Arial" panose="020B0604020202020204" pitchFamily="34" charset="0"/>
            </a:endParaRPr>
          </a:p>
          <a:p>
            <a:pPr marL="342900" indent="-342900" rtl="1">
              <a:spcAft>
                <a:spcPts val="1200"/>
              </a:spcAft>
              <a:buFont typeface="Arial" panose="020B0604020202020204" pitchFamily="34" charset="0"/>
              <a:buChar char="•"/>
            </a:pPr>
            <a:r>
              <a:rPr lang="ar" sz="2000">
                <a:solidFill>
                  <a:schemeClr val="bg1"/>
                </a:solidFill>
                <a:latin typeface="Oswald" pitchFamily="2" charset="77"/>
                <a:cs typeface="Arial" panose="020B0604020202020204" pitchFamily="34" charset="0"/>
              </a:rPr>
              <a:t>توضيح </a:t>
            </a:r>
            <a:r>
              <a:rPr lang="ar-YE" sz="2000">
                <a:solidFill>
                  <a:schemeClr val="bg1"/>
                </a:solidFill>
                <a:latin typeface="Oswald" pitchFamily="2" charset="77"/>
                <a:cs typeface="Arial" panose="020B0604020202020204" pitchFamily="34" charset="0"/>
              </a:rPr>
              <a:t>خلفية مشروع </a:t>
            </a:r>
            <a:r>
              <a:rPr lang="ar-YE" sz="2000">
                <a:solidFill>
                  <a:schemeClr val="bg1"/>
                </a:solidFill>
                <a:latin typeface="Arial" panose="020B0604020202020204" pitchFamily="34" charset="0"/>
                <a:cs typeface="Arial" panose="020B0604020202020204" pitchFamily="34" charset="0"/>
              </a:rPr>
              <a:t>إدارة الرضع الصغار و المعرضين للمخاطر التغذوية أقل من ستة أشهر و أمهاتهم (مامي) </a:t>
            </a:r>
            <a:r>
              <a:rPr lang="ar" sz="2000">
                <a:solidFill>
                  <a:schemeClr val="bg1"/>
                </a:solidFill>
                <a:latin typeface="Oswald" pitchFamily="2" charset="77"/>
                <a:cs typeface="Arial" panose="020B0604020202020204" pitchFamily="34" charset="0"/>
              </a:rPr>
              <a:t>وكيف</a:t>
            </a:r>
            <a:r>
              <a:rPr lang="ar-YE" sz="2000">
                <a:solidFill>
                  <a:schemeClr val="bg1"/>
                </a:solidFill>
                <a:latin typeface="Oswald" pitchFamily="2" charset="77"/>
                <a:cs typeface="Arial" panose="020B0604020202020204" pitchFamily="34" charset="0"/>
              </a:rPr>
              <a:t> ان</a:t>
            </a:r>
            <a:r>
              <a:rPr lang="ar" sz="2000">
                <a:solidFill>
                  <a:schemeClr val="bg1"/>
                </a:solidFill>
                <a:latin typeface="Oswald" pitchFamily="2" charset="77"/>
                <a:cs typeface="Arial" panose="020B0604020202020204" pitchFamily="34" charset="0"/>
              </a:rPr>
              <a:t> مسار الرعاية الخاص </a:t>
            </a:r>
            <a:r>
              <a:rPr lang="ar-YE" sz="2000">
                <a:solidFill>
                  <a:schemeClr val="bg1"/>
                </a:solidFill>
                <a:latin typeface="Oswald" pitchFamily="2" charset="77"/>
                <a:cs typeface="Arial" panose="020B0604020202020204" pitchFamily="34" charset="0"/>
              </a:rPr>
              <a:t>بإ</a:t>
            </a:r>
            <a:r>
              <a:rPr lang="ar-YE" sz="2000">
                <a:solidFill>
                  <a:schemeClr val="bg1"/>
                </a:solidFill>
                <a:latin typeface="Arial" panose="020B0604020202020204" pitchFamily="34" charset="0"/>
                <a:cs typeface="Arial" panose="020B0604020202020204" pitchFamily="34" charset="0"/>
              </a:rPr>
              <a:t>دارة الرضع الصغار و المعرضين للمخاطر التغذوية أقل من ستة أشهر و أمهاتهم (مامي) ي</a:t>
            </a:r>
            <a:r>
              <a:rPr lang="ar" sz="2000">
                <a:solidFill>
                  <a:schemeClr val="bg1"/>
                </a:solidFill>
                <a:latin typeface="Oswald" pitchFamily="2" charset="77"/>
                <a:cs typeface="Arial" panose="020B0604020202020204" pitchFamily="34" charset="0"/>
              </a:rPr>
              <a:t>تغلب على الفجوة الحالية في الخدمات الصحية للرُضّع ممن تقل أعمارهم عن 6 أشهر</a:t>
            </a:r>
            <a:r>
              <a:rPr lang="ar-YE" sz="2000">
                <a:solidFill>
                  <a:schemeClr val="bg1"/>
                </a:solidFill>
                <a:latin typeface="Oswald" pitchFamily="2" charset="77"/>
                <a:cs typeface="Arial" panose="020B0604020202020204" pitchFamily="34" charset="0"/>
              </a:rPr>
              <a:t>.</a:t>
            </a:r>
            <a:endParaRPr lang="ar" sz="2000">
              <a:solidFill>
                <a:schemeClr val="bg1"/>
              </a:solidFill>
              <a:latin typeface="Oswald" pitchFamily="2" charset="77"/>
              <a:cs typeface="Arial" panose="020B0604020202020204" pitchFamily="34" charset="0"/>
            </a:endParaRPr>
          </a:p>
          <a:p>
            <a:pPr marL="342900" indent="-342900" rtl="1">
              <a:spcAft>
                <a:spcPts val="1200"/>
              </a:spcAft>
              <a:buFont typeface="Arial" panose="020B0604020202020204" pitchFamily="34" charset="0"/>
              <a:buChar char="•"/>
            </a:pPr>
            <a:r>
              <a:rPr lang="ar" sz="2000">
                <a:solidFill>
                  <a:schemeClr val="bg1"/>
                </a:solidFill>
                <a:latin typeface="Oswald" pitchFamily="2" charset="77"/>
                <a:cs typeface="Arial" panose="020B0604020202020204" pitchFamily="34" charset="0"/>
              </a:rPr>
              <a:t>تحديد حزمة مسار الرعاية الخاص </a:t>
            </a:r>
            <a:r>
              <a:rPr lang="ar-YE" sz="2000">
                <a:solidFill>
                  <a:schemeClr val="bg1"/>
                </a:solidFill>
                <a:latin typeface="Arial" panose="020B0604020202020204" pitchFamily="34" charset="0"/>
                <a:cs typeface="Arial" panose="020B0604020202020204" pitchFamily="34" charset="0"/>
              </a:rPr>
              <a:t>إدارة الرضع الصغار و المعرضين للمخاطر التغذوية أقل من ستة أشهر و أمهاتهم (مامي)  </a:t>
            </a:r>
            <a:r>
              <a:rPr lang="ar" sz="2000">
                <a:solidFill>
                  <a:schemeClr val="bg1"/>
                </a:solidFill>
                <a:latin typeface="Oswald" pitchFamily="2" charset="77"/>
                <a:cs typeface="Arial" panose="020B0604020202020204" pitchFamily="34" charset="0"/>
              </a:rPr>
              <a:t>ومكوناتها</a:t>
            </a:r>
            <a:r>
              <a:rPr lang="ar-YE" sz="2000">
                <a:solidFill>
                  <a:schemeClr val="bg1"/>
                </a:solidFill>
                <a:latin typeface="Oswald" pitchFamily="2" charset="77"/>
                <a:cs typeface="Arial" panose="020B0604020202020204" pitchFamily="34" charset="0"/>
              </a:rPr>
              <a:t>.</a:t>
            </a:r>
            <a:endParaRPr lang="ar" sz="2000">
              <a:solidFill>
                <a:schemeClr val="bg1"/>
              </a:solidFill>
              <a:latin typeface="Oswald" pitchFamily="2" charset="77"/>
              <a:cs typeface="Arial" panose="020B0604020202020204" pitchFamily="34" charset="0"/>
            </a:endParaRPr>
          </a:p>
          <a:p>
            <a:pPr marL="342900" indent="-342900" rtl="1">
              <a:spcAft>
                <a:spcPts val="1200"/>
              </a:spcAft>
              <a:buFont typeface="Arial" panose="020B0604020202020204" pitchFamily="34" charset="0"/>
              <a:buChar char="•"/>
            </a:pPr>
            <a:r>
              <a:rPr lang="ar" sz="2000">
                <a:solidFill>
                  <a:schemeClr val="bg1"/>
                </a:solidFill>
                <a:latin typeface="Oswald" pitchFamily="2" charset="77"/>
                <a:cs typeface="Arial" panose="020B0604020202020204" pitchFamily="34" charset="0"/>
              </a:rPr>
              <a:t>استخدام مسار الرعاية الخاص </a:t>
            </a:r>
            <a:r>
              <a:rPr lang="ar-YE" sz="2000">
                <a:solidFill>
                  <a:schemeClr val="bg1"/>
                </a:solidFill>
                <a:latin typeface="Oswald" pitchFamily="2" charset="77"/>
                <a:cs typeface="Arial" panose="020B0604020202020204" pitchFamily="34" charset="0"/>
              </a:rPr>
              <a:t>ب</a:t>
            </a:r>
            <a:r>
              <a:rPr lang="ar-YE" sz="2000">
                <a:solidFill>
                  <a:schemeClr val="bg1"/>
                </a:solidFill>
                <a:latin typeface="Arial" panose="020B0604020202020204" pitchFamily="34" charset="0"/>
                <a:cs typeface="Arial" panose="020B0604020202020204" pitchFamily="34" charset="0"/>
              </a:rPr>
              <a:t>إدارة الرضع الصغار و المعرضين للمخاطر التغذوية أقل من ستة أشهر و أمهاتهم (مامي) </a:t>
            </a:r>
            <a:r>
              <a:rPr lang="ar" sz="2000">
                <a:solidFill>
                  <a:schemeClr val="bg1"/>
                </a:solidFill>
                <a:latin typeface="Oswald" pitchFamily="2" charset="77"/>
                <a:cs typeface="Arial" panose="020B0604020202020204" pitchFamily="34" charset="0"/>
              </a:rPr>
              <a:t>لتقييم وتصنيف وإدارة المخاطر ال</a:t>
            </a:r>
            <a:r>
              <a:rPr lang="ar-YE" sz="2000">
                <a:solidFill>
                  <a:schemeClr val="bg1"/>
                </a:solidFill>
                <a:latin typeface="Oswald" pitchFamily="2" charset="77"/>
                <a:cs typeface="Arial" panose="020B0604020202020204" pitchFamily="34" charset="0"/>
              </a:rPr>
              <a:t>تغذوية</a:t>
            </a:r>
            <a:r>
              <a:rPr lang="ar" sz="2000">
                <a:solidFill>
                  <a:schemeClr val="bg1"/>
                </a:solidFill>
                <a:latin typeface="Oswald" pitchFamily="2" charset="77"/>
                <a:cs typeface="Arial" panose="020B0604020202020204" pitchFamily="34" charset="0"/>
              </a:rPr>
              <a:t> عند الرُضّع ممن تقل أعمارهم عن 6 أشهر وأمهاتهم</a:t>
            </a:r>
          </a:p>
          <a:p>
            <a:pPr marL="342900" indent="-342900" rtl="1">
              <a:spcAft>
                <a:spcPts val="1200"/>
              </a:spcAft>
              <a:buFont typeface="Arial" panose="020B0604020202020204" pitchFamily="34" charset="0"/>
              <a:buChar char="•"/>
            </a:pPr>
            <a:r>
              <a:rPr lang="ar" sz="2000">
                <a:solidFill>
                  <a:schemeClr val="bg1"/>
                </a:solidFill>
                <a:latin typeface="Oswald" pitchFamily="2" charset="77"/>
                <a:cs typeface="Arial" panose="020B0604020202020204" pitchFamily="34" charset="0"/>
              </a:rPr>
              <a:t>إكمال أدوات الرصد و</a:t>
            </a:r>
            <a:r>
              <a:rPr lang="ar-YE" sz="2000">
                <a:solidFill>
                  <a:schemeClr val="bg1"/>
                </a:solidFill>
                <a:latin typeface="Oswald" pitchFamily="2" charset="77"/>
                <a:cs typeface="Arial" panose="020B0604020202020204" pitchFamily="34" charset="0"/>
              </a:rPr>
              <a:t> رفع </a:t>
            </a:r>
            <a:r>
              <a:rPr lang="ar" sz="2000">
                <a:solidFill>
                  <a:schemeClr val="bg1"/>
                </a:solidFill>
                <a:latin typeface="Oswald" pitchFamily="2" charset="77"/>
                <a:cs typeface="Arial" panose="020B0604020202020204" pitchFamily="34" charset="0"/>
              </a:rPr>
              <a:t>التقارير المطلوبة لتنفيذ </a:t>
            </a:r>
            <a:r>
              <a:rPr lang="ar-YE" sz="2000">
                <a:solidFill>
                  <a:schemeClr val="bg1"/>
                </a:solidFill>
                <a:latin typeface="Arial" panose="020B0604020202020204" pitchFamily="34" charset="0"/>
                <a:cs typeface="Arial" panose="020B0604020202020204" pitchFamily="34" charset="0"/>
              </a:rPr>
              <a:t>إدارة الرضع الصغار و المعرضين للمخاطر التغذوية أقل من ستة أشهر و أمهاتهم (مامي) .</a:t>
            </a:r>
            <a:endParaRPr lang="en-GB" sz="2000" cap="all">
              <a:solidFill>
                <a:schemeClr val="bg1"/>
              </a:solidFill>
              <a:latin typeface="Oswald" pitchFamily="2" charset="77"/>
              <a:cs typeface="Arial" panose="020B0604020202020204" pitchFamily="34" charset="0"/>
            </a:endParaRPr>
          </a:p>
        </p:txBody>
      </p:sp>
    </p:spTree>
    <p:extLst>
      <p:ext uri="{BB962C8B-B14F-4D97-AF65-F5344CB8AC3E}">
        <p14:creationId xmlns:p14="http://schemas.microsoft.com/office/powerpoint/2010/main" val="3204558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1208159" y="226743"/>
            <a:ext cx="10643182" cy="905256"/>
          </a:xfrm>
        </p:spPr>
        <p:txBody>
          <a:bodyPr rtlCol="1">
            <a:noAutofit/>
          </a:bodyPr>
          <a:lstStyle/>
          <a:p>
            <a:r>
              <a:rPr lang="ar" sz="3600">
                <a:solidFill>
                  <a:srgbClr val="000000"/>
                </a:solidFill>
                <a:latin typeface="Arial"/>
                <a:cs typeface="Arial"/>
              </a:rPr>
              <a:t>الف</a:t>
            </a:r>
            <a:r>
              <a:rPr lang="ar-YE" sz="3600">
                <a:solidFill>
                  <a:srgbClr val="000000"/>
                </a:solidFill>
                <a:latin typeface="Arial"/>
                <a:cs typeface="Arial"/>
              </a:rPr>
              <a:t>رز</a:t>
            </a:r>
            <a:r>
              <a:rPr lang="ar" sz="3600">
                <a:solidFill>
                  <a:srgbClr val="000000"/>
                </a:solidFill>
                <a:latin typeface="Arial"/>
                <a:cs typeface="Arial"/>
              </a:rPr>
              <a:t> والتقييم	</a:t>
            </a:r>
            <a:br>
              <a:rPr lang="en-GB" sz="3600">
                <a:solidFill>
                  <a:srgbClr val="000000"/>
                </a:solidFill>
              </a:rPr>
            </a:br>
            <a:r>
              <a:rPr lang="ar" sz="3600">
                <a:solidFill>
                  <a:srgbClr val="000000"/>
                </a:solidFill>
                <a:latin typeface="Arial"/>
                <a:cs typeface="Arial"/>
              </a:rPr>
              <a:t>ف</a:t>
            </a:r>
            <a:r>
              <a:rPr lang="ar-YE" sz="3600">
                <a:solidFill>
                  <a:srgbClr val="000000"/>
                </a:solidFill>
                <a:latin typeface="Arial"/>
                <a:cs typeface="Arial"/>
              </a:rPr>
              <a:t>رز</a:t>
            </a:r>
            <a:r>
              <a:rPr lang="ar" sz="3600">
                <a:solidFill>
                  <a:srgbClr val="000000"/>
                </a:solidFill>
                <a:latin typeface="Arial"/>
                <a:cs typeface="Arial"/>
              </a:rPr>
              <a:t> </a:t>
            </a:r>
            <a:r>
              <a:rPr lang="ar-YE" sz="3600">
                <a:solidFill>
                  <a:srgbClr val="000000"/>
                </a:solidFill>
                <a:latin typeface="Arial"/>
                <a:cs typeface="Arial"/>
              </a:rPr>
              <a:t>إدارة الرضع الصغار و المعرضين للمخاطر التغذوية أقل من ستة أشهر و أمهاتهم (مامي) </a:t>
            </a:r>
            <a:endParaRPr lang="en-UK" sz="3600">
              <a:solidFill>
                <a:srgbClr val="000000"/>
              </a:solidFill>
            </a:endParaRPr>
          </a:p>
        </p:txBody>
      </p:sp>
      <p:sp>
        <p:nvSpPr>
          <p:cNvPr id="2" name="Arrow: Right 9">
            <a:extLst>
              <a:ext uri="{FF2B5EF4-FFF2-40B4-BE49-F238E27FC236}">
                <a16:creationId xmlns:a16="http://schemas.microsoft.com/office/drawing/2014/main" id="{2BB022CE-4523-7F82-CDC7-A1FA2B7D59A5}"/>
              </a:ext>
            </a:extLst>
          </p:cNvPr>
          <p:cNvSpPr/>
          <p:nvPr/>
        </p:nvSpPr>
        <p:spPr>
          <a:xfrm rot="10800000">
            <a:off x="4746394" y="2043180"/>
            <a:ext cx="978407" cy="484631"/>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endParaRPr lang="en-US">
              <a:latin typeface="Gill Sans Infant Std"/>
              <a:cs typeface="Gill Sans Infant Std"/>
            </a:endParaRPr>
          </a:p>
        </p:txBody>
      </p:sp>
      <p:sp>
        <p:nvSpPr>
          <p:cNvPr id="7" name="Rounded Rectangle 6">
            <a:extLst>
              <a:ext uri="{FF2B5EF4-FFF2-40B4-BE49-F238E27FC236}">
                <a16:creationId xmlns:a16="http://schemas.microsoft.com/office/drawing/2014/main" id="{20FA135D-B22A-8A86-52C5-20BA6D78FEA5}"/>
              </a:ext>
            </a:extLst>
          </p:cNvPr>
          <p:cNvSpPr/>
          <p:nvPr/>
        </p:nvSpPr>
        <p:spPr>
          <a:xfrm>
            <a:off x="1214980" y="1553904"/>
            <a:ext cx="3454953" cy="1146883"/>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marL="285750" indent="-285750" rtl="1">
              <a:buFont typeface="Arial"/>
              <a:buChar char="•"/>
            </a:pPr>
            <a:r>
              <a:rPr lang="ar" sz="1600">
                <a:solidFill>
                  <a:schemeClr val="bg1"/>
                </a:solidFill>
                <a:latin typeface="Arial" panose="020B0604020202020204" pitchFamily="34" charset="0"/>
                <a:cs typeface="Arial" panose="020B0604020202020204" pitchFamily="34" charset="0"/>
              </a:rPr>
              <a:t>هل توجد </a:t>
            </a:r>
            <a:r>
              <a:rPr lang="ar-YE" sz="1600">
                <a:solidFill>
                  <a:schemeClr val="bg1"/>
                </a:solidFill>
                <a:latin typeface="Arial" panose="020B0604020202020204" pitchFamily="34" charset="0"/>
                <a:cs typeface="Arial" panose="020B0604020202020204" pitchFamily="34" charset="0"/>
              </a:rPr>
              <a:t>اي </a:t>
            </a:r>
            <a:r>
              <a:rPr lang="ar" sz="1600">
                <a:solidFill>
                  <a:schemeClr val="bg1"/>
                </a:solidFill>
                <a:latin typeface="Arial" panose="020B0604020202020204" pitchFamily="34" charset="0"/>
                <a:cs typeface="Arial" panose="020B0604020202020204" pitchFamily="34" charset="0"/>
              </a:rPr>
              <a:t>علامات خطر؟</a:t>
            </a:r>
            <a:endParaRPr lang="en-US" sz="1600">
              <a:solidFill>
                <a:schemeClr val="bg1"/>
              </a:solidFill>
              <a:latin typeface="Arial" panose="020B0604020202020204" pitchFamily="34" charset="0"/>
              <a:cs typeface="Arial" panose="020B0604020202020204" pitchFamily="34" charset="0"/>
            </a:endParaRPr>
          </a:p>
          <a:p>
            <a:pPr marL="285750" indent="-285750" rtl="1">
              <a:buFont typeface="Arial"/>
              <a:buChar char="•"/>
            </a:pPr>
            <a:r>
              <a:rPr lang="ar" sz="1600">
                <a:solidFill>
                  <a:schemeClr val="bg1"/>
                </a:solidFill>
                <a:latin typeface="Arial" panose="020B0604020202020204" pitchFamily="34" charset="0"/>
                <a:cs typeface="Arial" panose="020B0604020202020204" pitchFamily="34" charset="0"/>
              </a:rPr>
              <a:t>هل يوجد قصور في تحقيق النمو؟</a:t>
            </a:r>
          </a:p>
          <a:p>
            <a:pPr marL="285750" indent="-285750" rtl="1">
              <a:buFont typeface="Arial"/>
              <a:buChar char="•"/>
            </a:pPr>
            <a:r>
              <a:rPr lang="ar" sz="1600">
                <a:solidFill>
                  <a:schemeClr val="bg1"/>
                </a:solidFill>
                <a:latin typeface="Arial" panose="020B0604020202020204" pitchFamily="34" charset="0"/>
                <a:cs typeface="Arial" panose="020B0604020202020204" pitchFamily="34" charset="0"/>
              </a:rPr>
              <a:t>هل توجد صعوبات في التغذية؟</a:t>
            </a:r>
          </a:p>
          <a:p>
            <a:pPr marL="285750" indent="-285750" rtl="1">
              <a:buFont typeface="Arial"/>
              <a:buChar char="•"/>
            </a:pPr>
            <a:r>
              <a:rPr lang="ar" sz="1600">
                <a:solidFill>
                  <a:schemeClr val="bg1"/>
                </a:solidFill>
                <a:latin typeface="Arial" panose="020B0604020202020204" pitchFamily="34" charset="0"/>
                <a:cs typeface="Arial" panose="020B0604020202020204" pitchFamily="34" charset="0"/>
              </a:rPr>
              <a:t>هل الأم ليست بصحةٍ نفسيةٍ جيدةٍ؟</a:t>
            </a:r>
          </a:p>
        </p:txBody>
      </p:sp>
      <p:pic>
        <p:nvPicPr>
          <p:cNvPr id="9" name="Picture 6" descr="A picture containing person, indoor&#10;&#10;Description automatically generated">
            <a:extLst>
              <a:ext uri="{FF2B5EF4-FFF2-40B4-BE49-F238E27FC236}">
                <a16:creationId xmlns:a16="http://schemas.microsoft.com/office/drawing/2014/main" id="{54BF2091-069C-34C5-2B64-C76EF6238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317" y="2766623"/>
            <a:ext cx="2524792" cy="3379306"/>
          </a:xfrm>
          <a:prstGeom prst="rect">
            <a:avLst/>
          </a:prstGeom>
        </p:spPr>
      </p:pic>
      <p:sp>
        <p:nvSpPr>
          <p:cNvPr id="10" name="TextBox 9">
            <a:extLst>
              <a:ext uri="{FF2B5EF4-FFF2-40B4-BE49-F238E27FC236}">
                <a16:creationId xmlns:a16="http://schemas.microsoft.com/office/drawing/2014/main" id="{4FB78FC7-9452-14A0-F661-12A3A05662A5}"/>
              </a:ext>
            </a:extLst>
          </p:cNvPr>
          <p:cNvSpPr txBox="1"/>
          <p:nvPr/>
        </p:nvSpPr>
        <p:spPr>
          <a:xfrm>
            <a:off x="8953614" y="5984798"/>
            <a:ext cx="1177521" cy="153888"/>
          </a:xfrm>
          <a:prstGeom prst="rect">
            <a:avLst/>
          </a:prstGeom>
          <a:noFill/>
        </p:spPr>
        <p:txBody>
          <a:bodyPr wrap="square" lIns="0" tIns="0" rIns="0" bIns="0" rtlCol="1">
            <a:spAutoFit/>
          </a:bodyPr>
          <a:lstStyle/>
          <a:p>
            <a:pPr rtl="1"/>
            <a:r>
              <a:rPr lang="ar" sz="1000" i="1">
                <a:solidFill>
                  <a:schemeClr val="bg1"/>
                </a:solidFill>
                <a:latin typeface="Arial" panose="020B0604020202020204" pitchFamily="34" charset="0"/>
                <a:cs typeface="Gill Sans Infant Std"/>
              </a:rPr>
              <a:t>منظمة إنقاذ الطفولة</a:t>
            </a:r>
          </a:p>
        </p:txBody>
      </p:sp>
      <p:pic>
        <p:nvPicPr>
          <p:cNvPr id="8" name="Picture 7">
            <a:extLst>
              <a:ext uri="{FF2B5EF4-FFF2-40B4-BE49-F238E27FC236}">
                <a16:creationId xmlns:a16="http://schemas.microsoft.com/office/drawing/2014/main" id="{9FDD7873-4CC5-EA59-410F-7DBF12CF9622}"/>
              </a:ext>
            </a:extLst>
          </p:cNvPr>
          <p:cNvPicPr>
            <a:picLocks noChangeAspect="1"/>
          </p:cNvPicPr>
          <p:nvPr/>
        </p:nvPicPr>
        <p:blipFill>
          <a:blip r:embed="rId4"/>
          <a:stretch>
            <a:fillRect/>
          </a:stretch>
        </p:blipFill>
        <p:spPr>
          <a:xfrm>
            <a:off x="6088067" y="1357223"/>
            <a:ext cx="4645375" cy="5006195"/>
          </a:xfrm>
          <a:prstGeom prst="rect">
            <a:avLst/>
          </a:prstGeom>
        </p:spPr>
      </p:pic>
    </p:spTree>
    <p:extLst>
      <p:ext uri="{BB962C8B-B14F-4D97-AF65-F5344CB8AC3E}">
        <p14:creationId xmlns:p14="http://schemas.microsoft.com/office/powerpoint/2010/main" val="3076078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1143677" y="366709"/>
            <a:ext cx="10869029" cy="1049029"/>
          </a:xfrm>
        </p:spPr>
        <p:txBody>
          <a:bodyPr rtlCol="1">
            <a:normAutofit fontScale="90000"/>
          </a:bodyPr>
          <a:lstStyle/>
          <a:p>
            <a:r>
              <a:rPr lang="ar">
                <a:solidFill>
                  <a:srgbClr val="000000"/>
                </a:solidFill>
                <a:latin typeface="Arial"/>
                <a:cs typeface="Arial"/>
              </a:rPr>
              <a:t>الف</a:t>
            </a:r>
            <a:r>
              <a:rPr lang="ar-YE">
                <a:solidFill>
                  <a:srgbClr val="000000"/>
                </a:solidFill>
                <a:latin typeface="Arial"/>
                <a:cs typeface="Arial"/>
              </a:rPr>
              <a:t>رز</a:t>
            </a:r>
            <a:r>
              <a:rPr lang="ar">
                <a:solidFill>
                  <a:srgbClr val="000000"/>
                </a:solidFill>
                <a:latin typeface="Arial"/>
                <a:cs typeface="Arial"/>
              </a:rPr>
              <a:t> والتقييم	</a:t>
            </a:r>
            <a:br>
              <a:rPr lang="en-GB">
                <a:solidFill>
                  <a:srgbClr val="000000"/>
                </a:solidFill>
              </a:rPr>
            </a:br>
            <a:r>
              <a:rPr lang="ar">
                <a:solidFill>
                  <a:srgbClr val="000000"/>
                </a:solidFill>
                <a:latin typeface="Arial"/>
                <a:cs typeface="Arial"/>
              </a:rPr>
              <a:t>تقييم </a:t>
            </a:r>
            <a:r>
              <a:rPr lang="ar-YE">
                <a:solidFill>
                  <a:srgbClr val="000000"/>
                </a:solidFill>
                <a:latin typeface="Arial"/>
                <a:cs typeface="Arial"/>
              </a:rPr>
              <a:t>إدارة الرضع الصغار و المعرضين للمخاطر التغذوية أقل من ستة أشهر و أمهاتهم (مامي) </a:t>
            </a:r>
            <a:endParaRPr lang="en-UK">
              <a:solidFill>
                <a:srgbClr val="000000"/>
              </a:solidFill>
            </a:endParaRPr>
          </a:p>
        </p:txBody>
      </p:sp>
      <p:pic>
        <p:nvPicPr>
          <p:cNvPr id="3" name="Picture 2" descr="A screenshot of a computer screen&#10;&#10;Description automatically generated">
            <a:extLst>
              <a:ext uri="{FF2B5EF4-FFF2-40B4-BE49-F238E27FC236}">
                <a16:creationId xmlns:a16="http://schemas.microsoft.com/office/drawing/2014/main" id="{57554D8C-1E96-F822-3074-92661D803B53}"/>
              </a:ext>
            </a:extLst>
          </p:cNvPr>
          <p:cNvPicPr>
            <a:picLocks noChangeAspect="1"/>
          </p:cNvPicPr>
          <p:nvPr/>
        </p:nvPicPr>
        <p:blipFill>
          <a:blip r:embed="rId3"/>
          <a:stretch>
            <a:fillRect/>
          </a:stretch>
        </p:blipFill>
        <p:spPr>
          <a:xfrm>
            <a:off x="2123924" y="1733165"/>
            <a:ext cx="7127652" cy="5058544"/>
          </a:xfrm>
          <a:prstGeom prst="rect">
            <a:avLst/>
          </a:prstGeom>
        </p:spPr>
      </p:pic>
    </p:spTree>
    <p:extLst>
      <p:ext uri="{BB962C8B-B14F-4D97-AF65-F5344CB8AC3E}">
        <p14:creationId xmlns:p14="http://schemas.microsoft.com/office/powerpoint/2010/main" val="995163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712449" cy="905256"/>
          </a:xfrm>
        </p:spPr>
        <p:txBody>
          <a:bodyPr rtlCol="1">
            <a:normAutofit fontScale="90000"/>
          </a:bodyPr>
          <a:lstStyle/>
          <a:p>
            <a:pPr algn="ctr" rtl="1"/>
            <a:r>
              <a:rPr lang="ar">
                <a:latin typeface="Arial"/>
                <a:cs typeface="Arial"/>
              </a:rPr>
              <a:t>تقييم </a:t>
            </a:r>
            <a:r>
              <a:rPr lang="ar-YE" sz="4400" b="1">
                <a:effectLst/>
                <a:latin typeface="Arial"/>
                <a:ea typeface="Lato"/>
                <a:cs typeface="Arial"/>
              </a:rPr>
              <a:t>إدارة الرضع الصغار و المعرضين للمخاطر التغذوية أقل من ستة أشهر و أمهاتهم (مامي)</a:t>
            </a:r>
            <a:r>
              <a:rPr lang="ar-YE" sz="4400" b="1">
                <a:solidFill>
                  <a:srgbClr val="00B050"/>
                </a:solidFill>
                <a:effectLst/>
                <a:latin typeface="Arial"/>
                <a:ea typeface="Lato"/>
                <a:cs typeface="Arial"/>
              </a:rPr>
              <a:t> </a:t>
            </a:r>
            <a:r>
              <a:rPr lang="ar">
                <a:latin typeface="Arial"/>
                <a:cs typeface="Arial"/>
              </a:rPr>
              <a:t>	</a:t>
            </a:r>
            <a:br>
              <a:rPr lang="en-GB"/>
            </a:br>
            <a:r>
              <a:rPr lang="ar">
                <a:solidFill>
                  <a:schemeClr val="accent1"/>
                </a:solidFill>
                <a:latin typeface="Arial"/>
                <a:cs typeface="Arial"/>
              </a:rPr>
              <a:t>الخطوة الأولى: التحقق بحثاً عن وجود علامات الخطر</a:t>
            </a:r>
            <a:endParaRPr lang="en-UK">
              <a:solidFill>
                <a:schemeClr val="accent1"/>
              </a:solidFill>
              <a:latin typeface="Arial"/>
              <a:cs typeface="Arial"/>
            </a:endParaRPr>
          </a:p>
        </p:txBody>
      </p:sp>
      <p:pic>
        <p:nvPicPr>
          <p:cNvPr id="2" name="Picture 1"/>
          <p:cNvPicPr>
            <a:picLocks noChangeAspect="1"/>
          </p:cNvPicPr>
          <p:nvPr/>
        </p:nvPicPr>
        <p:blipFill>
          <a:blip r:embed="rId3"/>
          <a:stretch>
            <a:fillRect/>
          </a:stretch>
        </p:blipFill>
        <p:spPr>
          <a:xfrm>
            <a:off x="1003300" y="1992122"/>
            <a:ext cx="10712449" cy="4260850"/>
          </a:xfrm>
          <a:prstGeom prst="rect">
            <a:avLst/>
          </a:prstGeom>
        </p:spPr>
      </p:pic>
    </p:spTree>
    <p:extLst>
      <p:ext uri="{BB962C8B-B14F-4D97-AF65-F5344CB8AC3E}">
        <p14:creationId xmlns:p14="http://schemas.microsoft.com/office/powerpoint/2010/main" val="2733443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1020590" cy="905256"/>
          </a:xfrm>
        </p:spPr>
        <p:txBody>
          <a:bodyPr rtlCol="1">
            <a:normAutofit fontScale="90000"/>
          </a:bodyPr>
          <a:lstStyle/>
          <a:p>
            <a:pPr rtl="1"/>
            <a:r>
              <a:rPr lang="ar"/>
              <a:t>علامات الخطر الخاصة </a:t>
            </a:r>
            <a:r>
              <a:rPr lang="ar-YE"/>
              <a:t>بالادارة المتكاملة </a:t>
            </a:r>
            <a:r>
              <a:rPr lang="ar"/>
              <a:t>لأمراض الطفولة</a:t>
            </a:r>
            <a:r>
              <a:rPr lang="ar-YE"/>
              <a:t> (الرعاية التكاملية الاولية)</a:t>
            </a:r>
            <a:r>
              <a:rPr lang="ar"/>
              <a:t>	</a:t>
            </a:r>
            <a:br>
              <a:rPr lang="en-GB"/>
            </a:br>
            <a:r>
              <a:rPr lang="ar">
                <a:solidFill>
                  <a:schemeClr val="accent1"/>
                </a:solidFill>
              </a:rPr>
              <a:t>علامات الخطر عند الرُضّع</a:t>
            </a:r>
            <a:endParaRPr lang="en-UK">
              <a:solidFill>
                <a:schemeClr val="accent1"/>
              </a:solidFill>
            </a:endParaRPr>
          </a:p>
        </p:txBody>
      </p:sp>
      <p:pic>
        <p:nvPicPr>
          <p:cNvPr id="2" name="Online Media 1" title="Danger Signs in Newborns (Arabic) - Newborn Care Series">
            <a:hlinkClick r:id="" action="ppaction://media"/>
            <a:extLst>
              <a:ext uri="{FF2B5EF4-FFF2-40B4-BE49-F238E27FC236}">
                <a16:creationId xmlns:a16="http://schemas.microsoft.com/office/drawing/2014/main" id="{CC8EBFAF-CE87-5641-CD2D-EDE32219FB4A}"/>
              </a:ext>
            </a:extLst>
          </p:cNvPr>
          <p:cNvPicPr>
            <a:picLocks noRot="1" noChangeAspect="1"/>
          </p:cNvPicPr>
          <p:nvPr>
            <a:videoFile r:link="rId1"/>
          </p:nvPr>
        </p:nvPicPr>
        <p:blipFill>
          <a:blip r:embed="rId4"/>
          <a:stretch>
            <a:fillRect/>
          </a:stretch>
        </p:blipFill>
        <p:spPr>
          <a:xfrm>
            <a:off x="1677359" y="1978204"/>
            <a:ext cx="8060906" cy="4454345"/>
          </a:xfrm>
          <a:prstGeom prst="rect">
            <a:avLst/>
          </a:prstGeom>
        </p:spPr>
      </p:pic>
    </p:spTree>
    <p:extLst>
      <p:ext uri="{BB962C8B-B14F-4D97-AF65-F5344CB8AC3E}">
        <p14:creationId xmlns:p14="http://schemas.microsoft.com/office/powerpoint/2010/main" val="2119315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0845546" cy="905256"/>
          </a:xfrm>
        </p:spPr>
        <p:txBody>
          <a:bodyPr rtlCol="1">
            <a:noAutofit/>
          </a:bodyPr>
          <a:lstStyle/>
          <a:p>
            <a:pPr rtl="1"/>
            <a:r>
              <a:rPr lang="ar" sz="3200">
                <a:latin typeface="Arial"/>
                <a:cs typeface="Arial"/>
              </a:rPr>
              <a:t>علامات الخطر الخاصة </a:t>
            </a:r>
            <a:r>
              <a:rPr lang="ar-YE" sz="3200">
                <a:latin typeface="Arial"/>
                <a:cs typeface="Arial"/>
              </a:rPr>
              <a:t>ب</a:t>
            </a:r>
            <a:r>
              <a:rPr lang="ar-YE" sz="3200" b="1">
                <a:effectLst/>
                <a:latin typeface="Arial"/>
                <a:ea typeface="Lato"/>
                <a:cs typeface="Arial"/>
              </a:rPr>
              <a:t> إدارة الرضع الصغار و المعرضين للمخاطر التغذوية أقل من ستة أشهر و أمهاتهم (مامي)</a:t>
            </a:r>
            <a:r>
              <a:rPr lang="ar-YE" sz="3200" b="1">
                <a:solidFill>
                  <a:srgbClr val="00B050"/>
                </a:solidFill>
                <a:effectLst/>
                <a:latin typeface="Arial"/>
                <a:ea typeface="Lato"/>
                <a:cs typeface="Arial"/>
              </a:rPr>
              <a:t> </a:t>
            </a:r>
            <a:br>
              <a:rPr lang="en-GB" sz="3200"/>
            </a:br>
            <a:r>
              <a:rPr lang="ar" sz="3200">
                <a:solidFill>
                  <a:schemeClr val="accent1"/>
                </a:solidFill>
                <a:latin typeface="Arial"/>
                <a:cs typeface="Arial"/>
              </a:rPr>
              <a:t>وذمة انطباعية ثنائية الجانب</a:t>
            </a:r>
            <a:endParaRPr lang="en-UK" sz="3200">
              <a:solidFill>
                <a:schemeClr val="accent1"/>
              </a:solidFill>
              <a:latin typeface="Arial"/>
              <a:cs typeface="Aria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1805142"/>
            <a:ext cx="9523556" cy="1465596"/>
          </a:xfrm>
        </p:spPr>
        <p:txBody>
          <a:bodyPr vert="horz" lIns="91440" tIns="45720" rIns="91440" bIns="45720" rtlCol="1" anchor="t">
            <a:normAutofit/>
          </a:bodyPr>
          <a:lstStyle/>
          <a:p>
            <a:pPr marL="342900" indent="-342900" rtl="1">
              <a:buFont typeface="Arial" panose="020B0604020202020204" pitchFamily="34" charset="0"/>
              <a:buChar char="•"/>
            </a:pPr>
            <a:r>
              <a:rPr lang="ar" sz="2400" b="0">
                <a:solidFill>
                  <a:schemeClr val="tx1"/>
                </a:solidFill>
              </a:rPr>
              <a:t>الضغط بإبهامكِ برفقٍ على كل قدمٍ لمدة ثلاث ثوانٍ. </a:t>
            </a:r>
          </a:p>
          <a:p>
            <a:pPr marL="342900" indent="-342900">
              <a:buFont typeface="Arial" panose="020B0604020202020204" pitchFamily="34" charset="0"/>
              <a:buChar char="•"/>
            </a:pPr>
            <a:r>
              <a:rPr lang="ar" sz="2400" b="0">
                <a:latin typeface="Arial"/>
                <a:ea typeface="Lato"/>
                <a:cs typeface="Arial"/>
              </a:rPr>
              <a:t>إ</a:t>
            </a:r>
            <a:r>
              <a:rPr lang="ar" sz="2400">
                <a:latin typeface="Arial"/>
                <a:ea typeface="Lato"/>
                <a:cs typeface="Arial"/>
              </a:rPr>
              <a:t>ذا </a:t>
            </a:r>
            <a:r>
              <a:rPr lang="ar-YE">
                <a:latin typeface="Arial"/>
                <a:ea typeface="Lato"/>
                <a:cs typeface="Arial"/>
              </a:rPr>
              <a:t>ترك</a:t>
            </a:r>
            <a:r>
              <a:rPr lang="ar" sz="2400">
                <a:latin typeface="Arial"/>
                <a:ea typeface="Lato"/>
                <a:cs typeface="Arial"/>
              </a:rPr>
              <a:t> إبهامكِ أثراً </a:t>
            </a:r>
            <a:r>
              <a:rPr lang="ar-YE">
                <a:latin typeface="Arial"/>
                <a:ea typeface="Lato"/>
                <a:cs typeface="Arial"/>
              </a:rPr>
              <a:t>في مكان الضغط</a:t>
            </a:r>
            <a:r>
              <a:rPr lang="ar" sz="2400">
                <a:latin typeface="Arial"/>
                <a:ea typeface="Lato"/>
                <a:cs typeface="Arial"/>
              </a:rPr>
              <a:t> على </a:t>
            </a:r>
            <a:r>
              <a:rPr lang="ar" sz="2400" b="0">
                <a:latin typeface="Arial"/>
                <a:ea typeface="Lato"/>
                <a:cs typeface="Arial"/>
              </a:rPr>
              <a:t>كلا القدمين، فهذا يشير إلى الإصابة بوذمة انطباعية ثنائية الجانب.</a:t>
            </a:r>
            <a:r>
              <a:rPr lang="ar">
                <a:latin typeface="Arial"/>
                <a:ea typeface="Lato"/>
                <a:cs typeface="Arial"/>
              </a:rPr>
              <a:t> </a:t>
            </a:r>
            <a:endParaRPr lang="ar" sz="2400" b="0"/>
          </a:p>
        </p:txBody>
      </p:sp>
      <p:pic>
        <p:nvPicPr>
          <p:cNvPr id="2" name="Picture 1"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360D99DC-06CB-4AB6-01FF-4E472721E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428" y="3587407"/>
            <a:ext cx="3251380" cy="2453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UAC Tape - Screening for Acute Malnutrition - Mother, Infant and Young  Child Nutrition &amp; Malnutrition - Feeding practices including micronutrient  deficiencies prevention, control of wasting, stunting and underweight">
            <a:extLst>
              <a:ext uri="{FF2B5EF4-FFF2-40B4-BE49-F238E27FC236}">
                <a16:creationId xmlns:a16="http://schemas.microsoft.com/office/drawing/2014/main" id="{D8EF6481-C6F4-B218-4880-E92F346D7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8241" y="3587263"/>
            <a:ext cx="3270671" cy="245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00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10853928" cy="905256"/>
          </a:xfrm>
        </p:spPr>
        <p:txBody>
          <a:bodyPr rtlCol="1">
            <a:normAutofit fontScale="90000"/>
          </a:bodyPr>
          <a:lstStyle/>
          <a:p>
            <a:pPr rtl="1"/>
            <a:r>
              <a:rPr lang="ar">
                <a:latin typeface="Arial"/>
                <a:cs typeface="Arial"/>
              </a:rPr>
              <a:t>علامات الخطر الخاصة </a:t>
            </a:r>
            <a:r>
              <a:rPr lang="ar-YE">
                <a:latin typeface="Arial"/>
                <a:cs typeface="Arial"/>
              </a:rPr>
              <a:t>ب</a:t>
            </a:r>
            <a:r>
              <a:rPr lang="ar-YE" sz="4400" b="1">
                <a:effectLst/>
                <a:latin typeface="Arial"/>
                <a:ea typeface="Lato"/>
                <a:cs typeface="Arial"/>
              </a:rPr>
              <a:t> إدارة الرضع الصغار و المعرضين للمخاطر التغذوية أقل من ستة أشهر و أمهاتهم (مامي)</a:t>
            </a:r>
            <a:r>
              <a:rPr lang="ar-YE" sz="4400" b="1">
                <a:solidFill>
                  <a:srgbClr val="00B050"/>
                </a:solidFill>
                <a:effectLst/>
                <a:latin typeface="Arial"/>
                <a:ea typeface="Lato"/>
                <a:cs typeface="Arial"/>
              </a:rPr>
              <a:t> </a:t>
            </a:r>
            <a:br>
              <a:rPr lang="en-GB"/>
            </a:br>
            <a:r>
              <a:rPr lang="ar">
                <a:solidFill>
                  <a:schemeClr val="accent1"/>
                </a:solidFill>
                <a:latin typeface="Arial"/>
                <a:cs typeface="Arial"/>
              </a:rPr>
              <a:t>مرض شديد في الصحة النفسية</a:t>
            </a:r>
            <a:endParaRPr lang="en-UK">
              <a:solidFill>
                <a:schemeClr val="accent1"/>
              </a:solidFill>
              <a:latin typeface="Arial"/>
              <a:cs typeface="Arial"/>
            </a:endParaRPr>
          </a:p>
        </p:txBody>
      </p:sp>
      <p:sp>
        <p:nvSpPr>
          <p:cNvPr id="13" name="Content Placeholder 2">
            <a:extLst>
              <a:ext uri="{FF2B5EF4-FFF2-40B4-BE49-F238E27FC236}">
                <a16:creationId xmlns:a16="http://schemas.microsoft.com/office/drawing/2014/main" id="{66CA6AAB-6D3E-F862-C284-6489BB1DF56A}"/>
              </a:ext>
            </a:extLst>
          </p:cNvPr>
          <p:cNvSpPr>
            <a:spLocks noGrp="1"/>
          </p:cNvSpPr>
          <p:nvPr>
            <p:ph idx="1"/>
          </p:nvPr>
        </p:nvSpPr>
        <p:spPr>
          <a:xfrm>
            <a:off x="811733" y="2082141"/>
            <a:ext cx="9523556" cy="3171304"/>
          </a:xfrm>
        </p:spPr>
        <p:txBody>
          <a:bodyPr rtlCol="1">
            <a:normAutofit/>
          </a:bodyPr>
          <a:lstStyle/>
          <a:p>
            <a:pPr marL="342900" indent="-342900" rtl="1">
              <a:buFont typeface="Arial" panose="020B0604020202020204" pitchFamily="34" charset="0"/>
              <a:buChar char="•"/>
            </a:pPr>
            <a:r>
              <a:rPr lang="ar" sz="2400" b="0">
                <a:solidFill>
                  <a:schemeClr val="tx1"/>
                </a:solidFill>
              </a:rPr>
              <a:t>إذا بدت الأم منفصلةً عن الواقع عندما تتحدث، أو تسمع أو ترى أشياءً غير حقيقية لا يمكنكِ سماعها أو رؤيتها، فهذه يُعتبَر علامة خطر. </a:t>
            </a:r>
          </a:p>
          <a:p>
            <a:pPr marL="342900" indent="-342900" rtl="1">
              <a:buFont typeface="Arial" panose="020B0604020202020204" pitchFamily="34" charset="0"/>
              <a:buChar char="•"/>
            </a:pPr>
            <a:endParaRPr lang="en-GB" sz="2400" b="0">
              <a:solidFill>
                <a:schemeClr val="tx1"/>
              </a:solidFill>
            </a:endParaRPr>
          </a:p>
          <a:p>
            <a:pPr marL="342900" indent="-342900" rtl="1">
              <a:buFont typeface="Arial" panose="020B0604020202020204" pitchFamily="34" charset="0"/>
              <a:buChar char="•"/>
            </a:pPr>
            <a:r>
              <a:rPr lang="ar" sz="2400" b="0">
                <a:solidFill>
                  <a:schemeClr val="tx1"/>
                </a:solidFill>
              </a:rPr>
              <a:t>من المحتمل ألا تتفاعل معكِ الأم، أو تظهر بشكلٍ غريبٍ نوعاً ما.</a:t>
            </a:r>
          </a:p>
          <a:p>
            <a:pPr marL="342900" indent="-342900" rtl="1">
              <a:buFont typeface="Arial" panose="020B0604020202020204" pitchFamily="34" charset="0"/>
              <a:buChar char="•"/>
            </a:pPr>
            <a:endParaRPr lang="en-GB" sz="2400" b="0">
              <a:solidFill>
                <a:schemeClr val="tx1"/>
              </a:solidFill>
            </a:endParaRPr>
          </a:p>
          <a:p>
            <a:pPr marL="342900" indent="-342900" rtl="1">
              <a:buFont typeface="Arial" panose="020B0604020202020204" pitchFamily="34" charset="0"/>
              <a:buChar char="•"/>
            </a:pPr>
            <a:r>
              <a:rPr lang="ar" sz="2400" b="0">
                <a:solidFill>
                  <a:schemeClr val="tx1"/>
                </a:solidFill>
              </a:rPr>
              <a:t>تتصرف الأم بطريقة قد تعرِّض الرضيع أو نفسها للخطر</a:t>
            </a:r>
          </a:p>
        </p:txBody>
      </p:sp>
    </p:spTree>
    <p:extLst>
      <p:ext uri="{BB962C8B-B14F-4D97-AF65-F5344CB8AC3E}">
        <p14:creationId xmlns:p14="http://schemas.microsoft.com/office/powerpoint/2010/main" val="3891272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latin typeface="Arial"/>
                <a:cs typeface="Arial"/>
              </a:rPr>
              <a:t>تقييم </a:t>
            </a:r>
            <a:r>
              <a:rPr lang="ar-YE">
                <a:latin typeface="Arial"/>
                <a:cs typeface="Arial"/>
              </a:rPr>
              <a:t>إدارة الرضع الصغار و المعرضين للمخاطر التغذوية أقل من ستة أشهر و أمهاتهم (مامي)</a:t>
            </a:r>
            <a:r>
              <a:rPr lang="ar-YE">
                <a:solidFill>
                  <a:srgbClr val="00B050"/>
                </a:solidFill>
                <a:latin typeface="Arial"/>
                <a:cs typeface="Arial"/>
              </a:rPr>
              <a:t> </a:t>
            </a:r>
            <a:br>
              <a:rPr lang="en-GB"/>
            </a:br>
            <a:r>
              <a:rPr lang="ar">
                <a:solidFill>
                  <a:schemeClr val="accent1"/>
                </a:solidFill>
                <a:latin typeface="Arial"/>
                <a:cs typeface="Arial"/>
              </a:rPr>
              <a:t>الخطوة الثانية: تقييم العلامات والأعراض السريرية للرُضّع</a:t>
            </a:r>
            <a:endParaRPr lang="en-UK">
              <a:solidFill>
                <a:schemeClr val="accent1"/>
              </a:solidFill>
              <a:latin typeface="Arial"/>
              <a:cs typeface="Arial"/>
            </a:endParaRPr>
          </a:p>
        </p:txBody>
      </p:sp>
      <p:pic>
        <p:nvPicPr>
          <p:cNvPr id="3" name="Picture 2" descr="A group of colorful squares with black writing&#10;&#10;Description automatically generated">
            <a:extLst>
              <a:ext uri="{FF2B5EF4-FFF2-40B4-BE49-F238E27FC236}">
                <a16:creationId xmlns:a16="http://schemas.microsoft.com/office/drawing/2014/main" id="{D75AA57B-04DA-5E9B-D93F-6C830659FC84}"/>
              </a:ext>
            </a:extLst>
          </p:cNvPr>
          <p:cNvPicPr>
            <a:picLocks noChangeAspect="1"/>
          </p:cNvPicPr>
          <p:nvPr/>
        </p:nvPicPr>
        <p:blipFill>
          <a:blip r:embed="rId3"/>
          <a:stretch>
            <a:fillRect/>
          </a:stretch>
        </p:blipFill>
        <p:spPr>
          <a:xfrm>
            <a:off x="834190" y="2455929"/>
            <a:ext cx="10577094" cy="3443404"/>
          </a:xfrm>
          <a:prstGeom prst="rect">
            <a:avLst/>
          </a:prstGeom>
        </p:spPr>
      </p:pic>
    </p:spTree>
    <p:extLst>
      <p:ext uri="{BB962C8B-B14F-4D97-AF65-F5344CB8AC3E}">
        <p14:creationId xmlns:p14="http://schemas.microsoft.com/office/powerpoint/2010/main" val="1427330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العلامات والأعراض السريرية</a:t>
            </a:r>
            <a:br>
              <a:rPr lang="en-GB"/>
            </a:br>
            <a:r>
              <a:rPr lang="ar">
                <a:solidFill>
                  <a:schemeClr val="accent1"/>
                </a:solidFill>
              </a:rPr>
              <a:t>الإسهال والجفاف</a:t>
            </a:r>
            <a:endParaRPr lang="en-UK">
              <a:solidFill>
                <a:schemeClr val="accent1"/>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811733" y="2082140"/>
            <a:ext cx="5633029" cy="3958175"/>
          </a:xfrm>
        </p:spPr>
        <p:txBody>
          <a:bodyPr rtlCol="1">
            <a:normAutofit fontScale="92500" lnSpcReduction="10000"/>
          </a:bodyPr>
          <a:lstStyle/>
          <a:p>
            <a:pPr rtl="1"/>
            <a:r>
              <a:rPr lang="ar" sz="2400" b="0">
                <a:solidFill>
                  <a:schemeClr val="accent1"/>
                </a:solidFill>
              </a:rPr>
              <a:t>طرح أسئلة حول الإسهال:</a:t>
            </a:r>
          </a:p>
          <a:p>
            <a:pPr marL="342900" indent="-342900" rtl="1">
              <a:buFont typeface="Arial" panose="020B0604020202020204" pitchFamily="34" charset="0"/>
              <a:buChar char="•"/>
            </a:pPr>
            <a:r>
              <a:rPr lang="ar" sz="2400" b="0">
                <a:solidFill>
                  <a:schemeClr val="tx1"/>
                </a:solidFill>
              </a:rPr>
              <a:t>يُرجى الاستفسار من الأم عن البراز - إذا كان الرضيع يعاني 3 مرات من البراز الرخو أو أكثر يومياً، فهذا الأمر يثير القلق</a:t>
            </a:r>
          </a:p>
          <a:p>
            <a:pPr rtl="1"/>
            <a:endParaRPr lang="en-GB" sz="2400" b="0">
              <a:solidFill>
                <a:schemeClr val="tx1"/>
              </a:solidFill>
            </a:endParaRPr>
          </a:p>
          <a:p>
            <a:pPr rtl="1"/>
            <a:r>
              <a:rPr lang="ar" sz="2400" b="0">
                <a:solidFill>
                  <a:schemeClr val="accent1"/>
                </a:solidFill>
              </a:rPr>
              <a:t>التحقق من علامات الجفاف:</a:t>
            </a:r>
          </a:p>
          <a:p>
            <a:pPr marL="342900" indent="-342900" rtl="1">
              <a:buFont typeface="Arial" panose="020B0604020202020204" pitchFamily="34" charset="0"/>
              <a:buChar char="•"/>
            </a:pPr>
            <a:r>
              <a:rPr lang="ar" sz="2400" b="0">
                <a:solidFill>
                  <a:schemeClr val="tx1"/>
                </a:solidFill>
              </a:rPr>
              <a:t>التحقق مما إذا كانت العيون غائرةً</a:t>
            </a:r>
          </a:p>
          <a:p>
            <a:pPr marL="342900" indent="-342900" rtl="1">
              <a:buFont typeface="Arial" panose="020B0604020202020204" pitchFamily="34" charset="0"/>
              <a:buChar char="•"/>
            </a:pPr>
            <a:r>
              <a:rPr lang="ar" sz="2400" b="0">
                <a:solidFill>
                  <a:schemeClr val="tx1"/>
                </a:solidFill>
              </a:rPr>
              <a:t>اللجوء إلى طريق الفحص "بقرص الجلد": إذا ظل الجلد مشدوداً على المعدة بعد ذلك، فهذا يشير إلى الإصابة بالجفاف.</a:t>
            </a:r>
          </a:p>
        </p:txBody>
      </p:sp>
      <p:pic>
        <p:nvPicPr>
          <p:cNvPr id="3" name="Picture 2" descr="A picture containing person, indoor&#10;&#10;Description automatically generated">
            <a:extLst>
              <a:ext uri="{FF2B5EF4-FFF2-40B4-BE49-F238E27FC236}">
                <a16:creationId xmlns:a16="http://schemas.microsoft.com/office/drawing/2014/main" id="{04F279D3-DF37-91DF-3A40-168BC1D4D4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84985" y="2882267"/>
            <a:ext cx="4889285" cy="193101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8915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العلامات والأعراض السريرية</a:t>
            </a:r>
            <a:br>
              <a:rPr lang="en-GB"/>
            </a:br>
            <a:r>
              <a:rPr lang="ar">
                <a:solidFill>
                  <a:schemeClr val="accent4">
                    <a:lumMod val="75000"/>
                  </a:schemeClr>
                </a:solidFill>
              </a:rPr>
              <a:t>معرفة تاريخ الإصابة بالجفاف والفحص السريري</a:t>
            </a:r>
            <a:endParaRPr lang="en-UK">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7132324" y="2209586"/>
            <a:ext cx="4621912" cy="4135676"/>
          </a:xfrm>
        </p:spPr>
        <p:txBody>
          <a:bodyPr rtlCol="1">
            <a:normAutofit fontScale="62500" lnSpcReduction="20000"/>
          </a:bodyPr>
          <a:lstStyle/>
          <a:p>
            <a:pPr rtl="1"/>
            <a:r>
              <a:rPr lang="ar" sz="2400" b="1">
                <a:solidFill>
                  <a:schemeClr val="accent4">
                    <a:lumMod val="75000"/>
                  </a:schemeClr>
                </a:solidFill>
              </a:rPr>
              <a:t>التاريخ</a:t>
            </a:r>
            <a:r>
              <a:rPr lang="ar-YE" sz="2400" b="1">
                <a:solidFill>
                  <a:srgbClr val="00B050"/>
                </a:solidFill>
              </a:rPr>
              <a:t> المرضي</a:t>
            </a:r>
            <a:r>
              <a:rPr lang="ar-YE" sz="2400" b="1">
                <a:solidFill>
                  <a:schemeClr val="accent4">
                    <a:lumMod val="75000"/>
                  </a:schemeClr>
                </a:solidFill>
              </a:rPr>
              <a:t>:</a:t>
            </a:r>
            <a:endParaRPr lang="ar" sz="2400" b="1">
              <a:solidFill>
                <a:schemeClr val="accent4">
                  <a:lumMod val="75000"/>
                </a:schemeClr>
              </a:solidFill>
            </a:endParaRPr>
          </a:p>
          <a:p>
            <a:pPr marL="342900" indent="-342900" rtl="1">
              <a:buFont typeface="Arial" panose="020B0604020202020204" pitchFamily="34" charset="0"/>
              <a:buChar char="•"/>
            </a:pPr>
            <a:r>
              <a:rPr lang="ar" sz="2400" b="0">
                <a:solidFill>
                  <a:schemeClr val="tx1"/>
                </a:solidFill>
              </a:rPr>
              <a:t>فقدان السوائل في الآونة الأخيرة - الإسهال، </a:t>
            </a:r>
            <a:r>
              <a:rPr lang="ar" sz="2400" b="1">
                <a:solidFill>
                  <a:schemeClr val="accent4">
                    <a:lumMod val="75000"/>
                  </a:schemeClr>
                </a:solidFill>
              </a:rPr>
              <a:t>3</a:t>
            </a:r>
            <a:r>
              <a:rPr lang="ar" sz="2400" b="0">
                <a:solidFill>
                  <a:schemeClr val="tx1"/>
                </a:solidFill>
              </a:rPr>
              <a:t> مرات أو أكثر من البراز المائي، أو القيء. لا يمكن استخدام تاريخ الإصابة بالإسهال المزمن أو المستمر الذي يستمر لعدة أسابيع لتشخيص الجفاف في حالة عدم وجود علامات الجفاف المصاحبة</a:t>
            </a:r>
          </a:p>
          <a:p>
            <a:pPr marL="342900" indent="-342900" rtl="1">
              <a:buFont typeface="Arial" panose="020B0604020202020204" pitchFamily="34" charset="0"/>
              <a:buChar char="•"/>
            </a:pPr>
            <a:endParaRPr lang="en-GB" sz="2400" b="0">
              <a:solidFill>
                <a:schemeClr val="tx1"/>
              </a:solidFill>
            </a:endParaRPr>
          </a:p>
          <a:p>
            <a:pPr marL="342900" indent="-342900" rtl="1">
              <a:buFont typeface="Arial" panose="020B0604020202020204" pitchFamily="34" charset="0"/>
              <a:buChar char="•"/>
            </a:pPr>
            <a:r>
              <a:rPr lang="ar" sz="2400" b="0">
                <a:solidFill>
                  <a:schemeClr val="tx1"/>
                </a:solidFill>
              </a:rPr>
              <a:t>التغييرات الحديثة في مظهر العيون، بحيث تبدو غائرةً أكثر </a:t>
            </a:r>
            <a:r>
              <a:rPr lang="ar-YE">
                <a:solidFill>
                  <a:srgbClr val="00B050"/>
                </a:solidFill>
              </a:rPr>
              <a:t>مقارنة </a:t>
            </a:r>
            <a:r>
              <a:rPr lang="ar-YE"/>
              <a:t>بال</a:t>
            </a:r>
            <a:r>
              <a:rPr lang="ar" sz="2400" b="0">
                <a:solidFill>
                  <a:schemeClr val="tx1"/>
                </a:solidFill>
              </a:rPr>
              <a:t>ساعات</a:t>
            </a:r>
            <a:r>
              <a:rPr lang="ar-YE" sz="2400" b="0">
                <a:solidFill>
                  <a:schemeClr val="tx1"/>
                </a:solidFill>
              </a:rPr>
              <a:t> </a:t>
            </a:r>
            <a:r>
              <a:rPr lang="ar-YE" sz="2400" b="0">
                <a:solidFill>
                  <a:srgbClr val="00B050"/>
                </a:solidFill>
              </a:rPr>
              <a:t>السابقة</a:t>
            </a:r>
            <a:r>
              <a:rPr lang="ar" sz="2400" b="0">
                <a:solidFill>
                  <a:schemeClr val="tx1"/>
                </a:solidFill>
              </a:rPr>
              <a:t>/اليوم السابق</a:t>
            </a:r>
          </a:p>
          <a:p>
            <a:pPr marL="342900" indent="-342900" rtl="1">
              <a:buFont typeface="Arial" panose="020B0604020202020204" pitchFamily="34" charset="0"/>
              <a:buChar char="•"/>
            </a:pPr>
            <a:endParaRPr lang="en-GB" sz="2400" b="0">
              <a:solidFill>
                <a:schemeClr val="tx1"/>
              </a:solidFill>
            </a:endParaRPr>
          </a:p>
          <a:p>
            <a:pPr marL="342900" indent="-342900" rtl="1">
              <a:buFont typeface="Arial" panose="020B0604020202020204" pitchFamily="34" charset="0"/>
              <a:buChar char="•"/>
            </a:pPr>
            <a:r>
              <a:rPr lang="ar-YE"/>
              <a:t>خروج البول (انتاج البول) </a:t>
            </a:r>
            <a:r>
              <a:rPr lang="ar" sz="2400" b="0">
                <a:solidFill>
                  <a:schemeClr val="tx1"/>
                </a:solidFill>
              </a:rPr>
              <a:t>- حتى لو كان الطفل لا يزال يرتدي حفاضات/فوط، فإن مُقدِّم الرعاية المتواجد مع الطفل باستمرار خلال الأيام القليلة الماضية سيعرف ما إذا كان إنتاج البول قد انخفض أم لا. الاستفسار أيضاً عما إذا كان لون البول أصفر داكناً أو وجود دم أو رائحة مختلفة وما إلى ذلك</a:t>
            </a:r>
          </a:p>
        </p:txBody>
      </p:sp>
      <p:sp>
        <p:nvSpPr>
          <p:cNvPr id="7" name="Content Placeholder 2">
            <a:extLst>
              <a:ext uri="{FF2B5EF4-FFF2-40B4-BE49-F238E27FC236}">
                <a16:creationId xmlns:a16="http://schemas.microsoft.com/office/drawing/2014/main" id="{B3E39850-4709-D325-B2C1-92C3DCEEDA3C}"/>
              </a:ext>
            </a:extLst>
          </p:cNvPr>
          <p:cNvSpPr txBox="1">
            <a:spLocks/>
          </p:cNvSpPr>
          <p:nvPr/>
        </p:nvSpPr>
        <p:spPr>
          <a:xfrm>
            <a:off x="830746" y="2209586"/>
            <a:ext cx="4621912" cy="4371415"/>
          </a:xfrm>
          <a:prstGeom prst="rect">
            <a:avLst/>
          </a:prstGeom>
        </p:spPr>
        <p:txBody>
          <a:bodyPr vert="horz" lIns="91440" tIns="45720" rIns="91440" bIns="45720" rtlCol="1">
            <a:normAutofit/>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r>
              <a:rPr lang="ar" sz="1500" b="1">
                <a:solidFill>
                  <a:schemeClr val="accent4">
                    <a:lumMod val="75000"/>
                  </a:schemeClr>
                </a:solidFill>
                <a:latin typeface="Arial" panose="020B0604020202020204" pitchFamily="34" charset="0"/>
                <a:cs typeface="Arial" panose="020B0604020202020204" pitchFamily="34" charset="0"/>
              </a:rPr>
              <a:t>الفحص السريري</a:t>
            </a:r>
          </a:p>
          <a:p>
            <a:pPr marL="285750" indent="-285750" rtl="1">
              <a:buFont typeface="Arial" panose="020B0604020202020204" pitchFamily="34" charset="0"/>
              <a:buChar char="•"/>
            </a:pPr>
            <a:r>
              <a:rPr lang="ar" sz="1500">
                <a:solidFill>
                  <a:schemeClr val="tx1"/>
                </a:solidFill>
                <a:latin typeface="Arial" panose="020B0604020202020204" pitchFamily="34" charset="0"/>
                <a:cs typeface="Arial" panose="020B0604020202020204" pitchFamily="34" charset="0"/>
              </a:rPr>
              <a:t>يمكن اللجوء إلى فقدان الوزن كمؤشرٍ، إذا كان الوزن قبل ظهور الإسهال معروفاً.  </a:t>
            </a:r>
          </a:p>
          <a:p>
            <a:pPr marL="285750" indent="-285750" rtl="1">
              <a:buFont typeface="Arial" panose="020B0604020202020204" pitchFamily="34" charset="0"/>
              <a:buChar char="•"/>
            </a:pPr>
            <a:endParaRPr lang="en-US" sz="1500">
              <a:solidFill>
                <a:schemeClr val="tx1"/>
              </a:solidFill>
              <a:latin typeface="Arial" panose="020B0604020202020204" pitchFamily="34" charset="0"/>
              <a:cs typeface="Arial" panose="020B0604020202020204" pitchFamily="34" charset="0"/>
            </a:endParaRPr>
          </a:p>
          <a:p>
            <a:pPr marL="285750" indent="-285750" rtl="1">
              <a:buFont typeface="Arial" panose="020B0604020202020204" pitchFamily="34" charset="0"/>
              <a:buChar char="•"/>
            </a:pPr>
            <a:r>
              <a:rPr lang="ar" sz="1500">
                <a:solidFill>
                  <a:schemeClr val="tx1"/>
                </a:solidFill>
                <a:latin typeface="Arial" panose="020B0604020202020204" pitchFamily="34" charset="0"/>
                <a:cs typeface="Arial" panose="020B0604020202020204" pitchFamily="34" charset="0"/>
              </a:rPr>
              <a:t>قد يشعر الطفل المصاب بالجفاف بالعطش والتهيُّج والانفعالات. </a:t>
            </a:r>
          </a:p>
          <a:p>
            <a:pPr marL="285750" indent="-285750" rtl="1">
              <a:buFont typeface="Arial" panose="020B0604020202020204" pitchFamily="34" charset="0"/>
              <a:buChar char="•"/>
            </a:pPr>
            <a:endParaRPr lang="en-US" sz="1500">
              <a:solidFill>
                <a:schemeClr val="tx1"/>
              </a:solidFill>
              <a:latin typeface="Arial" panose="020B0604020202020204" pitchFamily="34" charset="0"/>
              <a:cs typeface="Arial" panose="020B0604020202020204" pitchFamily="34" charset="0"/>
            </a:endParaRPr>
          </a:p>
          <a:p>
            <a:pPr marL="285750" indent="-285750" rtl="1">
              <a:buFont typeface="Arial" panose="020B0604020202020204" pitchFamily="34" charset="0"/>
              <a:buChar char="•"/>
            </a:pPr>
            <a:endParaRPr lang="en-US" sz="1500">
              <a:latin typeface="Arial" panose="020B0604020202020204" pitchFamily="34" charset="0"/>
              <a:cs typeface="Arial" panose="020B0604020202020204" pitchFamily="34" charset="0"/>
            </a:endParaRPr>
          </a:p>
          <a:p>
            <a:pPr marL="285750" indent="-285750" rtl="1">
              <a:buFont typeface="Arial" panose="020B0604020202020204" pitchFamily="34" charset="0"/>
              <a:buChar char="•"/>
            </a:pPr>
            <a:endParaRPr lang="en-US" sz="1500">
              <a:solidFill>
                <a:schemeClr val="tx1"/>
              </a:solidFill>
              <a:latin typeface="Arial" panose="020B0604020202020204" pitchFamily="34" charset="0"/>
              <a:cs typeface="Arial" panose="020B0604020202020204" pitchFamily="34" charset="0"/>
            </a:endParaRPr>
          </a:p>
          <a:p>
            <a:pPr marL="285750" indent="-285750" rtl="1">
              <a:buFont typeface="Arial" panose="020B0604020202020204" pitchFamily="34" charset="0"/>
              <a:buChar char="•"/>
            </a:pPr>
            <a:endParaRPr lang="en-US" sz="1500">
              <a:latin typeface="Arial" panose="020B0604020202020204" pitchFamily="34" charset="0"/>
              <a:cs typeface="Arial" panose="020B0604020202020204" pitchFamily="34" charset="0"/>
            </a:endParaRPr>
          </a:p>
          <a:p>
            <a:pPr marL="285750" indent="-285750" rtl="1">
              <a:buFont typeface="Arial" panose="020B0604020202020204" pitchFamily="34" charset="0"/>
              <a:buChar char="•"/>
            </a:pPr>
            <a:endParaRPr lang="en-US" sz="1500">
              <a:solidFill>
                <a:schemeClr val="tx1"/>
              </a:solidFill>
              <a:latin typeface="Arial" panose="020B0604020202020204" pitchFamily="34" charset="0"/>
              <a:cs typeface="Arial" panose="020B0604020202020204" pitchFamily="34" charset="0"/>
            </a:endParaRPr>
          </a:p>
          <a:p>
            <a:pPr marL="285750" indent="-285750" rtl="1">
              <a:buFont typeface="Arial" panose="020B0604020202020204" pitchFamily="34" charset="0"/>
              <a:buChar char="•"/>
            </a:pPr>
            <a:r>
              <a:rPr lang="ar" sz="1500">
                <a:solidFill>
                  <a:schemeClr val="tx1"/>
                </a:solidFill>
                <a:latin typeface="Arial" panose="020B0604020202020204" pitchFamily="34" charset="0"/>
                <a:cs typeface="Arial" panose="020B0604020202020204" pitchFamily="34" charset="0"/>
              </a:rPr>
              <a:t> </a:t>
            </a:r>
          </a:p>
          <a:p>
            <a:pPr marL="285750" indent="-285750" rtl="1">
              <a:buFont typeface="Arial" panose="020B0604020202020204" pitchFamily="34" charset="0"/>
              <a:buChar char="•"/>
            </a:pPr>
            <a:endParaRPr lang="en-US" sz="1500">
              <a:solidFill>
                <a:schemeClr val="tx1"/>
              </a:solidFill>
              <a:latin typeface="Arial" panose="020B0604020202020204" pitchFamily="34" charset="0"/>
              <a:cs typeface="Arial" panose="020B0604020202020204" pitchFamily="34" charset="0"/>
            </a:endParaRPr>
          </a:p>
          <a:p>
            <a:pPr marL="285750" indent="-285750" rtl="1">
              <a:buFont typeface="Arial" panose="020B0604020202020204" pitchFamily="34" charset="0"/>
              <a:buChar char="•"/>
            </a:pPr>
            <a:r>
              <a:rPr lang="ar" sz="1500">
                <a:solidFill>
                  <a:schemeClr val="tx1"/>
                </a:solidFill>
                <a:latin typeface="Arial" panose="020B0604020202020204" pitchFamily="34" charset="0"/>
                <a:cs typeface="Arial" panose="020B0604020202020204" pitchFamily="34" charset="0"/>
              </a:rPr>
              <a:t>سنناقش علاج الجفاف في دورات المعالجة السريرية</a:t>
            </a:r>
            <a:endParaRPr lang="en-GB" sz="1500">
              <a:solidFill>
                <a:schemeClr val="tx1"/>
              </a:solidFill>
              <a:latin typeface="Arial" panose="020B0604020202020204" pitchFamily="34" charset="0"/>
              <a:cs typeface="Arial" panose="020B0604020202020204" pitchFamily="34" charset="0"/>
            </a:endParaRPr>
          </a:p>
        </p:txBody>
      </p:sp>
      <p:sp>
        <p:nvSpPr>
          <p:cNvPr id="8" name="Rounded Rectangle 6">
            <a:extLst>
              <a:ext uri="{FF2B5EF4-FFF2-40B4-BE49-F238E27FC236}">
                <a16:creationId xmlns:a16="http://schemas.microsoft.com/office/drawing/2014/main" id="{E24334EE-3A62-208C-340C-16CD52C36454}"/>
              </a:ext>
            </a:extLst>
          </p:cNvPr>
          <p:cNvSpPr/>
          <p:nvPr/>
        </p:nvSpPr>
        <p:spPr>
          <a:xfrm>
            <a:off x="897931" y="3819415"/>
            <a:ext cx="4554727" cy="1448382"/>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rtl="1"/>
            <a:r>
              <a:rPr lang="ar" sz="1400">
                <a:latin typeface="Arial" panose="020B0604020202020204" pitchFamily="34" charset="0"/>
                <a:cs typeface="Arial" panose="020B0604020202020204" pitchFamily="34" charset="0"/>
              </a:rPr>
              <a:t>من الناحية العملية، من المفترض أن جميع الأطفال الذين يعانون سوء التغذية الحادّ الشديد والذين يعانون الإسهال المائي يعانون بعض الجفاف. لذا ينبغي التحلي بالمنهجية في التقييم ويتمثَّل السبب الرئيسي في الإدارة الجيدة في متابعة إعادة تقييم حالة تروية الجسم ورصد العلاج عن كثب</a:t>
            </a:r>
          </a:p>
        </p:txBody>
      </p:sp>
    </p:spTree>
    <p:extLst>
      <p:ext uri="{BB962C8B-B14F-4D97-AF65-F5344CB8AC3E}">
        <p14:creationId xmlns:p14="http://schemas.microsoft.com/office/powerpoint/2010/main" val="2802388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العلامات والأعراض السريرية</a:t>
            </a:r>
            <a:br>
              <a:rPr lang="en-GB"/>
            </a:br>
            <a:r>
              <a:rPr lang="ar">
                <a:solidFill>
                  <a:schemeClr val="accent4">
                    <a:lumMod val="75000"/>
                  </a:schemeClr>
                </a:solidFill>
              </a:rPr>
              <a:t>درجة حرارة</a:t>
            </a:r>
            <a:r>
              <a:rPr lang="ar-YE">
                <a:solidFill>
                  <a:schemeClr val="accent4">
                    <a:lumMod val="75000"/>
                  </a:schemeClr>
                </a:solidFill>
              </a:rPr>
              <a:t> الجسم</a:t>
            </a:r>
            <a:r>
              <a:rPr lang="ar">
                <a:solidFill>
                  <a:schemeClr val="accent4">
                    <a:lumMod val="75000"/>
                  </a:schemeClr>
                </a:solidFill>
              </a:rPr>
              <a:t>: "الحمى"</a:t>
            </a:r>
            <a:endParaRPr lang="en-UK">
              <a:solidFill>
                <a:schemeClr val="accent4">
                  <a:lumMod val="75000"/>
                </a:schemeClr>
              </a:solidFill>
            </a:endParaRPr>
          </a:p>
        </p:txBody>
      </p:sp>
      <p:sp>
        <p:nvSpPr>
          <p:cNvPr id="2" name="Content Placeholder 2">
            <a:extLst>
              <a:ext uri="{FF2B5EF4-FFF2-40B4-BE49-F238E27FC236}">
                <a16:creationId xmlns:a16="http://schemas.microsoft.com/office/drawing/2014/main" id="{90188E41-016A-EB66-88EB-19D442929CC7}"/>
              </a:ext>
            </a:extLst>
          </p:cNvPr>
          <p:cNvSpPr>
            <a:spLocks noGrp="1"/>
          </p:cNvSpPr>
          <p:nvPr>
            <p:ph idx="1"/>
          </p:nvPr>
        </p:nvSpPr>
        <p:spPr>
          <a:xfrm>
            <a:off x="5187463" y="1995382"/>
            <a:ext cx="6224952" cy="4135676"/>
          </a:xfrm>
        </p:spPr>
        <p:txBody>
          <a:bodyPr rtlCol="1">
            <a:normAutofit/>
          </a:bodyPr>
          <a:lstStyle/>
          <a:p>
            <a:pPr rtl="1"/>
            <a:r>
              <a:rPr lang="ar" sz="2400" b="0">
                <a:solidFill>
                  <a:schemeClr val="tx1"/>
                </a:solidFill>
              </a:rPr>
              <a:t>إذا كانت درجة حرارة جسم الرضيع أكبر من 37.5 درجةً مئويةً: </a:t>
            </a:r>
          </a:p>
          <a:p>
            <a:pPr rtl="1"/>
            <a:endParaRPr lang="en-GB" sz="2400" b="0">
              <a:solidFill>
                <a:schemeClr val="tx1"/>
              </a:solidFill>
            </a:endParaRPr>
          </a:p>
          <a:p>
            <a:pPr rtl="1"/>
            <a:r>
              <a:rPr lang="ar" sz="2400" b="1">
                <a:solidFill>
                  <a:schemeClr val="accent4">
                    <a:lumMod val="75000"/>
                  </a:schemeClr>
                </a:solidFill>
              </a:rPr>
              <a:t>يجب محاولة</a:t>
            </a:r>
          </a:p>
          <a:p>
            <a:pPr marL="342900" indent="-342900" rtl="1">
              <a:buFont typeface="Arial" panose="020B0604020202020204" pitchFamily="34" charset="0"/>
              <a:buChar char="•"/>
            </a:pPr>
            <a:r>
              <a:rPr lang="ar" sz="2400" b="0">
                <a:solidFill>
                  <a:schemeClr val="tx1"/>
                </a:solidFill>
              </a:rPr>
              <a:t>تبريد جسم الرضيع بإزالة الملابس لمدة 10 دقائق</a:t>
            </a:r>
          </a:p>
          <a:p>
            <a:pPr marL="342900" indent="-342900" rtl="1">
              <a:buFont typeface="Arial" panose="020B0604020202020204" pitchFamily="34" charset="0"/>
              <a:buChar char="•"/>
            </a:pPr>
            <a:r>
              <a:rPr lang="ar" sz="2400" b="0">
                <a:solidFill>
                  <a:schemeClr val="tx1"/>
                </a:solidFill>
              </a:rPr>
              <a:t>إذا كان جسم الرضيع لا يزال ساخناً جداً أو يبدو مريضاً، يُعتبَر هذا الأمر أحد عوامل الخطر</a:t>
            </a:r>
            <a:r>
              <a:rPr lang="ar" sz="2400" b="0">
                <a:solidFill>
                  <a:schemeClr val="tx1"/>
                </a:solidFill>
                <a:sym typeface="Wingdings" panose="05000000000000000000" pitchFamily="2" charset="2"/>
              </a:rPr>
              <a:t> يُرجى الرجوع مباشرة إلى </a:t>
            </a:r>
            <a:r>
              <a:rPr lang="ar-YE" sz="2400" b="0">
                <a:solidFill>
                  <a:schemeClr val="tx1"/>
                </a:solidFill>
                <a:sym typeface="Wingdings" panose="05000000000000000000" pitchFamily="2" charset="2"/>
              </a:rPr>
              <a:t>ال</a:t>
            </a:r>
            <a:r>
              <a:rPr lang="ar" sz="2400" b="0">
                <a:solidFill>
                  <a:schemeClr val="tx1"/>
                </a:solidFill>
                <a:sym typeface="Wingdings" panose="05000000000000000000" pitchFamily="2" charset="2"/>
              </a:rPr>
              <a:t>مرفق </a:t>
            </a:r>
            <a:r>
              <a:rPr lang="ar-YE" sz="2400" b="0">
                <a:solidFill>
                  <a:schemeClr val="tx1"/>
                </a:solidFill>
                <a:sym typeface="Wingdings" panose="05000000000000000000" pitchFamily="2" charset="2"/>
              </a:rPr>
              <a:t>ال</a:t>
            </a:r>
            <a:r>
              <a:rPr lang="ar" sz="2400" b="0">
                <a:solidFill>
                  <a:schemeClr val="tx1"/>
                </a:solidFill>
                <a:sym typeface="Wingdings" panose="05000000000000000000" pitchFamily="2" charset="2"/>
              </a:rPr>
              <a:t>صحي للحصول على مستوى أعلى من الرعاية</a:t>
            </a:r>
            <a:r>
              <a:rPr lang="ar-YE" sz="2400" b="0">
                <a:solidFill>
                  <a:schemeClr val="tx1"/>
                </a:solidFill>
                <a:sym typeface="Wingdings" panose="05000000000000000000" pitchFamily="2" charset="2"/>
              </a:rPr>
              <a:t> الصحية</a:t>
            </a:r>
            <a:r>
              <a:rPr lang="ar" sz="2400" b="0">
                <a:solidFill>
                  <a:schemeClr val="tx1"/>
                </a:solidFill>
                <a:sym typeface="Wingdings" panose="05000000000000000000" pitchFamily="2" charset="2"/>
              </a:rPr>
              <a:t>.</a:t>
            </a:r>
            <a:endParaRPr lang="en-GB" sz="2400" b="0">
              <a:solidFill>
                <a:schemeClr val="tx1"/>
              </a:solidFill>
            </a:endParaRPr>
          </a:p>
        </p:txBody>
      </p:sp>
      <p:pic>
        <p:nvPicPr>
          <p:cNvPr id="3" name="Picture 2">
            <a:extLst>
              <a:ext uri="{FF2B5EF4-FFF2-40B4-BE49-F238E27FC236}">
                <a16:creationId xmlns:a16="http://schemas.microsoft.com/office/drawing/2014/main" id="{9E6683AC-8193-DC73-409A-7289BBDEE7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2103" y="2427897"/>
            <a:ext cx="3769969" cy="2333039"/>
          </a:xfrm>
          <a:prstGeom prst="rect">
            <a:avLst/>
          </a:prstGeom>
        </p:spPr>
      </p:pic>
    </p:spTree>
    <p:extLst>
      <p:ext uri="{BB962C8B-B14F-4D97-AF65-F5344CB8AC3E}">
        <p14:creationId xmlns:p14="http://schemas.microsoft.com/office/powerpoint/2010/main" val="419734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2090639D-BED6-34C9-ED5B-1FC95D941FA1}"/>
              </a:ext>
            </a:extLst>
          </p:cNvPr>
          <p:cNvGraphicFramePr>
            <a:graphicFrameLocks noGrp="1"/>
          </p:cNvGraphicFramePr>
          <p:nvPr>
            <p:extLst>
              <p:ext uri="{D42A27DB-BD31-4B8C-83A1-F6EECF244321}">
                <p14:modId xmlns:p14="http://schemas.microsoft.com/office/powerpoint/2010/main" val="4138152804"/>
              </p:ext>
            </p:extLst>
          </p:nvPr>
        </p:nvGraphicFramePr>
        <p:xfrm>
          <a:off x="1181101" y="1128153"/>
          <a:ext cx="10210800" cy="5162338"/>
        </p:xfrm>
        <a:graphic>
          <a:graphicData uri="http://schemas.openxmlformats.org/drawingml/2006/table">
            <a:tbl>
              <a:tblPr firstRow="1" firstCol="1" bandRow="1">
                <a:tableStyleId>{5202B0CA-FC54-4496-8BCA-5EF66A818D29}</a:tableStyleId>
              </a:tblPr>
              <a:tblGrid>
                <a:gridCol w="1885949">
                  <a:extLst>
                    <a:ext uri="{9D8B030D-6E8A-4147-A177-3AD203B41FA5}">
                      <a16:colId xmlns:a16="http://schemas.microsoft.com/office/drawing/2014/main" val="3433200156"/>
                    </a:ext>
                  </a:extLst>
                </a:gridCol>
                <a:gridCol w="8324851">
                  <a:extLst>
                    <a:ext uri="{9D8B030D-6E8A-4147-A177-3AD203B41FA5}">
                      <a16:colId xmlns:a16="http://schemas.microsoft.com/office/drawing/2014/main" val="668890169"/>
                    </a:ext>
                  </a:extLst>
                </a:gridCol>
              </a:tblGrid>
              <a:tr h="294250">
                <a:tc>
                  <a:txBody>
                    <a:bodyPr/>
                    <a:lstStyle/>
                    <a:p>
                      <a:pPr marL="0" marR="0" algn="ctr" rtl="1">
                        <a:lnSpc>
                          <a:spcPct val="150000"/>
                        </a:lnSpc>
                        <a:spcBef>
                          <a:spcPts val="0"/>
                        </a:spcBef>
                        <a:spcAft>
                          <a:spcPts val="0"/>
                        </a:spcAft>
                      </a:pPr>
                      <a:r>
                        <a:rPr lang="ar" sz="1600">
                          <a:effectLst/>
                          <a:latin typeface="Arial"/>
                          <a:ea typeface="Lato"/>
                          <a:cs typeface="Arial"/>
                        </a:rPr>
                        <a:t>الوقت</a:t>
                      </a:r>
                    </a:p>
                  </a:txBody>
                  <a:tcPr marL="68580" marR="68580" marT="0" marB="0" anchor="ctr">
                    <a:solidFill>
                      <a:schemeClr val="accent1"/>
                    </a:solidFill>
                  </a:tcPr>
                </a:tc>
                <a:tc>
                  <a:txBody>
                    <a:bodyPr/>
                    <a:lstStyle/>
                    <a:p>
                      <a:pPr marL="0" marR="0" algn="r" rtl="1">
                        <a:lnSpc>
                          <a:spcPct val="150000"/>
                        </a:lnSpc>
                        <a:spcBef>
                          <a:spcPts val="0"/>
                        </a:spcBef>
                        <a:spcAft>
                          <a:spcPts val="0"/>
                        </a:spcAft>
                      </a:pPr>
                      <a:r>
                        <a:rPr lang="ar-YE" sz="1600">
                          <a:solidFill>
                            <a:schemeClr val="tx1"/>
                          </a:solidFill>
                          <a:effectLst/>
                          <a:latin typeface="Arial"/>
                          <a:ea typeface="Lato"/>
                          <a:cs typeface="Arial"/>
                        </a:rPr>
                        <a:t>عنوان الجلسة</a:t>
                      </a:r>
                      <a:endParaRPr lang="ar" sz="1600">
                        <a:solidFill>
                          <a:schemeClr val="tx1"/>
                        </a:solidFill>
                        <a:effectLst/>
                        <a:latin typeface="Arial"/>
                        <a:ea typeface="Lato"/>
                        <a:cs typeface="Arial"/>
                      </a:endParaRPr>
                    </a:p>
                  </a:txBody>
                  <a:tcPr marL="68580" marR="68580" marT="0" marB="0" anchor="ctr">
                    <a:solidFill>
                      <a:schemeClr val="accent1"/>
                    </a:solidFill>
                  </a:tcPr>
                </a:tc>
                <a:extLst>
                  <a:ext uri="{0D108BD9-81ED-4DB2-BD59-A6C34878D82A}">
                    <a16:rowId xmlns:a16="http://schemas.microsoft.com/office/drawing/2014/main" val="570380207"/>
                  </a:ext>
                </a:extLst>
              </a:tr>
              <a:tr h="378189">
                <a:tc>
                  <a:txBody>
                    <a:bodyPr/>
                    <a:lstStyle/>
                    <a:p>
                      <a:pPr marL="0" marR="0" algn="ctr" rtl="1">
                        <a:lnSpc>
                          <a:spcPct val="150000"/>
                        </a:lnSpc>
                        <a:spcBef>
                          <a:spcPts val="0"/>
                        </a:spcBef>
                        <a:spcAft>
                          <a:spcPts val="0"/>
                        </a:spcAft>
                      </a:pPr>
                      <a:r>
                        <a:rPr lang="ar" sz="1600">
                          <a:effectLst/>
                          <a:latin typeface="Arial"/>
                          <a:ea typeface="Lato"/>
                          <a:cs typeface="Arial"/>
                        </a:rPr>
                        <a:t>8:30 ص</a:t>
                      </a:r>
                    </a:p>
                  </a:txBody>
                  <a:tcPr/>
                </a:tc>
                <a:tc>
                  <a:txBody>
                    <a:bodyPr/>
                    <a:lstStyle/>
                    <a:p>
                      <a:pPr marL="0" marR="0" rtl="1">
                        <a:lnSpc>
                          <a:spcPct val="150000"/>
                        </a:lnSpc>
                        <a:spcBef>
                          <a:spcPts val="0"/>
                        </a:spcBef>
                        <a:spcAft>
                          <a:spcPts val="0"/>
                        </a:spcAft>
                      </a:pPr>
                      <a:r>
                        <a:rPr lang="ar" sz="1600">
                          <a:solidFill>
                            <a:schemeClr val="tx1"/>
                          </a:solidFill>
                          <a:effectLst/>
                          <a:latin typeface="Arial"/>
                          <a:ea typeface="Lato"/>
                          <a:cs typeface="Arial"/>
                        </a:rPr>
                        <a:t>الترحيب والتسجيل </a:t>
                      </a:r>
                    </a:p>
                  </a:txBody>
                  <a:tcPr/>
                </a:tc>
                <a:extLst>
                  <a:ext uri="{0D108BD9-81ED-4DB2-BD59-A6C34878D82A}">
                    <a16:rowId xmlns:a16="http://schemas.microsoft.com/office/drawing/2014/main" val="1196112032"/>
                  </a:ext>
                </a:extLst>
              </a:tr>
              <a:tr h="378189">
                <a:tc>
                  <a:txBody>
                    <a:bodyPr/>
                    <a:lstStyle/>
                    <a:p>
                      <a:pPr marL="0" marR="0" algn="ctr" rtl="1">
                        <a:lnSpc>
                          <a:spcPct val="150000"/>
                        </a:lnSpc>
                        <a:spcBef>
                          <a:spcPts val="0"/>
                        </a:spcBef>
                        <a:spcAft>
                          <a:spcPts val="0"/>
                        </a:spcAft>
                      </a:pPr>
                      <a:r>
                        <a:rPr lang="ar" sz="1600">
                          <a:effectLst/>
                          <a:latin typeface="Arial"/>
                          <a:ea typeface="Lato"/>
                          <a:cs typeface="Arial"/>
                        </a:rPr>
                        <a:t>9 ص</a:t>
                      </a:r>
                    </a:p>
                  </a:txBody>
                  <a:tcPr/>
                </a:tc>
                <a:tc>
                  <a:txBody>
                    <a:bodyPr/>
                    <a:lstStyle/>
                    <a:p>
                      <a:pPr marL="0" marR="0" rtl="1">
                        <a:lnSpc>
                          <a:spcPct val="150000"/>
                        </a:lnSpc>
                        <a:spcBef>
                          <a:spcPts val="0"/>
                        </a:spcBef>
                        <a:spcAft>
                          <a:spcPts val="0"/>
                        </a:spcAft>
                      </a:pPr>
                      <a:r>
                        <a:rPr lang="ar-YE" sz="1600">
                          <a:solidFill>
                            <a:schemeClr val="tx1"/>
                          </a:solidFill>
                          <a:effectLst/>
                          <a:latin typeface="Arial"/>
                          <a:ea typeface="Lato"/>
                          <a:cs typeface="Arial"/>
                        </a:rPr>
                        <a:t>الاختبار القبلي (الاختبار الاولي)</a:t>
                      </a:r>
                      <a:endParaRPr lang="ar" sz="1600">
                        <a:solidFill>
                          <a:schemeClr val="tx1"/>
                        </a:solidFill>
                        <a:effectLst/>
                        <a:latin typeface="Arial"/>
                        <a:ea typeface="Lato"/>
                        <a:cs typeface="Arial"/>
                      </a:endParaRPr>
                    </a:p>
                  </a:txBody>
                  <a:tcPr/>
                </a:tc>
                <a:extLst>
                  <a:ext uri="{0D108BD9-81ED-4DB2-BD59-A6C34878D82A}">
                    <a16:rowId xmlns:a16="http://schemas.microsoft.com/office/drawing/2014/main" val="928938432"/>
                  </a:ext>
                </a:extLst>
              </a:tr>
              <a:tr h="378189">
                <a:tc>
                  <a:txBody>
                    <a:bodyPr/>
                    <a:lstStyle/>
                    <a:p>
                      <a:pPr marL="0" marR="0" algn="ctr" rtl="1">
                        <a:lnSpc>
                          <a:spcPct val="150000"/>
                        </a:lnSpc>
                        <a:spcBef>
                          <a:spcPts val="0"/>
                        </a:spcBef>
                        <a:spcAft>
                          <a:spcPts val="0"/>
                        </a:spcAft>
                      </a:pPr>
                      <a:r>
                        <a:rPr lang="ar" sz="1600">
                          <a:effectLst/>
                          <a:latin typeface="Arial"/>
                          <a:ea typeface="Lato"/>
                          <a:cs typeface="Arial"/>
                        </a:rPr>
                        <a:t>9:15 ص</a:t>
                      </a:r>
                    </a:p>
                  </a:txBody>
                  <a:tcPr/>
                </a:tc>
                <a:tc>
                  <a:txBody>
                    <a:bodyPr/>
                    <a:lstStyle/>
                    <a:p>
                      <a:pPr marL="0" marR="0" rtl="1">
                        <a:lnSpc>
                          <a:spcPct val="150000"/>
                        </a:lnSpc>
                        <a:spcBef>
                          <a:spcPts val="0"/>
                        </a:spcBef>
                        <a:spcAft>
                          <a:spcPts val="0"/>
                        </a:spcAft>
                      </a:pPr>
                      <a:r>
                        <a:rPr lang="ar" sz="1600">
                          <a:solidFill>
                            <a:schemeClr val="tx1"/>
                          </a:solidFill>
                          <a:effectLst/>
                          <a:latin typeface="Arial"/>
                          <a:ea typeface="Lato"/>
                          <a:cs typeface="Arial"/>
                        </a:rPr>
                        <a:t>مقدمة إلى </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endParaRPr lang="ar" sz="1600">
                        <a:solidFill>
                          <a:schemeClr val="tx1"/>
                        </a:solidFill>
                        <a:effectLst/>
                        <a:latin typeface="Arial"/>
                        <a:ea typeface="Lato"/>
                        <a:cs typeface="Arial"/>
                      </a:endParaRPr>
                    </a:p>
                  </a:txBody>
                  <a:tcPr/>
                </a:tc>
                <a:extLst>
                  <a:ext uri="{0D108BD9-81ED-4DB2-BD59-A6C34878D82A}">
                    <a16:rowId xmlns:a16="http://schemas.microsoft.com/office/drawing/2014/main" val="3181412828"/>
                  </a:ext>
                </a:extLst>
              </a:tr>
              <a:tr h="305820">
                <a:tc>
                  <a:txBody>
                    <a:bodyPr/>
                    <a:lstStyle/>
                    <a:p>
                      <a:pPr marL="0" marR="0" algn="ctr" rtl="1">
                        <a:lnSpc>
                          <a:spcPct val="150000"/>
                        </a:lnSpc>
                        <a:spcBef>
                          <a:spcPts val="0"/>
                        </a:spcBef>
                        <a:spcAft>
                          <a:spcPts val="0"/>
                        </a:spcAft>
                      </a:pPr>
                      <a:r>
                        <a:rPr lang="ar" sz="1600" i="1">
                          <a:effectLst/>
                          <a:latin typeface="Arial"/>
                          <a:ea typeface="Lato"/>
                          <a:cs typeface="Arial"/>
                        </a:rPr>
                        <a:t>10:15 ص</a:t>
                      </a:r>
                    </a:p>
                  </a:txBody>
                  <a:tcPr/>
                </a:tc>
                <a:tc>
                  <a:txBody>
                    <a:bodyPr/>
                    <a:lstStyle/>
                    <a:p>
                      <a:pPr marL="0" marR="0" rtl="1">
                        <a:lnSpc>
                          <a:spcPct val="150000"/>
                        </a:lnSpc>
                        <a:spcBef>
                          <a:spcPts val="0"/>
                        </a:spcBef>
                        <a:spcAft>
                          <a:spcPts val="0"/>
                        </a:spcAft>
                      </a:pPr>
                      <a:r>
                        <a:rPr lang="ar" sz="1600" i="1">
                          <a:solidFill>
                            <a:schemeClr val="tx1"/>
                          </a:solidFill>
                          <a:effectLst/>
                          <a:latin typeface="Arial"/>
                          <a:ea typeface="Lato"/>
                          <a:cs typeface="Arial"/>
                        </a:rPr>
                        <a:t>استراحة</a:t>
                      </a:r>
                    </a:p>
                  </a:txBody>
                  <a:tcPr/>
                </a:tc>
                <a:extLst>
                  <a:ext uri="{0D108BD9-81ED-4DB2-BD59-A6C34878D82A}">
                    <a16:rowId xmlns:a16="http://schemas.microsoft.com/office/drawing/2014/main" val="2794816408"/>
                  </a:ext>
                </a:extLst>
              </a:tr>
              <a:tr h="378189">
                <a:tc>
                  <a:txBody>
                    <a:bodyPr/>
                    <a:lstStyle/>
                    <a:p>
                      <a:pPr marL="0" marR="0" algn="ctr" rtl="1">
                        <a:lnSpc>
                          <a:spcPct val="150000"/>
                        </a:lnSpc>
                        <a:spcBef>
                          <a:spcPts val="0"/>
                        </a:spcBef>
                        <a:spcAft>
                          <a:spcPts val="0"/>
                        </a:spcAft>
                      </a:pPr>
                      <a:r>
                        <a:rPr lang="ar" sz="1600">
                          <a:effectLst/>
                          <a:latin typeface="Arial"/>
                          <a:ea typeface="Lato"/>
                          <a:cs typeface="Arial"/>
                        </a:rPr>
                        <a:t>10:45 ص</a:t>
                      </a:r>
                    </a:p>
                  </a:txBody>
                  <a:tcPr/>
                </a:tc>
                <a:tc>
                  <a:txBody>
                    <a:bodyPr/>
                    <a:lstStyle/>
                    <a:p>
                      <a:pPr marL="0" marR="0" rtl="1">
                        <a:lnSpc>
                          <a:spcPct val="150000"/>
                        </a:lnSpc>
                        <a:spcBef>
                          <a:spcPts val="0"/>
                        </a:spcBef>
                        <a:spcAft>
                          <a:spcPts val="0"/>
                        </a:spcAft>
                      </a:pPr>
                      <a:r>
                        <a:rPr lang="ar" sz="1600">
                          <a:solidFill>
                            <a:schemeClr val="tx1"/>
                          </a:solidFill>
                          <a:effectLst/>
                          <a:latin typeface="Arial"/>
                          <a:ea typeface="Lato"/>
                          <a:cs typeface="Arial"/>
                        </a:rPr>
                        <a:t>مسار الرعاية الخاص </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endParaRPr lang="ar" sz="1600">
                        <a:solidFill>
                          <a:schemeClr val="tx1"/>
                        </a:solidFill>
                        <a:effectLst/>
                        <a:latin typeface="Arial"/>
                        <a:ea typeface="Lato"/>
                        <a:cs typeface="Arial"/>
                      </a:endParaRPr>
                    </a:p>
                  </a:txBody>
                  <a:tcPr/>
                </a:tc>
                <a:extLst>
                  <a:ext uri="{0D108BD9-81ED-4DB2-BD59-A6C34878D82A}">
                    <a16:rowId xmlns:a16="http://schemas.microsoft.com/office/drawing/2014/main" val="1193684473"/>
                  </a:ext>
                </a:extLst>
              </a:tr>
              <a:tr h="487193">
                <a:tc>
                  <a:txBody>
                    <a:bodyPr/>
                    <a:lstStyle/>
                    <a:p>
                      <a:pPr marL="0" marR="0" algn="ctr" rtl="1">
                        <a:lnSpc>
                          <a:spcPct val="150000"/>
                        </a:lnSpc>
                        <a:spcBef>
                          <a:spcPts val="0"/>
                        </a:spcBef>
                        <a:spcAft>
                          <a:spcPts val="0"/>
                        </a:spcAft>
                      </a:pPr>
                      <a:r>
                        <a:rPr lang="ar" sz="1600">
                          <a:effectLst/>
                          <a:latin typeface="Arial"/>
                          <a:ea typeface="Lato"/>
                          <a:cs typeface="Arial"/>
                        </a:rPr>
                        <a:t>11:15 ص</a:t>
                      </a:r>
                    </a:p>
                  </a:txBody>
                  <a:tcPr/>
                </a:tc>
                <a:tc>
                  <a:txBody>
                    <a:bodyPr/>
                    <a:lstStyle/>
                    <a:p>
                      <a:pPr marL="0" marR="0" rtl="1">
                        <a:lnSpc>
                          <a:spcPct val="150000"/>
                        </a:lnSpc>
                        <a:spcBef>
                          <a:spcPts val="0"/>
                        </a:spcBef>
                        <a:spcAft>
                          <a:spcPts val="0"/>
                        </a:spcAft>
                      </a:pPr>
                      <a:r>
                        <a:rPr lang="ar" sz="1600">
                          <a:solidFill>
                            <a:schemeClr val="tx1"/>
                          </a:solidFill>
                          <a:effectLst/>
                          <a:latin typeface="Arial"/>
                          <a:ea typeface="Lato"/>
                          <a:cs typeface="Arial"/>
                        </a:rPr>
                        <a:t>مسار الرعاية الخاص </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r>
                        <a:rPr lang="ar" sz="1600">
                          <a:solidFill>
                            <a:schemeClr val="tx1"/>
                          </a:solidFill>
                          <a:effectLst/>
                          <a:latin typeface="Arial"/>
                          <a:ea typeface="Lato"/>
                          <a:cs typeface="Arial"/>
                        </a:rPr>
                        <a:t>في</a:t>
                      </a:r>
                      <a:r>
                        <a:rPr lang="ar" sz="1600">
                          <a:solidFill>
                            <a:schemeClr val="accent1"/>
                          </a:solidFill>
                          <a:effectLst/>
                          <a:latin typeface="Arial"/>
                          <a:ea typeface="Lato"/>
                          <a:cs typeface="Arial"/>
                        </a:rPr>
                        <a:t> [السياق]</a:t>
                      </a:r>
                    </a:p>
                  </a:txBody>
                  <a:tcPr/>
                </a:tc>
                <a:extLst>
                  <a:ext uri="{0D108BD9-81ED-4DB2-BD59-A6C34878D82A}">
                    <a16:rowId xmlns:a16="http://schemas.microsoft.com/office/drawing/2014/main" val="4145789526"/>
                  </a:ext>
                </a:extLst>
              </a:tr>
              <a:tr h="441036">
                <a:tc>
                  <a:txBody>
                    <a:bodyPr/>
                    <a:lstStyle/>
                    <a:p>
                      <a:pPr marL="0" marR="0" algn="ctr" rtl="1">
                        <a:lnSpc>
                          <a:spcPct val="150000"/>
                        </a:lnSpc>
                        <a:spcBef>
                          <a:spcPts val="0"/>
                        </a:spcBef>
                        <a:spcAft>
                          <a:spcPts val="0"/>
                        </a:spcAft>
                      </a:pPr>
                      <a:r>
                        <a:rPr lang="ar" sz="1600">
                          <a:effectLst/>
                          <a:latin typeface="Arial"/>
                          <a:ea typeface="Lato"/>
                          <a:cs typeface="Arial"/>
                        </a:rPr>
                        <a:t>11:45 ص</a:t>
                      </a:r>
                    </a:p>
                  </a:txBody>
                  <a:tcPr/>
                </a:tc>
                <a:tc>
                  <a:txBody>
                    <a:bodyPr/>
                    <a:lstStyle/>
                    <a:p>
                      <a:pPr marL="0" marR="0" rtl="1">
                        <a:lnSpc>
                          <a:spcPct val="150000"/>
                        </a:lnSpc>
                        <a:spcBef>
                          <a:spcPts val="0"/>
                        </a:spcBef>
                        <a:spcAft>
                          <a:spcPts val="0"/>
                        </a:spcAft>
                      </a:pPr>
                      <a:r>
                        <a:rPr lang="ar" sz="1600">
                          <a:solidFill>
                            <a:schemeClr val="tx1"/>
                          </a:solidFill>
                          <a:effectLst/>
                          <a:latin typeface="Arial"/>
                          <a:ea typeface="Lato"/>
                          <a:cs typeface="Arial"/>
                        </a:rPr>
                        <a:t>الفحص والتقييم في ما يتعلق </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endParaRPr lang="ar" sz="1600">
                        <a:solidFill>
                          <a:schemeClr val="tx1"/>
                        </a:solidFill>
                        <a:effectLst/>
                        <a:latin typeface="Arial"/>
                        <a:ea typeface="Lato"/>
                        <a:cs typeface="Arial"/>
                      </a:endParaRPr>
                    </a:p>
                  </a:txBody>
                  <a:tcPr/>
                </a:tc>
                <a:extLst>
                  <a:ext uri="{0D108BD9-81ED-4DB2-BD59-A6C34878D82A}">
                    <a16:rowId xmlns:a16="http://schemas.microsoft.com/office/drawing/2014/main" val="769899912"/>
                  </a:ext>
                </a:extLst>
              </a:tr>
              <a:tr h="378189">
                <a:tc>
                  <a:txBody>
                    <a:bodyPr/>
                    <a:lstStyle/>
                    <a:p>
                      <a:pPr marL="0" marR="0" algn="ctr" rtl="1">
                        <a:lnSpc>
                          <a:spcPct val="150000"/>
                        </a:lnSpc>
                        <a:spcBef>
                          <a:spcPts val="0"/>
                        </a:spcBef>
                        <a:spcAft>
                          <a:spcPts val="0"/>
                        </a:spcAft>
                      </a:pPr>
                      <a:r>
                        <a:rPr lang="ar" sz="1600" i="1">
                          <a:effectLst/>
                          <a:latin typeface="Arial"/>
                          <a:ea typeface="Lato"/>
                          <a:cs typeface="Arial"/>
                        </a:rPr>
                        <a:t>1 م</a:t>
                      </a:r>
                    </a:p>
                  </a:txBody>
                  <a:tcPr/>
                </a:tc>
                <a:tc>
                  <a:txBody>
                    <a:bodyPr/>
                    <a:lstStyle/>
                    <a:p>
                      <a:pPr marL="0" marR="0" rtl="1">
                        <a:lnSpc>
                          <a:spcPct val="150000"/>
                        </a:lnSpc>
                        <a:spcBef>
                          <a:spcPts val="0"/>
                        </a:spcBef>
                        <a:spcAft>
                          <a:spcPts val="0"/>
                        </a:spcAft>
                      </a:pPr>
                      <a:r>
                        <a:rPr lang="ar-YE" sz="1600" i="1">
                          <a:solidFill>
                            <a:schemeClr val="tx1"/>
                          </a:solidFill>
                          <a:effectLst/>
                          <a:latin typeface="Arial"/>
                          <a:ea typeface="Lato"/>
                          <a:cs typeface="Arial"/>
                        </a:rPr>
                        <a:t>الغداء</a:t>
                      </a:r>
                      <a:endParaRPr lang="en-US" sz="1600">
                        <a:solidFill>
                          <a:schemeClr val="tx1"/>
                        </a:solidFill>
                        <a:effectLst/>
                        <a:latin typeface="Arial"/>
                        <a:ea typeface="Lato"/>
                        <a:cs typeface="Arial"/>
                      </a:endParaRPr>
                    </a:p>
                  </a:txBody>
                  <a:tcPr/>
                </a:tc>
                <a:extLst>
                  <a:ext uri="{0D108BD9-81ED-4DB2-BD59-A6C34878D82A}">
                    <a16:rowId xmlns:a16="http://schemas.microsoft.com/office/drawing/2014/main" val="731540679"/>
                  </a:ext>
                </a:extLst>
              </a:tr>
              <a:tr h="617657">
                <a:tc>
                  <a:txBody>
                    <a:bodyPr/>
                    <a:lstStyle/>
                    <a:p>
                      <a:pPr marL="0" marR="0" algn="ctr" rtl="1">
                        <a:lnSpc>
                          <a:spcPct val="150000"/>
                        </a:lnSpc>
                        <a:spcBef>
                          <a:spcPts val="0"/>
                        </a:spcBef>
                        <a:spcAft>
                          <a:spcPts val="0"/>
                        </a:spcAft>
                      </a:pPr>
                      <a:r>
                        <a:rPr lang="ar" sz="1600">
                          <a:effectLst/>
                          <a:latin typeface="Arial"/>
                          <a:ea typeface="Lato"/>
                          <a:cs typeface="Arial"/>
                        </a:rPr>
                        <a:t>2 م </a:t>
                      </a:r>
                      <a:endParaRPr lang="ar" sz="1600">
                        <a:effectLst/>
                        <a:latin typeface="Arial" panose="020B0604020202020204" pitchFamily="34" charset="0"/>
                        <a:ea typeface="Lato" panose="020F0502020204030203" pitchFamily="34" charset="0"/>
                        <a:cs typeface="Arial" panose="020B0604020202020204" pitchFamily="34" charset="0"/>
                      </a:endParaRPr>
                    </a:p>
                  </a:txBody>
                  <a:tcPr/>
                </a:tc>
                <a:tc>
                  <a:txBody>
                    <a:bodyPr/>
                    <a:lstStyle/>
                    <a:p>
                      <a:pPr marL="0" marR="0" rtl="1">
                        <a:lnSpc>
                          <a:spcPct val="150000"/>
                        </a:lnSpc>
                        <a:spcBef>
                          <a:spcPts val="0"/>
                        </a:spcBef>
                        <a:spcAft>
                          <a:spcPts val="0"/>
                        </a:spcAft>
                      </a:pPr>
                      <a:r>
                        <a:rPr lang="ar" sz="1600">
                          <a:solidFill>
                            <a:schemeClr val="tx1"/>
                          </a:solidFill>
                          <a:effectLst/>
                          <a:latin typeface="Arial"/>
                          <a:ea typeface="Lato"/>
                          <a:cs typeface="Arial"/>
                        </a:rPr>
                        <a:t>الفحص والتقييم في ما يتعلق </a:t>
                      </a:r>
                      <a:r>
                        <a:rPr lang="ar-YE" sz="1600">
                          <a:solidFill>
                            <a:schemeClr val="tx1"/>
                          </a:solidFill>
                          <a:effectLst/>
                          <a:latin typeface="Arial"/>
                          <a:ea typeface="Lato"/>
                          <a:cs typeface="Arial"/>
                        </a:rPr>
                        <a:t>ب</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r>
                        <a:rPr lang="ar-YE" sz="1600">
                          <a:solidFill>
                            <a:schemeClr val="tx1"/>
                          </a:solidFill>
                          <a:effectLst/>
                          <a:latin typeface="Arial"/>
                          <a:ea typeface="Lato"/>
                          <a:cs typeface="Arial"/>
                        </a:rPr>
                        <a:t>(</a:t>
                      </a:r>
                      <a:r>
                        <a:rPr lang="ar" sz="1600">
                          <a:solidFill>
                            <a:schemeClr val="tx1"/>
                          </a:solidFill>
                          <a:effectLst/>
                          <a:latin typeface="Arial"/>
                          <a:ea typeface="Lato"/>
                          <a:cs typeface="Arial"/>
                        </a:rPr>
                        <a:t>تابع</a:t>
                      </a:r>
                      <a:r>
                        <a:rPr lang="ar-YE" sz="1600">
                          <a:solidFill>
                            <a:schemeClr val="tx1"/>
                          </a:solidFill>
                          <a:effectLst/>
                          <a:latin typeface="Arial"/>
                          <a:ea typeface="Lato"/>
                          <a:cs typeface="Arial"/>
                        </a:rPr>
                        <a:t>)</a:t>
                      </a:r>
                      <a:endParaRPr lang="ar" sz="1600">
                        <a:solidFill>
                          <a:schemeClr val="tx1"/>
                        </a:solidFill>
                        <a:effectLst/>
                        <a:latin typeface="Arial"/>
                        <a:ea typeface="Lato"/>
                        <a:cs typeface="Arial"/>
                      </a:endParaRPr>
                    </a:p>
                  </a:txBody>
                  <a:tcPr/>
                </a:tc>
                <a:extLst>
                  <a:ext uri="{0D108BD9-81ED-4DB2-BD59-A6C34878D82A}">
                    <a16:rowId xmlns:a16="http://schemas.microsoft.com/office/drawing/2014/main" val="1320064931"/>
                  </a:ext>
                </a:extLst>
              </a:tr>
              <a:tr h="378189">
                <a:tc>
                  <a:txBody>
                    <a:bodyPr/>
                    <a:lstStyle/>
                    <a:p>
                      <a:pPr marL="0" marR="0" algn="ctr" rtl="1">
                        <a:lnSpc>
                          <a:spcPct val="150000"/>
                        </a:lnSpc>
                        <a:spcBef>
                          <a:spcPts val="0"/>
                        </a:spcBef>
                        <a:spcAft>
                          <a:spcPts val="0"/>
                        </a:spcAft>
                      </a:pPr>
                      <a:r>
                        <a:rPr lang="ar" sz="1600">
                          <a:effectLst/>
                          <a:latin typeface="Arial"/>
                          <a:ea typeface="Lato"/>
                          <a:cs typeface="Arial"/>
                        </a:rPr>
                        <a:t>3 م</a:t>
                      </a:r>
                    </a:p>
                  </a:txBody>
                  <a:tcPr/>
                </a:tc>
                <a:tc>
                  <a:txBody>
                    <a:bodyPr/>
                    <a:lstStyle/>
                    <a:p>
                      <a:pPr marL="0" marR="0" rtl="1">
                        <a:lnSpc>
                          <a:spcPct val="150000"/>
                        </a:lnSpc>
                        <a:spcBef>
                          <a:spcPts val="0"/>
                        </a:spcBef>
                        <a:spcAft>
                          <a:spcPts val="0"/>
                        </a:spcAft>
                      </a:pPr>
                      <a:r>
                        <a:rPr lang="ar" sz="1600">
                          <a:solidFill>
                            <a:schemeClr val="tx1"/>
                          </a:solidFill>
                          <a:effectLst/>
                          <a:latin typeface="Arial"/>
                          <a:ea typeface="Lato"/>
                          <a:cs typeface="Arial"/>
                        </a:rPr>
                        <a:t>تصنيف المخاطر ال</a:t>
                      </a:r>
                      <a:r>
                        <a:rPr lang="ar-YE" sz="1600">
                          <a:solidFill>
                            <a:schemeClr val="tx1"/>
                          </a:solidFill>
                          <a:effectLst/>
                          <a:latin typeface="Arial"/>
                          <a:ea typeface="Lato"/>
                          <a:cs typeface="Arial"/>
                        </a:rPr>
                        <a:t>تغذوية</a:t>
                      </a:r>
                      <a:endParaRPr lang="ar" sz="1600">
                        <a:solidFill>
                          <a:schemeClr val="tx1"/>
                        </a:solidFill>
                        <a:effectLst/>
                        <a:latin typeface="Arial"/>
                        <a:ea typeface="Lato"/>
                        <a:cs typeface="Arial"/>
                      </a:endParaRPr>
                    </a:p>
                  </a:txBody>
                  <a:tcPr/>
                </a:tc>
                <a:extLst>
                  <a:ext uri="{0D108BD9-81ED-4DB2-BD59-A6C34878D82A}">
                    <a16:rowId xmlns:a16="http://schemas.microsoft.com/office/drawing/2014/main" val="1852948152"/>
                  </a:ext>
                </a:extLst>
              </a:tr>
              <a:tr h="378189">
                <a:tc>
                  <a:txBody>
                    <a:bodyPr/>
                    <a:lstStyle/>
                    <a:p>
                      <a:pPr marL="0" marR="0" algn="ctr" rtl="1">
                        <a:lnSpc>
                          <a:spcPct val="150000"/>
                        </a:lnSpc>
                        <a:spcBef>
                          <a:spcPts val="0"/>
                        </a:spcBef>
                        <a:spcAft>
                          <a:spcPts val="0"/>
                        </a:spcAft>
                      </a:pPr>
                      <a:r>
                        <a:rPr lang="ar" sz="1600">
                          <a:effectLst/>
                          <a:latin typeface="Arial"/>
                          <a:ea typeface="Lato"/>
                          <a:cs typeface="Arial"/>
                        </a:rPr>
                        <a:t>4 م</a:t>
                      </a:r>
                    </a:p>
                  </a:txBody>
                  <a:tcPr/>
                </a:tc>
                <a:tc>
                  <a:txBody>
                    <a:bodyPr/>
                    <a:lstStyle/>
                    <a:p>
                      <a:pPr marL="0" marR="0" rtl="1">
                        <a:lnSpc>
                          <a:spcPct val="150000"/>
                        </a:lnSpc>
                        <a:spcBef>
                          <a:spcPts val="0"/>
                        </a:spcBef>
                        <a:spcAft>
                          <a:spcPts val="0"/>
                        </a:spcAft>
                      </a:pPr>
                      <a:r>
                        <a:rPr lang="ar" sz="1600">
                          <a:effectLst/>
                          <a:latin typeface="Arial"/>
                          <a:ea typeface="Lato"/>
                          <a:cs typeface="Arial"/>
                        </a:rPr>
                        <a:t>ملخص اليوم الأول</a:t>
                      </a:r>
                    </a:p>
                  </a:txBody>
                  <a:tcPr/>
                </a:tc>
                <a:extLst>
                  <a:ext uri="{0D108BD9-81ED-4DB2-BD59-A6C34878D82A}">
                    <a16:rowId xmlns:a16="http://schemas.microsoft.com/office/drawing/2014/main" val="4029201296"/>
                  </a:ext>
                </a:extLst>
              </a:tr>
            </a:tbl>
          </a:graphicData>
        </a:graphic>
      </p:graphicFrame>
      <p:sp>
        <p:nvSpPr>
          <p:cNvPr id="2" name="Title 5">
            <a:extLst>
              <a:ext uri="{FF2B5EF4-FFF2-40B4-BE49-F238E27FC236}">
                <a16:creationId xmlns:a16="http://schemas.microsoft.com/office/drawing/2014/main" id="{69958723-C9D2-5CB7-F6D0-CB88AA18EE8F}"/>
              </a:ext>
            </a:extLst>
          </p:cNvPr>
          <p:cNvSpPr>
            <a:spLocks noGrp="1"/>
          </p:cNvSpPr>
          <p:nvPr>
            <p:ph type="title"/>
          </p:nvPr>
        </p:nvSpPr>
        <p:spPr>
          <a:xfrm>
            <a:off x="1863853" y="356247"/>
            <a:ext cx="9528048" cy="905256"/>
          </a:xfrm>
        </p:spPr>
        <p:txBody>
          <a:bodyPr rtlCol="1">
            <a:normAutofit/>
          </a:bodyPr>
          <a:lstStyle/>
          <a:p>
            <a:r>
              <a:rPr lang="ar-YE" sz="4000"/>
              <a:t>الجدول الزمني للدورة – اليوم الاول</a:t>
            </a:r>
            <a:endParaRPr lang="en-UK" sz="4000"/>
          </a:p>
        </p:txBody>
      </p:sp>
    </p:spTree>
    <p:extLst>
      <p:ext uri="{BB962C8B-B14F-4D97-AF65-F5344CB8AC3E}">
        <p14:creationId xmlns:p14="http://schemas.microsoft.com/office/powerpoint/2010/main" val="1150656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804085" cy="905256"/>
          </a:xfrm>
        </p:spPr>
        <p:txBody>
          <a:bodyPr rtlCol="1">
            <a:normAutofit fontScale="90000"/>
          </a:bodyPr>
          <a:lstStyle/>
          <a:p>
            <a:pPr rtl="1"/>
            <a:r>
              <a:rPr lang="ar"/>
              <a:t>العلامات والأعراض السريرية</a:t>
            </a:r>
            <a:br>
              <a:rPr lang="en-GB"/>
            </a:br>
            <a:r>
              <a:rPr lang="ar">
                <a:solidFill>
                  <a:schemeClr val="accent4">
                    <a:lumMod val="75000"/>
                  </a:schemeClr>
                </a:solidFill>
              </a:rPr>
              <a:t>السُعال</a:t>
            </a:r>
            <a:endParaRPr lang="en-UK">
              <a:solidFill>
                <a:schemeClr val="accent4">
                  <a:lumMod val="75000"/>
                </a:schemeClr>
              </a:solidFill>
            </a:endParaRPr>
          </a:p>
        </p:txBody>
      </p:sp>
      <p:graphicFrame>
        <p:nvGraphicFramePr>
          <p:cNvPr id="8" name="Table 9">
            <a:extLst>
              <a:ext uri="{FF2B5EF4-FFF2-40B4-BE49-F238E27FC236}">
                <a16:creationId xmlns:a16="http://schemas.microsoft.com/office/drawing/2014/main" id="{534FBAA0-BE1C-A81A-F147-60223D457D9F}"/>
              </a:ext>
            </a:extLst>
          </p:cNvPr>
          <p:cNvGraphicFramePr>
            <a:graphicFrameLocks noGrp="1"/>
          </p:cNvGraphicFramePr>
          <p:nvPr>
            <p:extLst>
              <p:ext uri="{D42A27DB-BD31-4B8C-83A1-F6EECF244321}">
                <p14:modId xmlns:p14="http://schemas.microsoft.com/office/powerpoint/2010/main" val="4221895825"/>
              </p:ext>
            </p:extLst>
          </p:nvPr>
        </p:nvGraphicFramePr>
        <p:xfrm>
          <a:off x="975524" y="2197880"/>
          <a:ext cx="5927300" cy="3017520"/>
        </p:xfrm>
        <a:graphic>
          <a:graphicData uri="http://schemas.openxmlformats.org/drawingml/2006/table">
            <a:tbl>
              <a:tblPr rtl="1" firstRow="1" bandRow="1">
                <a:tableStyleId>{5940675A-B579-460E-94D1-54222C63F5DA}</a:tableStyleId>
              </a:tblPr>
              <a:tblGrid>
                <a:gridCol w="2963650">
                  <a:extLst>
                    <a:ext uri="{9D8B030D-6E8A-4147-A177-3AD203B41FA5}">
                      <a16:colId xmlns:a16="http://schemas.microsoft.com/office/drawing/2014/main" val="1311282209"/>
                    </a:ext>
                  </a:extLst>
                </a:gridCol>
                <a:gridCol w="2963650">
                  <a:extLst>
                    <a:ext uri="{9D8B030D-6E8A-4147-A177-3AD203B41FA5}">
                      <a16:colId xmlns:a16="http://schemas.microsoft.com/office/drawing/2014/main" val="814389444"/>
                    </a:ext>
                  </a:extLst>
                </a:gridCol>
              </a:tblGrid>
              <a:tr h="370840">
                <a:tc>
                  <a:txBody>
                    <a:bodyPr/>
                    <a:lstStyle/>
                    <a:p>
                      <a:pPr marL="285750" indent="-285750" rtl="1">
                        <a:buFont typeface="Arial" panose="020B0604020202020204" pitchFamily="34" charset="0"/>
                        <a:buChar char="•"/>
                      </a:pPr>
                      <a:r>
                        <a:rPr lang="ar">
                          <a:latin typeface="Arial" panose="020B0604020202020204" pitchFamily="34" charset="0"/>
                          <a:cs typeface="Arial" panose="020B0604020202020204" pitchFamily="34" charset="0"/>
                        </a:rPr>
                        <a:t>أي علامة من علامات الخطر العامة</a:t>
                      </a:r>
                    </a:p>
                    <a:p>
                      <a:pPr marL="0" indent="0" rtl="1">
                        <a:buFont typeface="Arial" panose="020B0604020202020204" pitchFamily="34" charset="0"/>
                        <a:buNone/>
                      </a:pPr>
                      <a:r>
                        <a:rPr lang="ar">
                          <a:latin typeface="Arial" panose="020B0604020202020204" pitchFamily="34" charset="0"/>
                        </a:rPr>
                        <a:t>أو</a:t>
                      </a:r>
                    </a:p>
                    <a:p>
                      <a:pPr marL="285750" indent="-285750" rtl="1">
                        <a:buFont typeface="Arial" panose="020B0604020202020204" pitchFamily="34" charset="0"/>
                        <a:buChar char="•"/>
                      </a:pPr>
                      <a:r>
                        <a:rPr lang="ar">
                          <a:latin typeface="Arial" panose="020B0604020202020204" pitchFamily="34" charset="0"/>
                        </a:rPr>
                        <a:t>سماع صوت صرير عندما يكون الطفل هادئاً</a:t>
                      </a:r>
                      <a:endParaRPr lang="en-GB">
                        <a:latin typeface="Arial" panose="020B0604020202020204" pitchFamily="34" charset="0"/>
                      </a:endParaRPr>
                    </a:p>
                  </a:txBody>
                  <a:tcPr>
                    <a:solidFill>
                      <a:schemeClr val="tx2">
                        <a:lumMod val="40000"/>
                        <a:lumOff val="60000"/>
                      </a:schemeClr>
                    </a:solidFill>
                  </a:tcPr>
                </a:tc>
                <a:tc>
                  <a:txBody>
                    <a:bodyPr/>
                    <a:lstStyle/>
                    <a:p>
                      <a:pPr rtl="1"/>
                      <a:r>
                        <a:rPr lang="ar">
                          <a:latin typeface="Arial" panose="020B0604020202020204" pitchFamily="34" charset="0"/>
                          <a:cs typeface="Arial" panose="020B0604020202020204" pitchFamily="34" charset="0"/>
                        </a:rPr>
                        <a:t>وردي: </a:t>
                      </a:r>
                    </a:p>
                    <a:p>
                      <a:pPr rtl="1"/>
                      <a:r>
                        <a:rPr lang="ar">
                          <a:latin typeface="Arial" panose="020B0604020202020204" pitchFamily="34" charset="0"/>
                        </a:rPr>
                        <a:t>التهاب رئوي حاد أو مرض شديد</a:t>
                      </a:r>
                    </a:p>
                  </a:txBody>
                  <a:tcPr>
                    <a:solidFill>
                      <a:schemeClr val="tx2">
                        <a:lumMod val="40000"/>
                        <a:lumOff val="60000"/>
                      </a:schemeClr>
                    </a:solidFill>
                  </a:tcPr>
                </a:tc>
                <a:extLst>
                  <a:ext uri="{0D108BD9-81ED-4DB2-BD59-A6C34878D82A}">
                    <a16:rowId xmlns:a16="http://schemas.microsoft.com/office/drawing/2014/main" val="546425932"/>
                  </a:ext>
                </a:extLst>
              </a:tr>
              <a:tr h="370840">
                <a:tc>
                  <a:txBody>
                    <a:bodyPr/>
                    <a:lstStyle/>
                    <a:p>
                      <a:pPr marL="285750" indent="-285750" rtl="1">
                        <a:buFont typeface="Arial" panose="020B0604020202020204" pitchFamily="34" charset="0"/>
                        <a:buChar char="•"/>
                      </a:pPr>
                      <a:r>
                        <a:rPr lang="ar">
                          <a:latin typeface="Arial" panose="020B0604020202020204" pitchFamily="34" charset="0"/>
                          <a:cs typeface="Arial" panose="020B0604020202020204" pitchFamily="34" charset="0"/>
                        </a:rPr>
                        <a:t>سحب ضلعي</a:t>
                      </a:r>
                      <a:r>
                        <a:rPr lang="ar-YE">
                          <a:latin typeface="Arial" panose="020B0604020202020204" pitchFamily="34" charset="0"/>
                          <a:cs typeface="Arial" panose="020B0604020202020204" pitchFamily="34" charset="0"/>
                        </a:rPr>
                        <a:t> (انسحاب الصدر)</a:t>
                      </a:r>
                      <a:r>
                        <a:rPr lang="ar">
                          <a:latin typeface="Arial" panose="020B0604020202020204" pitchFamily="34" charset="0"/>
                          <a:cs typeface="Arial" panose="020B0604020202020204" pitchFamily="34" charset="0"/>
                        </a:rPr>
                        <a:t> أو</a:t>
                      </a:r>
                    </a:p>
                    <a:p>
                      <a:pPr marL="285750" indent="-285750" rtl="1">
                        <a:buFont typeface="Arial" panose="020B0604020202020204" pitchFamily="34" charset="0"/>
                        <a:buChar char="•"/>
                      </a:pPr>
                      <a:r>
                        <a:rPr lang="ar">
                          <a:latin typeface="Arial" panose="020B0604020202020204" pitchFamily="34" charset="0"/>
                        </a:rPr>
                        <a:t>سرعة التنفس</a:t>
                      </a:r>
                      <a:endParaRPr lang="en-GB">
                        <a:latin typeface="Arial" panose="020B0604020202020204" pitchFamily="34" charset="0"/>
                      </a:endParaRPr>
                    </a:p>
                  </a:txBody>
                  <a:tcPr>
                    <a:solidFill>
                      <a:schemeClr val="accent5">
                        <a:lumMod val="60000"/>
                        <a:lumOff val="40000"/>
                      </a:schemeClr>
                    </a:solidFill>
                  </a:tcPr>
                </a:tc>
                <a:tc>
                  <a:txBody>
                    <a:bodyPr/>
                    <a:lstStyle/>
                    <a:p>
                      <a:pPr rtl="1"/>
                      <a:r>
                        <a:rPr lang="ar">
                          <a:latin typeface="Arial" panose="020B0604020202020204" pitchFamily="34" charset="0"/>
                          <a:cs typeface="Arial" panose="020B0604020202020204" pitchFamily="34" charset="0"/>
                        </a:rPr>
                        <a:t>أصفر:</a:t>
                      </a:r>
                      <a:endParaRPr lang="ar-YE">
                        <a:latin typeface="Arial" panose="020B0604020202020204" pitchFamily="34" charset="0"/>
                        <a:cs typeface="Arial" panose="020B0604020202020204" pitchFamily="34" charset="0"/>
                      </a:endParaRPr>
                    </a:p>
                    <a:p>
                      <a:pPr rtl="1"/>
                      <a:r>
                        <a:rPr lang="ar">
                          <a:latin typeface="Arial" panose="020B0604020202020204" pitchFamily="34" charset="0"/>
                        </a:rPr>
                        <a:t>الالتهاب الرئوي</a:t>
                      </a:r>
                      <a:endParaRPr lang="en-GB">
                        <a:latin typeface="Arial" panose="020B0604020202020204" pitchFamily="34" charset="0"/>
                      </a:endParaRPr>
                    </a:p>
                  </a:txBody>
                  <a:tcPr>
                    <a:solidFill>
                      <a:schemeClr val="accent5">
                        <a:lumMod val="60000"/>
                        <a:lumOff val="40000"/>
                      </a:schemeClr>
                    </a:solidFill>
                  </a:tcPr>
                </a:tc>
                <a:extLst>
                  <a:ext uri="{0D108BD9-81ED-4DB2-BD59-A6C34878D82A}">
                    <a16:rowId xmlns:a16="http://schemas.microsoft.com/office/drawing/2014/main" val="955221372"/>
                  </a:ext>
                </a:extLst>
              </a:tr>
              <a:tr h="370840">
                <a:tc>
                  <a:txBody>
                    <a:bodyPr/>
                    <a:lstStyle/>
                    <a:p>
                      <a:pPr marL="285750" indent="-285750" rtl="1">
                        <a:buFont typeface="Arial" panose="020B0604020202020204" pitchFamily="34" charset="0"/>
                        <a:buChar char="•"/>
                      </a:pPr>
                      <a:r>
                        <a:rPr lang="ar">
                          <a:latin typeface="Arial" panose="020B0604020202020204" pitchFamily="34" charset="0"/>
                          <a:cs typeface="Arial" panose="020B0604020202020204" pitchFamily="34" charset="0"/>
                        </a:rPr>
                        <a:t>لا توجد علامات على الإصابة بالتهاب رئوي أو مرض شديد الخطورة</a:t>
                      </a:r>
                      <a:endParaRPr lang="en-GB">
                        <a:latin typeface="Arial" panose="020B0604020202020204" pitchFamily="34" charset="0"/>
                      </a:endParaRPr>
                    </a:p>
                  </a:txBody>
                  <a:tcPr>
                    <a:solidFill>
                      <a:schemeClr val="accent6"/>
                    </a:solidFill>
                  </a:tcPr>
                </a:tc>
                <a:tc>
                  <a:txBody>
                    <a:bodyPr/>
                    <a:lstStyle/>
                    <a:p>
                      <a:pPr rtl="1"/>
                      <a:r>
                        <a:rPr lang="ar">
                          <a:latin typeface="Arial" panose="020B0604020202020204" pitchFamily="34" charset="0"/>
                          <a:cs typeface="Arial" panose="020B0604020202020204" pitchFamily="34" charset="0"/>
                        </a:rPr>
                        <a:t>أخضر:</a:t>
                      </a:r>
                    </a:p>
                    <a:p>
                      <a:pPr rtl="1"/>
                      <a:r>
                        <a:rPr lang="ar">
                          <a:latin typeface="Arial" panose="020B0604020202020204" pitchFamily="34" charset="0"/>
                        </a:rPr>
                        <a:t>السُعال أو </a:t>
                      </a:r>
                      <a:r>
                        <a:rPr lang="ar-YE">
                          <a:latin typeface="Arial" panose="020B0604020202020204" pitchFamily="34" charset="0"/>
                        </a:rPr>
                        <a:t>نزلة برد</a:t>
                      </a:r>
                      <a:endParaRPr lang="ar">
                        <a:latin typeface="Arial" panose="020B0604020202020204" pitchFamily="34" charset="0"/>
                      </a:endParaRPr>
                    </a:p>
                  </a:txBody>
                  <a:tcPr>
                    <a:solidFill>
                      <a:schemeClr val="accent6"/>
                    </a:solidFill>
                  </a:tcPr>
                </a:tc>
                <a:extLst>
                  <a:ext uri="{0D108BD9-81ED-4DB2-BD59-A6C34878D82A}">
                    <a16:rowId xmlns:a16="http://schemas.microsoft.com/office/drawing/2014/main" val="3655492914"/>
                  </a:ext>
                </a:extLst>
              </a:tr>
            </a:tbl>
          </a:graphicData>
        </a:graphic>
      </p:graphicFrame>
      <p:pic>
        <p:nvPicPr>
          <p:cNvPr id="9" name="Picture 8">
            <a:extLst>
              <a:ext uri="{FF2B5EF4-FFF2-40B4-BE49-F238E27FC236}">
                <a16:creationId xmlns:a16="http://schemas.microsoft.com/office/drawing/2014/main" id="{CD2EB834-A38F-1C21-2123-F3E8B1744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080" y="2284298"/>
            <a:ext cx="3431980" cy="2570364"/>
          </a:xfrm>
          <a:prstGeom prst="rect">
            <a:avLst/>
          </a:prstGeom>
        </p:spPr>
      </p:pic>
    </p:spTree>
    <p:extLst>
      <p:ext uri="{BB962C8B-B14F-4D97-AF65-F5344CB8AC3E}">
        <p14:creationId xmlns:p14="http://schemas.microsoft.com/office/powerpoint/2010/main" val="1783105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العلامات والأعراض السريرية</a:t>
            </a:r>
            <a:br>
              <a:rPr lang="en-GB"/>
            </a:br>
            <a:r>
              <a:rPr lang="ar">
                <a:solidFill>
                  <a:schemeClr val="accent4">
                    <a:lumMod val="75000"/>
                  </a:schemeClr>
                </a:solidFill>
              </a:rPr>
              <a:t>الشحوب/فقر الدم</a:t>
            </a:r>
            <a:endParaRPr lang="en-UK">
              <a:solidFill>
                <a:schemeClr val="accent4">
                  <a:lumMod val="75000"/>
                </a:schemeClr>
              </a:solidFill>
            </a:endParaRPr>
          </a:p>
        </p:txBody>
      </p:sp>
      <p:pic>
        <p:nvPicPr>
          <p:cNvPr id="2" name="Picture 4" descr="Figure 3 from Malaria in children | Semantic Scholar">
            <a:extLst>
              <a:ext uri="{FF2B5EF4-FFF2-40B4-BE49-F238E27FC236}">
                <a16:creationId xmlns:a16="http://schemas.microsoft.com/office/drawing/2014/main" id="{01A33940-5594-5B86-F430-6BCD8EE57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86"/>
          <a:stretch/>
        </p:blipFill>
        <p:spPr bwMode="auto">
          <a:xfrm>
            <a:off x="3756586" y="1890367"/>
            <a:ext cx="4731344" cy="41587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D1A1F7A-385C-61F6-FE0A-BAAAE96217DD}"/>
              </a:ext>
            </a:extLst>
          </p:cNvPr>
          <p:cNvSpPr>
            <a:spLocks noGrp="1"/>
          </p:cNvSpPr>
          <p:nvPr>
            <p:ph idx="1"/>
          </p:nvPr>
        </p:nvSpPr>
        <p:spPr>
          <a:xfrm>
            <a:off x="1056185" y="6083573"/>
            <a:ext cx="10073144" cy="387214"/>
          </a:xfrm>
        </p:spPr>
        <p:txBody>
          <a:bodyPr rtlCol="1">
            <a:normAutofit/>
          </a:bodyPr>
          <a:lstStyle/>
          <a:p>
            <a:pPr algn="ctr" rtl="1"/>
            <a:r>
              <a:rPr lang="ar" sz="1400" b="0" i="1">
                <a:solidFill>
                  <a:schemeClr val="accent4">
                    <a:lumMod val="75000"/>
                  </a:schemeClr>
                </a:solidFill>
              </a:rPr>
              <a:t>الشكل 3: </a:t>
            </a:r>
            <a:r>
              <a:rPr lang="ar" sz="1400" b="0">
                <a:solidFill>
                  <a:schemeClr val="accent4">
                    <a:lumMod val="75000"/>
                  </a:schemeClr>
                </a:solidFill>
              </a:rPr>
              <a:t>فقر الدم الناجم عن الملاريا - شحوب كف الطفل مع </a:t>
            </a:r>
            <a:r>
              <a:rPr lang="ar-YE" sz="1400" b="0">
                <a:solidFill>
                  <a:schemeClr val="accent4">
                    <a:lumMod val="75000"/>
                  </a:schemeClr>
                </a:solidFill>
              </a:rPr>
              <a:t>كف </a:t>
            </a:r>
            <a:r>
              <a:rPr lang="ar" sz="1400" b="0">
                <a:solidFill>
                  <a:schemeClr val="accent4">
                    <a:lumMod val="75000"/>
                  </a:schemeClr>
                </a:solidFill>
              </a:rPr>
              <a:t>أمه للمقارنة</a:t>
            </a:r>
          </a:p>
        </p:txBody>
      </p:sp>
    </p:spTree>
    <p:extLst>
      <p:ext uri="{BB962C8B-B14F-4D97-AF65-F5344CB8AC3E}">
        <p14:creationId xmlns:p14="http://schemas.microsoft.com/office/powerpoint/2010/main" val="1797481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latin typeface="Arial"/>
                <a:cs typeface="Arial"/>
              </a:rPr>
              <a:t>العلامات والأعراض السريرية</a:t>
            </a:r>
            <a:br>
              <a:rPr lang="en-GB"/>
            </a:br>
            <a:r>
              <a:rPr lang="ar">
                <a:solidFill>
                  <a:schemeClr val="accent4">
                    <a:lumMod val="75000"/>
                  </a:schemeClr>
                </a:solidFill>
                <a:latin typeface="Arial"/>
                <a:cs typeface="Arial"/>
              </a:rPr>
              <a:t>السلاق الفموي</a:t>
            </a:r>
            <a:r>
              <a:rPr lang="ar-YE">
                <a:solidFill>
                  <a:schemeClr val="accent4">
                    <a:lumMod val="75000"/>
                  </a:schemeClr>
                </a:solidFill>
                <a:latin typeface="Arial"/>
                <a:cs typeface="Arial"/>
              </a:rPr>
              <a:t>/</a:t>
            </a:r>
            <a:r>
              <a:rPr lang="ar-YE">
                <a:solidFill>
                  <a:srgbClr val="C00000"/>
                </a:solidFill>
                <a:latin typeface="Arial"/>
                <a:cs typeface="Arial"/>
              </a:rPr>
              <a:t> </a:t>
            </a:r>
            <a:r>
              <a:rPr lang="ar-YE">
                <a:solidFill>
                  <a:srgbClr val="E14E15"/>
                </a:solidFill>
                <a:latin typeface="Arial"/>
                <a:cs typeface="Arial"/>
              </a:rPr>
              <a:t>فطريات الفم</a:t>
            </a:r>
            <a:endParaRPr lang="en-UK">
              <a:solidFill>
                <a:srgbClr val="E14E15"/>
              </a:solidFill>
              <a:latin typeface="Arial"/>
              <a:cs typeface="Arial"/>
            </a:endParaRPr>
          </a:p>
        </p:txBody>
      </p:sp>
      <p:sp>
        <p:nvSpPr>
          <p:cNvPr id="8" name="Content Placeholder 2">
            <a:extLst>
              <a:ext uri="{FF2B5EF4-FFF2-40B4-BE49-F238E27FC236}">
                <a16:creationId xmlns:a16="http://schemas.microsoft.com/office/drawing/2014/main" id="{AFB7D647-357A-4D88-56BB-67750E873175}"/>
              </a:ext>
            </a:extLst>
          </p:cNvPr>
          <p:cNvSpPr txBox="1">
            <a:spLocks/>
          </p:cNvSpPr>
          <p:nvPr/>
        </p:nvSpPr>
        <p:spPr>
          <a:xfrm>
            <a:off x="811734" y="2082140"/>
            <a:ext cx="4621912" cy="4135676"/>
          </a:xfrm>
          <a:prstGeom prst="rect">
            <a:avLst/>
          </a:prstGeom>
        </p:spPr>
        <p:txBody>
          <a:bodyPr vert="horz" lIns="91440" tIns="45720" rIns="91440" bIns="45720" rtlCol="1">
            <a:normAutofit/>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1">
              <a:buFont typeface="Arial" panose="020B0604020202020204" pitchFamily="34" charset="0"/>
              <a:buChar char="•"/>
            </a:pPr>
            <a:r>
              <a:rPr lang="ar" sz="2400" b="0">
                <a:solidFill>
                  <a:schemeClr val="tx1"/>
                </a:solidFill>
                <a:latin typeface="Arial" panose="020B0604020202020204" pitchFamily="34" charset="0"/>
                <a:cs typeface="Arial" panose="020B0604020202020204" pitchFamily="34" charset="0"/>
              </a:rPr>
              <a:t>يمكن رؤية السلاق على شكل بقع بيضاء في فم الرضيع أو على ثدي الأم</a:t>
            </a:r>
            <a:endParaRPr lang="en-US">
              <a:solidFill>
                <a:schemeClr val="tx1"/>
              </a:solidFill>
              <a:latin typeface="Arial" panose="020B0604020202020204" pitchFamily="34" charset="0"/>
              <a:cs typeface="Arial" panose="020B0604020202020204" pitchFamily="34" charset="0"/>
            </a:endParaRPr>
          </a:p>
        </p:txBody>
      </p:sp>
      <p:pic>
        <p:nvPicPr>
          <p:cNvPr id="9" name="Picture 2" descr="thrush in a baby's mouth">
            <a:extLst>
              <a:ext uri="{FF2B5EF4-FFF2-40B4-BE49-F238E27FC236}">
                <a16:creationId xmlns:a16="http://schemas.microsoft.com/office/drawing/2014/main" id="{CF660264-1F7E-C006-3596-FAB7776334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46395" y="1863976"/>
            <a:ext cx="4709450" cy="313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230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العلامات والأعراض السريرية</a:t>
            </a:r>
            <a:br>
              <a:rPr lang="en-GB"/>
            </a:br>
            <a:r>
              <a:rPr lang="ar">
                <a:solidFill>
                  <a:schemeClr val="accent4">
                    <a:lumMod val="75000"/>
                  </a:schemeClr>
                </a:solidFill>
              </a:rPr>
              <a:t>الشفة المشقوقة و/أو الشق الحلقي</a:t>
            </a:r>
            <a:endParaRPr lang="en-UK">
              <a:solidFill>
                <a:schemeClr val="accent4">
                  <a:lumMod val="75000"/>
                </a:schemeClr>
              </a:solidFill>
            </a:endParaRPr>
          </a:p>
        </p:txBody>
      </p:sp>
      <p:pic>
        <p:nvPicPr>
          <p:cNvPr id="2" name="Picture 8" descr="A picture containing graphical user interface&#10;&#10;Description automatically generated">
            <a:extLst>
              <a:ext uri="{FF2B5EF4-FFF2-40B4-BE49-F238E27FC236}">
                <a16:creationId xmlns:a16="http://schemas.microsoft.com/office/drawing/2014/main" id="{C0C62C45-6DFB-7DB7-84B1-23CA84068478}"/>
              </a:ext>
            </a:extLst>
          </p:cNvPr>
          <p:cNvPicPr>
            <a:picLocks noChangeAspect="1"/>
          </p:cNvPicPr>
          <p:nvPr/>
        </p:nvPicPr>
        <p:blipFill rotWithShape="1">
          <a:blip r:embed="rId3">
            <a:extLst>
              <a:ext uri="{28A0092B-C50C-407E-A947-70E740481C1C}">
                <a14:useLocalDpi xmlns:a14="http://schemas.microsoft.com/office/drawing/2010/main" val="0"/>
              </a:ext>
            </a:extLst>
          </a:blip>
          <a:srcRect b="4132"/>
          <a:stretch/>
        </p:blipFill>
        <p:spPr>
          <a:xfrm>
            <a:off x="3781278" y="1698044"/>
            <a:ext cx="4681959" cy="4730353"/>
          </a:xfrm>
          <a:prstGeom prst="rect">
            <a:avLst/>
          </a:prstGeom>
        </p:spPr>
      </p:pic>
    </p:spTree>
    <p:extLst>
      <p:ext uri="{BB962C8B-B14F-4D97-AF65-F5344CB8AC3E}">
        <p14:creationId xmlns:p14="http://schemas.microsoft.com/office/powerpoint/2010/main" val="298217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750883" cy="905256"/>
          </a:xfrm>
        </p:spPr>
        <p:txBody>
          <a:bodyPr rtlCol="1">
            <a:normAutofit fontScale="90000"/>
          </a:bodyPr>
          <a:lstStyle/>
          <a:p>
            <a:pPr rtl="1"/>
            <a:r>
              <a:rPr lang="ar">
                <a:latin typeface="Arial"/>
                <a:cs typeface="Arial"/>
              </a:rPr>
              <a:t>تقييم </a:t>
            </a:r>
            <a:r>
              <a:rPr lang="ar-YE">
                <a:latin typeface="Arial"/>
                <a:cs typeface="Arial"/>
              </a:rPr>
              <a:t>إدارة الرضع الصغار و المعرضين للمخاطر التغذوية أقل من ستة أشهر و أمهاتهم (مامي)</a:t>
            </a:r>
            <a:r>
              <a:rPr lang="ar-YE">
                <a:solidFill>
                  <a:srgbClr val="00B050"/>
                </a:solidFill>
                <a:latin typeface="Arial"/>
                <a:cs typeface="Arial"/>
              </a:rPr>
              <a:t> </a:t>
            </a:r>
            <a:br>
              <a:rPr lang="en-GB"/>
            </a:br>
            <a:r>
              <a:rPr lang="ar">
                <a:solidFill>
                  <a:schemeClr val="accent4">
                    <a:lumMod val="75000"/>
                  </a:schemeClr>
                </a:solidFill>
                <a:latin typeface="Arial"/>
                <a:cs typeface="Arial"/>
              </a:rPr>
              <a:t>الخطوة الثالثة: تقييم نمو الرضيع</a:t>
            </a:r>
            <a:endParaRPr lang="en-UK">
              <a:solidFill>
                <a:schemeClr val="accent4">
                  <a:lumMod val="75000"/>
                </a:schemeClr>
              </a:solidFill>
              <a:latin typeface="Arial"/>
              <a:cs typeface="Arial"/>
            </a:endParaRPr>
          </a:p>
        </p:txBody>
      </p:sp>
      <p:pic>
        <p:nvPicPr>
          <p:cNvPr id="3" name="Picture 2" descr="A checklist with black text&#10;&#10;Description automatically generated">
            <a:extLst>
              <a:ext uri="{FF2B5EF4-FFF2-40B4-BE49-F238E27FC236}">
                <a16:creationId xmlns:a16="http://schemas.microsoft.com/office/drawing/2014/main" id="{E8034372-1D48-83FE-76DF-A750AB4504C7}"/>
              </a:ext>
            </a:extLst>
          </p:cNvPr>
          <p:cNvPicPr>
            <a:picLocks noChangeAspect="1"/>
          </p:cNvPicPr>
          <p:nvPr/>
        </p:nvPicPr>
        <p:blipFill>
          <a:blip r:embed="rId3"/>
          <a:stretch>
            <a:fillRect/>
          </a:stretch>
        </p:blipFill>
        <p:spPr>
          <a:xfrm>
            <a:off x="660401" y="2532432"/>
            <a:ext cx="10750883" cy="3277030"/>
          </a:xfrm>
          <a:prstGeom prst="rect">
            <a:avLst/>
          </a:prstGeom>
        </p:spPr>
      </p:pic>
    </p:spTree>
    <p:extLst>
      <p:ext uri="{BB962C8B-B14F-4D97-AF65-F5344CB8AC3E}">
        <p14:creationId xmlns:p14="http://schemas.microsoft.com/office/powerpoint/2010/main" val="2350047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نمو الرضيع</a:t>
            </a:r>
            <a:br>
              <a:rPr lang="en-GB"/>
            </a:br>
            <a:r>
              <a:rPr lang="ar">
                <a:solidFill>
                  <a:schemeClr val="accent4">
                    <a:lumMod val="75000"/>
                  </a:schemeClr>
                </a:solidFill>
              </a:rPr>
              <a:t>الوزن والطول</a:t>
            </a:r>
            <a:endParaRPr lang="en-UK">
              <a:solidFill>
                <a:schemeClr val="accent4">
                  <a:lumMod val="75000"/>
                </a:schemeClr>
              </a:solidFill>
            </a:endParaRPr>
          </a:p>
        </p:txBody>
      </p:sp>
      <p:pic>
        <p:nvPicPr>
          <p:cNvPr id="4" name="Online Media 3" title="Infant Length Measurement Video">
            <a:hlinkClick r:id="" action="ppaction://media"/>
            <a:extLst>
              <a:ext uri="{FF2B5EF4-FFF2-40B4-BE49-F238E27FC236}">
                <a16:creationId xmlns:a16="http://schemas.microsoft.com/office/drawing/2014/main" id="{94A6089A-2382-0BCB-940B-4D436E2C223D}"/>
              </a:ext>
            </a:extLst>
          </p:cNvPr>
          <p:cNvPicPr>
            <a:picLocks noRot="1" noChangeAspect="1"/>
          </p:cNvPicPr>
          <p:nvPr>
            <a:videoFile r:link="rId1"/>
          </p:nvPr>
        </p:nvPicPr>
        <p:blipFill>
          <a:blip r:embed="rId5"/>
          <a:stretch>
            <a:fillRect/>
          </a:stretch>
        </p:blipFill>
        <p:spPr>
          <a:xfrm>
            <a:off x="6349999" y="2323262"/>
            <a:ext cx="5056038" cy="3275401"/>
          </a:xfrm>
          <a:prstGeom prst="rect">
            <a:avLst/>
          </a:prstGeom>
        </p:spPr>
      </p:pic>
      <p:pic>
        <p:nvPicPr>
          <p:cNvPr id="7" name="Online Media 6" title="طريقة قياس وزن و طول و محيط رأس طفلك">
            <a:hlinkClick r:id="" action="ppaction://media"/>
            <a:extLst>
              <a:ext uri="{FF2B5EF4-FFF2-40B4-BE49-F238E27FC236}">
                <a16:creationId xmlns:a16="http://schemas.microsoft.com/office/drawing/2014/main" id="{66F010BC-18D4-0D78-3D0F-4A6C44784DEB}"/>
              </a:ext>
            </a:extLst>
          </p:cNvPr>
          <p:cNvPicPr>
            <a:picLocks noRot="1" noChangeAspect="1"/>
          </p:cNvPicPr>
          <p:nvPr>
            <a:videoFile r:link="rId2"/>
          </p:nvPr>
        </p:nvPicPr>
        <p:blipFill>
          <a:blip r:embed="rId6"/>
          <a:stretch>
            <a:fillRect/>
          </a:stretch>
        </p:blipFill>
        <p:spPr>
          <a:xfrm>
            <a:off x="829094" y="2308884"/>
            <a:ext cx="5242943" cy="3275402"/>
          </a:xfrm>
          <a:prstGeom prst="rect">
            <a:avLst/>
          </a:prstGeom>
        </p:spPr>
      </p:pic>
    </p:spTree>
    <p:extLst>
      <p:ext uri="{BB962C8B-B14F-4D97-AF65-F5344CB8AC3E}">
        <p14:creationId xmlns:p14="http://schemas.microsoft.com/office/powerpoint/2010/main" val="2188652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05366" y="332710"/>
            <a:ext cx="10580311" cy="905256"/>
          </a:xfrm>
        </p:spPr>
        <p:txBody>
          <a:bodyPr rtlCol="1">
            <a:normAutofit fontScale="90000"/>
          </a:bodyPr>
          <a:lstStyle/>
          <a:p>
            <a:pPr rtl="1"/>
            <a:r>
              <a:rPr lang="ar"/>
              <a:t>نمو الرضيع</a:t>
            </a:r>
            <a:br>
              <a:rPr lang="en-GB"/>
            </a:br>
            <a:r>
              <a:rPr lang="ar">
                <a:solidFill>
                  <a:schemeClr val="accent4">
                    <a:lumMod val="75000"/>
                  </a:schemeClr>
                </a:solidFill>
              </a:rPr>
              <a:t>الوزن</a:t>
            </a:r>
            <a:endParaRPr lang="en-UK">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38471" y="1239929"/>
            <a:ext cx="4621912" cy="1452368"/>
          </a:xfrm>
          <a:prstGeom prst="rect">
            <a:avLst/>
          </a:prstGeom>
        </p:spPr>
        <p:txBody>
          <a:bodyPr vert="horz" lIns="91440" tIns="45720" rIns="91440" bIns="45720" rtlCol="1">
            <a:normAutofit/>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1">
              <a:buFont typeface="Arial" panose="020B0604020202020204" pitchFamily="34" charset="0"/>
              <a:buChar char="•"/>
            </a:pPr>
            <a:r>
              <a:rPr lang="ar" sz="2400" b="0">
                <a:solidFill>
                  <a:schemeClr val="tx1"/>
                </a:solidFill>
                <a:latin typeface="Arial" panose="020B0604020202020204" pitchFamily="34" charset="0"/>
                <a:cs typeface="Arial" panose="020B0604020202020204" pitchFamily="34" charset="0"/>
              </a:rPr>
              <a:t>وزن الطفل باستخدام ميزان الأطفال</a:t>
            </a:r>
            <a:r>
              <a:rPr lang="ar-YE" sz="2400" b="0">
                <a:solidFill>
                  <a:schemeClr val="tx1"/>
                </a:solidFill>
                <a:latin typeface="Arial" panose="020B0604020202020204" pitchFamily="34" charset="0"/>
                <a:cs typeface="Arial" panose="020B0604020202020204" pitchFamily="34" charset="0"/>
              </a:rPr>
              <a:t> الحوضي</a:t>
            </a:r>
            <a:r>
              <a:rPr lang="ar" sz="2400" b="0">
                <a:solidFill>
                  <a:schemeClr val="tx1"/>
                </a:solidFill>
                <a:latin typeface="Arial" panose="020B0604020202020204" pitchFamily="34" charset="0"/>
                <a:cs typeface="Arial" panose="020B0604020202020204" pitchFamily="34" charset="0"/>
              </a:rPr>
              <a:t> (من الناحية المثالية) لأقرب 0.1 كغ.</a:t>
            </a:r>
          </a:p>
        </p:txBody>
      </p:sp>
      <p:pic>
        <p:nvPicPr>
          <p:cNvPr id="4" name="Picture 3">
            <a:extLst>
              <a:ext uri="{FF2B5EF4-FFF2-40B4-BE49-F238E27FC236}">
                <a16:creationId xmlns:a16="http://schemas.microsoft.com/office/drawing/2014/main" id="{28CBF95E-8346-D8BF-5C23-5DE256EAA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935" y="2350949"/>
            <a:ext cx="4896544" cy="3573154"/>
          </a:xfrm>
          <a:prstGeom prst="rect">
            <a:avLst/>
          </a:prstGeom>
        </p:spPr>
      </p:pic>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771628" y="2829176"/>
            <a:ext cx="5158243" cy="3736217"/>
          </a:xfrm>
          <a:prstGeom prst="rect">
            <a:avLst/>
          </a:prstGeom>
        </p:spPr>
        <p:txBody>
          <a:bodyPr vert="horz" lIns="91440" tIns="45720" rIns="91440" bIns="45720" rtlCol="1">
            <a:noAutofit/>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r>
              <a:rPr lang="ar" b="1">
                <a:latin typeface="Arial" panose="020B0604020202020204" pitchFamily="34" charset="0"/>
                <a:cs typeface="Arial" panose="020B0604020202020204" pitchFamily="34" charset="0"/>
              </a:rPr>
              <a:t>لمعرفة الدرجة المعيارية "زي" (z) لنسبة الوزن مقابل العمر، يُرجى:</a:t>
            </a:r>
          </a:p>
          <a:p>
            <a:pPr marL="800100" lvl="1" indent="-342900" rtl="1">
              <a:buFont typeface="Arial" panose="020B0604020202020204" pitchFamily="34" charset="0"/>
              <a:buChar char="•"/>
            </a:pPr>
            <a:r>
              <a:rPr lang="ar">
                <a:latin typeface="Arial" panose="020B0604020202020204" pitchFamily="34" charset="0"/>
                <a:cs typeface="Arial" panose="020B0604020202020204" pitchFamily="34" charset="0"/>
              </a:rPr>
              <a:t>التأكد من عمر الرضيع.</a:t>
            </a:r>
          </a:p>
          <a:p>
            <a:pPr marL="800100" lvl="1" indent="-342900" rtl="1">
              <a:buFont typeface="Arial" panose="020B0604020202020204" pitchFamily="34" charset="0"/>
              <a:buChar char="•"/>
            </a:pPr>
            <a:r>
              <a:rPr lang="ar">
                <a:latin typeface="Arial" panose="020B0604020202020204" pitchFamily="34" charset="0"/>
                <a:cs typeface="Arial" panose="020B0604020202020204" pitchFamily="34" charset="0"/>
              </a:rPr>
              <a:t>استخدام المخططات أو الجداول التابعة لمنظمة الصحة العالمية للبحث عن الدرجة المعيارية "زي" (z)</a:t>
            </a:r>
          </a:p>
        </p:txBody>
      </p:sp>
    </p:spTree>
    <p:extLst>
      <p:ext uri="{BB962C8B-B14F-4D97-AF65-F5344CB8AC3E}">
        <p14:creationId xmlns:p14="http://schemas.microsoft.com/office/powerpoint/2010/main" val="761927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نمو الرضيع</a:t>
            </a:r>
            <a:br>
              <a:rPr lang="en-GB"/>
            </a:br>
            <a:r>
              <a:rPr lang="ar">
                <a:solidFill>
                  <a:schemeClr val="accent4">
                    <a:lumMod val="75000"/>
                  </a:schemeClr>
                </a:solidFill>
              </a:rPr>
              <a:t>البحث عن الدرجة المعيارية "زي" (z)</a:t>
            </a:r>
            <a:endParaRPr lang="en-UK">
              <a:solidFill>
                <a:schemeClr val="accent4">
                  <a:lumMod val="75000"/>
                </a:schemeClr>
              </a:solidFill>
            </a:endParaRPr>
          </a:p>
        </p:txBody>
      </p:sp>
      <p:grpSp>
        <p:nvGrpSpPr>
          <p:cNvPr id="2" name="Group 1">
            <a:extLst>
              <a:ext uri="{FF2B5EF4-FFF2-40B4-BE49-F238E27FC236}">
                <a16:creationId xmlns:a16="http://schemas.microsoft.com/office/drawing/2014/main" id="{2552A5D5-A762-AC06-C121-0DBAAACD2995}"/>
              </a:ext>
            </a:extLst>
          </p:cNvPr>
          <p:cNvGrpSpPr/>
          <p:nvPr/>
        </p:nvGrpSpPr>
        <p:grpSpPr>
          <a:xfrm>
            <a:off x="2534025" y="1806348"/>
            <a:ext cx="7123950" cy="4774653"/>
            <a:chOff x="293975" y="997988"/>
            <a:chExt cx="8608270" cy="5769481"/>
          </a:xfrm>
        </p:grpSpPr>
        <p:pic>
          <p:nvPicPr>
            <p:cNvPr id="8" name="Picture 7">
              <a:extLst>
                <a:ext uri="{FF2B5EF4-FFF2-40B4-BE49-F238E27FC236}">
                  <a16:creationId xmlns:a16="http://schemas.microsoft.com/office/drawing/2014/main" id="{188D5E15-AFC7-E0D7-7F93-2A70DFA1F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3975" y="997988"/>
              <a:ext cx="8287072" cy="5769481"/>
            </a:xfrm>
            <a:prstGeom prst="rect">
              <a:avLst/>
            </a:prstGeom>
          </p:spPr>
        </p:pic>
        <p:sp>
          <p:nvSpPr>
            <p:cNvPr id="9" name="Rectangle 8">
              <a:extLst>
                <a:ext uri="{FF2B5EF4-FFF2-40B4-BE49-F238E27FC236}">
                  <a16:creationId xmlns:a16="http://schemas.microsoft.com/office/drawing/2014/main" id="{C37A2898-8EE6-D0C9-F636-42A0A13210E6}"/>
                </a:ext>
              </a:extLst>
            </p:cNvPr>
            <p:cNvSpPr/>
            <p:nvPr/>
          </p:nvSpPr>
          <p:spPr>
            <a:xfrm>
              <a:off x="8038149" y="3882728"/>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sz="1200">
                  <a:latin typeface="Frutiger LT Arabic 45 Light" panose="01000000000000000000" pitchFamily="2" charset="-78"/>
                  <a:cs typeface="Frutiger LT Arabic 45 Light" panose="01000000000000000000" pitchFamily="2" charset="-78"/>
                </a:rPr>
                <a:t>5.9 كغ</a:t>
              </a:r>
            </a:p>
          </p:txBody>
        </p:sp>
        <p:sp>
          <p:nvSpPr>
            <p:cNvPr id="10" name="Rectangle 9">
              <a:extLst>
                <a:ext uri="{FF2B5EF4-FFF2-40B4-BE49-F238E27FC236}">
                  <a16:creationId xmlns:a16="http://schemas.microsoft.com/office/drawing/2014/main" id="{C7734951-6BB0-8214-0AB0-510C78B698C8}"/>
                </a:ext>
              </a:extLst>
            </p:cNvPr>
            <p:cNvSpPr/>
            <p:nvPr/>
          </p:nvSpPr>
          <p:spPr>
            <a:xfrm>
              <a:off x="4437511" y="6237312"/>
              <a:ext cx="1013675" cy="5301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ar" sz="1200">
                  <a:latin typeface="Frutiger LT Arabic 45 Light" panose="01000000000000000000" pitchFamily="2" charset="-78"/>
                  <a:cs typeface="Frutiger LT Arabic 45 Light" panose="01000000000000000000" pitchFamily="2" charset="-78"/>
                </a:rPr>
                <a:t>3.5 أشهر</a:t>
              </a:r>
            </a:p>
          </p:txBody>
        </p:sp>
      </p:grpSp>
      <p:grpSp>
        <p:nvGrpSpPr>
          <p:cNvPr id="14" name="Group 13">
            <a:extLst>
              <a:ext uri="{FF2B5EF4-FFF2-40B4-BE49-F238E27FC236}">
                <a16:creationId xmlns:a16="http://schemas.microsoft.com/office/drawing/2014/main" id="{B1E5785F-D629-E32F-B058-8DE1E1EA746B}"/>
              </a:ext>
            </a:extLst>
          </p:cNvPr>
          <p:cNvGrpSpPr/>
          <p:nvPr/>
        </p:nvGrpSpPr>
        <p:grpSpPr>
          <a:xfrm>
            <a:off x="6332141" y="4272974"/>
            <a:ext cx="2221309" cy="1588076"/>
            <a:chOff x="6332141" y="4272974"/>
            <a:chExt cx="2221309" cy="1588076"/>
          </a:xfrm>
        </p:grpSpPr>
        <p:cxnSp>
          <p:nvCxnSpPr>
            <p:cNvPr id="4" name="Straight Connector 3">
              <a:extLst>
                <a:ext uri="{FF2B5EF4-FFF2-40B4-BE49-F238E27FC236}">
                  <a16:creationId xmlns:a16="http://schemas.microsoft.com/office/drawing/2014/main" id="{DEB04070-0062-8A0A-53A1-FA6EA173F975}"/>
                </a:ext>
              </a:extLst>
            </p:cNvPr>
            <p:cNvCxnSpPr/>
            <p:nvPr/>
          </p:nvCxnSpPr>
          <p:spPr>
            <a:xfrm flipV="1">
              <a:off x="6382536" y="4344016"/>
              <a:ext cx="0" cy="15170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F76D4F-1118-E9CF-C9D9-DD0FB5242FC8}"/>
                </a:ext>
              </a:extLst>
            </p:cNvPr>
            <p:cNvCxnSpPr>
              <a:cxnSpLocks/>
            </p:cNvCxnSpPr>
            <p:nvPr/>
          </p:nvCxnSpPr>
          <p:spPr>
            <a:xfrm flipH="1">
              <a:off x="6382536" y="4344016"/>
              <a:ext cx="21709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Star: 5 Points 12">
              <a:extLst>
                <a:ext uri="{FF2B5EF4-FFF2-40B4-BE49-F238E27FC236}">
                  <a16:creationId xmlns:a16="http://schemas.microsoft.com/office/drawing/2014/main" id="{9BA9BB95-6A3E-392E-BC31-EDF558F7ECEB}"/>
                </a:ext>
              </a:extLst>
            </p:cNvPr>
            <p:cNvSpPr/>
            <p:nvPr/>
          </p:nvSpPr>
          <p:spPr>
            <a:xfrm>
              <a:off x="6332141" y="4272974"/>
              <a:ext cx="100788" cy="10794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4652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نمو الرضيع</a:t>
            </a:r>
            <a:br>
              <a:rPr lang="en-GB"/>
            </a:br>
            <a:r>
              <a:rPr lang="ar">
                <a:solidFill>
                  <a:schemeClr val="accent4">
                    <a:lumMod val="75000"/>
                  </a:schemeClr>
                </a:solidFill>
              </a:rPr>
              <a:t>الطول</a:t>
            </a:r>
            <a:endParaRPr lang="en-UK">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811734" y="1092877"/>
            <a:ext cx="4733660" cy="1452368"/>
          </a:xfrm>
          <a:prstGeom prst="rect">
            <a:avLst/>
          </a:prstGeom>
        </p:spPr>
        <p:txBody>
          <a:bodyPr vert="horz" lIns="91440" tIns="45720" rIns="91440" bIns="45720" rtlCol="1">
            <a:normAutofit/>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1">
              <a:buFont typeface="Arial" panose="020B0604020202020204" pitchFamily="34" charset="0"/>
              <a:buChar char="•"/>
            </a:pPr>
            <a:r>
              <a:rPr lang="ar" sz="2200" b="0">
                <a:solidFill>
                  <a:schemeClr val="tx1"/>
                </a:solidFill>
                <a:latin typeface="Arial" panose="020B0604020202020204" pitchFamily="34" charset="0"/>
                <a:cs typeface="Arial" panose="020B0604020202020204" pitchFamily="34" charset="0"/>
              </a:rPr>
              <a:t>يجب قياس طول الرضيع من الرأس إلى أخمص القدمين باستخدام لوح الطول لأقرب سم.</a:t>
            </a:r>
          </a:p>
        </p:txBody>
      </p:sp>
      <p:sp>
        <p:nvSpPr>
          <p:cNvPr id="7" name="Content Placeholder 2">
            <a:extLst>
              <a:ext uri="{FF2B5EF4-FFF2-40B4-BE49-F238E27FC236}">
                <a16:creationId xmlns:a16="http://schemas.microsoft.com/office/drawing/2014/main" id="{320E4C24-4637-8A82-09F0-AD01BC95E9DE}"/>
              </a:ext>
            </a:extLst>
          </p:cNvPr>
          <p:cNvSpPr txBox="1">
            <a:spLocks/>
          </p:cNvSpPr>
          <p:nvPr/>
        </p:nvSpPr>
        <p:spPr>
          <a:xfrm>
            <a:off x="825101" y="2869282"/>
            <a:ext cx="5144875" cy="3335164"/>
          </a:xfrm>
          <a:prstGeom prst="rect">
            <a:avLst/>
          </a:prstGeom>
        </p:spPr>
        <p:txBody>
          <a:bodyPr vert="horz" lIns="91440" tIns="45720" rIns="91440" bIns="45720" rtlCol="1">
            <a:noAutofit/>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r>
              <a:rPr lang="ar" sz="2200" b="1">
                <a:latin typeface="Arial" panose="020B0604020202020204" pitchFamily="34" charset="0"/>
                <a:cs typeface="Arial" panose="020B0604020202020204" pitchFamily="34" charset="0"/>
              </a:rPr>
              <a:t>لمعرفة الدرجة المعيارية "زي" (z) لنسبة الوزن مقابل الطول، يُرجى:</a:t>
            </a:r>
          </a:p>
          <a:p>
            <a:pPr marL="800100" lvl="1" indent="-342900" rtl="1">
              <a:buFont typeface="Arial" panose="020B0604020202020204" pitchFamily="34" charset="0"/>
              <a:buChar char="•"/>
            </a:pPr>
            <a:r>
              <a:rPr lang="ar" sz="2200">
                <a:latin typeface="Arial" panose="020B0604020202020204" pitchFamily="34" charset="0"/>
                <a:cs typeface="Arial" panose="020B0604020202020204" pitchFamily="34" charset="0"/>
              </a:rPr>
              <a:t>التأكد من وزن الرضيع.</a:t>
            </a:r>
          </a:p>
          <a:p>
            <a:pPr marL="800100" lvl="1" indent="-342900" rtl="1">
              <a:buFont typeface="Arial" panose="020B0604020202020204" pitchFamily="34" charset="0"/>
              <a:buChar char="•"/>
            </a:pPr>
            <a:r>
              <a:rPr lang="ar" sz="2200">
                <a:latin typeface="Arial" panose="020B0604020202020204" pitchFamily="34" charset="0"/>
                <a:cs typeface="Arial" panose="020B0604020202020204" pitchFamily="34" charset="0"/>
              </a:rPr>
              <a:t>استخدام المخططات أو الجداول التابعة لمنظمة الصحة العالمية للبحث عن الدرجة المعيارية "زي" (z)</a:t>
            </a:r>
          </a:p>
        </p:txBody>
      </p:sp>
      <p:pic>
        <p:nvPicPr>
          <p:cNvPr id="2" name="Picture 1">
            <a:extLst>
              <a:ext uri="{FF2B5EF4-FFF2-40B4-BE49-F238E27FC236}">
                <a16:creationId xmlns:a16="http://schemas.microsoft.com/office/drawing/2014/main" id="{635D4FFF-0AF1-2391-BF06-E2410E25C2E8}"/>
              </a:ext>
            </a:extLst>
          </p:cNvPr>
          <p:cNvPicPr>
            <a:picLocks noChangeAspect="1"/>
          </p:cNvPicPr>
          <p:nvPr/>
        </p:nvPicPr>
        <p:blipFill>
          <a:blip r:embed="rId3"/>
          <a:stretch>
            <a:fillRect/>
          </a:stretch>
        </p:blipFill>
        <p:spPr>
          <a:xfrm>
            <a:off x="6758356" y="2405918"/>
            <a:ext cx="4772909" cy="2046164"/>
          </a:xfrm>
          <a:prstGeom prst="rect">
            <a:avLst/>
          </a:prstGeom>
        </p:spPr>
      </p:pic>
    </p:spTree>
    <p:extLst>
      <p:ext uri="{BB962C8B-B14F-4D97-AF65-F5344CB8AC3E}">
        <p14:creationId xmlns:p14="http://schemas.microsoft.com/office/powerpoint/2010/main" val="1519106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نمو الرضيع</a:t>
            </a:r>
            <a:br>
              <a:rPr lang="en-GB"/>
            </a:br>
            <a:r>
              <a:rPr lang="ar">
                <a:solidFill>
                  <a:schemeClr val="accent4">
                    <a:lumMod val="75000"/>
                  </a:schemeClr>
                </a:solidFill>
              </a:rPr>
              <a:t>البحث عن الدرجة المعيارية "زي" (z)</a:t>
            </a:r>
            <a:endParaRPr lang="en-UK">
              <a:solidFill>
                <a:schemeClr val="accent4">
                  <a:lumMod val="75000"/>
                </a:schemeClr>
              </a:solidFill>
            </a:endParaRPr>
          </a:p>
        </p:txBody>
      </p:sp>
      <p:grpSp>
        <p:nvGrpSpPr>
          <p:cNvPr id="3" name="Group 2">
            <a:extLst>
              <a:ext uri="{FF2B5EF4-FFF2-40B4-BE49-F238E27FC236}">
                <a16:creationId xmlns:a16="http://schemas.microsoft.com/office/drawing/2014/main" id="{F771D9FB-3C35-4A7D-3E0D-7391760D5D76}"/>
              </a:ext>
            </a:extLst>
          </p:cNvPr>
          <p:cNvGrpSpPr/>
          <p:nvPr/>
        </p:nvGrpSpPr>
        <p:grpSpPr>
          <a:xfrm>
            <a:off x="3070257" y="1798651"/>
            <a:ext cx="7079523" cy="4782350"/>
            <a:chOff x="414980" y="1272844"/>
            <a:chExt cx="7616185" cy="5144875"/>
          </a:xfrm>
        </p:grpSpPr>
        <p:pic>
          <p:nvPicPr>
            <p:cNvPr id="4" name="Picture 3">
              <a:extLst>
                <a:ext uri="{FF2B5EF4-FFF2-40B4-BE49-F238E27FC236}">
                  <a16:creationId xmlns:a16="http://schemas.microsoft.com/office/drawing/2014/main" id="{19A1AF54-AEEA-A4C7-870B-748FD08FC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80" y="1272844"/>
              <a:ext cx="7027439" cy="4941168"/>
            </a:xfrm>
            <a:prstGeom prst="rect">
              <a:avLst/>
            </a:prstGeom>
          </p:spPr>
        </p:pic>
        <p:sp>
          <p:nvSpPr>
            <p:cNvPr id="7" name="Rectangle 6">
              <a:extLst>
                <a:ext uri="{FF2B5EF4-FFF2-40B4-BE49-F238E27FC236}">
                  <a16:creationId xmlns:a16="http://schemas.microsoft.com/office/drawing/2014/main" id="{BB7C5A5C-4686-E8CF-0064-2C76DE84C13A}"/>
                </a:ext>
              </a:extLst>
            </p:cNvPr>
            <p:cNvSpPr/>
            <p:nvPr/>
          </p:nvSpPr>
          <p:spPr>
            <a:xfrm>
              <a:off x="7167069" y="4944427"/>
              <a:ext cx="864096" cy="3633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a:latin typeface="Arial" panose="020B0604020202020204" pitchFamily="34" charset="0"/>
                  <a:cs typeface="Arial" panose="020B0604020202020204" pitchFamily="34" charset="0"/>
                </a:rPr>
                <a:t>4.5 كغ</a:t>
              </a:r>
            </a:p>
          </p:txBody>
        </p:sp>
        <p:sp>
          <p:nvSpPr>
            <p:cNvPr id="11" name="Rectangle 10">
              <a:extLst>
                <a:ext uri="{FF2B5EF4-FFF2-40B4-BE49-F238E27FC236}">
                  <a16:creationId xmlns:a16="http://schemas.microsoft.com/office/drawing/2014/main" id="{2AA821B6-4DC8-AC62-C885-1834B7795AFC}"/>
                </a:ext>
              </a:extLst>
            </p:cNvPr>
            <p:cNvSpPr/>
            <p:nvPr/>
          </p:nvSpPr>
          <p:spPr>
            <a:xfrm>
              <a:off x="1688899" y="6093424"/>
              <a:ext cx="938886" cy="3242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a:latin typeface="Arial" panose="020B0604020202020204" pitchFamily="34" charset="0"/>
                  <a:cs typeface="Arial" panose="020B0604020202020204" pitchFamily="34" charset="0"/>
                </a:rPr>
                <a:t>57 سم</a:t>
              </a:r>
            </a:p>
          </p:txBody>
        </p:sp>
      </p:grpSp>
      <p:grpSp>
        <p:nvGrpSpPr>
          <p:cNvPr id="2" name="Group 1">
            <a:extLst>
              <a:ext uri="{FF2B5EF4-FFF2-40B4-BE49-F238E27FC236}">
                <a16:creationId xmlns:a16="http://schemas.microsoft.com/office/drawing/2014/main" id="{48765F39-5255-0BC7-BE81-2F35130C836F}"/>
              </a:ext>
            </a:extLst>
          </p:cNvPr>
          <p:cNvGrpSpPr/>
          <p:nvPr/>
        </p:nvGrpSpPr>
        <p:grpSpPr>
          <a:xfrm>
            <a:off x="4625341" y="5280660"/>
            <a:ext cx="4274820" cy="580390"/>
            <a:chOff x="6332141" y="4272974"/>
            <a:chExt cx="2221309" cy="1588076"/>
          </a:xfrm>
        </p:grpSpPr>
        <p:cxnSp>
          <p:nvCxnSpPr>
            <p:cNvPr id="8" name="Straight Connector 7">
              <a:extLst>
                <a:ext uri="{FF2B5EF4-FFF2-40B4-BE49-F238E27FC236}">
                  <a16:creationId xmlns:a16="http://schemas.microsoft.com/office/drawing/2014/main" id="{023D2114-8630-5AAD-D521-5E946FB306AF}"/>
                </a:ext>
              </a:extLst>
            </p:cNvPr>
            <p:cNvCxnSpPr/>
            <p:nvPr/>
          </p:nvCxnSpPr>
          <p:spPr>
            <a:xfrm flipV="1">
              <a:off x="6382536" y="4344016"/>
              <a:ext cx="0" cy="15170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F01701-F2CB-A4D6-4474-C998C8F0D9C1}"/>
                </a:ext>
              </a:extLst>
            </p:cNvPr>
            <p:cNvCxnSpPr>
              <a:cxnSpLocks/>
            </p:cNvCxnSpPr>
            <p:nvPr/>
          </p:nvCxnSpPr>
          <p:spPr>
            <a:xfrm flipH="1">
              <a:off x="6382536" y="4344016"/>
              <a:ext cx="21709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Star: 5 Points 9">
              <a:extLst>
                <a:ext uri="{FF2B5EF4-FFF2-40B4-BE49-F238E27FC236}">
                  <a16:creationId xmlns:a16="http://schemas.microsoft.com/office/drawing/2014/main" id="{A6D21067-D01C-C6FB-6963-A784D8FE8C03}"/>
                </a:ext>
              </a:extLst>
            </p:cNvPr>
            <p:cNvSpPr/>
            <p:nvPr/>
          </p:nvSpPr>
          <p:spPr>
            <a:xfrm>
              <a:off x="6332141" y="4272974"/>
              <a:ext cx="100788" cy="107948"/>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1212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BE7D3B30-593E-AED1-BA0A-B736B186E055}"/>
              </a:ext>
            </a:extLst>
          </p:cNvPr>
          <p:cNvGraphicFramePr>
            <a:graphicFrameLocks noGrp="1"/>
          </p:cNvGraphicFramePr>
          <p:nvPr>
            <p:extLst>
              <p:ext uri="{D42A27DB-BD31-4B8C-83A1-F6EECF244321}">
                <p14:modId xmlns:p14="http://schemas.microsoft.com/office/powerpoint/2010/main" val="3576499853"/>
              </p:ext>
            </p:extLst>
          </p:nvPr>
        </p:nvGraphicFramePr>
        <p:xfrm>
          <a:off x="1104900" y="1397965"/>
          <a:ext cx="10287001" cy="4678986"/>
        </p:xfrm>
        <a:graphic>
          <a:graphicData uri="http://schemas.openxmlformats.org/drawingml/2006/table">
            <a:tbl>
              <a:tblPr firstRow="1" firstCol="1" bandRow="1">
                <a:tableStyleId>{5202B0CA-FC54-4496-8BCA-5EF66A818D29}</a:tableStyleId>
              </a:tblPr>
              <a:tblGrid>
                <a:gridCol w="3298459">
                  <a:extLst>
                    <a:ext uri="{9D8B030D-6E8A-4147-A177-3AD203B41FA5}">
                      <a16:colId xmlns:a16="http://schemas.microsoft.com/office/drawing/2014/main" val="3433200156"/>
                    </a:ext>
                  </a:extLst>
                </a:gridCol>
                <a:gridCol w="6988542">
                  <a:extLst>
                    <a:ext uri="{9D8B030D-6E8A-4147-A177-3AD203B41FA5}">
                      <a16:colId xmlns:a16="http://schemas.microsoft.com/office/drawing/2014/main" val="668890169"/>
                    </a:ext>
                  </a:extLst>
                </a:gridCol>
              </a:tblGrid>
              <a:tr h="730770">
                <a:tc>
                  <a:txBody>
                    <a:bodyPr/>
                    <a:lstStyle/>
                    <a:p>
                      <a:pPr marL="0" marR="0" algn="ctr" rtl="1">
                        <a:lnSpc>
                          <a:spcPct val="150000"/>
                        </a:lnSpc>
                        <a:spcBef>
                          <a:spcPts val="0"/>
                        </a:spcBef>
                        <a:spcAft>
                          <a:spcPts val="0"/>
                        </a:spcAft>
                      </a:pPr>
                      <a:r>
                        <a:rPr lang="ar" sz="1600">
                          <a:effectLst/>
                          <a:latin typeface="Arial"/>
                          <a:ea typeface="Lato"/>
                          <a:cs typeface="Arial"/>
                        </a:rPr>
                        <a:t>الوقت</a:t>
                      </a:r>
                    </a:p>
                  </a:txBody>
                  <a:tcPr marL="68580" marR="68580" marT="0" marB="0" anchor="ctr">
                    <a:solidFill>
                      <a:schemeClr val="accent1"/>
                    </a:solidFill>
                  </a:tcPr>
                </a:tc>
                <a:tc>
                  <a:txBody>
                    <a:bodyPr/>
                    <a:lstStyle/>
                    <a:p>
                      <a:pPr marL="0" marR="0" algn="ctr" rtl="1">
                        <a:lnSpc>
                          <a:spcPct val="150000"/>
                        </a:lnSpc>
                        <a:spcBef>
                          <a:spcPts val="0"/>
                        </a:spcBef>
                        <a:spcAft>
                          <a:spcPts val="0"/>
                        </a:spcAft>
                      </a:pPr>
                      <a:r>
                        <a:rPr lang="ar-YE" sz="1600">
                          <a:effectLst/>
                          <a:latin typeface="Arial"/>
                          <a:ea typeface="Lato"/>
                          <a:cs typeface="Arial"/>
                        </a:rPr>
                        <a:t>عنوان الجلسة</a:t>
                      </a:r>
                      <a:endParaRPr lang="ar" sz="1600">
                        <a:effectLst/>
                        <a:latin typeface="Arial"/>
                        <a:ea typeface="Lato"/>
                        <a:cs typeface="Arial"/>
                      </a:endParaRPr>
                    </a:p>
                  </a:txBody>
                  <a:tcPr marL="68580" marR="68580" marT="0" marB="0" anchor="ctr">
                    <a:solidFill>
                      <a:schemeClr val="accent1"/>
                    </a:solidFill>
                  </a:tcPr>
                </a:tc>
                <a:extLst>
                  <a:ext uri="{0D108BD9-81ED-4DB2-BD59-A6C34878D82A}">
                    <a16:rowId xmlns:a16="http://schemas.microsoft.com/office/drawing/2014/main" val="570380207"/>
                  </a:ext>
                </a:extLst>
              </a:tr>
              <a:tr h="590880">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8:30 ص</a:t>
                      </a:r>
                    </a:p>
                  </a:txBody>
                  <a:tcPr marL="68580" marR="68580" marT="0" marB="0" anchor="ctr"/>
                </a:tc>
                <a:tc>
                  <a:txBody>
                    <a:bodyPr/>
                    <a:lstStyle/>
                    <a:p>
                      <a:pPr marL="0" marR="0" algn="r" rtl="1">
                        <a:lnSpc>
                          <a:spcPct val="150000"/>
                        </a:lnSpc>
                        <a:spcBef>
                          <a:spcPts val="0"/>
                        </a:spcBef>
                        <a:spcAft>
                          <a:spcPts val="0"/>
                        </a:spcAft>
                      </a:pPr>
                      <a:r>
                        <a:rPr lang="ar" sz="1600" b="1">
                          <a:solidFill>
                            <a:schemeClr val="tx1"/>
                          </a:solidFill>
                          <a:effectLst/>
                          <a:latin typeface="Arial"/>
                          <a:cs typeface="Arial"/>
                        </a:rPr>
                        <a:t>الترحيب مرة أخرى و</a:t>
                      </a:r>
                      <a:r>
                        <a:rPr lang="ar-YE" sz="1600" b="1">
                          <a:solidFill>
                            <a:schemeClr val="tx1"/>
                          </a:solidFill>
                          <a:effectLst/>
                          <a:latin typeface="Arial"/>
                          <a:cs typeface="Arial"/>
                        </a:rPr>
                        <a:t>مراجعه </a:t>
                      </a:r>
                      <a:r>
                        <a:rPr lang="ar" sz="1600" b="1">
                          <a:solidFill>
                            <a:schemeClr val="tx1"/>
                          </a:solidFill>
                          <a:effectLst/>
                          <a:latin typeface="Arial"/>
                          <a:cs typeface="Arial"/>
                        </a:rPr>
                        <a:t>ملخص فعاليات اليوم الأول</a:t>
                      </a:r>
                      <a:endParaRPr lang="en-US" sz="1600" b="1">
                        <a:solidFill>
                          <a:schemeClr val="tx1"/>
                        </a:solidFill>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1196112032"/>
                  </a:ext>
                </a:extLst>
              </a:tr>
              <a:tr h="610425">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9 ص</a:t>
                      </a:r>
                    </a:p>
                  </a:txBody>
                  <a:tcPr marL="68580" marR="68580" marT="0" marB="0" anchor="ctr"/>
                </a:tc>
                <a:tc>
                  <a:txBody>
                    <a:bodyPr/>
                    <a:lstStyle/>
                    <a:p>
                      <a:pPr marL="0" marR="0" lvl="0" indent="0" algn="r" rtl="1" eaLnBrk="1" fontAlgn="auto" latinLnBrk="0" hangingPunct="1">
                        <a:lnSpc>
                          <a:spcPct val="150000"/>
                        </a:lnSpc>
                        <a:spcBef>
                          <a:spcPts val="0"/>
                        </a:spcBef>
                        <a:spcAft>
                          <a:spcPts val="0"/>
                        </a:spcAft>
                        <a:buClrTx/>
                        <a:buSzTx/>
                        <a:buFontTx/>
                        <a:buNone/>
                      </a:pPr>
                      <a:r>
                        <a:rPr lang="ar" sz="1600" b="1" kern="1200">
                          <a:solidFill>
                            <a:schemeClr val="tx1"/>
                          </a:solidFill>
                          <a:effectLst/>
                          <a:latin typeface="Arial"/>
                          <a:cs typeface="Arial"/>
                        </a:rPr>
                        <a:t>حزمة دعم </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endParaRPr lang="en-US" sz="1600" b="1" kern="1200">
                        <a:solidFill>
                          <a:schemeClr val="tx1"/>
                        </a:solidFill>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3181412828"/>
                  </a:ext>
                </a:extLst>
              </a:tr>
              <a:tr h="508687">
                <a:tc>
                  <a:txBody>
                    <a:bodyPr/>
                    <a:lstStyle/>
                    <a:p>
                      <a:pPr marL="0" marR="0" algn="ctr" rtl="1">
                        <a:lnSpc>
                          <a:spcPct val="150000"/>
                        </a:lnSpc>
                        <a:spcBef>
                          <a:spcPts val="0"/>
                        </a:spcBef>
                        <a:spcAft>
                          <a:spcPts val="0"/>
                        </a:spcAft>
                      </a:pPr>
                      <a:r>
                        <a:rPr lang="ar" sz="1600" i="1">
                          <a:effectLst/>
                          <a:latin typeface="Arial"/>
                          <a:ea typeface="Calibri" panose="020F0502020204030204" pitchFamily="34" charset="0"/>
                          <a:cs typeface="Arial"/>
                        </a:rPr>
                        <a:t>10:30 ص</a:t>
                      </a:r>
                    </a:p>
                  </a:txBody>
                  <a:tcPr marL="68580" marR="68580" marT="0" marB="0" anchor="ctr"/>
                </a:tc>
                <a:tc>
                  <a:txBody>
                    <a:bodyPr/>
                    <a:lstStyle/>
                    <a:p>
                      <a:pPr marL="0" marR="0" lvl="0" indent="0" algn="r" defTabSz="457200" rtl="1" eaLnBrk="1" fontAlgn="auto" latinLnBrk="0" hangingPunct="1">
                        <a:lnSpc>
                          <a:spcPct val="150000"/>
                        </a:lnSpc>
                        <a:spcBef>
                          <a:spcPts val="0"/>
                        </a:spcBef>
                        <a:spcAft>
                          <a:spcPts val="0"/>
                        </a:spcAft>
                        <a:buClrTx/>
                        <a:buSzTx/>
                        <a:buFontTx/>
                        <a:buNone/>
                        <a:tabLst/>
                        <a:defRPr/>
                      </a:pPr>
                      <a:r>
                        <a:rPr lang="ar" sz="1600" b="1" i="1" kern="1200">
                          <a:effectLst/>
                          <a:latin typeface="Arial"/>
                          <a:cs typeface="Arial"/>
                        </a:rPr>
                        <a:t>استراحة</a:t>
                      </a:r>
                      <a:endParaRPr lang="en-US" sz="1600" b="1" i="1" kern="1200">
                        <a:solidFill>
                          <a:schemeClr val="dk1"/>
                        </a:solidFill>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3334591171"/>
                  </a:ext>
                </a:extLst>
              </a:tr>
              <a:tr h="508687">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11 ص</a:t>
                      </a:r>
                    </a:p>
                  </a:txBody>
                  <a:tcPr marL="68580" marR="68580" marT="0" marB="0" anchor="ctr"/>
                </a:tc>
                <a:tc>
                  <a:txBody>
                    <a:bodyPr/>
                    <a:lstStyle/>
                    <a:p>
                      <a:pPr marL="0" marR="0" lvl="0" indent="0" algn="r" defTabSz="457200" rtl="1" eaLnBrk="1" fontAlgn="auto" latinLnBrk="0" hangingPunct="1">
                        <a:lnSpc>
                          <a:spcPct val="150000"/>
                        </a:lnSpc>
                        <a:spcBef>
                          <a:spcPts val="0"/>
                        </a:spcBef>
                        <a:spcAft>
                          <a:spcPts val="0"/>
                        </a:spcAft>
                        <a:buClrTx/>
                        <a:buSzTx/>
                        <a:buFontTx/>
                        <a:buNone/>
                        <a:tabLst/>
                        <a:defRPr/>
                      </a:pPr>
                      <a:r>
                        <a:rPr lang="ar" sz="1600" b="1" kern="1200">
                          <a:effectLst/>
                          <a:latin typeface="Arial"/>
                          <a:cs typeface="Arial"/>
                        </a:rPr>
                        <a:t>المواضيع الأساسية</a:t>
                      </a:r>
                      <a:endParaRPr lang="en-US" sz="1600" b="1" kern="1200">
                        <a:solidFill>
                          <a:schemeClr val="dk1"/>
                        </a:solidFill>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683792498"/>
                  </a:ext>
                </a:extLst>
              </a:tr>
              <a:tr h="610425">
                <a:tc>
                  <a:txBody>
                    <a:bodyPr/>
                    <a:lstStyle/>
                    <a:p>
                      <a:pPr marL="0" marR="0" algn="ctr" rtl="1">
                        <a:lnSpc>
                          <a:spcPct val="150000"/>
                        </a:lnSpc>
                        <a:spcBef>
                          <a:spcPts val="0"/>
                        </a:spcBef>
                        <a:spcAft>
                          <a:spcPts val="0"/>
                        </a:spcAft>
                      </a:pPr>
                      <a:r>
                        <a:rPr lang="ar" sz="1600" i="1">
                          <a:effectLst/>
                          <a:latin typeface="Arial"/>
                          <a:ea typeface="Calibri" panose="020F0502020204030204" pitchFamily="34" charset="0"/>
                          <a:cs typeface="Arial"/>
                        </a:rPr>
                        <a:t>1 م</a:t>
                      </a:r>
                    </a:p>
                  </a:txBody>
                  <a:tcPr marL="68580" marR="68580" marT="0" marB="0" anchor="ctr"/>
                </a:tc>
                <a:tc>
                  <a:txBody>
                    <a:bodyPr/>
                    <a:lstStyle/>
                    <a:p>
                      <a:pPr marL="0" marR="0" algn="r" rtl="1">
                        <a:lnSpc>
                          <a:spcPct val="150000"/>
                        </a:lnSpc>
                        <a:spcBef>
                          <a:spcPts val="0"/>
                        </a:spcBef>
                        <a:spcAft>
                          <a:spcPts val="0"/>
                        </a:spcAft>
                      </a:pPr>
                      <a:r>
                        <a:rPr lang="ar" sz="1600" b="1" i="1">
                          <a:effectLst/>
                          <a:latin typeface="Arial"/>
                          <a:ea typeface="+mn-ea"/>
                          <a:cs typeface="Arial"/>
                        </a:rPr>
                        <a:t>الغداء</a:t>
                      </a:r>
                      <a:endParaRPr lang="en-US" sz="1600" b="1" i="1">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3862623204"/>
                  </a:ext>
                </a:extLst>
              </a:tr>
              <a:tr h="610425">
                <a:tc>
                  <a:txBody>
                    <a:bodyPr/>
                    <a:lstStyle/>
                    <a:p>
                      <a:pPr marL="0" marR="0" algn="ctr" rtl="1">
                        <a:lnSpc>
                          <a:spcPct val="150000"/>
                        </a:lnSpc>
                        <a:spcBef>
                          <a:spcPts val="0"/>
                        </a:spcBef>
                        <a:spcAft>
                          <a:spcPts val="0"/>
                        </a:spcAft>
                      </a:pPr>
                      <a:r>
                        <a:rPr lang="ar" sz="1600">
                          <a:solidFill>
                            <a:schemeClr val="tx1"/>
                          </a:solidFill>
                          <a:effectLst/>
                          <a:latin typeface="Arial"/>
                          <a:ea typeface="Calibri" panose="020F0502020204030204" pitchFamily="34" charset="0"/>
                          <a:cs typeface="Arial"/>
                        </a:rPr>
                        <a:t>2 م</a:t>
                      </a:r>
                    </a:p>
                  </a:txBody>
                  <a:tcPr marL="68580" marR="68580" marT="0" marB="0" anchor="ctr"/>
                </a:tc>
                <a:tc>
                  <a:txBody>
                    <a:bodyPr/>
                    <a:lstStyle/>
                    <a:p>
                      <a:pPr marL="0" marR="0" algn="r" rtl="1">
                        <a:lnSpc>
                          <a:spcPct val="150000"/>
                        </a:lnSpc>
                        <a:spcBef>
                          <a:spcPts val="0"/>
                        </a:spcBef>
                        <a:spcAft>
                          <a:spcPts val="0"/>
                        </a:spcAft>
                      </a:pPr>
                      <a:r>
                        <a:rPr lang="ar" sz="1600" b="1">
                          <a:solidFill>
                            <a:schemeClr val="tx1"/>
                          </a:solidFill>
                          <a:effectLst/>
                          <a:latin typeface="Arial"/>
                          <a:ea typeface="Calibri" panose="020F0502020204030204" pitchFamily="34" charset="0"/>
                          <a:cs typeface="Arial"/>
                        </a:rPr>
                        <a:t>المواضيع الأساسية </a:t>
                      </a:r>
                      <a:r>
                        <a:rPr lang="ar-YE" sz="1600" b="1">
                          <a:solidFill>
                            <a:schemeClr val="tx1"/>
                          </a:solidFill>
                          <a:effectLst/>
                          <a:latin typeface="Arial"/>
                          <a:ea typeface="Calibri" panose="020F0502020204030204" pitchFamily="34" charset="0"/>
                          <a:cs typeface="Arial"/>
                        </a:rPr>
                        <a:t>(</a:t>
                      </a:r>
                      <a:r>
                        <a:rPr lang="ar" sz="1600" b="1">
                          <a:solidFill>
                            <a:schemeClr val="tx1"/>
                          </a:solidFill>
                          <a:effectLst/>
                          <a:latin typeface="Arial"/>
                          <a:ea typeface="Calibri" panose="020F0502020204030204" pitchFamily="34" charset="0"/>
                          <a:cs typeface="Arial"/>
                        </a:rPr>
                        <a:t>تابع</a:t>
                      </a:r>
                      <a:r>
                        <a:rPr lang="ar-YE" sz="1600" b="1">
                          <a:solidFill>
                            <a:schemeClr val="tx1"/>
                          </a:solidFill>
                          <a:effectLst/>
                          <a:latin typeface="Arial"/>
                          <a:ea typeface="Calibri" panose="020F0502020204030204" pitchFamily="34" charset="0"/>
                          <a:cs typeface="Arial"/>
                        </a:rPr>
                        <a:t>)</a:t>
                      </a:r>
                      <a:endParaRPr lang="en-US" sz="1600" b="1">
                        <a:solidFill>
                          <a:schemeClr val="tx1"/>
                        </a:solidFill>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769899912"/>
                  </a:ext>
                </a:extLst>
              </a:tr>
              <a:tr h="508687">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4 م</a:t>
                      </a:r>
                    </a:p>
                  </a:txBody>
                  <a:tcPr marL="68580" marR="68580" marT="0" marB="0" anchor="ctr"/>
                </a:tc>
                <a:tc>
                  <a:txBody>
                    <a:bodyPr/>
                    <a:lstStyle/>
                    <a:p>
                      <a:pPr marL="0" marR="0" algn="r" rtl="1">
                        <a:lnSpc>
                          <a:spcPct val="150000"/>
                        </a:lnSpc>
                        <a:spcBef>
                          <a:spcPts val="0"/>
                        </a:spcBef>
                        <a:spcAft>
                          <a:spcPts val="0"/>
                        </a:spcAft>
                      </a:pPr>
                      <a:r>
                        <a:rPr lang="ar" sz="1600" b="1">
                          <a:effectLst/>
                          <a:latin typeface="Arial"/>
                          <a:cs typeface="Arial"/>
                        </a:rPr>
                        <a:t>ملخص اليوم الثاني</a:t>
                      </a:r>
                      <a:endParaRPr lang="en-US" sz="1600" b="1">
                        <a:effectLst/>
                        <a:latin typeface="Arial"/>
                        <a:ea typeface="Calibri" panose="020F0502020204030204" pitchFamily="34" charset="0"/>
                        <a:cs typeface="Arial"/>
                      </a:endParaRPr>
                    </a:p>
                  </a:txBody>
                  <a:tcPr marL="68580" marR="68580" marT="0" marB="0" anchor="ctr"/>
                </a:tc>
                <a:extLst>
                  <a:ext uri="{0D108BD9-81ED-4DB2-BD59-A6C34878D82A}">
                    <a16:rowId xmlns:a16="http://schemas.microsoft.com/office/drawing/2014/main" val="2982022257"/>
                  </a:ext>
                </a:extLst>
              </a:tr>
            </a:tbl>
          </a:graphicData>
        </a:graphic>
      </p:graphicFrame>
      <p:sp>
        <p:nvSpPr>
          <p:cNvPr id="4" name="Title 5">
            <a:extLst>
              <a:ext uri="{FF2B5EF4-FFF2-40B4-BE49-F238E27FC236}">
                <a16:creationId xmlns:a16="http://schemas.microsoft.com/office/drawing/2014/main" id="{A495B1A0-475F-AD0F-6CC9-6BFB9AD678B5}"/>
              </a:ext>
            </a:extLst>
          </p:cNvPr>
          <p:cNvSpPr>
            <a:spLocks noGrp="1"/>
          </p:cNvSpPr>
          <p:nvPr>
            <p:ph type="title"/>
          </p:nvPr>
        </p:nvSpPr>
        <p:spPr>
          <a:xfrm>
            <a:off x="1863853" y="356247"/>
            <a:ext cx="9528048" cy="905256"/>
          </a:xfrm>
        </p:spPr>
        <p:txBody>
          <a:bodyPr rtlCol="1">
            <a:normAutofit/>
          </a:bodyPr>
          <a:lstStyle/>
          <a:p>
            <a:r>
              <a:rPr lang="ar-YE" sz="4000"/>
              <a:t>الجدول الزمني للدورة – اليوم الثاني</a:t>
            </a:r>
            <a:endParaRPr lang="en-UK" sz="4000"/>
          </a:p>
        </p:txBody>
      </p:sp>
    </p:spTree>
    <p:extLst>
      <p:ext uri="{BB962C8B-B14F-4D97-AF65-F5344CB8AC3E}">
        <p14:creationId xmlns:p14="http://schemas.microsoft.com/office/powerpoint/2010/main" val="33605052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الوحدة الرابعة - النشاط</a:t>
            </a:r>
            <a:br>
              <a:rPr lang="en-GB"/>
            </a:br>
            <a:r>
              <a:rPr lang="ar">
                <a:solidFill>
                  <a:schemeClr val="accent4">
                    <a:lumMod val="75000"/>
                  </a:schemeClr>
                </a:solidFill>
              </a:rPr>
              <a:t>حساب الدرجة المعيارية "زي" (z)</a:t>
            </a:r>
            <a:endParaRPr lang="en-UK">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1305882" y="2485294"/>
            <a:ext cx="9685968" cy="3894692"/>
          </a:xfrm>
          <a:prstGeom prst="rect">
            <a:avLst/>
          </a:prstGeom>
        </p:spPr>
        <p:txBody>
          <a:bodyPr vert="horz" lIns="91440" tIns="45720" rIns="91440" bIns="45720" rtlCol="1">
            <a:normAutofit fontScale="92500" lnSpcReduction="20000"/>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1">
              <a:buFont typeface="+mj-lt"/>
              <a:buAutoNum type="arabicPeriod"/>
            </a:pPr>
            <a:r>
              <a:rPr lang="ar" sz="2200" b="1">
                <a:latin typeface="Arial" panose="020B0604020202020204" pitchFamily="34" charset="0"/>
                <a:cs typeface="Arial" panose="020B0604020202020204" pitchFamily="34" charset="0"/>
              </a:rPr>
              <a:t>طفلة</a:t>
            </a:r>
            <a:r>
              <a:rPr sz="2200" b="1">
                <a:latin typeface="Arial" panose="020B0604020202020204" pitchFamily="34" charset="0"/>
                <a:cs typeface="Arial" panose="020B0604020202020204" pitchFamily="34" charset="0"/>
              </a:rPr>
              <a:t> </a:t>
            </a:r>
            <a:r>
              <a:rPr sz="2200" b="1" err="1">
                <a:latin typeface="Arial" panose="020B0604020202020204" pitchFamily="34" charset="0"/>
                <a:cs typeface="Arial" panose="020B0604020202020204" pitchFamily="34" charset="0"/>
              </a:rPr>
              <a:t>عمرها</a:t>
            </a:r>
            <a:r>
              <a:rPr sz="2200" b="1">
                <a:latin typeface="Arial" panose="020B0604020202020204" pitchFamily="34" charset="0"/>
                <a:cs typeface="Arial" panose="020B0604020202020204" pitchFamily="34" charset="0"/>
              </a:rPr>
              <a:t> </a:t>
            </a:r>
            <a:r>
              <a:rPr lang="ar" sz="2200" b="1">
                <a:latin typeface="Arial" panose="020B0604020202020204" pitchFamily="34" charset="0"/>
                <a:cs typeface="Arial" panose="020B0604020202020204" pitchFamily="34" charset="0"/>
              </a:rPr>
              <a:t>10 أسابيع، يبلغ وزنها 3.2 كغ </a:t>
            </a:r>
            <a:r>
              <a:rPr sz="2200" b="1" err="1">
                <a:latin typeface="Arial" panose="020B0604020202020204" pitchFamily="34" charset="0"/>
                <a:cs typeface="Arial" panose="020B0604020202020204" pitchFamily="34" charset="0"/>
              </a:rPr>
              <a:t>وطولها</a:t>
            </a:r>
            <a:r>
              <a:rPr sz="2200" b="1">
                <a:latin typeface="Arial" panose="020B0604020202020204" pitchFamily="34" charset="0"/>
                <a:cs typeface="Arial" panose="020B0604020202020204" pitchFamily="34" charset="0"/>
              </a:rPr>
              <a:t> </a:t>
            </a:r>
            <a:r>
              <a:rPr lang="ar" sz="2200" b="1">
                <a:latin typeface="Arial" panose="020B0604020202020204" pitchFamily="34" charset="0"/>
                <a:cs typeface="Arial" panose="020B0604020202020204" pitchFamily="34" charset="0"/>
              </a:rPr>
              <a:t>57 سم</a:t>
            </a:r>
          </a:p>
          <a:p>
            <a:pPr marL="857250" lvl="1" indent="-342900"/>
            <a:r>
              <a:rPr lang="ar" sz="1600">
                <a:latin typeface="Arial" panose="020B0604020202020204" pitchFamily="34" charset="0"/>
                <a:cs typeface="Arial" panose="020B0604020202020204" pitchFamily="34" charset="0"/>
              </a:rPr>
              <a:t>ما هي الدرجة المعيارية "زي" (z) لنسبة الوزن مقابل العمر لها؟</a:t>
            </a:r>
          </a:p>
          <a:p>
            <a:pPr marL="857250" lvl="1" indent="-342900"/>
            <a:r>
              <a:rPr lang="ar" sz="1600">
                <a:latin typeface="Arial" panose="020B0604020202020204" pitchFamily="34" charset="0"/>
                <a:cs typeface="Arial" panose="020B0604020202020204" pitchFamily="34" charset="0"/>
              </a:rPr>
              <a:t>ما هي الدرجة المعيارية "زي" (z) لنسبة الوزن مقابل الطول لها؟</a:t>
            </a:r>
          </a:p>
          <a:p>
            <a:pPr marL="342900" indent="-342900">
              <a:buFont typeface="+mj-lt"/>
              <a:buAutoNum type="arabicPeriod"/>
            </a:pPr>
            <a:endParaRPr lang="en-US" sz="2200" b="1">
              <a:latin typeface="Arial" panose="020B0604020202020204" pitchFamily="34" charset="0"/>
              <a:cs typeface="Arial" panose="020B0604020202020204" pitchFamily="34" charset="0"/>
            </a:endParaRPr>
          </a:p>
          <a:p>
            <a:r>
              <a:rPr lang="ar-YE" sz="2200" b="1">
                <a:latin typeface="Arial" panose="020B0604020202020204" pitchFamily="34" charset="0"/>
                <a:cs typeface="Arial" panose="020B0604020202020204" pitchFamily="34" charset="0"/>
              </a:rPr>
              <a:t>2.</a:t>
            </a:r>
            <a:r>
              <a:rPr lang="ar" sz="2200" b="1">
                <a:latin typeface="Arial" panose="020B0604020202020204" pitchFamily="34" charset="0"/>
                <a:cs typeface="Arial" panose="020B0604020202020204" pitchFamily="34" charset="0"/>
              </a:rPr>
              <a:t> طفل عمره 4 أشهر وأسبوعين، يبلغ وزنه 5.5 كغ وطوله 61 سم</a:t>
            </a:r>
          </a:p>
          <a:p>
            <a:pPr marL="857250" lvl="1" indent="-342900">
              <a:lnSpc>
                <a:spcPct val="130000"/>
              </a:lnSpc>
            </a:pPr>
            <a:r>
              <a:rPr lang="ar" sz="1600">
                <a:latin typeface="Arial" panose="020B0604020202020204" pitchFamily="34" charset="0"/>
                <a:cs typeface="Arial" panose="020B0604020202020204" pitchFamily="34" charset="0"/>
              </a:rPr>
              <a:t>	ما هي الدرجة المعيارية "زي" (z) لنسبة الوزن مقابل العمر له؟</a:t>
            </a:r>
          </a:p>
          <a:p>
            <a:pPr marL="857250" lvl="1" indent="-342900">
              <a:lnSpc>
                <a:spcPct val="130000"/>
              </a:lnSpc>
            </a:pPr>
            <a:r>
              <a:rPr lang="ar" sz="1600">
                <a:latin typeface="Arial" panose="020B0604020202020204" pitchFamily="34" charset="0"/>
                <a:cs typeface="Arial" panose="020B0604020202020204" pitchFamily="34" charset="0"/>
              </a:rPr>
              <a:t>	ما هي الدرجة المعيارية "زي" (z) لنسبة الوزن مقابل الطول له؟</a:t>
            </a:r>
          </a:p>
          <a:p>
            <a:pPr rtl="1"/>
            <a:endParaRPr lang="en-US" sz="2000" b="1">
              <a:latin typeface="Arial" panose="020B0604020202020204" pitchFamily="34" charset="0"/>
              <a:cs typeface="Arial" panose="020B0604020202020204" pitchFamily="34" charset="0"/>
            </a:endParaRPr>
          </a:p>
          <a:p>
            <a:r>
              <a:rPr lang="ar-YE" sz="2000" b="1">
                <a:latin typeface="Arial" panose="020B0604020202020204" pitchFamily="34" charset="0"/>
                <a:cs typeface="Arial" panose="020B0604020202020204" pitchFamily="34" charset="0"/>
              </a:rPr>
              <a:t>3. </a:t>
            </a:r>
            <a:r>
              <a:rPr lang="ar" sz="2000" b="1">
                <a:latin typeface="Arial" panose="020B0604020202020204" pitchFamily="34" charset="0"/>
                <a:cs typeface="Arial" panose="020B0604020202020204" pitchFamily="34" charset="0"/>
              </a:rPr>
              <a:t> </a:t>
            </a:r>
            <a:r>
              <a:rPr lang="ar" sz="2200" b="1">
                <a:latin typeface="Arial" panose="020B0604020202020204" pitchFamily="34" charset="0"/>
                <a:cs typeface="Arial" panose="020B0604020202020204" pitchFamily="34" charset="0"/>
              </a:rPr>
              <a:t>طفلة عمرها 3 أسابيع، تزن 3.2 كغ يبلغ وزنها 3.3 كغ وطولها 56 سم</a:t>
            </a:r>
          </a:p>
          <a:p>
            <a:pPr marL="857250" lvl="1" indent="-342900">
              <a:lnSpc>
                <a:spcPct val="130000"/>
              </a:lnSpc>
            </a:pPr>
            <a:r>
              <a:rPr lang="ar" sz="1600">
                <a:latin typeface="Arial" panose="020B0604020202020204" pitchFamily="34" charset="0"/>
                <a:cs typeface="Arial" panose="020B0604020202020204" pitchFamily="34" charset="0"/>
              </a:rPr>
              <a:t>	</a:t>
            </a:r>
            <a:r>
              <a:rPr lang="ar" sz="1700">
                <a:latin typeface="Arial" panose="020B0604020202020204" pitchFamily="34" charset="0"/>
                <a:cs typeface="Arial" panose="020B0604020202020204" pitchFamily="34" charset="0"/>
              </a:rPr>
              <a:t>ما هي الدرجة المعيارية "زي" (z) لنسبة الوزن مقابل العمر لها؟	</a:t>
            </a:r>
          </a:p>
          <a:p>
            <a:pPr marL="857250" lvl="1" indent="-342900">
              <a:lnSpc>
                <a:spcPct val="130000"/>
              </a:lnSpc>
            </a:pPr>
            <a:r>
              <a:rPr lang="ar" sz="1700">
                <a:latin typeface="Arial" panose="020B0604020202020204" pitchFamily="34" charset="0"/>
                <a:cs typeface="Arial" panose="020B0604020202020204" pitchFamily="34" charset="0"/>
              </a:rPr>
              <a:t>	ما هي الدرجة المعيارية "زي" (z) لنسبة الوزن مقابل الطول لها</a:t>
            </a:r>
            <a:r>
              <a:rPr lang="ar" sz="1600">
                <a:latin typeface="Arial" panose="020B0604020202020204" pitchFamily="34" charset="0"/>
                <a:cs typeface="Arial" panose="020B0604020202020204" pitchFamily="34" charset="0"/>
              </a:rPr>
              <a:t>؟</a:t>
            </a: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 sz="3600" b="1">
                <a:solidFill>
                  <a:schemeClr val="accent4">
                    <a:lumMod val="75000"/>
                  </a:schemeClr>
                </a:solidFill>
                <a:latin typeface="Arial" panose="020B0604020202020204" pitchFamily="34" charset="0"/>
                <a:cs typeface="Arial" panose="020B0604020202020204" pitchFamily="34" charset="0"/>
              </a:rPr>
              <a:t>لنبدأ </a:t>
            </a:r>
            <a:r>
              <a:rPr lang="ar-YE" sz="3600" b="1">
                <a:solidFill>
                  <a:schemeClr val="accent4">
                    <a:lumMod val="75000"/>
                  </a:schemeClr>
                </a:solidFill>
                <a:latin typeface="Arial" panose="020B0604020202020204" pitchFamily="34" charset="0"/>
                <a:cs typeface="Arial" panose="020B0604020202020204" pitchFamily="34" charset="0"/>
              </a:rPr>
              <a:t>الممارسة بواسطة </a:t>
            </a:r>
            <a:r>
              <a:rPr lang="ar" sz="3600" b="1">
                <a:solidFill>
                  <a:schemeClr val="accent4">
                    <a:lumMod val="75000"/>
                  </a:schemeClr>
                </a:solidFill>
                <a:latin typeface="Arial" panose="020B0604020202020204" pitchFamily="34" charset="0"/>
                <a:cs typeface="Arial" panose="020B0604020202020204" pitchFamily="34" charset="0"/>
              </a:rPr>
              <a:t>التم</a:t>
            </a:r>
            <a:r>
              <a:rPr lang="ar-YE" sz="3600" b="1">
                <a:solidFill>
                  <a:schemeClr val="accent4">
                    <a:lumMod val="75000"/>
                  </a:schemeClr>
                </a:solidFill>
                <a:latin typeface="Arial" panose="020B0604020202020204" pitchFamily="34" charset="0"/>
                <a:cs typeface="Arial" panose="020B0604020202020204" pitchFamily="34" charset="0"/>
              </a:rPr>
              <a:t>ا</a:t>
            </a:r>
            <a:r>
              <a:rPr lang="ar" sz="3600" b="1">
                <a:solidFill>
                  <a:schemeClr val="accent4">
                    <a:lumMod val="75000"/>
                  </a:schemeClr>
                </a:solidFill>
                <a:latin typeface="Arial" panose="020B0604020202020204" pitchFamily="34" charset="0"/>
                <a:cs typeface="Arial" panose="020B0604020202020204" pitchFamily="34" charset="0"/>
              </a:rPr>
              <a:t>رين</a:t>
            </a:r>
            <a:endParaRPr lang="en-UK" sz="3600" b="1">
              <a:solidFill>
                <a:schemeClr val="accent4">
                  <a:lumMod val="75000"/>
                </a:schemeClr>
              </a:solidFill>
              <a:latin typeface="Arial" panose="020B0604020202020204" pitchFamily="34" charset="0"/>
            </a:endParaRPr>
          </a:p>
        </p:txBody>
      </p:sp>
    </p:spTree>
    <p:extLst>
      <p:ext uri="{BB962C8B-B14F-4D97-AF65-F5344CB8AC3E}">
        <p14:creationId xmlns:p14="http://schemas.microsoft.com/office/powerpoint/2010/main" val="3351941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الوحدة الرابعة - النشاط</a:t>
            </a:r>
            <a:br>
              <a:rPr lang="en-GB"/>
            </a:br>
            <a:r>
              <a:rPr lang="ar">
                <a:solidFill>
                  <a:schemeClr val="accent4">
                    <a:lumMod val="75000"/>
                  </a:schemeClr>
                </a:solidFill>
              </a:rPr>
              <a:t>حساب الدرجة المعيارية "زي" (z)</a:t>
            </a:r>
            <a:endParaRPr lang="en-UK">
              <a:solidFill>
                <a:schemeClr val="accent4">
                  <a:lumMod val="75000"/>
                </a:schemeClr>
              </a:solidFill>
            </a:endParaRPr>
          </a:p>
        </p:txBody>
      </p:sp>
      <p:sp>
        <p:nvSpPr>
          <p:cNvPr id="3" name="Content Placeholder 2">
            <a:extLst>
              <a:ext uri="{FF2B5EF4-FFF2-40B4-BE49-F238E27FC236}">
                <a16:creationId xmlns:a16="http://schemas.microsoft.com/office/drawing/2014/main" id="{D81108D7-BF35-B018-0788-C49B59E49172}"/>
              </a:ext>
            </a:extLst>
          </p:cNvPr>
          <p:cNvSpPr txBox="1">
            <a:spLocks/>
          </p:cNvSpPr>
          <p:nvPr/>
        </p:nvSpPr>
        <p:spPr>
          <a:xfrm>
            <a:off x="1305882" y="2485294"/>
            <a:ext cx="9685968" cy="3894692"/>
          </a:xfrm>
          <a:prstGeom prst="rect">
            <a:avLst/>
          </a:prstGeom>
        </p:spPr>
        <p:txBody>
          <a:bodyPr vert="horz" lIns="91440" tIns="45720" rIns="91440" bIns="45720" rtlCol="1">
            <a:normAutofit fontScale="85000" lnSpcReduction="20000"/>
          </a:bodyPr>
          <a:lstStyle>
            <a:lvl1pPr marL="0" indent="0" algn="r" defTabSz="914400" rtl="1" eaLnBrk="1" latinLnBrk="0" hangingPunct="1">
              <a:lnSpc>
                <a:spcPct val="120000"/>
              </a:lnSpc>
              <a:spcBef>
                <a:spcPts val="0"/>
              </a:spcBef>
              <a:buFontTx/>
              <a:buNone/>
              <a:defRPr sz="2400" b="0" i="0" kern="1200">
                <a:solidFill>
                  <a:schemeClr val="tx1"/>
                </a:solidFill>
                <a:latin typeface="+mn-lt"/>
                <a:ea typeface="Lato" panose="020F0502020204030203" pitchFamily="34" charset="0"/>
                <a:cs typeface="Lato" panose="020F0502020204030203" pitchFamily="34" charset="0"/>
              </a:defRPr>
            </a:lvl1pPr>
            <a:lvl2pPr marL="228600" indent="-228600" algn="r" defTabSz="914400" rtl="1" eaLnBrk="1" latinLnBrk="0" hangingPunct="1">
              <a:lnSpc>
                <a:spcPct val="120000"/>
              </a:lnSpc>
              <a:spcBef>
                <a:spcPts val="1000"/>
              </a:spcBef>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2pPr>
            <a:lvl3pPr marL="457200" indent="-228600" algn="r" defTabSz="914400" rtl="1" eaLnBrk="1" latinLnBrk="0" hangingPunct="1">
              <a:lnSpc>
                <a:spcPct val="120000"/>
              </a:lnSpc>
              <a:spcBef>
                <a:spcPts val="1000"/>
              </a:spcBef>
              <a:buFont typeface="Arial" panose="020B0604020202020204" pitchFamily="34" charset="0"/>
              <a:buChar char="•"/>
              <a:defRPr sz="2200" b="0" i="0" kern="1200">
                <a:solidFill>
                  <a:schemeClr val="tx1"/>
                </a:solidFill>
                <a:latin typeface="+mn-lt"/>
                <a:ea typeface="Lato" panose="020F0502020204030203" pitchFamily="34" charset="0"/>
                <a:cs typeface="Lato" panose="020F0502020204030203" pitchFamily="34" charset="0"/>
              </a:defRPr>
            </a:lvl3pPr>
            <a:lvl4pPr marL="685800" indent="-228600" algn="r" defTabSz="914400" rtl="1" eaLnBrk="1" latinLnBrk="0" hangingPunct="1">
              <a:lnSpc>
                <a:spcPct val="120000"/>
              </a:lnSpc>
              <a:spcBef>
                <a:spcPts val="10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4pPr>
            <a:lvl5pPr marL="914400" indent="-228600" algn="r" defTabSz="914400" rtl="1" eaLnBrk="1" latinLnBrk="0" hangingPunct="1">
              <a:lnSpc>
                <a:spcPct val="120000"/>
              </a:lnSpc>
              <a:spcBef>
                <a:spcPts val="500"/>
              </a:spcBef>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rtl="1">
              <a:buFont typeface="+mj-lt"/>
              <a:buAutoNum type="arabicPeriod"/>
            </a:pPr>
            <a:r>
              <a:rPr lang="ar" sz="2200" b="1">
                <a:latin typeface="Arial" panose="020B0604020202020204" pitchFamily="34" charset="0"/>
                <a:cs typeface="Arial" panose="020B0604020202020204" pitchFamily="34" charset="0"/>
              </a:rPr>
              <a:t>طفلة</a:t>
            </a:r>
            <a:r>
              <a:rPr sz="2200" b="1">
                <a:latin typeface="Arial" panose="020B0604020202020204" pitchFamily="34" charset="0"/>
                <a:cs typeface="Arial" panose="020B0604020202020204" pitchFamily="34" charset="0"/>
              </a:rPr>
              <a:t> </a:t>
            </a:r>
            <a:r>
              <a:rPr sz="2200" b="1" err="1">
                <a:latin typeface="Arial" panose="020B0604020202020204" pitchFamily="34" charset="0"/>
                <a:cs typeface="Arial" panose="020B0604020202020204" pitchFamily="34" charset="0"/>
              </a:rPr>
              <a:t>عمرها</a:t>
            </a:r>
            <a:r>
              <a:rPr sz="2200" b="1">
                <a:latin typeface="Arial" panose="020B0604020202020204" pitchFamily="34" charset="0"/>
                <a:cs typeface="Arial" panose="020B0604020202020204" pitchFamily="34" charset="0"/>
              </a:rPr>
              <a:t> </a:t>
            </a:r>
            <a:r>
              <a:rPr lang="ar" sz="2200" b="1">
                <a:latin typeface="Arial" panose="020B0604020202020204" pitchFamily="34" charset="0"/>
                <a:cs typeface="Arial" panose="020B0604020202020204" pitchFamily="34" charset="0"/>
              </a:rPr>
              <a:t>10 أسابيع، يبلغ وزنها 3.2 كغ </a:t>
            </a:r>
            <a:r>
              <a:rPr sz="2200" b="1" err="1">
                <a:latin typeface="Arial" panose="020B0604020202020204" pitchFamily="34" charset="0"/>
                <a:cs typeface="Arial" panose="020B0604020202020204" pitchFamily="34" charset="0"/>
              </a:rPr>
              <a:t>وطولها</a:t>
            </a:r>
            <a:r>
              <a:rPr sz="2200" b="1">
                <a:latin typeface="Arial" panose="020B0604020202020204" pitchFamily="34" charset="0"/>
                <a:cs typeface="Arial" panose="020B0604020202020204" pitchFamily="34" charset="0"/>
              </a:rPr>
              <a:t> </a:t>
            </a:r>
            <a:r>
              <a:rPr lang="ar" sz="2200" b="1">
                <a:latin typeface="Arial" panose="020B0604020202020204" pitchFamily="34" charset="0"/>
                <a:cs typeface="Arial" panose="020B0604020202020204" pitchFamily="34" charset="0"/>
              </a:rPr>
              <a:t>57 سم</a:t>
            </a:r>
          </a:p>
          <a:p>
            <a:pPr marL="857250" lvl="1" indent="-342900"/>
            <a:r>
              <a:rPr lang="ar" sz="1600">
                <a:latin typeface="Arial" panose="020B0604020202020204" pitchFamily="34" charset="0"/>
                <a:cs typeface="Arial" panose="020B0604020202020204" pitchFamily="34" charset="0"/>
              </a:rPr>
              <a:t>ما هي الدرجة المعيارية "زي" (z) لنسبة الوزن مقابل العمر لها؟</a:t>
            </a:r>
            <a:r>
              <a:rPr lang="ar-YE" sz="1600">
                <a:latin typeface="Arial" panose="020B0604020202020204" pitchFamily="34" charset="0"/>
                <a:cs typeface="Arial" panose="020B0604020202020204" pitchFamily="34" charset="0"/>
              </a:rPr>
              <a:t> </a:t>
            </a:r>
            <a:r>
              <a:rPr lang="ar-YE" sz="1600">
                <a:solidFill>
                  <a:schemeClr val="accent1"/>
                </a:solidFill>
                <a:latin typeface="Arial" panose="020B0604020202020204" pitchFamily="34" charset="0"/>
                <a:cs typeface="Arial" panose="020B0604020202020204" pitchFamily="34" charset="0"/>
              </a:rPr>
              <a:t>أقل من -3.0</a:t>
            </a:r>
            <a:endParaRPr lang="ar" sz="1600">
              <a:solidFill>
                <a:schemeClr val="accent1"/>
              </a:solidFill>
              <a:latin typeface="Arial" panose="020B0604020202020204" pitchFamily="34" charset="0"/>
              <a:cs typeface="Arial" panose="020B0604020202020204" pitchFamily="34" charset="0"/>
            </a:endParaRPr>
          </a:p>
          <a:p>
            <a:pPr marL="857250" lvl="1" indent="-342900"/>
            <a:r>
              <a:rPr lang="ar" sz="1600">
                <a:latin typeface="Arial" panose="020B0604020202020204" pitchFamily="34" charset="0"/>
                <a:cs typeface="Arial" panose="020B0604020202020204" pitchFamily="34" charset="0"/>
              </a:rPr>
              <a:t>ما هي الدرجة المعيارية "زي" (z) لنسبة الوزن مقابل الطول لها؟</a:t>
            </a:r>
            <a:r>
              <a:rPr lang="ar-YE" sz="1600">
                <a:latin typeface="Arial" panose="020B0604020202020204" pitchFamily="34" charset="0"/>
                <a:cs typeface="Arial" panose="020B0604020202020204" pitchFamily="34" charset="0"/>
              </a:rPr>
              <a:t> </a:t>
            </a:r>
            <a:r>
              <a:rPr lang="ar" sz="1600" b="1">
                <a:solidFill>
                  <a:schemeClr val="accent4">
                    <a:lumMod val="75000"/>
                  </a:schemeClr>
                </a:solidFill>
                <a:latin typeface="Arial" panose="020B0604020202020204" pitchFamily="34" charset="0"/>
                <a:cs typeface="Arial" panose="020B0604020202020204" pitchFamily="34" charset="0"/>
              </a:rPr>
              <a:t>&lt;-3.0</a:t>
            </a:r>
            <a:endParaRPr lang="ar" sz="1600">
              <a:latin typeface="Arial" panose="020B0604020202020204" pitchFamily="34" charset="0"/>
              <a:cs typeface="Arial" panose="020B0604020202020204" pitchFamily="34" charset="0"/>
            </a:endParaRPr>
          </a:p>
          <a:p>
            <a:pPr marL="342900" indent="-342900">
              <a:buFont typeface="+mj-lt"/>
              <a:buAutoNum type="arabicPeriod"/>
            </a:pPr>
            <a:endParaRPr lang="en-US" sz="2200" b="1">
              <a:latin typeface="Arial" panose="020B0604020202020204" pitchFamily="34" charset="0"/>
              <a:cs typeface="Arial" panose="020B0604020202020204" pitchFamily="34" charset="0"/>
            </a:endParaRPr>
          </a:p>
          <a:p>
            <a:r>
              <a:rPr lang="ar-YE" sz="2200" b="1">
                <a:latin typeface="Arial" panose="020B0604020202020204" pitchFamily="34" charset="0"/>
                <a:cs typeface="Arial" panose="020B0604020202020204" pitchFamily="34" charset="0"/>
              </a:rPr>
              <a:t>2.</a:t>
            </a:r>
            <a:r>
              <a:rPr lang="ar" sz="2200" b="1">
                <a:latin typeface="Arial" panose="020B0604020202020204" pitchFamily="34" charset="0"/>
                <a:cs typeface="Arial" panose="020B0604020202020204" pitchFamily="34" charset="0"/>
              </a:rPr>
              <a:t> طفل عمره 4 أشهر وأسبوعين، يبلغ وزنه 5.5 كغ وطوله 61 سم</a:t>
            </a:r>
          </a:p>
          <a:p>
            <a:pPr marL="857250" lvl="1" indent="-342900">
              <a:lnSpc>
                <a:spcPct val="130000"/>
              </a:lnSpc>
            </a:pPr>
            <a:r>
              <a:rPr lang="ar" sz="1600">
                <a:latin typeface="Arial" panose="020B0604020202020204" pitchFamily="34" charset="0"/>
                <a:cs typeface="Arial" panose="020B0604020202020204" pitchFamily="34" charset="0"/>
              </a:rPr>
              <a:t>	ما هي الدرجة المعيارية "زي" (z) لنسبة الوزن مقابل العمر له؟</a:t>
            </a:r>
            <a:r>
              <a:rPr lang="ar-YE" sz="1600">
                <a:latin typeface="Arial" panose="020B0604020202020204" pitchFamily="34" charset="0"/>
                <a:cs typeface="Arial" panose="020B0604020202020204" pitchFamily="34" charset="0"/>
              </a:rPr>
              <a:t> </a:t>
            </a:r>
            <a:r>
              <a:rPr lang="ar" sz="1600" b="1">
                <a:solidFill>
                  <a:schemeClr val="accent4">
                    <a:lumMod val="75000"/>
                  </a:schemeClr>
                </a:solidFill>
                <a:latin typeface="Arial" panose="020B0604020202020204" pitchFamily="34" charset="0"/>
                <a:cs typeface="Arial" panose="020B0604020202020204" pitchFamily="34" charset="0"/>
              </a:rPr>
              <a:t>أقل من -2.0</a:t>
            </a:r>
            <a:endParaRPr lang="ar" sz="1600">
              <a:latin typeface="Arial" panose="020B0604020202020204" pitchFamily="34" charset="0"/>
              <a:cs typeface="Arial" panose="020B0604020202020204" pitchFamily="34" charset="0"/>
            </a:endParaRPr>
          </a:p>
          <a:p>
            <a:pPr marL="857250" lvl="1" indent="-342900">
              <a:lnSpc>
                <a:spcPct val="130000"/>
              </a:lnSpc>
            </a:pPr>
            <a:r>
              <a:rPr lang="ar" sz="1600">
                <a:latin typeface="Arial" panose="020B0604020202020204" pitchFamily="34" charset="0"/>
                <a:cs typeface="Arial" panose="020B0604020202020204" pitchFamily="34" charset="0"/>
              </a:rPr>
              <a:t>	ما هي الدرجة المعيارية "زي" (z) لنسبة الوزن مقابل الطول له؟</a:t>
            </a:r>
            <a:r>
              <a:rPr lang="ar-YE" sz="1600">
                <a:latin typeface="Arial" panose="020B0604020202020204" pitchFamily="34" charset="0"/>
                <a:cs typeface="Arial" panose="020B0604020202020204" pitchFamily="34" charset="0"/>
              </a:rPr>
              <a:t> </a:t>
            </a:r>
            <a:r>
              <a:rPr lang="ar" sz="1600" b="1">
                <a:solidFill>
                  <a:schemeClr val="accent4">
                    <a:lumMod val="75000"/>
                  </a:schemeClr>
                </a:solidFill>
                <a:latin typeface="Arial" panose="020B0604020202020204" pitchFamily="34" charset="0"/>
                <a:cs typeface="Arial" panose="020B0604020202020204" pitchFamily="34" charset="0"/>
              </a:rPr>
              <a:t>أقل من -1.0</a:t>
            </a:r>
            <a:endParaRPr lang="ar" sz="1600">
              <a:latin typeface="Arial" panose="020B0604020202020204" pitchFamily="34" charset="0"/>
              <a:cs typeface="Arial" panose="020B0604020202020204" pitchFamily="34" charset="0"/>
            </a:endParaRPr>
          </a:p>
          <a:p>
            <a:pPr rtl="1"/>
            <a:endParaRPr lang="en-US" sz="2000" b="1">
              <a:latin typeface="Arial" panose="020B0604020202020204" pitchFamily="34" charset="0"/>
              <a:cs typeface="Arial" panose="020B0604020202020204" pitchFamily="34" charset="0"/>
            </a:endParaRPr>
          </a:p>
          <a:p>
            <a:r>
              <a:rPr lang="ar-YE" sz="2000" b="1">
                <a:latin typeface="Arial" panose="020B0604020202020204" pitchFamily="34" charset="0"/>
                <a:cs typeface="Arial" panose="020B0604020202020204" pitchFamily="34" charset="0"/>
              </a:rPr>
              <a:t>3. </a:t>
            </a:r>
            <a:r>
              <a:rPr lang="ar" sz="2000" b="1">
                <a:latin typeface="Arial" panose="020B0604020202020204" pitchFamily="34" charset="0"/>
                <a:cs typeface="Arial" panose="020B0604020202020204" pitchFamily="34" charset="0"/>
              </a:rPr>
              <a:t> </a:t>
            </a:r>
            <a:r>
              <a:rPr lang="ar" sz="2200" b="1">
                <a:latin typeface="Arial" panose="020B0604020202020204" pitchFamily="34" charset="0"/>
                <a:cs typeface="Arial" panose="020B0604020202020204" pitchFamily="34" charset="0"/>
              </a:rPr>
              <a:t>طفلة عمرها 3 أسابيع، تزن 3.2 كغ يبلغ وزنها 3.3 كغ وطولها 56 سم</a:t>
            </a:r>
          </a:p>
          <a:p>
            <a:pPr marL="857250" lvl="1" indent="-342900">
              <a:lnSpc>
                <a:spcPct val="130000"/>
              </a:lnSpc>
            </a:pPr>
            <a:r>
              <a:rPr lang="ar" sz="1600">
                <a:latin typeface="Arial" panose="020B0604020202020204" pitchFamily="34" charset="0"/>
                <a:cs typeface="Arial" panose="020B0604020202020204" pitchFamily="34" charset="0"/>
              </a:rPr>
              <a:t>	</a:t>
            </a:r>
            <a:r>
              <a:rPr lang="ar" sz="1700">
                <a:latin typeface="Arial" panose="020B0604020202020204" pitchFamily="34" charset="0"/>
                <a:cs typeface="Arial" panose="020B0604020202020204" pitchFamily="34" charset="0"/>
              </a:rPr>
              <a:t>ما هي الدرجة المعيارية "زي" (z) لنسبة الوزن مقابل العمر لها؟</a:t>
            </a:r>
            <a:r>
              <a:rPr lang="ar-YE" sz="1700">
                <a:latin typeface="Arial" panose="020B0604020202020204" pitchFamily="34" charset="0"/>
                <a:cs typeface="Arial" panose="020B0604020202020204" pitchFamily="34" charset="0"/>
              </a:rPr>
              <a:t> </a:t>
            </a:r>
            <a:r>
              <a:rPr lang="ar" sz="1800" b="1">
                <a:solidFill>
                  <a:schemeClr val="accent4">
                    <a:lumMod val="75000"/>
                  </a:schemeClr>
                </a:solidFill>
                <a:latin typeface="Arial" panose="020B0604020202020204" pitchFamily="34" charset="0"/>
                <a:cs typeface="Arial" panose="020B0604020202020204" pitchFamily="34" charset="0"/>
              </a:rPr>
              <a:t>بين 0 و-2</a:t>
            </a:r>
            <a:endParaRPr lang="ar" sz="1700">
              <a:latin typeface="Arial" panose="020B0604020202020204" pitchFamily="34" charset="0"/>
              <a:cs typeface="Arial" panose="020B0604020202020204" pitchFamily="34" charset="0"/>
            </a:endParaRPr>
          </a:p>
          <a:p>
            <a:pPr marL="857250" lvl="1" indent="-342900">
              <a:lnSpc>
                <a:spcPct val="130000"/>
              </a:lnSpc>
            </a:pPr>
            <a:r>
              <a:rPr lang="ar" sz="1700">
                <a:latin typeface="Arial" panose="020B0604020202020204" pitchFamily="34" charset="0"/>
                <a:cs typeface="Arial" panose="020B0604020202020204" pitchFamily="34" charset="0"/>
              </a:rPr>
              <a:t>	ما هي الدرجة المعيارية "زي" (z) لنسبة الوزن مقابل الطول لها</a:t>
            </a:r>
            <a:r>
              <a:rPr lang="ar" sz="1600">
                <a:latin typeface="Arial" panose="020B0604020202020204" pitchFamily="34" charset="0"/>
                <a:cs typeface="Arial" panose="020B0604020202020204" pitchFamily="34" charset="0"/>
              </a:rPr>
              <a:t>؟</a:t>
            </a:r>
            <a:r>
              <a:rPr lang="ar-YE" sz="1600">
                <a:latin typeface="Arial" panose="020B0604020202020204" pitchFamily="34" charset="0"/>
                <a:cs typeface="Arial" panose="020B0604020202020204" pitchFamily="34" charset="0"/>
              </a:rPr>
              <a:t> </a:t>
            </a:r>
            <a:r>
              <a:rPr lang="ar" sz="1600" b="1">
                <a:solidFill>
                  <a:schemeClr val="accent4">
                    <a:lumMod val="75000"/>
                  </a:schemeClr>
                </a:solidFill>
                <a:latin typeface="Arial" panose="020B0604020202020204" pitchFamily="34" charset="0"/>
                <a:cs typeface="Arial" panose="020B0604020202020204" pitchFamily="34" charset="0"/>
              </a:rPr>
              <a:t>&lt;-3.0</a:t>
            </a:r>
            <a:endParaRPr lang="ar" sz="1600">
              <a:latin typeface="Arial" panose="020B0604020202020204" pitchFamily="34" charset="0"/>
              <a:cs typeface="Arial" panose="020B0604020202020204" pitchFamily="34" charset="0"/>
            </a:endParaRPr>
          </a:p>
        </p:txBody>
      </p:sp>
      <p:sp>
        <p:nvSpPr>
          <p:cNvPr id="4" name="Title 5">
            <a:extLst>
              <a:ext uri="{FF2B5EF4-FFF2-40B4-BE49-F238E27FC236}">
                <a16:creationId xmlns:a16="http://schemas.microsoft.com/office/drawing/2014/main" id="{D0C499F1-CBF7-53B5-7EE2-58345A952BC4}"/>
              </a:ext>
            </a:extLst>
          </p:cNvPr>
          <p:cNvSpPr txBox="1">
            <a:spLocks/>
          </p:cNvSpPr>
          <p:nvPr/>
        </p:nvSpPr>
        <p:spPr>
          <a:xfrm>
            <a:off x="832103" y="1739222"/>
            <a:ext cx="10580311" cy="905256"/>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 sz="3600" b="1">
                <a:solidFill>
                  <a:schemeClr val="accent4">
                    <a:lumMod val="75000"/>
                  </a:schemeClr>
                </a:solidFill>
                <a:latin typeface="Arial" panose="020B0604020202020204" pitchFamily="34" charset="0"/>
                <a:cs typeface="Arial" panose="020B0604020202020204" pitchFamily="34" charset="0"/>
              </a:rPr>
              <a:t>لنبدأ </a:t>
            </a:r>
            <a:r>
              <a:rPr lang="ar-YE" sz="3600" b="1">
                <a:solidFill>
                  <a:schemeClr val="accent4">
                    <a:lumMod val="75000"/>
                  </a:schemeClr>
                </a:solidFill>
                <a:latin typeface="Arial" panose="020B0604020202020204" pitchFamily="34" charset="0"/>
                <a:cs typeface="Arial" panose="020B0604020202020204" pitchFamily="34" charset="0"/>
              </a:rPr>
              <a:t>الممارسة بواسطة </a:t>
            </a:r>
            <a:r>
              <a:rPr lang="ar" sz="3600" b="1">
                <a:solidFill>
                  <a:schemeClr val="accent4">
                    <a:lumMod val="75000"/>
                  </a:schemeClr>
                </a:solidFill>
                <a:latin typeface="Arial" panose="020B0604020202020204" pitchFamily="34" charset="0"/>
                <a:cs typeface="Arial" panose="020B0604020202020204" pitchFamily="34" charset="0"/>
              </a:rPr>
              <a:t>التم</a:t>
            </a:r>
            <a:r>
              <a:rPr lang="ar-YE" sz="3600" b="1">
                <a:solidFill>
                  <a:schemeClr val="accent4">
                    <a:lumMod val="75000"/>
                  </a:schemeClr>
                </a:solidFill>
                <a:latin typeface="Arial" panose="020B0604020202020204" pitchFamily="34" charset="0"/>
                <a:cs typeface="Arial" panose="020B0604020202020204" pitchFamily="34" charset="0"/>
              </a:rPr>
              <a:t>ا</a:t>
            </a:r>
            <a:r>
              <a:rPr lang="ar" sz="3600" b="1">
                <a:solidFill>
                  <a:schemeClr val="accent4">
                    <a:lumMod val="75000"/>
                  </a:schemeClr>
                </a:solidFill>
                <a:latin typeface="Arial" panose="020B0604020202020204" pitchFamily="34" charset="0"/>
                <a:cs typeface="Arial" panose="020B0604020202020204" pitchFamily="34" charset="0"/>
              </a:rPr>
              <a:t>رين</a:t>
            </a:r>
            <a:endParaRPr lang="en-UK" sz="3600" b="1">
              <a:solidFill>
                <a:schemeClr val="accent4">
                  <a:lumMod val="75000"/>
                </a:schemeClr>
              </a:solidFill>
              <a:latin typeface="Arial" panose="020B0604020202020204" pitchFamily="34" charset="0"/>
            </a:endParaRPr>
          </a:p>
        </p:txBody>
      </p:sp>
    </p:spTree>
    <p:extLst>
      <p:ext uri="{BB962C8B-B14F-4D97-AF65-F5344CB8AC3E}">
        <p14:creationId xmlns:p14="http://schemas.microsoft.com/office/powerpoint/2010/main" val="1302730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نمو الرضيع</a:t>
            </a:r>
            <a:br>
              <a:rPr lang="en-GB"/>
            </a:br>
            <a:r>
              <a:rPr lang="ar">
                <a:solidFill>
                  <a:schemeClr val="accent1"/>
                </a:solidFill>
              </a:rPr>
              <a:t>كيفية قياس محيط منتصف الذراع العلوي</a:t>
            </a:r>
            <a:r>
              <a:rPr lang="ar-YE">
                <a:solidFill>
                  <a:schemeClr val="accent1"/>
                </a:solidFill>
              </a:rPr>
              <a:t> (المواك)</a:t>
            </a:r>
            <a:endParaRPr lang="en-UK">
              <a:solidFill>
                <a:schemeClr val="accent1"/>
              </a:solidFill>
            </a:endParaRPr>
          </a:p>
        </p:txBody>
      </p:sp>
      <p:pic>
        <p:nvPicPr>
          <p:cNvPr id="7" name="Online Media 6" title="قياس المواك">
            <a:hlinkClick r:id="" action="ppaction://media"/>
            <a:extLst>
              <a:ext uri="{FF2B5EF4-FFF2-40B4-BE49-F238E27FC236}">
                <a16:creationId xmlns:a16="http://schemas.microsoft.com/office/drawing/2014/main" id="{5BC89792-FFFC-3AD0-85A2-F01A5661AE00}"/>
              </a:ext>
            </a:extLst>
          </p:cNvPr>
          <p:cNvPicPr>
            <a:picLocks noRot="1" noChangeAspect="1"/>
          </p:cNvPicPr>
          <p:nvPr>
            <a:videoFile r:link="rId1"/>
          </p:nvPr>
        </p:nvPicPr>
        <p:blipFill>
          <a:blip r:embed="rId4"/>
          <a:stretch>
            <a:fillRect/>
          </a:stretch>
        </p:blipFill>
        <p:spPr>
          <a:xfrm>
            <a:off x="2151812" y="1719413"/>
            <a:ext cx="7902755" cy="4195553"/>
          </a:xfrm>
          <a:prstGeom prst="rect">
            <a:avLst/>
          </a:prstGeom>
        </p:spPr>
      </p:pic>
    </p:spTree>
    <p:extLst>
      <p:ext uri="{BB962C8B-B14F-4D97-AF65-F5344CB8AC3E}">
        <p14:creationId xmlns:p14="http://schemas.microsoft.com/office/powerpoint/2010/main" val="1101264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نمو الرضيع</a:t>
            </a:r>
            <a:br>
              <a:rPr lang="en-GB"/>
            </a:br>
            <a:r>
              <a:rPr lang="ar">
                <a:solidFill>
                  <a:schemeClr val="accent1"/>
                </a:solidFill>
              </a:rPr>
              <a:t>قياس محيط منتصف الذراع العلوي عند الرُضّع</a:t>
            </a:r>
            <a:endParaRPr lang="en-UK">
              <a:solidFill>
                <a:schemeClr val="accent1"/>
              </a:solidFill>
            </a:endParaRPr>
          </a:p>
        </p:txBody>
      </p:sp>
      <p:pic>
        <p:nvPicPr>
          <p:cNvPr id="7" name="Picture 2" descr="How to Measure MUAC (linked to Module 2 of NACS User's Guide)">
            <a:extLst>
              <a:ext uri="{FF2B5EF4-FFF2-40B4-BE49-F238E27FC236}">
                <a16:creationId xmlns:a16="http://schemas.microsoft.com/office/drawing/2014/main" id="{78BD98CC-F69E-A95E-D736-BEBC1229D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381" y="2597761"/>
            <a:ext cx="9862070" cy="2772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971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r>
              <a:rPr lang="ar">
                <a:latin typeface="Arial"/>
                <a:cs typeface="Arial"/>
              </a:rPr>
              <a:t>نمو الرضيع</a:t>
            </a:r>
            <a:br>
              <a:rPr lang="en-GB"/>
            </a:br>
            <a:r>
              <a:rPr lang="ar">
                <a:solidFill>
                  <a:schemeClr val="accent1"/>
                </a:solidFill>
                <a:latin typeface="Arial"/>
                <a:cs typeface="Arial"/>
              </a:rPr>
              <a:t>قياس محيط منتصف الذراع العلوي عند الرُضّع: العتبات الخاصة</a:t>
            </a:r>
            <a:r>
              <a:rPr lang="ar-YE">
                <a:solidFill>
                  <a:schemeClr val="accent1"/>
                </a:solidFill>
                <a:latin typeface="Arial"/>
                <a:cs typeface="Arial"/>
              </a:rPr>
              <a:t> ف</a:t>
            </a:r>
            <a:r>
              <a:rPr lang="ar-YE">
                <a:solidFill>
                  <a:srgbClr val="C00000"/>
                </a:solidFill>
                <a:latin typeface="Arial"/>
                <a:cs typeface="Arial"/>
              </a:rPr>
              <a:t>ي</a:t>
            </a:r>
            <a:r>
              <a:rPr lang="ar">
                <a:solidFill>
                  <a:srgbClr val="C00000"/>
                </a:solidFill>
                <a:latin typeface="Arial"/>
                <a:cs typeface="Arial"/>
              </a:rPr>
              <a:t> </a:t>
            </a:r>
            <a:r>
              <a:rPr lang="ar-YE">
                <a:solidFill>
                  <a:srgbClr val="C00000"/>
                </a:solidFill>
                <a:latin typeface="Arial"/>
                <a:cs typeface="Arial"/>
              </a:rPr>
              <a:t>إدارة الرضع الصغار و المعرضين للمخاطر التغذوية أقل من ستة أشهر و أمهاتهم (مامي) </a:t>
            </a:r>
            <a:endParaRPr lang="en-UK">
              <a:solidFill>
                <a:srgbClr val="C00000"/>
              </a:solidFill>
            </a:endParaRPr>
          </a:p>
        </p:txBody>
      </p:sp>
      <p:grpSp>
        <p:nvGrpSpPr>
          <p:cNvPr id="2" name="Group 1">
            <a:extLst>
              <a:ext uri="{FF2B5EF4-FFF2-40B4-BE49-F238E27FC236}">
                <a16:creationId xmlns:a16="http://schemas.microsoft.com/office/drawing/2014/main" id="{8D374BB0-5171-6BC8-9AD0-28CD05F8F5B5}"/>
              </a:ext>
            </a:extLst>
          </p:cNvPr>
          <p:cNvGrpSpPr/>
          <p:nvPr/>
        </p:nvGrpSpPr>
        <p:grpSpPr>
          <a:xfrm>
            <a:off x="1698748" y="3768345"/>
            <a:ext cx="8964488" cy="1153944"/>
            <a:chOff x="101664" y="2835182"/>
            <a:chExt cx="8964488" cy="1153944"/>
          </a:xfrm>
        </p:grpSpPr>
        <p:pic>
          <p:nvPicPr>
            <p:cNvPr id="12" name="Picture 11">
              <a:extLst>
                <a:ext uri="{FF2B5EF4-FFF2-40B4-BE49-F238E27FC236}">
                  <a16:creationId xmlns:a16="http://schemas.microsoft.com/office/drawing/2014/main" id="{7379B3B2-6C36-DCE7-3C68-0A1319C3EF2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664" y="2950706"/>
              <a:ext cx="8964488" cy="1038420"/>
            </a:xfrm>
            <a:prstGeom prst="rect">
              <a:avLst/>
            </a:prstGeom>
          </p:spPr>
        </p:pic>
        <p:sp>
          <p:nvSpPr>
            <p:cNvPr id="13" name="Rectangle 12">
              <a:extLst>
                <a:ext uri="{FF2B5EF4-FFF2-40B4-BE49-F238E27FC236}">
                  <a16:creationId xmlns:a16="http://schemas.microsoft.com/office/drawing/2014/main" id="{CEA77CCB-6C8A-3649-42FA-D3BC8E8EFED7}"/>
                </a:ext>
              </a:extLst>
            </p:cNvPr>
            <p:cNvSpPr/>
            <p:nvPr/>
          </p:nvSpPr>
          <p:spPr>
            <a:xfrm>
              <a:off x="4644008" y="2950706"/>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endParaRPr lang="en-US">
                <a:latin typeface="Gill Sans Infant Std"/>
                <a:cs typeface="Gill Sans Infant Std"/>
              </a:endParaRPr>
            </a:p>
          </p:txBody>
        </p:sp>
        <p:sp>
          <p:nvSpPr>
            <p:cNvPr id="14" name="Rectangle 13">
              <a:extLst>
                <a:ext uri="{FF2B5EF4-FFF2-40B4-BE49-F238E27FC236}">
                  <a16:creationId xmlns:a16="http://schemas.microsoft.com/office/drawing/2014/main" id="{EA422E43-4A14-9AB4-455A-D0003EA5376C}"/>
                </a:ext>
              </a:extLst>
            </p:cNvPr>
            <p:cNvSpPr/>
            <p:nvPr/>
          </p:nvSpPr>
          <p:spPr>
            <a:xfrm>
              <a:off x="7262645" y="2835182"/>
              <a:ext cx="770384" cy="231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endParaRPr lang="en-US">
                <a:latin typeface="Gill Sans Infant Std"/>
                <a:cs typeface="Gill Sans Infant Std"/>
              </a:endParaRPr>
            </a:p>
          </p:txBody>
        </p:sp>
      </p:grpSp>
      <p:sp>
        <p:nvSpPr>
          <p:cNvPr id="4" name="Content Placeholder 2">
            <a:extLst>
              <a:ext uri="{FF2B5EF4-FFF2-40B4-BE49-F238E27FC236}">
                <a16:creationId xmlns:a16="http://schemas.microsoft.com/office/drawing/2014/main" id="{A89F8AD7-776D-9CA0-3D10-4DCF8994A9F8}"/>
              </a:ext>
            </a:extLst>
          </p:cNvPr>
          <p:cNvSpPr>
            <a:spLocks noGrp="1"/>
          </p:cNvSpPr>
          <p:nvPr/>
        </p:nvSpPr>
        <p:spPr>
          <a:xfrm>
            <a:off x="4420966" y="5046569"/>
            <a:ext cx="1760026" cy="376506"/>
          </a:xfrm>
          <a:prstGeom prst="rect">
            <a:avLst/>
          </a:prstGeom>
          <a:solidFill>
            <a:schemeClr val="accent4"/>
          </a:solidFill>
        </p:spPr>
        <p:style>
          <a:lnRef idx="0">
            <a:scrgbClr r="0" g="0" b="0"/>
          </a:lnRef>
          <a:fillRef idx="0">
            <a:scrgbClr r="0" g="0" b="0"/>
          </a:fillRef>
          <a:effectRef idx="0">
            <a:scrgbClr r="0" g="0" b="0"/>
          </a:effectRef>
          <a:fontRef idx="major"/>
        </p:style>
        <p:txBody>
          <a:bodyPr vert="horz" lIns="0" tIns="0" rIns="0" bIns="0" rtlCol="1" anchor="ctr">
            <a:noAutofit/>
          </a:bodyPr>
          <a:lstStyle>
            <a:lvl1pPr marL="0" indent="0" algn="r" defTabSz="457200" rtl="1"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r" defTabSz="457200" rtl="1"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r" defTabSz="457200" rtl="1"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r" defTabSz="457200" rtl="1"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r" defTabSz="457200" rtl="1"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r" defTabSz="457200" rtl="1" eaLnBrk="1" latinLnBrk="0" hangingPunct="1">
              <a:spcBef>
                <a:spcPct val="20000"/>
              </a:spcBef>
              <a:buFont typeface="Arial"/>
              <a:buChar char="•"/>
              <a:defRPr sz="2000" kern="1200">
                <a:solidFill>
                  <a:schemeClr val="tx1"/>
                </a:solidFill>
                <a:latin typeface="+mj-lt"/>
                <a:ea typeface="+mj-ea"/>
                <a:cs typeface="+mj-cs"/>
              </a:defRPr>
            </a:lvl6pPr>
            <a:lvl7pPr marL="2971800" indent="-228600" algn="r" defTabSz="457200" rtl="1" eaLnBrk="1" latinLnBrk="0" hangingPunct="1">
              <a:spcBef>
                <a:spcPct val="20000"/>
              </a:spcBef>
              <a:buFont typeface="Arial"/>
              <a:buChar char="•"/>
              <a:defRPr sz="2000" kern="1200">
                <a:solidFill>
                  <a:schemeClr val="tx1"/>
                </a:solidFill>
                <a:latin typeface="+mj-lt"/>
                <a:ea typeface="+mj-ea"/>
                <a:cs typeface="+mj-cs"/>
              </a:defRPr>
            </a:lvl7pPr>
            <a:lvl8pPr marL="3429000" indent="-228600" algn="r" defTabSz="457200" rtl="1" eaLnBrk="1" latinLnBrk="0" hangingPunct="1">
              <a:spcBef>
                <a:spcPct val="20000"/>
              </a:spcBef>
              <a:buFont typeface="Arial"/>
              <a:buChar char="•"/>
              <a:defRPr sz="2000" kern="1200">
                <a:solidFill>
                  <a:schemeClr val="tx1"/>
                </a:solidFill>
                <a:latin typeface="+mj-lt"/>
                <a:ea typeface="+mj-ea"/>
                <a:cs typeface="+mj-cs"/>
              </a:defRPr>
            </a:lvl8pPr>
            <a:lvl9pPr marL="3886200" indent="-228600" algn="r" defTabSz="457200" rtl="1" eaLnBrk="1" latinLnBrk="0" hangingPunct="1">
              <a:spcBef>
                <a:spcPct val="20000"/>
              </a:spcBef>
              <a:buFont typeface="Arial"/>
              <a:buChar char="•"/>
              <a:defRPr sz="2000" kern="1200">
                <a:solidFill>
                  <a:schemeClr val="tx1"/>
                </a:solidFill>
                <a:latin typeface="+mj-lt"/>
                <a:ea typeface="+mj-ea"/>
                <a:cs typeface="+mj-cs"/>
              </a:defRPr>
            </a:lvl9pPr>
          </a:lstStyle>
          <a:p>
            <a:pPr algn="ctr" rtl="1"/>
            <a:r>
              <a:rPr lang="ar">
                <a:solidFill>
                  <a:schemeClr val="tx1"/>
                </a:solidFill>
                <a:latin typeface="Arial" panose="020B0604020202020204" pitchFamily="34" charset="0"/>
                <a:cs typeface="Arial" panose="020B0604020202020204" pitchFamily="34" charset="0"/>
              </a:rPr>
              <a:t>0 - أقل من 6 أسابيع</a:t>
            </a:r>
          </a:p>
        </p:txBody>
      </p:sp>
      <p:grpSp>
        <p:nvGrpSpPr>
          <p:cNvPr id="8" name="Group 7">
            <a:extLst>
              <a:ext uri="{FF2B5EF4-FFF2-40B4-BE49-F238E27FC236}">
                <a16:creationId xmlns:a16="http://schemas.microsoft.com/office/drawing/2014/main" id="{296E8ED0-BEA5-A841-3A79-B4305988A7CB}"/>
              </a:ext>
            </a:extLst>
          </p:cNvPr>
          <p:cNvGrpSpPr/>
          <p:nvPr/>
        </p:nvGrpSpPr>
        <p:grpSpPr>
          <a:xfrm>
            <a:off x="6097076" y="4634257"/>
            <a:ext cx="144016" cy="288032"/>
            <a:chOff x="4499992" y="3717032"/>
            <a:chExt cx="144016" cy="288032"/>
          </a:xfrm>
        </p:grpSpPr>
        <p:cxnSp>
          <p:nvCxnSpPr>
            <p:cNvPr id="10" name="Straight Arrow Connector 9">
              <a:extLst>
                <a:ext uri="{FF2B5EF4-FFF2-40B4-BE49-F238E27FC236}">
                  <a16:creationId xmlns:a16="http://schemas.microsoft.com/office/drawing/2014/main" id="{E9FE61ED-384B-F553-84CD-7EC6F54F4BFC}"/>
                </a:ext>
              </a:extLst>
            </p:cNvPr>
            <p:cNvCxnSpPr/>
            <p:nvPr/>
          </p:nvCxnSpPr>
          <p:spPr>
            <a:xfrm flipV="1">
              <a:off x="4644008" y="3725595"/>
              <a:ext cx="0" cy="279469"/>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2013018-2083-0DE2-21A1-C98F84CF3982}"/>
                </a:ext>
              </a:extLst>
            </p:cNvPr>
            <p:cNvCxnSpPr/>
            <p:nvPr/>
          </p:nvCxnSpPr>
          <p:spPr>
            <a:xfrm flipV="1">
              <a:off x="4499992" y="3717032"/>
              <a:ext cx="0" cy="279469"/>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9" name="Content Placeholder 2">
            <a:extLst>
              <a:ext uri="{FF2B5EF4-FFF2-40B4-BE49-F238E27FC236}">
                <a16:creationId xmlns:a16="http://schemas.microsoft.com/office/drawing/2014/main" id="{2CED9A69-2E8F-025F-E011-F6BD16744C36}"/>
              </a:ext>
            </a:extLst>
          </p:cNvPr>
          <p:cNvSpPr txBox="1">
            <a:spLocks/>
          </p:cNvSpPr>
          <p:nvPr/>
        </p:nvSpPr>
        <p:spPr>
          <a:xfrm>
            <a:off x="6241092" y="5046569"/>
            <a:ext cx="2335588" cy="375467"/>
          </a:xfrm>
          <a:prstGeom prst="rect">
            <a:avLst/>
          </a:prstGeom>
          <a:solidFill>
            <a:srgbClr val="0070C0"/>
          </a:solidFill>
        </p:spPr>
        <p:style>
          <a:lnRef idx="0">
            <a:scrgbClr r="0" g="0" b="0"/>
          </a:lnRef>
          <a:fillRef idx="0">
            <a:scrgbClr r="0" g="0" b="0"/>
          </a:fillRef>
          <a:effectRef idx="0">
            <a:scrgbClr r="0" g="0" b="0"/>
          </a:effectRef>
          <a:fontRef idx="major"/>
        </p:style>
        <p:txBody>
          <a:bodyPr vert="horz" lIns="0" tIns="0" rIns="0" bIns="0" rtlCol="1" anchor="ctr">
            <a:noAutofit/>
          </a:bodyPr>
          <a:lstStyle>
            <a:lvl1pPr algn="r" rtl="1">
              <a:defRPr>
                <a:latin typeface="+mj-lt"/>
                <a:ea typeface="+mj-ea"/>
                <a:cs typeface="+mj-cs"/>
              </a:defRPr>
            </a:lvl1pPr>
            <a:lvl2pPr algn="r" rtl="1">
              <a:defRPr>
                <a:latin typeface="+mj-lt"/>
                <a:ea typeface="+mj-ea"/>
                <a:cs typeface="+mj-cs"/>
              </a:defRPr>
            </a:lvl2pPr>
            <a:lvl3pPr algn="r" rtl="1">
              <a:defRPr>
                <a:latin typeface="+mj-lt"/>
                <a:ea typeface="+mj-ea"/>
                <a:cs typeface="+mj-cs"/>
              </a:defRPr>
            </a:lvl3pPr>
            <a:lvl4pPr algn="r" rtl="1">
              <a:defRPr>
                <a:latin typeface="+mj-lt"/>
                <a:ea typeface="+mj-ea"/>
                <a:cs typeface="+mj-cs"/>
              </a:defRPr>
            </a:lvl4pPr>
            <a:lvl5pPr algn="r" rtl="1">
              <a:defRPr>
                <a:latin typeface="+mj-lt"/>
                <a:ea typeface="+mj-ea"/>
                <a:cs typeface="+mj-cs"/>
              </a:defRPr>
            </a:lvl5pPr>
            <a:lvl6pPr algn="r" rtl="1">
              <a:defRPr>
                <a:latin typeface="+mj-lt"/>
                <a:ea typeface="+mj-ea"/>
                <a:cs typeface="+mj-cs"/>
              </a:defRPr>
            </a:lvl6pPr>
            <a:lvl7pPr algn="r" rtl="1">
              <a:defRPr>
                <a:latin typeface="+mj-lt"/>
                <a:ea typeface="+mj-ea"/>
                <a:cs typeface="+mj-cs"/>
              </a:defRPr>
            </a:lvl7pPr>
            <a:lvl8pPr algn="r" rtl="1">
              <a:defRPr>
                <a:latin typeface="+mj-lt"/>
                <a:ea typeface="+mj-ea"/>
                <a:cs typeface="+mj-cs"/>
              </a:defRPr>
            </a:lvl8pPr>
            <a:lvl9pPr algn="r" rtl="1">
              <a:defRPr>
                <a:latin typeface="+mj-lt"/>
                <a:ea typeface="+mj-ea"/>
                <a:cs typeface="+mj-cs"/>
              </a:defRPr>
            </a:lvl9pPr>
          </a:lstStyle>
          <a:p>
            <a:pPr algn="ctr" rtl="1"/>
            <a:r>
              <a:rPr lang="ar">
                <a:solidFill>
                  <a:schemeClr val="tx1"/>
                </a:solidFill>
                <a:latin typeface="Arial" panose="020B0604020202020204" pitchFamily="34" charset="0"/>
                <a:cs typeface="Arial" panose="020B0604020202020204" pitchFamily="34" charset="0"/>
              </a:rPr>
              <a:t>6 أسابيع - أقل من 6 أشهر</a:t>
            </a:r>
          </a:p>
        </p:txBody>
      </p:sp>
      <p:pic>
        <p:nvPicPr>
          <p:cNvPr id="7" name="Picture 6" descr="A screenshot of a cell phone&#10;&#10;Description automatically generated">
            <a:extLst>
              <a:ext uri="{FF2B5EF4-FFF2-40B4-BE49-F238E27FC236}">
                <a16:creationId xmlns:a16="http://schemas.microsoft.com/office/drawing/2014/main" id="{3BB3A7C2-4A2F-9056-760E-D9D83D8E88B5}"/>
              </a:ext>
            </a:extLst>
          </p:cNvPr>
          <p:cNvPicPr>
            <a:picLocks noChangeAspect="1"/>
          </p:cNvPicPr>
          <p:nvPr/>
        </p:nvPicPr>
        <p:blipFill>
          <a:blip r:embed="rId4"/>
          <a:stretch>
            <a:fillRect/>
          </a:stretch>
        </p:blipFill>
        <p:spPr>
          <a:xfrm>
            <a:off x="887663" y="2527115"/>
            <a:ext cx="10684042" cy="667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6438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06703" y="1046584"/>
            <a:ext cx="10580311" cy="905256"/>
          </a:xfrm>
        </p:spPr>
        <p:txBody>
          <a:bodyPr rtlCol="1">
            <a:normAutofit fontScale="90000"/>
          </a:bodyPr>
          <a:lstStyle/>
          <a:p>
            <a:r>
              <a:rPr lang="ar">
                <a:latin typeface="Arial"/>
                <a:cs typeface="Arial"/>
              </a:rPr>
              <a:t>تقييم </a:t>
            </a:r>
            <a:r>
              <a:rPr lang="ar-YE" b="1">
                <a:latin typeface="Arial"/>
                <a:cs typeface="Arial"/>
              </a:rPr>
              <a:t>إدارة الرضع الصغار و المعرضين للمخاطر التغذوية أقل من ستة أشهر و أمهاتهم (مامي)</a:t>
            </a:r>
            <a:r>
              <a:rPr lang="ar-YE" b="1">
                <a:solidFill>
                  <a:srgbClr val="00B050"/>
                </a:solidFill>
                <a:latin typeface="Arial"/>
                <a:cs typeface="Arial"/>
              </a:rPr>
              <a:t> </a:t>
            </a:r>
            <a:br>
              <a:rPr lang="en-GB"/>
            </a:br>
            <a:r>
              <a:rPr lang="ar">
                <a:solidFill>
                  <a:srgbClr val="E14E15"/>
                </a:solidFill>
                <a:latin typeface="Arial"/>
                <a:cs typeface="Arial"/>
              </a:rPr>
              <a:t>النشاط الرابع</a:t>
            </a:r>
            <a:r>
              <a:rPr lang="ar-YE">
                <a:solidFill>
                  <a:srgbClr val="E14E15"/>
                </a:solidFill>
                <a:latin typeface="Arial"/>
                <a:cs typeface="Arial"/>
              </a:rPr>
              <a:t>:</a:t>
            </a:r>
            <a:r>
              <a:rPr lang="ar">
                <a:solidFill>
                  <a:srgbClr val="E14E15"/>
                </a:solidFill>
                <a:latin typeface="Arial"/>
                <a:cs typeface="Arial"/>
              </a:rPr>
              <a:t> </a:t>
            </a:r>
            <a:r>
              <a:rPr lang="ar-YE">
                <a:solidFill>
                  <a:srgbClr val="E14E15"/>
                </a:solidFill>
                <a:latin typeface="Arial"/>
                <a:cs typeface="Arial"/>
              </a:rPr>
              <a:t>تقييم إدارة الرضع الصغار و المعرضين للمخاطر التغذوية أقل من ستة أشهر و أمهاتهم (مامي) </a:t>
            </a:r>
            <a:endParaRPr lang="en-UK">
              <a:solidFill>
                <a:srgbClr val="00B050"/>
              </a:solidFill>
            </a:endParaRPr>
          </a:p>
        </p:txBody>
      </p:sp>
      <p:sp>
        <p:nvSpPr>
          <p:cNvPr id="15" name="Content Placeholder 2">
            <a:extLst>
              <a:ext uri="{FF2B5EF4-FFF2-40B4-BE49-F238E27FC236}">
                <a16:creationId xmlns:a16="http://schemas.microsoft.com/office/drawing/2014/main" id="{019C6E07-F823-A71D-6ACC-826DBEB3EB61}"/>
              </a:ext>
            </a:extLst>
          </p:cNvPr>
          <p:cNvSpPr>
            <a:spLocks noGrp="1"/>
          </p:cNvSpPr>
          <p:nvPr>
            <p:ph idx="1"/>
          </p:nvPr>
        </p:nvSpPr>
        <p:spPr>
          <a:xfrm>
            <a:off x="832103" y="2851150"/>
            <a:ext cx="9523556" cy="3371850"/>
          </a:xfrm>
        </p:spPr>
        <p:txBody>
          <a:bodyPr rtlCol="1"/>
          <a:lstStyle/>
          <a:p>
            <a:pPr rtl="1"/>
            <a:r>
              <a:rPr lang="ar-YE" sz="2400" b="1">
                <a:solidFill>
                  <a:schemeClr val="tx1"/>
                </a:solidFill>
              </a:rPr>
              <a:t>قم بالممارسة و قياس لزميلك الاتي</a:t>
            </a:r>
            <a:r>
              <a:rPr lang="ar" sz="2400" b="1">
                <a:solidFill>
                  <a:schemeClr val="tx1"/>
                </a:solidFill>
              </a:rPr>
              <a:t>:</a:t>
            </a:r>
          </a:p>
          <a:p>
            <a:pPr marL="342900" indent="-342900" rtl="1">
              <a:buFont typeface="Arial" panose="020B0604020202020204" pitchFamily="34" charset="0"/>
              <a:buChar char="•"/>
            </a:pPr>
            <a:r>
              <a:rPr lang="ar" sz="2400" b="0">
                <a:solidFill>
                  <a:schemeClr val="tx1"/>
                </a:solidFill>
              </a:rPr>
              <a:t>معدلات التنفس</a:t>
            </a:r>
          </a:p>
          <a:p>
            <a:pPr marL="342900" indent="-342900" rtl="1">
              <a:buFont typeface="Arial" panose="020B0604020202020204" pitchFamily="34" charset="0"/>
              <a:buChar char="•"/>
            </a:pPr>
            <a:r>
              <a:rPr lang="ar" sz="2400" b="0">
                <a:solidFill>
                  <a:schemeClr val="tx1"/>
                </a:solidFill>
              </a:rPr>
              <a:t>درجة الحرارة</a:t>
            </a:r>
            <a:r>
              <a:rPr lang="ar" sz="2400" b="0">
                <a:solidFill>
                  <a:srgbClr val="FF0000"/>
                </a:solidFill>
              </a:rPr>
              <a:t> </a:t>
            </a:r>
          </a:p>
          <a:p>
            <a:pPr marL="342900" indent="-342900" rtl="1">
              <a:buFont typeface="Arial" panose="020B0604020202020204" pitchFamily="34" charset="0"/>
              <a:buChar char="•"/>
            </a:pPr>
            <a:r>
              <a:rPr lang="ar" sz="2400" b="0">
                <a:solidFill>
                  <a:schemeClr val="tx1"/>
                </a:solidFill>
              </a:rPr>
              <a:t>قياس محيط منتصف الذراع العلوي</a:t>
            </a:r>
          </a:p>
          <a:p>
            <a:pPr marL="457200" indent="-457200" rtl="1">
              <a:buFont typeface="Wingdings" panose="05000000000000000000" pitchFamily="2" charset="2"/>
              <a:buChar char="q"/>
            </a:pPr>
            <a:endParaRPr lang="en-US" sz="2400" b="0">
              <a:solidFill>
                <a:schemeClr val="tx1"/>
              </a:solidFill>
            </a:endParaRPr>
          </a:p>
          <a:p>
            <a:pPr rtl="1"/>
            <a:r>
              <a:rPr lang="ar" sz="2400" b="1">
                <a:solidFill>
                  <a:schemeClr val="tx1"/>
                </a:solidFill>
              </a:rPr>
              <a:t>التحقق من حالة </a:t>
            </a:r>
            <a:r>
              <a:rPr lang="ar-YE" b="1"/>
              <a:t>زميلك</a:t>
            </a:r>
            <a:r>
              <a:rPr lang="ar" sz="2400" b="1">
                <a:solidFill>
                  <a:schemeClr val="tx1"/>
                </a:solidFill>
              </a:rPr>
              <a:t> بحثاً عن وجود علامات:</a:t>
            </a:r>
          </a:p>
          <a:p>
            <a:pPr marL="342900" indent="-342900" rtl="1">
              <a:buFont typeface="Arial" panose="020B0604020202020204" pitchFamily="34" charset="0"/>
              <a:buChar char="•"/>
            </a:pPr>
            <a:r>
              <a:rPr lang="ar" sz="2400" b="0">
                <a:solidFill>
                  <a:schemeClr val="tx1"/>
                </a:solidFill>
              </a:rPr>
              <a:t>فقر الدم</a:t>
            </a:r>
            <a:endParaRPr lang="en-US" sz="2400" b="0">
              <a:solidFill>
                <a:schemeClr val="tx1"/>
              </a:solidFill>
            </a:endParaRPr>
          </a:p>
        </p:txBody>
      </p:sp>
    </p:spTree>
    <p:extLst>
      <p:ext uri="{BB962C8B-B14F-4D97-AF65-F5344CB8AC3E}">
        <p14:creationId xmlns:p14="http://schemas.microsoft.com/office/powerpoint/2010/main" val="15541920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r>
              <a:rPr lang="ar">
                <a:latin typeface="Arial"/>
                <a:cs typeface="Arial"/>
              </a:rPr>
              <a:t>تقييم </a:t>
            </a:r>
            <a:r>
              <a:rPr lang="ar-YE" b="1">
                <a:latin typeface="Arial"/>
                <a:cs typeface="Arial"/>
              </a:rPr>
              <a:t>إدارة الرضع الصغار و المعرضين للمخاطر التغذوية أقل من ستة أشهر و أمهاتهم (مامي)</a:t>
            </a:r>
            <a:r>
              <a:rPr lang="ar-YE" b="1">
                <a:solidFill>
                  <a:srgbClr val="00B050"/>
                </a:solidFill>
                <a:latin typeface="Arial"/>
                <a:cs typeface="Arial"/>
              </a:rPr>
              <a:t> </a:t>
            </a:r>
            <a:br>
              <a:rPr lang="en-GB"/>
            </a:br>
            <a:r>
              <a:rPr lang="ar" sz="3600">
                <a:solidFill>
                  <a:srgbClr val="E14E15"/>
                </a:solidFill>
                <a:latin typeface="Arial"/>
                <a:cs typeface="Arial"/>
              </a:rPr>
              <a:t>الخطوة الرابعة تقييم عوامل الخطر الرئيسية المتعلقة </a:t>
            </a:r>
            <a:r>
              <a:rPr lang="ar-YE" sz="3600">
                <a:solidFill>
                  <a:srgbClr val="E14E15"/>
                </a:solidFill>
                <a:latin typeface="Arial"/>
                <a:cs typeface="Arial"/>
              </a:rPr>
              <a:t>ب</a:t>
            </a:r>
            <a:r>
              <a:rPr lang="ar-YE" sz="3600" b="1">
                <a:solidFill>
                  <a:srgbClr val="E14E15"/>
                </a:solidFill>
                <a:latin typeface="Arial"/>
                <a:cs typeface="Arial"/>
              </a:rPr>
              <a:t>إدارة الرضع الصغار و المعرضين للمخاطر التغذوية أقل من ستة أشهر و أمهاتهم (مامي) </a:t>
            </a:r>
            <a:endParaRPr lang="en-UK">
              <a:solidFill>
                <a:srgbClr val="E14E15"/>
              </a:solidFill>
            </a:endParaRPr>
          </a:p>
        </p:txBody>
      </p:sp>
      <p:pic>
        <p:nvPicPr>
          <p:cNvPr id="3" name="Picture 2"/>
          <p:cNvPicPr>
            <a:picLocks noChangeAspect="1"/>
          </p:cNvPicPr>
          <p:nvPr/>
        </p:nvPicPr>
        <p:blipFill>
          <a:blip r:embed="rId3"/>
          <a:stretch>
            <a:fillRect/>
          </a:stretch>
        </p:blipFill>
        <p:spPr>
          <a:xfrm>
            <a:off x="832103" y="2263227"/>
            <a:ext cx="10580311" cy="3792892"/>
          </a:xfrm>
          <a:prstGeom prst="rect">
            <a:avLst/>
          </a:prstGeom>
        </p:spPr>
      </p:pic>
    </p:spTree>
    <p:extLst>
      <p:ext uri="{BB962C8B-B14F-4D97-AF65-F5344CB8AC3E}">
        <p14:creationId xmlns:p14="http://schemas.microsoft.com/office/powerpoint/2010/main" val="859994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r>
              <a:rPr lang="ar">
                <a:latin typeface="Arial"/>
                <a:cs typeface="Arial"/>
              </a:rPr>
              <a:t>تقييم </a:t>
            </a:r>
            <a:r>
              <a:rPr lang="ar-YE" sz="4000" b="1">
                <a:latin typeface="Arial"/>
                <a:cs typeface="Arial"/>
              </a:rPr>
              <a:t>إدارة الرضع الصغار و المعرضين للمخاطر التغذوية أقل من ستة أشهر و أمهاتهم (مامي)</a:t>
            </a:r>
            <a:r>
              <a:rPr lang="ar-YE" sz="4000" b="1">
                <a:solidFill>
                  <a:srgbClr val="00B050"/>
                </a:solidFill>
                <a:latin typeface="Arial"/>
                <a:cs typeface="Arial"/>
              </a:rPr>
              <a:t> </a:t>
            </a:r>
            <a:br>
              <a:rPr lang="en-GB"/>
            </a:br>
            <a:r>
              <a:rPr lang="ar">
                <a:solidFill>
                  <a:srgbClr val="E14E15"/>
                </a:solidFill>
                <a:latin typeface="Arial"/>
                <a:cs typeface="Arial"/>
              </a:rPr>
              <a:t>الخطوة الخامسة الفحص بحثاً عن مخاطر</a:t>
            </a:r>
            <a:r>
              <a:rPr lang="ar-YE">
                <a:solidFill>
                  <a:srgbClr val="E14E15"/>
                </a:solidFill>
                <a:latin typeface="Arial"/>
                <a:cs typeface="Arial"/>
              </a:rPr>
              <a:t> الممارسات</a:t>
            </a:r>
            <a:r>
              <a:rPr lang="ar">
                <a:solidFill>
                  <a:srgbClr val="E14E15"/>
                </a:solidFill>
                <a:latin typeface="Arial"/>
                <a:cs typeface="Arial"/>
              </a:rPr>
              <a:t> التغذ</a:t>
            </a:r>
            <a:r>
              <a:rPr lang="ar-YE">
                <a:solidFill>
                  <a:srgbClr val="E14E15"/>
                </a:solidFill>
                <a:latin typeface="Arial"/>
                <a:cs typeface="Arial"/>
              </a:rPr>
              <a:t>و</a:t>
            </a:r>
            <a:r>
              <a:rPr lang="ar">
                <a:solidFill>
                  <a:srgbClr val="E14E15"/>
                </a:solidFill>
                <a:latin typeface="Arial"/>
                <a:cs typeface="Arial"/>
              </a:rPr>
              <a:t>ية </a:t>
            </a:r>
            <a:endParaRPr lang="en-UK">
              <a:solidFill>
                <a:schemeClr val="accent1"/>
              </a:solidFill>
            </a:endParaRPr>
          </a:p>
        </p:txBody>
      </p:sp>
      <p:pic>
        <p:nvPicPr>
          <p:cNvPr id="2" name="Picture 1"/>
          <p:cNvPicPr>
            <a:picLocks noChangeAspect="1"/>
          </p:cNvPicPr>
          <p:nvPr/>
        </p:nvPicPr>
        <p:blipFill>
          <a:blip r:embed="rId3"/>
          <a:stretch>
            <a:fillRect/>
          </a:stretch>
        </p:blipFill>
        <p:spPr>
          <a:xfrm>
            <a:off x="701898" y="1916659"/>
            <a:ext cx="11210791" cy="3932698"/>
          </a:xfrm>
          <a:prstGeom prst="rect">
            <a:avLst/>
          </a:prstGeom>
        </p:spPr>
      </p:pic>
    </p:spTree>
    <p:extLst>
      <p:ext uri="{BB962C8B-B14F-4D97-AF65-F5344CB8AC3E}">
        <p14:creationId xmlns:p14="http://schemas.microsoft.com/office/powerpoint/2010/main" val="2797150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6873585" y="590381"/>
            <a:ext cx="4724817" cy="905256"/>
          </a:xfrm>
        </p:spPr>
        <p:txBody>
          <a:bodyPr rtlCol="1">
            <a:normAutofit fontScale="90000"/>
          </a:bodyPr>
          <a:lstStyle/>
          <a:p>
            <a:pPr rtl="1"/>
            <a:r>
              <a:rPr lang="ar"/>
              <a:t>مخاطر</a:t>
            </a:r>
            <a:r>
              <a:rPr lang="ar-YE"/>
              <a:t> الممارسات</a:t>
            </a:r>
            <a:r>
              <a:rPr lang="ar"/>
              <a:t> التغذ</a:t>
            </a:r>
            <a:r>
              <a:rPr lang="ar-YE"/>
              <a:t>و</a:t>
            </a:r>
            <a:r>
              <a:rPr lang="ar"/>
              <a:t>ية</a:t>
            </a:r>
            <a:br>
              <a:rPr lang="en-GB"/>
            </a:br>
            <a:r>
              <a:rPr lang="ar">
                <a:solidFill>
                  <a:schemeClr val="accent1"/>
                </a:solidFill>
              </a:rPr>
              <a:t>تقييم التغذية بالكامل</a:t>
            </a:r>
            <a:endParaRPr lang="en-UK">
              <a:solidFill>
                <a:schemeClr val="accent1"/>
              </a:solidFill>
            </a:endParaRPr>
          </a:p>
        </p:txBody>
      </p:sp>
      <p:pic>
        <p:nvPicPr>
          <p:cNvPr id="3" name="Picture 2"/>
          <p:cNvPicPr>
            <a:picLocks noChangeAspect="1"/>
          </p:cNvPicPr>
          <p:nvPr/>
        </p:nvPicPr>
        <p:blipFill>
          <a:blip r:embed="rId3"/>
          <a:stretch>
            <a:fillRect/>
          </a:stretch>
        </p:blipFill>
        <p:spPr>
          <a:xfrm>
            <a:off x="593598" y="59172"/>
            <a:ext cx="5002212" cy="6759747"/>
          </a:xfrm>
          <a:prstGeom prst="rect">
            <a:avLst/>
          </a:prstGeom>
        </p:spPr>
      </p:pic>
    </p:spTree>
    <p:extLst>
      <p:ext uri="{BB962C8B-B14F-4D97-AF65-F5344CB8AC3E}">
        <p14:creationId xmlns:p14="http://schemas.microsoft.com/office/powerpoint/2010/main" val="4109994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latin typeface="Arial"/>
                <a:cs typeface="Arial"/>
              </a:rPr>
              <a:t>تقييم </a:t>
            </a:r>
            <a:r>
              <a:rPr lang="ar-YE" b="1">
                <a:latin typeface="Arial"/>
                <a:cs typeface="Arial"/>
              </a:rPr>
              <a:t>إدارة الرضع الصغار و المعرضين للمخاطر التغذوية أقل من ستة أشهر و أمهاتهم (مامي)</a:t>
            </a:r>
            <a:r>
              <a:rPr lang="ar-YE" b="1">
                <a:solidFill>
                  <a:srgbClr val="00B050"/>
                </a:solidFill>
                <a:latin typeface="Arial"/>
                <a:cs typeface="Arial"/>
              </a:rPr>
              <a:t> </a:t>
            </a:r>
            <a:br>
              <a:rPr lang="en-GB"/>
            </a:br>
            <a:r>
              <a:rPr lang="ar">
                <a:solidFill>
                  <a:srgbClr val="E14E15"/>
                </a:solidFill>
                <a:latin typeface="Arial"/>
                <a:cs typeface="Arial"/>
              </a:rPr>
              <a:t>الخطوة ال</a:t>
            </a:r>
            <a:r>
              <a:rPr lang="ar-YE">
                <a:solidFill>
                  <a:srgbClr val="E14E15"/>
                </a:solidFill>
                <a:latin typeface="Arial"/>
                <a:cs typeface="Arial"/>
              </a:rPr>
              <a:t>سادسة</a:t>
            </a:r>
            <a:r>
              <a:rPr lang="ar">
                <a:solidFill>
                  <a:srgbClr val="E14E15"/>
                </a:solidFill>
                <a:latin typeface="Arial"/>
                <a:cs typeface="Arial"/>
              </a:rPr>
              <a:t> الفحص بحثاً </a:t>
            </a:r>
            <a:r>
              <a:rPr lang="ar-YE">
                <a:solidFill>
                  <a:srgbClr val="E14E15"/>
                </a:solidFill>
                <a:latin typeface="Arial"/>
                <a:cs typeface="Arial"/>
              </a:rPr>
              <a:t>عن المخاوف المتعلقة بالصحة النفسية للأم</a:t>
            </a:r>
            <a:endParaRPr lang="en-UK">
              <a:solidFill>
                <a:srgbClr val="E14E15"/>
              </a:solidFill>
              <a:latin typeface="Arial"/>
              <a:cs typeface="Arial"/>
            </a:endParaRPr>
          </a:p>
        </p:txBody>
      </p:sp>
      <p:pic>
        <p:nvPicPr>
          <p:cNvPr id="3" name="Picture 2"/>
          <p:cNvPicPr>
            <a:picLocks noChangeAspect="1"/>
          </p:cNvPicPr>
          <p:nvPr/>
        </p:nvPicPr>
        <p:blipFill>
          <a:blip r:embed="rId3"/>
          <a:stretch>
            <a:fillRect/>
          </a:stretch>
        </p:blipFill>
        <p:spPr>
          <a:xfrm>
            <a:off x="920260" y="2174101"/>
            <a:ext cx="10492154" cy="4406900"/>
          </a:xfrm>
          <a:prstGeom prst="rect">
            <a:avLst/>
          </a:prstGeom>
        </p:spPr>
      </p:pic>
    </p:spTree>
    <p:extLst>
      <p:ext uri="{BB962C8B-B14F-4D97-AF65-F5344CB8AC3E}">
        <p14:creationId xmlns:p14="http://schemas.microsoft.com/office/powerpoint/2010/main" val="229725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2310E9DB-075B-CA3E-617A-49C104801148}"/>
              </a:ext>
            </a:extLst>
          </p:cNvPr>
          <p:cNvGraphicFramePr>
            <a:graphicFrameLocks noGrp="1"/>
          </p:cNvGraphicFramePr>
          <p:nvPr>
            <p:extLst>
              <p:ext uri="{D42A27DB-BD31-4B8C-83A1-F6EECF244321}">
                <p14:modId xmlns:p14="http://schemas.microsoft.com/office/powerpoint/2010/main" val="1500091628"/>
              </p:ext>
            </p:extLst>
          </p:nvPr>
        </p:nvGraphicFramePr>
        <p:xfrm>
          <a:off x="1219200" y="1183769"/>
          <a:ext cx="10172701" cy="5083679"/>
        </p:xfrm>
        <a:graphic>
          <a:graphicData uri="http://schemas.openxmlformats.org/drawingml/2006/table">
            <a:tbl>
              <a:tblPr firstRow="1" firstCol="1" bandRow="1">
                <a:tableStyleId>{5202B0CA-FC54-4496-8BCA-5EF66A818D29}</a:tableStyleId>
              </a:tblPr>
              <a:tblGrid>
                <a:gridCol w="2514600">
                  <a:extLst>
                    <a:ext uri="{9D8B030D-6E8A-4147-A177-3AD203B41FA5}">
                      <a16:colId xmlns:a16="http://schemas.microsoft.com/office/drawing/2014/main" val="3433200156"/>
                    </a:ext>
                  </a:extLst>
                </a:gridCol>
                <a:gridCol w="7658101">
                  <a:extLst>
                    <a:ext uri="{9D8B030D-6E8A-4147-A177-3AD203B41FA5}">
                      <a16:colId xmlns:a16="http://schemas.microsoft.com/office/drawing/2014/main" val="668890169"/>
                    </a:ext>
                  </a:extLst>
                </a:gridCol>
              </a:tblGrid>
              <a:tr h="617962">
                <a:tc>
                  <a:txBody>
                    <a:bodyPr/>
                    <a:lstStyle/>
                    <a:p>
                      <a:pPr marL="0" marR="0" algn="ctr" rtl="1">
                        <a:lnSpc>
                          <a:spcPct val="150000"/>
                        </a:lnSpc>
                        <a:spcBef>
                          <a:spcPts val="0"/>
                        </a:spcBef>
                        <a:spcAft>
                          <a:spcPts val="0"/>
                        </a:spcAft>
                      </a:pPr>
                      <a:r>
                        <a:rPr lang="ar" sz="1600">
                          <a:effectLst/>
                          <a:latin typeface="Arial"/>
                          <a:ea typeface="Lato"/>
                          <a:cs typeface="Arial"/>
                        </a:rPr>
                        <a:t>الوقت</a:t>
                      </a:r>
                    </a:p>
                  </a:txBody>
                  <a:tcPr marL="68580" marR="68580" marT="0" marB="0" anchor="ctr">
                    <a:solidFill>
                      <a:schemeClr val="accent1"/>
                    </a:solidFill>
                  </a:tcPr>
                </a:tc>
                <a:tc>
                  <a:txBody>
                    <a:bodyPr/>
                    <a:lstStyle/>
                    <a:p>
                      <a:pPr marL="0" marR="0" algn="ctr" rtl="1">
                        <a:lnSpc>
                          <a:spcPct val="150000"/>
                        </a:lnSpc>
                        <a:spcBef>
                          <a:spcPts val="0"/>
                        </a:spcBef>
                        <a:spcAft>
                          <a:spcPts val="0"/>
                        </a:spcAft>
                      </a:pPr>
                      <a:r>
                        <a:rPr lang="ar-YE" sz="1600">
                          <a:effectLst/>
                          <a:latin typeface="Arial"/>
                          <a:ea typeface="Lato"/>
                          <a:cs typeface="Arial"/>
                        </a:rPr>
                        <a:t>عنوان الجلسة</a:t>
                      </a:r>
                      <a:endParaRPr lang="ar" sz="1600">
                        <a:effectLst/>
                        <a:latin typeface="Arial"/>
                        <a:ea typeface="Lato"/>
                        <a:cs typeface="Arial"/>
                      </a:endParaRPr>
                    </a:p>
                  </a:txBody>
                  <a:tcPr marL="68580" marR="68580" marT="0" marB="0" anchor="ctr">
                    <a:solidFill>
                      <a:schemeClr val="accent1"/>
                    </a:solidFill>
                  </a:tcPr>
                </a:tc>
                <a:extLst>
                  <a:ext uri="{0D108BD9-81ED-4DB2-BD59-A6C34878D82A}">
                    <a16:rowId xmlns:a16="http://schemas.microsoft.com/office/drawing/2014/main" val="570380207"/>
                  </a:ext>
                </a:extLst>
              </a:tr>
              <a:tr h="494563">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8:30 ص</a:t>
                      </a:r>
                    </a:p>
                  </a:txBody>
                  <a:tcPr marL="68580" marR="68580" marT="0" marB="0" anchor="ctr"/>
                </a:tc>
                <a:tc>
                  <a:txBody>
                    <a:bodyPr/>
                    <a:lstStyle/>
                    <a:p>
                      <a:pPr marL="0" marR="0" algn="r" rtl="1">
                        <a:lnSpc>
                          <a:spcPct val="150000"/>
                        </a:lnSpc>
                        <a:spcBef>
                          <a:spcPts val="0"/>
                        </a:spcBef>
                        <a:spcAft>
                          <a:spcPts val="0"/>
                        </a:spcAft>
                      </a:pPr>
                      <a:r>
                        <a:rPr lang="ar" sz="1600" b="1">
                          <a:solidFill>
                            <a:schemeClr val="tx1"/>
                          </a:solidFill>
                          <a:effectLst/>
                          <a:latin typeface="Arial"/>
                          <a:cs typeface="Arial"/>
                        </a:rPr>
                        <a:t>الترحيب مرة أخرى و</a:t>
                      </a:r>
                      <a:r>
                        <a:rPr lang="ar-YE" sz="1600" b="1">
                          <a:solidFill>
                            <a:schemeClr val="tx1"/>
                          </a:solidFill>
                          <a:effectLst/>
                          <a:latin typeface="Arial"/>
                          <a:cs typeface="Arial"/>
                        </a:rPr>
                        <a:t>مراجعه </a:t>
                      </a:r>
                      <a:r>
                        <a:rPr lang="ar" sz="1600" b="1">
                          <a:solidFill>
                            <a:schemeClr val="tx1"/>
                          </a:solidFill>
                          <a:effectLst/>
                          <a:latin typeface="Arial"/>
                          <a:cs typeface="Arial"/>
                        </a:rPr>
                        <a:t>ملخص فعاليات اليوم ال</a:t>
                      </a:r>
                      <a:r>
                        <a:rPr lang="ar-YE" sz="1600" b="1">
                          <a:solidFill>
                            <a:schemeClr val="tx1"/>
                          </a:solidFill>
                          <a:effectLst/>
                          <a:latin typeface="Arial"/>
                          <a:cs typeface="Arial"/>
                        </a:rPr>
                        <a:t>ثاني</a:t>
                      </a:r>
                      <a:endParaRPr lang="en-US" sz="1600" b="1">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1196112032"/>
                  </a:ext>
                </a:extLst>
              </a:tr>
              <a:tr h="516194">
                <a:tc>
                  <a:txBody>
                    <a:bodyPr/>
                    <a:lstStyle/>
                    <a:p>
                      <a:pPr marL="0" marR="0" algn="ctr" rtl="1">
                        <a:lnSpc>
                          <a:spcPct val="150000"/>
                        </a:lnSpc>
                        <a:spcBef>
                          <a:spcPts val="0"/>
                        </a:spcBef>
                        <a:spcAft>
                          <a:spcPts val="0"/>
                        </a:spcAft>
                      </a:pPr>
                      <a:r>
                        <a:rPr lang="ar" sz="1600">
                          <a:solidFill>
                            <a:schemeClr val="tx1"/>
                          </a:solidFill>
                          <a:effectLst/>
                          <a:latin typeface="Arial"/>
                          <a:ea typeface="Calibri" panose="020F0502020204030204" pitchFamily="34" charset="0"/>
                          <a:cs typeface="Arial"/>
                        </a:rPr>
                        <a:t>9 ص</a:t>
                      </a:r>
                    </a:p>
                  </a:txBody>
                  <a:tcPr marL="68580" marR="68580" marT="0" marB="0" anchor="ctr"/>
                </a:tc>
                <a:tc>
                  <a:txBody>
                    <a:bodyPr/>
                    <a:lstStyle/>
                    <a:p>
                      <a:pPr marL="0" marR="0" algn="r" rtl="1">
                        <a:lnSpc>
                          <a:spcPct val="150000"/>
                        </a:lnSpc>
                        <a:spcBef>
                          <a:spcPts val="0"/>
                        </a:spcBef>
                        <a:spcAft>
                          <a:spcPts val="0"/>
                        </a:spcAft>
                      </a:pPr>
                      <a:r>
                        <a:rPr lang="ar" sz="1600" b="1">
                          <a:solidFill>
                            <a:schemeClr val="tx1"/>
                          </a:solidFill>
                          <a:effectLst/>
                          <a:latin typeface="Arial"/>
                          <a:ea typeface="Calibri" panose="020F0502020204030204" pitchFamily="34" charset="0"/>
                          <a:cs typeface="Arial"/>
                        </a:rPr>
                        <a:t>النوع الاجتماعي والعنف القائم على نوع الجنس</a:t>
                      </a:r>
                      <a:endParaRPr lang="en-US" sz="1600" b="1">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3181412828"/>
                  </a:ext>
                </a:extLst>
              </a:tr>
              <a:tr h="516194">
                <a:tc>
                  <a:txBody>
                    <a:bodyPr/>
                    <a:lstStyle/>
                    <a:p>
                      <a:pPr marL="0" marR="0" algn="ctr" rtl="1">
                        <a:lnSpc>
                          <a:spcPct val="150000"/>
                        </a:lnSpc>
                        <a:spcBef>
                          <a:spcPts val="0"/>
                        </a:spcBef>
                        <a:spcAft>
                          <a:spcPts val="0"/>
                        </a:spcAft>
                      </a:pPr>
                      <a:r>
                        <a:rPr lang="ar" sz="1600" i="1">
                          <a:effectLst/>
                          <a:latin typeface="Arial"/>
                          <a:ea typeface="Calibri" panose="020F0502020204030204" pitchFamily="34" charset="0"/>
                          <a:cs typeface="Arial"/>
                        </a:rPr>
                        <a:t>10 ص</a:t>
                      </a:r>
                    </a:p>
                  </a:txBody>
                  <a:tcPr marL="68580" marR="68580" marT="0" marB="0" anchor="ctr"/>
                </a:tc>
                <a:tc>
                  <a:txBody>
                    <a:bodyPr/>
                    <a:lstStyle/>
                    <a:p>
                      <a:pPr marL="0" marR="0" algn="r" rtl="1">
                        <a:lnSpc>
                          <a:spcPct val="150000"/>
                        </a:lnSpc>
                        <a:spcBef>
                          <a:spcPts val="0"/>
                        </a:spcBef>
                        <a:spcAft>
                          <a:spcPts val="0"/>
                        </a:spcAft>
                      </a:pPr>
                      <a:r>
                        <a:rPr lang="ar" sz="1600" b="1" i="1">
                          <a:solidFill>
                            <a:schemeClr val="tx1"/>
                          </a:solidFill>
                          <a:effectLst/>
                          <a:latin typeface="Arial"/>
                          <a:ea typeface="Calibri" panose="020F0502020204030204" pitchFamily="34" charset="0"/>
                          <a:cs typeface="Arial"/>
                        </a:rPr>
                        <a:t>استراحة</a:t>
                      </a:r>
                    </a:p>
                  </a:txBody>
                  <a:tcPr marL="68580" marR="68580" marT="0" marB="0"/>
                </a:tc>
                <a:extLst>
                  <a:ext uri="{0D108BD9-81ED-4DB2-BD59-A6C34878D82A}">
                    <a16:rowId xmlns:a16="http://schemas.microsoft.com/office/drawing/2014/main" val="1193684473"/>
                  </a:ext>
                </a:extLst>
              </a:tr>
              <a:tr h="516194">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10:30 ص</a:t>
                      </a:r>
                    </a:p>
                  </a:txBody>
                  <a:tcPr marL="68580" marR="68580" marT="0" marB="0" anchor="ctr"/>
                </a:tc>
                <a:tc>
                  <a:txBody>
                    <a:bodyPr/>
                    <a:lstStyle/>
                    <a:p>
                      <a:pPr marL="0" marR="0" algn="r" rtl="1">
                        <a:lnSpc>
                          <a:spcPct val="150000"/>
                        </a:lnSpc>
                        <a:spcBef>
                          <a:spcPts val="0"/>
                        </a:spcBef>
                        <a:spcAft>
                          <a:spcPts val="0"/>
                        </a:spcAft>
                      </a:pPr>
                      <a:r>
                        <a:rPr lang="ar-YE" sz="1600" b="1">
                          <a:solidFill>
                            <a:schemeClr val="tx1"/>
                          </a:solidFill>
                          <a:effectLst/>
                          <a:latin typeface="Arial"/>
                          <a:ea typeface="Calibri" panose="020F0502020204030204" pitchFamily="34" charset="0"/>
                          <a:cs typeface="Arial"/>
                        </a:rPr>
                        <a:t>مجموعات عمل</a:t>
                      </a:r>
                      <a:r>
                        <a:rPr lang="ar" sz="1600" b="1">
                          <a:solidFill>
                            <a:schemeClr val="tx1"/>
                          </a:solidFill>
                          <a:effectLst/>
                          <a:latin typeface="Arial"/>
                          <a:ea typeface="Calibri" panose="020F0502020204030204" pitchFamily="34" charset="0"/>
                          <a:cs typeface="Arial"/>
                        </a:rPr>
                        <a:t>: </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endParaRPr lang="ar" sz="1600" b="1">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3064925858"/>
                  </a:ext>
                </a:extLst>
              </a:tr>
              <a:tr h="516194">
                <a:tc>
                  <a:txBody>
                    <a:bodyPr/>
                    <a:lstStyle/>
                    <a:p>
                      <a:pPr marL="0" marR="0" algn="ctr" rtl="1">
                        <a:lnSpc>
                          <a:spcPct val="150000"/>
                        </a:lnSpc>
                        <a:spcBef>
                          <a:spcPts val="0"/>
                        </a:spcBef>
                        <a:spcAft>
                          <a:spcPts val="0"/>
                        </a:spcAft>
                      </a:pPr>
                      <a:r>
                        <a:rPr lang="ar" sz="1600" i="1">
                          <a:effectLst/>
                          <a:latin typeface="Arial"/>
                          <a:ea typeface="Calibri" panose="020F0502020204030204" pitchFamily="34" charset="0"/>
                          <a:cs typeface="Arial"/>
                        </a:rPr>
                        <a:t>1 م</a:t>
                      </a:r>
                    </a:p>
                  </a:txBody>
                  <a:tcPr marL="68580" marR="68580" marT="0" marB="0" anchor="ctr"/>
                </a:tc>
                <a:tc>
                  <a:txBody>
                    <a:bodyPr/>
                    <a:lstStyle/>
                    <a:p>
                      <a:pPr marL="0" marR="0" algn="r" rtl="1">
                        <a:lnSpc>
                          <a:spcPct val="150000"/>
                        </a:lnSpc>
                        <a:spcBef>
                          <a:spcPts val="0"/>
                        </a:spcBef>
                        <a:spcAft>
                          <a:spcPts val="0"/>
                        </a:spcAft>
                      </a:pPr>
                      <a:r>
                        <a:rPr lang="ar" sz="1600" b="1" i="1">
                          <a:solidFill>
                            <a:schemeClr val="tx1"/>
                          </a:solidFill>
                          <a:effectLst/>
                          <a:latin typeface="Arial"/>
                          <a:ea typeface="Calibri" panose="020F0502020204030204" pitchFamily="34" charset="0"/>
                          <a:cs typeface="Arial"/>
                        </a:rPr>
                        <a:t>الغداء</a:t>
                      </a:r>
                      <a:endParaRPr lang="en-US" sz="1600" b="1">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4145789526"/>
                  </a:ext>
                </a:extLst>
              </a:tr>
              <a:tr h="516194">
                <a:tc>
                  <a:txBody>
                    <a:bodyPr/>
                    <a:lstStyle/>
                    <a:p>
                      <a:pPr marL="0" marR="0" algn="ctr" rtl="1">
                        <a:lnSpc>
                          <a:spcPct val="150000"/>
                        </a:lnSpc>
                        <a:spcBef>
                          <a:spcPts val="0"/>
                        </a:spcBef>
                        <a:spcAft>
                          <a:spcPts val="0"/>
                        </a:spcAft>
                      </a:pPr>
                      <a:r>
                        <a:rPr lang="ar" sz="1600" i="0">
                          <a:solidFill>
                            <a:schemeClr val="tx1"/>
                          </a:solidFill>
                          <a:effectLst/>
                          <a:latin typeface="Arial"/>
                          <a:ea typeface="Calibri" panose="020F0502020204030204" pitchFamily="34" charset="0"/>
                          <a:cs typeface="Arial"/>
                        </a:rPr>
                        <a:t>2 م</a:t>
                      </a:r>
                    </a:p>
                  </a:txBody>
                  <a:tcPr marL="68580" marR="68580" marT="0" marB="0" anchor="ctr"/>
                </a:tc>
                <a:tc>
                  <a:txBody>
                    <a:bodyPr/>
                    <a:lstStyle/>
                    <a:p>
                      <a:pPr marL="0" marR="0" lvl="0" indent="0" algn="r" rtl="1" eaLnBrk="1" fontAlgn="auto" latinLnBrk="0" hangingPunct="1">
                        <a:lnSpc>
                          <a:spcPct val="150000"/>
                        </a:lnSpc>
                        <a:spcBef>
                          <a:spcPts val="0"/>
                        </a:spcBef>
                        <a:spcAft>
                          <a:spcPts val="0"/>
                        </a:spcAft>
                        <a:buClrTx/>
                        <a:buSzTx/>
                        <a:buFontTx/>
                        <a:buNone/>
                      </a:pPr>
                      <a:r>
                        <a:rPr lang="ar" sz="1600" b="1" kern="1200">
                          <a:solidFill>
                            <a:schemeClr val="tx1"/>
                          </a:solidFill>
                          <a:effectLst/>
                          <a:latin typeface="Arial"/>
                          <a:ea typeface="Calibri" panose="020F0502020204030204" pitchFamily="34" charset="0"/>
                          <a:cs typeface="Arial"/>
                        </a:rPr>
                        <a:t>الرصد والتقييم لتنفيذ </a:t>
                      </a:r>
                      <a:r>
                        <a:rPr lang="ar-YE" sz="1600" b="1">
                          <a:solidFill>
                            <a:schemeClr val="tx1"/>
                          </a:solidFill>
                          <a:effectLst/>
                          <a:latin typeface="Arial"/>
                          <a:ea typeface="Lato"/>
                          <a:cs typeface="Arial"/>
                        </a:rPr>
                        <a:t>إدارة الرضع الصغار والمعرضين للمخاطر التغذوية أقل من ستة أشهر وأمهاتهم (مامي) </a:t>
                      </a:r>
                      <a:endParaRPr lang="ar" sz="1600" b="1" kern="1200">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514112349"/>
                  </a:ext>
                </a:extLst>
              </a:tr>
              <a:tr h="516194">
                <a:tc>
                  <a:txBody>
                    <a:bodyPr/>
                    <a:lstStyle/>
                    <a:p>
                      <a:pPr marL="0" marR="0" algn="ctr" rtl="1">
                        <a:lnSpc>
                          <a:spcPct val="150000"/>
                        </a:lnSpc>
                        <a:spcBef>
                          <a:spcPts val="0"/>
                        </a:spcBef>
                        <a:spcAft>
                          <a:spcPts val="0"/>
                        </a:spcAft>
                      </a:pPr>
                      <a:r>
                        <a:rPr lang="ar" sz="1600" i="0">
                          <a:solidFill>
                            <a:schemeClr val="tx1"/>
                          </a:solidFill>
                          <a:effectLst/>
                          <a:latin typeface="Arial"/>
                          <a:ea typeface="Calibri" panose="020F0502020204030204" pitchFamily="34" charset="0"/>
                          <a:cs typeface="Arial"/>
                        </a:rPr>
                        <a:t>3 م</a:t>
                      </a:r>
                    </a:p>
                  </a:txBody>
                  <a:tcPr marL="68580" marR="68580" marT="0" marB="0" anchor="ctr"/>
                </a:tc>
                <a:tc>
                  <a:txBody>
                    <a:bodyPr/>
                    <a:lstStyle/>
                    <a:p>
                      <a:pPr marL="0" marR="0" lvl="0" indent="0" algn="r" defTabSz="457200" rtl="1" eaLnBrk="1" fontAlgn="auto" latinLnBrk="0" hangingPunct="1">
                        <a:lnSpc>
                          <a:spcPct val="150000"/>
                        </a:lnSpc>
                        <a:spcBef>
                          <a:spcPts val="0"/>
                        </a:spcBef>
                        <a:spcAft>
                          <a:spcPts val="0"/>
                        </a:spcAft>
                        <a:buClrTx/>
                        <a:buSzTx/>
                        <a:buFontTx/>
                        <a:buNone/>
                        <a:tabLst/>
                        <a:defRPr/>
                      </a:pPr>
                      <a:r>
                        <a:rPr lang="ar-YE" sz="1600" b="1" i="0" kern="1200">
                          <a:solidFill>
                            <a:schemeClr val="tx1"/>
                          </a:solidFill>
                          <a:effectLst/>
                          <a:latin typeface="Arial"/>
                          <a:ea typeface="Calibri" panose="020F0502020204030204" pitchFamily="34" charset="0"/>
                          <a:cs typeface="Arial"/>
                        </a:rPr>
                        <a:t>تخطيط العمل</a:t>
                      </a:r>
                      <a:endParaRPr lang="ar" sz="1600" b="1" i="0" kern="1200">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3826829189"/>
                  </a:ext>
                </a:extLst>
              </a:tr>
              <a:tr h="436995">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4 م</a:t>
                      </a:r>
                    </a:p>
                  </a:txBody>
                  <a:tcPr marL="68580" marR="68580" marT="0" marB="0" anchor="ctr"/>
                </a:tc>
                <a:tc>
                  <a:txBody>
                    <a:bodyPr/>
                    <a:lstStyle/>
                    <a:p>
                      <a:pPr marL="0" marR="0" algn="r" rtl="1">
                        <a:lnSpc>
                          <a:spcPct val="150000"/>
                        </a:lnSpc>
                        <a:spcBef>
                          <a:spcPts val="0"/>
                        </a:spcBef>
                        <a:spcAft>
                          <a:spcPts val="0"/>
                        </a:spcAft>
                      </a:pPr>
                      <a:r>
                        <a:rPr lang="ar" sz="1600" b="1">
                          <a:solidFill>
                            <a:schemeClr val="tx1"/>
                          </a:solidFill>
                          <a:effectLst/>
                          <a:latin typeface="Arial"/>
                          <a:ea typeface="Calibri" panose="020F0502020204030204" pitchFamily="34" charset="0"/>
                          <a:cs typeface="Arial"/>
                        </a:rPr>
                        <a:t>الاختبار البعدي والتقييم</a:t>
                      </a:r>
                      <a:endParaRPr lang="en-US" sz="1600" b="1">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2044503860"/>
                  </a:ext>
                </a:extLst>
              </a:tr>
              <a:tr h="436995">
                <a:tc>
                  <a:txBody>
                    <a:bodyPr/>
                    <a:lstStyle/>
                    <a:p>
                      <a:pPr marL="0" marR="0" algn="ctr" rtl="1">
                        <a:lnSpc>
                          <a:spcPct val="150000"/>
                        </a:lnSpc>
                        <a:spcBef>
                          <a:spcPts val="0"/>
                        </a:spcBef>
                        <a:spcAft>
                          <a:spcPts val="0"/>
                        </a:spcAft>
                      </a:pPr>
                      <a:r>
                        <a:rPr lang="ar" sz="1600">
                          <a:effectLst/>
                          <a:latin typeface="Arial"/>
                          <a:ea typeface="Calibri" panose="020F0502020204030204" pitchFamily="34" charset="0"/>
                          <a:cs typeface="Arial"/>
                        </a:rPr>
                        <a:t>4:30 م</a:t>
                      </a:r>
                    </a:p>
                  </a:txBody>
                  <a:tcPr marL="68580" marR="68580" marT="0" marB="0" anchor="ctr"/>
                </a:tc>
                <a:tc>
                  <a:txBody>
                    <a:bodyPr/>
                    <a:lstStyle/>
                    <a:p>
                      <a:pPr marL="0" marR="0" algn="r" rtl="1">
                        <a:lnSpc>
                          <a:spcPct val="150000"/>
                        </a:lnSpc>
                        <a:spcBef>
                          <a:spcPts val="0"/>
                        </a:spcBef>
                        <a:spcAft>
                          <a:spcPts val="0"/>
                        </a:spcAft>
                      </a:pPr>
                      <a:r>
                        <a:rPr lang="ar-YE" sz="1600" b="1">
                          <a:solidFill>
                            <a:schemeClr val="tx1"/>
                          </a:solidFill>
                          <a:effectLst/>
                          <a:latin typeface="Arial"/>
                          <a:ea typeface="Calibri" panose="020F0502020204030204" pitchFamily="34" charset="0"/>
                          <a:cs typeface="Arial"/>
                        </a:rPr>
                        <a:t>انهاء التدريب</a:t>
                      </a:r>
                      <a:endParaRPr lang="ar" sz="1600" b="1">
                        <a:solidFill>
                          <a:schemeClr val="tx1"/>
                        </a:solidFill>
                        <a:effectLst/>
                        <a:latin typeface="Arial"/>
                        <a:ea typeface="Calibri" panose="020F0502020204030204" pitchFamily="34" charset="0"/>
                        <a:cs typeface="Arial"/>
                      </a:endParaRPr>
                    </a:p>
                  </a:txBody>
                  <a:tcPr marL="68580" marR="68580" marT="0" marB="0"/>
                </a:tc>
                <a:extLst>
                  <a:ext uri="{0D108BD9-81ED-4DB2-BD59-A6C34878D82A}">
                    <a16:rowId xmlns:a16="http://schemas.microsoft.com/office/drawing/2014/main" val="1057925916"/>
                  </a:ext>
                </a:extLst>
              </a:tr>
            </a:tbl>
          </a:graphicData>
        </a:graphic>
      </p:graphicFrame>
      <p:sp>
        <p:nvSpPr>
          <p:cNvPr id="3" name="Title 5">
            <a:extLst>
              <a:ext uri="{FF2B5EF4-FFF2-40B4-BE49-F238E27FC236}">
                <a16:creationId xmlns:a16="http://schemas.microsoft.com/office/drawing/2014/main" id="{66544319-AF70-4A21-8112-30DF9EA6FC43}"/>
              </a:ext>
            </a:extLst>
          </p:cNvPr>
          <p:cNvSpPr>
            <a:spLocks noGrp="1"/>
          </p:cNvSpPr>
          <p:nvPr>
            <p:ph type="title"/>
          </p:nvPr>
        </p:nvSpPr>
        <p:spPr>
          <a:xfrm>
            <a:off x="1863853" y="356247"/>
            <a:ext cx="9528048" cy="905256"/>
          </a:xfrm>
        </p:spPr>
        <p:txBody>
          <a:bodyPr rtlCol="1">
            <a:normAutofit/>
          </a:bodyPr>
          <a:lstStyle/>
          <a:p>
            <a:r>
              <a:rPr lang="ar-YE" sz="4000"/>
              <a:t>الجدول الزمني للدورة – اليوم الثالث</a:t>
            </a:r>
            <a:endParaRPr lang="en-UK" sz="4000"/>
          </a:p>
        </p:txBody>
      </p:sp>
    </p:spTree>
    <p:extLst>
      <p:ext uri="{BB962C8B-B14F-4D97-AF65-F5344CB8AC3E}">
        <p14:creationId xmlns:p14="http://schemas.microsoft.com/office/powerpoint/2010/main" val="940332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1289303" y="703684"/>
            <a:ext cx="10580311" cy="905256"/>
          </a:xfrm>
        </p:spPr>
        <p:txBody>
          <a:bodyPr rtlCol="1">
            <a:normAutofit fontScale="90000"/>
          </a:bodyPr>
          <a:lstStyle/>
          <a:p>
            <a:r>
              <a:rPr lang="ar">
                <a:latin typeface="Arial"/>
                <a:cs typeface="Arial"/>
              </a:rPr>
              <a:t>تقييم </a:t>
            </a:r>
            <a:r>
              <a:rPr lang="ar-YE" b="1">
                <a:latin typeface="Arial"/>
                <a:cs typeface="Arial"/>
              </a:rPr>
              <a:t>إدارة الرضع الصغار و المعرضين للمخاطر التغذوية أقل من ستة أشهر و أمهاتهم (مامي)</a:t>
            </a:r>
            <a:r>
              <a:rPr lang="ar-YE" b="1">
                <a:solidFill>
                  <a:srgbClr val="00B050"/>
                </a:solidFill>
                <a:latin typeface="Arial"/>
                <a:cs typeface="Arial"/>
              </a:rPr>
              <a:t> </a:t>
            </a:r>
            <a:br>
              <a:rPr lang="en-GB"/>
            </a:br>
            <a:r>
              <a:rPr lang="ar">
                <a:solidFill>
                  <a:schemeClr val="accent1"/>
                </a:solidFill>
                <a:latin typeface="Arial"/>
                <a:cs typeface="Arial"/>
              </a:rPr>
              <a:t>تقييم الصحة النفسية للأم </a:t>
            </a:r>
            <a:endParaRPr lang="en-UK">
              <a:solidFill>
                <a:schemeClr val="accent1"/>
              </a:solidFill>
            </a:endParaRPr>
          </a:p>
        </p:txBody>
      </p:sp>
      <p:pic>
        <p:nvPicPr>
          <p:cNvPr id="3" name="I-j8WllBk4g">
            <a:extLst>
              <a:ext uri="{FF2B5EF4-FFF2-40B4-BE49-F238E27FC236}">
                <a16:creationId xmlns:a16="http://schemas.microsoft.com/office/drawing/2014/main" id="{7BDD6EC5-C333-ADFE-BA11-2C4AB8C2077F}"/>
              </a:ext>
            </a:extLst>
          </p:cNvPr>
          <p:cNvPicPr>
            <a:picLocks noRot="1" noChangeAspect="1"/>
          </p:cNvPicPr>
          <p:nvPr>
            <a:videoFile r:link="rId1"/>
          </p:nvPr>
        </p:nvPicPr>
        <p:blipFill>
          <a:blip r:embed="rId4"/>
          <a:stretch>
            <a:fillRect/>
          </a:stretch>
        </p:blipFill>
        <p:spPr>
          <a:xfrm>
            <a:off x="2155537" y="1915466"/>
            <a:ext cx="8104233" cy="4298335"/>
          </a:xfrm>
          <a:prstGeom prst="rect">
            <a:avLst/>
          </a:prstGeom>
        </p:spPr>
      </p:pic>
    </p:spTree>
    <p:extLst>
      <p:ext uri="{BB962C8B-B14F-4D97-AF65-F5344CB8AC3E}">
        <p14:creationId xmlns:p14="http://schemas.microsoft.com/office/powerpoint/2010/main" val="31804554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3" y="640184"/>
            <a:ext cx="10580311" cy="905256"/>
          </a:xfrm>
        </p:spPr>
        <p:txBody>
          <a:bodyPr rtlCol="1">
            <a:normAutofit fontScale="90000"/>
          </a:bodyPr>
          <a:lstStyle/>
          <a:p>
            <a:pPr rtl="1"/>
            <a:r>
              <a:rPr lang="ar"/>
              <a:t>الصحة النفسية للأم</a:t>
            </a:r>
            <a:br>
              <a:rPr lang="en-GB"/>
            </a:br>
            <a:r>
              <a:rPr lang="ar">
                <a:solidFill>
                  <a:schemeClr val="accent1"/>
                </a:solidFill>
              </a:rPr>
              <a:t>التقييم العميق</a:t>
            </a:r>
            <a:r>
              <a:rPr lang="ar-YE">
                <a:solidFill>
                  <a:schemeClr val="accent1"/>
                </a:solidFill>
              </a:rPr>
              <a:t> / التفصيلي</a:t>
            </a:r>
            <a:endParaRPr lang="en-UK">
              <a:solidFill>
                <a:schemeClr val="accent1"/>
              </a:solidFill>
            </a:endParaRPr>
          </a:p>
        </p:txBody>
      </p:sp>
      <p:pic>
        <p:nvPicPr>
          <p:cNvPr id="2" name="Picture 1"/>
          <p:cNvPicPr>
            <a:picLocks noChangeAspect="1"/>
          </p:cNvPicPr>
          <p:nvPr/>
        </p:nvPicPr>
        <p:blipFill>
          <a:blip r:embed="rId3"/>
          <a:stretch>
            <a:fillRect/>
          </a:stretch>
        </p:blipFill>
        <p:spPr>
          <a:xfrm>
            <a:off x="1727200" y="90746"/>
            <a:ext cx="5683250" cy="6698604"/>
          </a:xfrm>
          <a:prstGeom prst="rect">
            <a:avLst/>
          </a:prstGeom>
        </p:spPr>
      </p:pic>
    </p:spTree>
    <p:extLst>
      <p:ext uri="{BB962C8B-B14F-4D97-AF65-F5344CB8AC3E}">
        <p14:creationId xmlns:p14="http://schemas.microsoft.com/office/powerpoint/2010/main" val="26862018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9946BF8-F50E-910D-B57D-31FC191FCB92}"/>
              </a:ext>
            </a:extLst>
          </p:cNvPr>
          <p:cNvPicPr>
            <a:picLocks noChangeAspect="1" noChangeArrowheads="1"/>
          </p:cNvPicPr>
          <p:nvPr/>
        </p:nvPicPr>
        <p:blipFill>
          <a:blip r:embed="rId3"/>
          <a:srcRect l="19679" r="19679"/>
          <a:stretch/>
        </p:blipFill>
        <p:spPr bwMode="auto">
          <a:xfrm>
            <a:off x="0" y="0"/>
            <a:ext cx="6238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الخامسة</a:t>
            </a:r>
          </a:p>
          <a:p>
            <a:pPr algn="ctr" rtl="1">
              <a:spcBef>
                <a:spcPts val="2400"/>
              </a:spcBef>
            </a:pPr>
            <a:endParaRPr lang="en-GB" sz="5000">
              <a:solidFill>
                <a:schemeClr val="tx1"/>
              </a:solidFill>
              <a:latin typeface="Arial" panose="020B0604020202020204" pitchFamily="34" charset="0"/>
            </a:endParaRPr>
          </a:p>
          <a:p>
            <a:pPr algn="ctr" rtl="1">
              <a:spcBef>
                <a:spcPts val="2400"/>
              </a:spcBef>
            </a:pPr>
            <a:r>
              <a:rPr lang="ar" sz="5000">
                <a:solidFill>
                  <a:schemeClr val="tx1"/>
                </a:solidFill>
                <a:latin typeface="Arial" panose="020B0604020202020204" pitchFamily="34" charset="0"/>
                <a:cs typeface="Arial" panose="020B0604020202020204" pitchFamily="34" charset="0"/>
              </a:rPr>
              <a:t>تصنيف </a:t>
            </a:r>
            <a:r>
              <a:rPr lang="ar-YE" sz="5000">
                <a:solidFill>
                  <a:schemeClr val="tx1"/>
                </a:solidFill>
                <a:latin typeface="Arial" panose="020B0604020202020204" pitchFamily="34" charset="0"/>
                <a:cs typeface="Arial" panose="020B0604020202020204" pitchFamily="34" charset="0"/>
              </a:rPr>
              <a:t>ال</a:t>
            </a:r>
            <a:r>
              <a:rPr lang="ar" sz="5000">
                <a:solidFill>
                  <a:schemeClr val="tx1"/>
                </a:solidFill>
                <a:latin typeface="Arial" panose="020B0604020202020204" pitchFamily="34" charset="0"/>
                <a:cs typeface="Arial" panose="020B0604020202020204" pitchFamily="34" charset="0"/>
              </a:rPr>
              <a:t>مخاطر التغذ</a:t>
            </a:r>
            <a:r>
              <a:rPr lang="ar-YE" sz="5000">
                <a:solidFill>
                  <a:schemeClr val="tx1"/>
                </a:solidFill>
                <a:latin typeface="Arial" panose="020B0604020202020204" pitchFamily="34" charset="0"/>
                <a:cs typeface="Arial" panose="020B0604020202020204" pitchFamily="34" charset="0"/>
              </a:rPr>
              <a:t>و</a:t>
            </a:r>
            <a:r>
              <a:rPr lang="ar" sz="5000">
                <a:solidFill>
                  <a:schemeClr val="tx1"/>
                </a:solidFill>
                <a:latin typeface="Arial" panose="020B0604020202020204" pitchFamily="34" charset="0"/>
                <a:cs typeface="Arial" panose="020B0604020202020204" pitchFamily="34" charset="0"/>
              </a:rPr>
              <a:t>ية</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100013"/>
            <a:ext cx="6628747" cy="6757987"/>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5577" y="6394111"/>
            <a:ext cx="3944429" cy="230832"/>
          </a:xfrm>
          <a:prstGeom prst="rect">
            <a:avLst/>
          </a:prstGeom>
          <a:noFill/>
        </p:spPr>
        <p:txBody>
          <a:bodyPr wrap="square" lIns="0" tIns="0" rIns="0" bIns="0" rtlCol="1">
            <a:spAutoFit/>
          </a:bodyPr>
          <a:lstStyle/>
          <a:p>
            <a:pPr rtl="1"/>
            <a:r>
              <a:rPr lang="ar" sz="1500" i="1">
                <a:solidFill>
                  <a:schemeClr val="bg1"/>
                </a:solidFill>
                <a:latin typeface="Arial" panose="020B0604020202020204" pitchFamily="34" charset="0"/>
                <a:cs typeface="Gill Sans Infant Std"/>
              </a:rPr>
              <a:t>منظمة إنقاذ الطفولة، </a:t>
            </a:r>
          </a:p>
        </p:txBody>
      </p:sp>
    </p:spTree>
    <p:extLst>
      <p:ext uri="{BB962C8B-B14F-4D97-AF65-F5344CB8AC3E}">
        <p14:creationId xmlns:p14="http://schemas.microsoft.com/office/powerpoint/2010/main" val="334374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الوحدة الخامسة - النشاط</a:t>
            </a:r>
            <a:br>
              <a:rPr lang="en-GB"/>
            </a:br>
            <a:r>
              <a:rPr lang="ar">
                <a:solidFill>
                  <a:schemeClr val="accent1"/>
                </a:solidFill>
              </a:rPr>
              <a:t>تصنيف </a:t>
            </a:r>
            <a:r>
              <a:rPr lang="ar-YE">
                <a:solidFill>
                  <a:schemeClr val="accent1"/>
                </a:solidFill>
              </a:rPr>
              <a:t>ال</a:t>
            </a:r>
            <a:r>
              <a:rPr lang="ar">
                <a:solidFill>
                  <a:schemeClr val="accent1"/>
                </a:solidFill>
              </a:rPr>
              <a:t>مخاطر التغذ</a:t>
            </a:r>
            <a:r>
              <a:rPr lang="ar-YE">
                <a:solidFill>
                  <a:schemeClr val="accent1"/>
                </a:solidFill>
              </a:rPr>
              <a:t>و</a:t>
            </a:r>
            <a:r>
              <a:rPr lang="ar">
                <a:solidFill>
                  <a:schemeClr val="accent1"/>
                </a:solidFill>
              </a:rPr>
              <a:t>ية: ملخص التقييم</a:t>
            </a:r>
            <a:endParaRPr lang="en-UK">
              <a:solidFill>
                <a:schemeClr val="accent1"/>
              </a:solidFill>
            </a:endParaRPr>
          </a:p>
        </p:txBody>
      </p:sp>
      <p:sp>
        <p:nvSpPr>
          <p:cNvPr id="3" name="Title 5">
            <a:extLst>
              <a:ext uri="{FF2B5EF4-FFF2-40B4-BE49-F238E27FC236}">
                <a16:creationId xmlns:a16="http://schemas.microsoft.com/office/drawing/2014/main" id="{19AB6A11-FE09-CE6D-F135-5810B9732FEA}"/>
              </a:ext>
            </a:extLst>
          </p:cNvPr>
          <p:cNvSpPr txBox="1">
            <a:spLocks/>
          </p:cNvSpPr>
          <p:nvPr/>
        </p:nvSpPr>
        <p:spPr>
          <a:xfrm>
            <a:off x="1633187" y="1727025"/>
            <a:ext cx="9528048" cy="905256"/>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 sz="4400" b="1">
                <a:latin typeface="Arial" panose="020B0604020202020204" pitchFamily="34" charset="0"/>
                <a:cs typeface="Arial" panose="020B0604020202020204" pitchFamily="34" charset="0"/>
              </a:rPr>
              <a:t>دراسة الحالة - جـ</a:t>
            </a:r>
          </a:p>
        </p:txBody>
      </p:sp>
      <p:pic>
        <p:nvPicPr>
          <p:cNvPr id="2" name="Picture 1" descr="A screenshot of a computer&#10;&#10;Description automatically generated">
            <a:extLst>
              <a:ext uri="{FF2B5EF4-FFF2-40B4-BE49-F238E27FC236}">
                <a16:creationId xmlns:a16="http://schemas.microsoft.com/office/drawing/2014/main" id="{D579CEE4-EA81-1279-26F6-92A992CCDCD6}"/>
              </a:ext>
            </a:extLst>
          </p:cNvPr>
          <p:cNvPicPr>
            <a:picLocks noChangeAspect="1"/>
          </p:cNvPicPr>
          <p:nvPr/>
        </p:nvPicPr>
        <p:blipFill>
          <a:blip r:embed="rId3"/>
          <a:stretch>
            <a:fillRect/>
          </a:stretch>
        </p:blipFill>
        <p:spPr>
          <a:xfrm>
            <a:off x="1374476" y="2460272"/>
            <a:ext cx="9859991" cy="3619606"/>
          </a:xfrm>
          <a:prstGeom prst="rect">
            <a:avLst/>
          </a:prstGeom>
        </p:spPr>
      </p:pic>
    </p:spTree>
    <p:extLst>
      <p:ext uri="{BB962C8B-B14F-4D97-AF65-F5344CB8AC3E}">
        <p14:creationId xmlns:p14="http://schemas.microsoft.com/office/powerpoint/2010/main" val="460578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9946BF8-F50E-910D-B57D-31FC191FCB92}"/>
              </a:ext>
            </a:extLst>
          </p:cNvPr>
          <p:cNvPicPr>
            <a:picLocks noChangeAspect="1" noChangeArrowheads="1"/>
          </p:cNvPicPr>
          <p:nvPr/>
        </p:nvPicPr>
        <p:blipFill>
          <a:blip r:embed="rId3"/>
          <a:srcRect l="15889" r="15889"/>
          <a:stretch/>
        </p:blipFill>
        <p:spPr bwMode="auto">
          <a:xfrm>
            <a:off x="0" y="0"/>
            <a:ext cx="623824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896676"/>
            <a:ext cx="4040115" cy="2733969"/>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السادسة</a:t>
            </a:r>
          </a:p>
          <a:p>
            <a:pPr algn="ctr"/>
            <a:r>
              <a:rPr lang="ar" sz="5400">
                <a:solidFill>
                  <a:schemeClr val="tx1"/>
                </a:solidFill>
                <a:latin typeface="Arial"/>
                <a:cs typeface="Arial"/>
              </a:rPr>
              <a:t>حزمة الدعم المتعلقة </a:t>
            </a:r>
            <a:r>
              <a:rPr lang="ar-YE" sz="4800" b="1">
                <a:solidFill>
                  <a:schemeClr val="tx1"/>
                </a:solidFill>
              </a:rPr>
              <a:t>إدارة الرضع الصغار و المعرضين للمخاطر التغذوية أقل من ستة أشهر و أمهاتهم (مامي)</a:t>
            </a:r>
            <a:r>
              <a:rPr lang="ar-YE" sz="4800" b="1">
                <a:solidFill>
                  <a:srgbClr val="00B050"/>
                </a:solidFill>
              </a:rPr>
              <a:t> </a:t>
            </a:r>
            <a:endParaRPr lang="ar" sz="5400">
              <a:solidFill>
                <a:schemeClr val="tx1"/>
              </a:solidFill>
              <a:latin typeface="Arial" panose="020B0604020202020204" pitchFamily="34" charset="0"/>
              <a:cs typeface="Arial" panose="020B0604020202020204" pitchFamily="34" charset="0"/>
            </a:endParaRP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990" y="4620"/>
            <a:ext cx="6384232" cy="6374245"/>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875577" y="6394111"/>
            <a:ext cx="3944429" cy="230832"/>
          </a:xfrm>
          <a:prstGeom prst="rect">
            <a:avLst/>
          </a:prstGeom>
          <a:noFill/>
        </p:spPr>
        <p:txBody>
          <a:bodyPr wrap="square" lIns="0" tIns="0" rIns="0" bIns="0" rtlCol="1">
            <a:spAutoFit/>
          </a:bodyPr>
          <a:lstStyle/>
          <a:p>
            <a:pPr rtl="1"/>
            <a:r>
              <a:rPr lang="ar" sz="1500" i="1">
                <a:solidFill>
                  <a:schemeClr val="bg1"/>
                </a:solidFill>
                <a:latin typeface="Arial" panose="020B0604020202020204" pitchFamily="34" charset="0"/>
                <a:cs typeface="Gill Sans Infant Std"/>
              </a:rPr>
              <a:t>منظمة إنقاذ الطفولة، </a:t>
            </a:r>
          </a:p>
        </p:txBody>
      </p:sp>
    </p:spTree>
    <p:extLst>
      <p:ext uri="{BB962C8B-B14F-4D97-AF65-F5344CB8AC3E}">
        <p14:creationId xmlns:p14="http://schemas.microsoft.com/office/powerpoint/2010/main" val="3869759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r>
              <a:rPr lang="ar">
                <a:latin typeface="Arial"/>
                <a:cs typeface="Arial"/>
              </a:rPr>
              <a:t>حزمة الدعم</a:t>
            </a:r>
            <a:br>
              <a:rPr lang="en-GB"/>
            </a:br>
            <a:r>
              <a:rPr lang="ar">
                <a:solidFill>
                  <a:srgbClr val="E14E15"/>
                </a:solidFill>
                <a:latin typeface="Arial"/>
                <a:cs typeface="Arial"/>
              </a:rPr>
              <a:t>مكونات الرعاية الخاص</a:t>
            </a:r>
            <a:r>
              <a:rPr lang="ar-YE">
                <a:solidFill>
                  <a:srgbClr val="E14E15"/>
                </a:solidFill>
                <a:latin typeface="Arial"/>
                <a:cs typeface="Arial"/>
              </a:rPr>
              <a:t>ة بـ</a:t>
            </a:r>
            <a:r>
              <a:rPr lang="ar">
                <a:solidFill>
                  <a:srgbClr val="E14E15"/>
                </a:solidFill>
                <a:latin typeface="Arial"/>
                <a:cs typeface="Arial"/>
              </a:rPr>
              <a:t> </a:t>
            </a:r>
            <a:r>
              <a:rPr lang="ar-YE">
                <a:solidFill>
                  <a:srgbClr val="E14E15"/>
                </a:solidFill>
                <a:latin typeface="Arial"/>
                <a:cs typeface="Arial"/>
              </a:rPr>
              <a:t>إدارة الرضع الصغار و المعرضين للمخاطر التغذوية أقل من ستة أشهر و أمهاتهم (مامي)</a:t>
            </a:r>
            <a:r>
              <a:rPr lang="ar-YE">
                <a:solidFill>
                  <a:srgbClr val="00B050"/>
                </a:solidFill>
                <a:latin typeface="Arial"/>
                <a:cs typeface="Arial"/>
              </a:rPr>
              <a:t> </a:t>
            </a:r>
            <a:endParaRPr lang="en-UK">
              <a:solidFill>
                <a:schemeClr val="accent1"/>
              </a:solidFill>
            </a:endParaRPr>
          </a:p>
        </p:txBody>
      </p:sp>
      <p:pic>
        <p:nvPicPr>
          <p:cNvPr id="2" name="Picture 1">
            <a:extLst>
              <a:ext uri="{FF2B5EF4-FFF2-40B4-BE49-F238E27FC236}">
                <a16:creationId xmlns:a16="http://schemas.microsoft.com/office/drawing/2014/main" id="{8F2BBA92-ABF4-04CE-88FD-313B8BC14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203" y="2058301"/>
            <a:ext cx="2466402" cy="1677865"/>
          </a:xfrm>
          <a:prstGeom prst="rect">
            <a:avLst/>
          </a:prstGeom>
        </p:spPr>
      </p:pic>
      <p:sp>
        <p:nvSpPr>
          <p:cNvPr id="8" name="Content Placeholder 2">
            <a:extLst>
              <a:ext uri="{FF2B5EF4-FFF2-40B4-BE49-F238E27FC236}">
                <a16:creationId xmlns:a16="http://schemas.microsoft.com/office/drawing/2014/main" id="{9D3190B0-6BB8-682B-6DC4-19F57AA4367B}"/>
              </a:ext>
            </a:extLst>
          </p:cNvPr>
          <p:cNvSpPr>
            <a:spLocks noGrp="1"/>
          </p:cNvSpPr>
          <p:nvPr>
            <p:ph idx="1"/>
          </p:nvPr>
        </p:nvSpPr>
        <p:spPr>
          <a:xfrm>
            <a:off x="1329893" y="3608364"/>
            <a:ext cx="9533716" cy="2521633"/>
          </a:xfrm>
        </p:spPr>
        <p:txBody>
          <a:bodyPr rtlCol="1">
            <a:normAutofit fontScale="92500" lnSpcReduction="10000"/>
          </a:bodyPr>
          <a:lstStyle/>
          <a:p>
            <a:pPr marL="257175" indent="-257175" rtl="1">
              <a:lnSpc>
                <a:spcPct val="150000"/>
              </a:lnSpc>
              <a:buFont typeface="+mj-lt"/>
              <a:buAutoNum type="arabicPeriod"/>
            </a:pPr>
            <a:r>
              <a:rPr lang="ar" b="1">
                <a:ea typeface="Calibri" panose="020F0502020204030204" pitchFamily="34" charset="0"/>
              </a:rPr>
              <a:t>تقديم المشورة حول المواضيع الأساسية</a:t>
            </a:r>
            <a:r>
              <a:rPr lang="ar">
                <a:ea typeface="Calibri" panose="020F0502020204030204" pitchFamily="34" charset="0"/>
              </a:rPr>
              <a:t> لجميع المجموعات الثنائية المسجلة.</a:t>
            </a:r>
            <a:endParaRPr lang="en-US">
              <a:ea typeface="Calibri" panose="020F0502020204030204" pitchFamily="34" charset="0"/>
            </a:endParaRPr>
          </a:p>
          <a:p>
            <a:pPr marL="257175" indent="-257175" rtl="1">
              <a:lnSpc>
                <a:spcPct val="150000"/>
              </a:lnSpc>
              <a:buFont typeface="+mj-lt"/>
              <a:buAutoNum type="arabicPeriod"/>
            </a:pPr>
            <a:r>
              <a:rPr lang="ar" b="1">
                <a:ea typeface="Calibri" panose="020F0502020204030204" pitchFamily="34" charset="0"/>
              </a:rPr>
              <a:t>تقديم المشورة والإجراءات المصممة</a:t>
            </a:r>
            <a:r>
              <a:rPr lang="ar">
                <a:ea typeface="Calibri" panose="020F0502020204030204" pitchFamily="34" charset="0"/>
              </a:rPr>
              <a:t> للتعامل مع عوامل الخطر والمشاكل المحدَّدة حسب الاقتضاء.</a:t>
            </a:r>
            <a:endParaRPr lang="en-US">
              <a:ea typeface="Calibri" panose="020F0502020204030204" pitchFamily="34" charset="0"/>
            </a:endParaRPr>
          </a:p>
          <a:p>
            <a:pPr marL="257175" indent="-257175" rtl="1">
              <a:lnSpc>
                <a:spcPct val="150000"/>
              </a:lnSpc>
              <a:buFont typeface="+mj-lt"/>
              <a:buAutoNum type="arabicPeriod"/>
            </a:pPr>
            <a:r>
              <a:rPr lang="ar" b="1">
                <a:ea typeface="Calibri" panose="020F0502020204030204" pitchFamily="34" charset="0"/>
              </a:rPr>
              <a:t>إحالة الأم والرضيع</a:t>
            </a:r>
            <a:r>
              <a:rPr lang="ar">
                <a:ea typeface="Calibri" panose="020F0502020204030204" pitchFamily="34" charset="0"/>
              </a:rPr>
              <a:t> إلى الخدمات الأخرى ذات الصلة حسب الاقتضاء.</a:t>
            </a:r>
            <a:endParaRPr lang="en-US">
              <a:ea typeface="Calibri" panose="020F0502020204030204" pitchFamily="34" charset="0"/>
            </a:endParaRPr>
          </a:p>
          <a:p>
            <a:pPr marL="257175" indent="-257175" rtl="1">
              <a:lnSpc>
                <a:spcPct val="150000"/>
              </a:lnSpc>
              <a:spcAft>
                <a:spcPts val="600"/>
              </a:spcAft>
              <a:buFont typeface="+mj-lt"/>
              <a:buAutoNum type="arabicPeriod"/>
            </a:pPr>
            <a:r>
              <a:rPr lang="ar" b="1">
                <a:ea typeface="Calibri" panose="020F0502020204030204" pitchFamily="34" charset="0"/>
              </a:rPr>
              <a:t>الرصد</a:t>
            </a:r>
            <a:r>
              <a:rPr lang="ar-YE" b="1">
                <a:ea typeface="Calibri" panose="020F0502020204030204" pitchFamily="34" charset="0"/>
              </a:rPr>
              <a:t> و المتابعة</a:t>
            </a:r>
            <a:r>
              <a:rPr lang="ar" b="1">
                <a:ea typeface="Calibri" panose="020F0502020204030204" pitchFamily="34" charset="0"/>
              </a:rPr>
              <a:t> المستمر</a:t>
            </a:r>
            <a:r>
              <a:rPr lang="ar-YE" b="1">
                <a:ea typeface="Calibri" panose="020F0502020204030204" pitchFamily="34" charset="0"/>
              </a:rPr>
              <a:t>ة</a:t>
            </a:r>
            <a:r>
              <a:rPr lang="ar">
                <a:ea typeface="Calibri" panose="020F0502020204030204" pitchFamily="34" charset="0"/>
              </a:rPr>
              <a:t> لتقدُّم الأم ورضيعها ورفاههما في كل زيارةٍ مع تقليل عدد مرات الزيارة أو زيادتها حسب ما يراه موظف الصحة والأم مناسباً. </a:t>
            </a:r>
            <a:endParaRPr lang="en-US">
              <a:ea typeface="Calibri" panose="020F0502020204030204" pitchFamily="34" charset="0"/>
            </a:endParaRPr>
          </a:p>
        </p:txBody>
      </p:sp>
      <p:sp>
        <p:nvSpPr>
          <p:cNvPr id="10" name="TextBox 9">
            <a:extLst>
              <a:ext uri="{FF2B5EF4-FFF2-40B4-BE49-F238E27FC236}">
                <a16:creationId xmlns:a16="http://schemas.microsoft.com/office/drawing/2014/main" id="{46C09D23-BA06-980E-725B-F7556296721F}"/>
              </a:ext>
            </a:extLst>
          </p:cNvPr>
          <p:cNvSpPr txBox="1"/>
          <p:nvPr/>
        </p:nvSpPr>
        <p:spPr>
          <a:xfrm>
            <a:off x="701238" y="6463043"/>
            <a:ext cx="8402863" cy="215444"/>
          </a:xfrm>
          <a:prstGeom prst="rect">
            <a:avLst/>
          </a:prstGeom>
          <a:noFill/>
        </p:spPr>
        <p:txBody>
          <a:bodyPr rot="0" spcFirstLastPara="0" vertOverflow="overflow" horzOverflow="overflow" vert="horz" wrap="square" lIns="0" tIns="0" rIns="0" bIns="0" numCol="1" spcCol="0" rtlCol="1" fromWordArt="0" anchor="t" anchorCtr="0" forceAA="0" compatLnSpc="1">
            <a:prstTxWarp prst="textNoShape">
              <a:avLst/>
            </a:prstTxWarp>
            <a:spAutoFit/>
          </a:bodyPr>
          <a:lstStyle/>
          <a:p>
            <a:r>
              <a:rPr lang="ar" sz="1400" b="1" i="1">
                <a:solidFill>
                  <a:schemeClr val="accent4"/>
                </a:solidFill>
                <a:latin typeface="Arial"/>
                <a:cs typeface="Arial"/>
              </a:rPr>
              <a:t>شريحة تم إنشاؤها بواسطة الش</a:t>
            </a:r>
            <a:r>
              <a:rPr lang="ar" sz="1400" b="1" i="1">
                <a:solidFill>
                  <a:srgbClr val="E14E15"/>
                </a:solidFill>
                <a:latin typeface="Arial"/>
                <a:cs typeface="Arial"/>
              </a:rPr>
              <a:t>بكة العالمية المعنية </a:t>
            </a:r>
            <a:r>
              <a:rPr lang="ar-YE" sz="1400" b="1">
                <a:solidFill>
                  <a:srgbClr val="E14E15"/>
                </a:solidFill>
              </a:rPr>
              <a:t>إدارة الرضع الصغار و المعرضين للمخاطر التغذوية أقل من ستة أشهر و أمهاتهم (مامي) </a:t>
            </a:r>
            <a:endParaRPr lang="en-US" sz="1600" b="1" i="1">
              <a:solidFill>
                <a:schemeClr val="accent4"/>
              </a:solidFill>
              <a:latin typeface="Arial" panose="020B0604020202020204" pitchFamily="34" charset="0"/>
            </a:endParaRPr>
          </a:p>
        </p:txBody>
      </p:sp>
      <p:pic>
        <p:nvPicPr>
          <p:cNvPr id="3" name="Picture 2" descr="A white sheet with black text and red and blue text&#10;&#10;Description automatically generated">
            <a:extLst>
              <a:ext uri="{FF2B5EF4-FFF2-40B4-BE49-F238E27FC236}">
                <a16:creationId xmlns:a16="http://schemas.microsoft.com/office/drawing/2014/main" id="{B145F368-CBF1-2220-8988-F8B3A4321880}"/>
              </a:ext>
            </a:extLst>
          </p:cNvPr>
          <p:cNvPicPr>
            <a:picLocks noChangeAspect="1"/>
          </p:cNvPicPr>
          <p:nvPr/>
        </p:nvPicPr>
        <p:blipFill>
          <a:blip r:embed="rId4"/>
          <a:stretch>
            <a:fillRect/>
          </a:stretch>
        </p:blipFill>
        <p:spPr>
          <a:xfrm>
            <a:off x="5932097" y="1929154"/>
            <a:ext cx="2714446" cy="1676976"/>
          </a:xfrm>
          <a:prstGeom prst="rect">
            <a:avLst/>
          </a:prstGeom>
        </p:spPr>
      </p:pic>
    </p:spTree>
    <p:extLst>
      <p:ext uri="{BB962C8B-B14F-4D97-AF65-F5344CB8AC3E}">
        <p14:creationId xmlns:p14="http://schemas.microsoft.com/office/powerpoint/2010/main" val="7258408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640184"/>
            <a:ext cx="9528048" cy="1149671"/>
          </a:xfrm>
        </p:spPr>
        <p:txBody>
          <a:bodyPr rtlCol="1">
            <a:normAutofit fontScale="90000"/>
          </a:bodyPr>
          <a:lstStyle/>
          <a:p>
            <a:pPr rtl="1"/>
            <a:r>
              <a:rPr lang="ar"/>
              <a:t>حزمة الدعم</a:t>
            </a:r>
            <a:br>
              <a:rPr lang="en-GB"/>
            </a:br>
            <a:r>
              <a:rPr lang="ar">
                <a:solidFill>
                  <a:schemeClr val="accent1"/>
                </a:solidFill>
              </a:rPr>
              <a:t>إجراءات الدعم وبطاقات المشورة</a:t>
            </a:r>
            <a:endParaRPr lang="en-UK">
              <a:solidFill>
                <a:schemeClr val="accent1"/>
              </a:solidFill>
            </a:endParaRPr>
          </a:p>
        </p:txBody>
      </p:sp>
      <p:pic>
        <p:nvPicPr>
          <p:cNvPr id="2" name="Picture 1" descr="A screenshot of a book&#10;&#10;Description automatically generated">
            <a:extLst>
              <a:ext uri="{FF2B5EF4-FFF2-40B4-BE49-F238E27FC236}">
                <a16:creationId xmlns:a16="http://schemas.microsoft.com/office/drawing/2014/main" id="{4FCF34A4-1D7A-F79C-A5C1-9DA20EBBDB14}"/>
              </a:ext>
            </a:extLst>
          </p:cNvPr>
          <p:cNvPicPr>
            <a:picLocks noChangeAspect="1"/>
          </p:cNvPicPr>
          <p:nvPr/>
        </p:nvPicPr>
        <p:blipFill>
          <a:blip r:embed="rId3"/>
          <a:stretch>
            <a:fillRect/>
          </a:stretch>
        </p:blipFill>
        <p:spPr>
          <a:xfrm>
            <a:off x="1245080" y="2249834"/>
            <a:ext cx="10276935" cy="3882332"/>
          </a:xfrm>
          <a:prstGeom prst="rect">
            <a:avLst/>
          </a:prstGeom>
        </p:spPr>
      </p:pic>
    </p:spTree>
    <p:extLst>
      <p:ext uri="{BB962C8B-B14F-4D97-AF65-F5344CB8AC3E}">
        <p14:creationId xmlns:p14="http://schemas.microsoft.com/office/powerpoint/2010/main" val="1986450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حزمة الدعم</a:t>
            </a:r>
            <a:br>
              <a:rPr lang="en-GB"/>
            </a:br>
            <a:r>
              <a:rPr lang="ar">
                <a:solidFill>
                  <a:schemeClr val="accent1"/>
                </a:solidFill>
              </a:rPr>
              <a:t>1. تقديم المشورة حول المواضيع الأساسية لجميع المجموعات الثنائية المسجلة.</a:t>
            </a:r>
            <a:endParaRPr lang="en-UK">
              <a:solidFill>
                <a:schemeClr val="accent1"/>
              </a:solidFill>
            </a:endParaRPr>
          </a:p>
        </p:txBody>
      </p:sp>
      <p:pic>
        <p:nvPicPr>
          <p:cNvPr id="9" name="Picture 8">
            <a:extLst>
              <a:ext uri="{FF2B5EF4-FFF2-40B4-BE49-F238E27FC236}">
                <a16:creationId xmlns:a16="http://schemas.microsoft.com/office/drawing/2014/main" id="{A8094816-1D1D-75CD-1E8D-98DBD3A64323}"/>
              </a:ext>
            </a:extLst>
          </p:cNvPr>
          <p:cNvPicPr>
            <a:picLocks noChangeAspect="1"/>
          </p:cNvPicPr>
          <p:nvPr/>
        </p:nvPicPr>
        <p:blipFill>
          <a:blip r:embed="rId3"/>
          <a:stretch>
            <a:fillRect/>
          </a:stretch>
        </p:blipFill>
        <p:spPr>
          <a:xfrm>
            <a:off x="836581" y="2398246"/>
            <a:ext cx="4871048" cy="3603992"/>
          </a:xfrm>
          <a:prstGeom prst="rect">
            <a:avLst/>
          </a:prstGeom>
        </p:spPr>
      </p:pic>
      <p:pic>
        <p:nvPicPr>
          <p:cNvPr id="10" name="Picture 9" descr="A screenshot of a medical application&#10;&#10;Description automatically generated">
            <a:extLst>
              <a:ext uri="{FF2B5EF4-FFF2-40B4-BE49-F238E27FC236}">
                <a16:creationId xmlns:a16="http://schemas.microsoft.com/office/drawing/2014/main" id="{C7B0929C-BD80-FF12-EF50-F49817D008F0}"/>
              </a:ext>
            </a:extLst>
          </p:cNvPr>
          <p:cNvPicPr>
            <a:picLocks noChangeAspect="1"/>
          </p:cNvPicPr>
          <p:nvPr/>
        </p:nvPicPr>
        <p:blipFill>
          <a:blip r:embed="rId4"/>
          <a:stretch>
            <a:fillRect/>
          </a:stretch>
        </p:blipFill>
        <p:spPr>
          <a:xfrm>
            <a:off x="6090250" y="4205549"/>
            <a:ext cx="5431765" cy="2084374"/>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7C4D637C-D271-2A4C-F990-5DAAF9346760}"/>
              </a:ext>
            </a:extLst>
          </p:cNvPr>
          <p:cNvPicPr>
            <a:picLocks noChangeAspect="1"/>
          </p:cNvPicPr>
          <p:nvPr/>
        </p:nvPicPr>
        <p:blipFill rotWithShape="1">
          <a:blip r:embed="rId5"/>
          <a:srcRect l="127" r="969" b="35948"/>
          <a:stretch/>
        </p:blipFill>
        <p:spPr>
          <a:xfrm>
            <a:off x="6422696" y="2202025"/>
            <a:ext cx="4710090" cy="2094924"/>
          </a:xfrm>
          <a:prstGeom prst="rect">
            <a:avLst/>
          </a:prstGeom>
        </p:spPr>
      </p:pic>
    </p:spTree>
    <p:extLst>
      <p:ext uri="{BB962C8B-B14F-4D97-AF65-F5344CB8AC3E}">
        <p14:creationId xmlns:p14="http://schemas.microsoft.com/office/powerpoint/2010/main" val="603256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حزمة الدعم</a:t>
            </a:r>
            <a:br>
              <a:rPr lang="en-GB"/>
            </a:br>
            <a:r>
              <a:rPr lang="ar">
                <a:solidFill>
                  <a:schemeClr val="accent1"/>
                </a:solidFill>
              </a:rPr>
              <a:t>2. تقديم المشورة والإجراءات المصممة للتعامل مع عوامل الخطر والمشاكل المحدَّدة حسب الاقتضاء.</a:t>
            </a:r>
            <a:endParaRPr lang="en-UK">
              <a:solidFill>
                <a:schemeClr val="accent1"/>
              </a:solidFill>
            </a:endParaRPr>
          </a:p>
        </p:txBody>
      </p:sp>
      <p:pic>
        <p:nvPicPr>
          <p:cNvPr id="2" name="Picture 1" descr="A blue and white rectangular box with white text&#10;&#10;Description automatically generated">
            <a:extLst>
              <a:ext uri="{FF2B5EF4-FFF2-40B4-BE49-F238E27FC236}">
                <a16:creationId xmlns:a16="http://schemas.microsoft.com/office/drawing/2014/main" id="{5F7BFE43-B1BF-D267-55AF-13E6310C398C}"/>
              </a:ext>
            </a:extLst>
          </p:cNvPr>
          <p:cNvPicPr>
            <a:picLocks noChangeAspect="1"/>
          </p:cNvPicPr>
          <p:nvPr/>
        </p:nvPicPr>
        <p:blipFill rotWithShape="1">
          <a:blip r:embed="rId3"/>
          <a:srcRect r="-218" b="13679"/>
          <a:stretch/>
        </p:blipFill>
        <p:spPr>
          <a:xfrm>
            <a:off x="713874" y="2207312"/>
            <a:ext cx="7733050" cy="2755367"/>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E7D2064A-6C5B-3102-F9C0-0DD43738C08D}"/>
              </a:ext>
            </a:extLst>
          </p:cNvPr>
          <p:cNvPicPr>
            <a:picLocks noChangeAspect="1"/>
          </p:cNvPicPr>
          <p:nvPr/>
        </p:nvPicPr>
        <p:blipFill rotWithShape="1">
          <a:blip r:embed="rId4"/>
          <a:srcRect r="-209" b="17619"/>
          <a:stretch/>
        </p:blipFill>
        <p:spPr>
          <a:xfrm>
            <a:off x="4481234" y="3768682"/>
            <a:ext cx="7128053" cy="2560382"/>
          </a:xfrm>
          <a:prstGeom prst="rect">
            <a:avLst/>
          </a:prstGeom>
        </p:spPr>
      </p:pic>
    </p:spTree>
    <p:extLst>
      <p:ext uri="{BB962C8B-B14F-4D97-AF65-F5344CB8AC3E}">
        <p14:creationId xmlns:p14="http://schemas.microsoft.com/office/powerpoint/2010/main" val="773253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حزمة الدعم</a:t>
            </a:r>
            <a:br>
              <a:rPr lang="en-GB"/>
            </a:br>
            <a:r>
              <a:rPr lang="ar">
                <a:solidFill>
                  <a:schemeClr val="accent1"/>
                </a:solidFill>
              </a:rPr>
              <a:t>تعريف المشورة</a:t>
            </a:r>
            <a:endParaRPr lang="en-UK">
              <a:solidFill>
                <a:schemeClr val="accent1"/>
              </a:solidFill>
            </a:endParaRPr>
          </a:p>
        </p:txBody>
      </p:sp>
      <p:sp>
        <p:nvSpPr>
          <p:cNvPr id="4" name="Content Placeholder 2">
            <a:extLst>
              <a:ext uri="{FF2B5EF4-FFF2-40B4-BE49-F238E27FC236}">
                <a16:creationId xmlns:a16="http://schemas.microsoft.com/office/drawing/2014/main" id="{3F78B6FD-19D4-C8F9-9A59-B9A65D67D037}"/>
              </a:ext>
            </a:extLst>
          </p:cNvPr>
          <p:cNvSpPr>
            <a:spLocks noGrp="1"/>
          </p:cNvSpPr>
          <p:nvPr>
            <p:ph idx="1"/>
          </p:nvPr>
        </p:nvSpPr>
        <p:spPr>
          <a:xfrm>
            <a:off x="832104" y="1998573"/>
            <a:ext cx="6644144" cy="4476750"/>
          </a:xfrm>
        </p:spPr>
        <p:txBody>
          <a:bodyPr rtlCol="1"/>
          <a:lstStyle/>
          <a:p>
            <a:pPr rtl="1"/>
            <a:r>
              <a:rPr lang="ar" sz="2400" b="0">
                <a:solidFill>
                  <a:schemeClr val="tx1"/>
                </a:solidFill>
              </a:rPr>
              <a:t>تفاعل ثنائي الاتجاه بين مقدم مشورة مدرب وأم واحدة أو أكثر من الأمهات أو مُقدِّمي الرعاية الآخرين للأطفال (عادةً). </a:t>
            </a:r>
          </a:p>
          <a:p>
            <a:pPr rtl="1"/>
            <a:endParaRPr lang="en-US" sz="2400" b="0">
              <a:solidFill>
                <a:schemeClr val="tx1"/>
              </a:solidFill>
            </a:endParaRPr>
          </a:p>
          <a:p>
            <a:pPr rtl="1"/>
            <a:r>
              <a:rPr lang="ar" sz="2400" b="0">
                <a:solidFill>
                  <a:schemeClr val="tx1"/>
                </a:solidFill>
              </a:rPr>
              <a:t>تتضمَّن العملية الاستماع إلى المخاوف، ومناقشة الأسئلة، وتقديم التوجيه بشأن ممارسات التغذية والرعاية، ومراقبة العملية الطبيعية للرضاعة الطبيعية والتحديات المتعلقة بها وتقييمها. </a:t>
            </a:r>
          </a:p>
        </p:txBody>
      </p:sp>
      <p:pic>
        <p:nvPicPr>
          <p:cNvPr id="10" name="Picture 9">
            <a:extLst>
              <a:ext uri="{FF2B5EF4-FFF2-40B4-BE49-F238E27FC236}">
                <a16:creationId xmlns:a16="http://schemas.microsoft.com/office/drawing/2014/main" id="{0C8343AB-EFA6-7AA7-00AA-67AC6C1CEB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88387" y="2265040"/>
            <a:ext cx="3491880" cy="2327920"/>
          </a:xfrm>
          <a:prstGeom prst="rect">
            <a:avLst/>
          </a:prstGeom>
        </p:spPr>
      </p:pic>
    </p:spTree>
    <p:extLst>
      <p:ext uri="{BB962C8B-B14F-4D97-AF65-F5344CB8AC3E}">
        <p14:creationId xmlns:p14="http://schemas.microsoft.com/office/powerpoint/2010/main" val="101014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st-clip-art-cpa-school-test - Croota: Men's &amp; Women's Underwear">
            <a:extLst>
              <a:ext uri="{FF2B5EF4-FFF2-40B4-BE49-F238E27FC236}">
                <a16:creationId xmlns:a16="http://schemas.microsoft.com/office/drawing/2014/main" id="{824352D3-B5FB-73BB-0BC0-F470647A6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305" y="1611593"/>
            <a:ext cx="4742955" cy="389941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B7D2789-7F09-C44E-A521-92E0AF25D5DC}"/>
              </a:ext>
            </a:extLst>
          </p:cNvPr>
          <p:cNvSpPr>
            <a:spLocks noGrp="1"/>
          </p:cNvSpPr>
          <p:nvPr>
            <p:ph idx="1"/>
          </p:nvPr>
        </p:nvSpPr>
        <p:spPr>
          <a:xfrm>
            <a:off x="811733" y="1741066"/>
            <a:ext cx="5072431" cy="4476750"/>
          </a:xfrm>
        </p:spPr>
        <p:txBody>
          <a:bodyPr rtlCol="1">
            <a:normAutofit/>
          </a:bodyPr>
          <a:lstStyle/>
          <a:p>
            <a:pPr marL="171450" indent="-171450" rtl="1">
              <a:buFont typeface="Arial" panose="020B0604020202020204" pitchFamily="34" charset="0"/>
              <a:buChar char="•"/>
            </a:pPr>
            <a:r>
              <a:rPr lang="ar"/>
              <a:t>يُرجى إكمال الاختبار ال</a:t>
            </a:r>
            <a:r>
              <a:rPr lang="ar-YE"/>
              <a:t>قبلي (الأولي)</a:t>
            </a:r>
            <a:endParaRPr lang="ar"/>
          </a:p>
          <a:p>
            <a:pPr marL="171450" indent="-171450" rtl="1">
              <a:buFont typeface="Arial" panose="020B0604020202020204" pitchFamily="34" charset="0"/>
              <a:buChar char="•"/>
            </a:pPr>
            <a:r>
              <a:rPr lang="ar"/>
              <a:t>سنكرِّر الاختبار بعد التدريب حتى نتمكَّن من معرفة مدى تحقيق التحصيل المعرفي</a:t>
            </a:r>
          </a:p>
          <a:p>
            <a:pPr marL="171450" indent="-171450" rtl="1">
              <a:buFont typeface="Arial" panose="020B0604020202020204" pitchFamily="34" charset="0"/>
              <a:buChar char="•"/>
            </a:pPr>
            <a:r>
              <a:rPr lang="ar"/>
              <a:t>ستساعدنا هذه النتائج في تحسين محتوى التدريب وطريقة التقديم في المرة المُقبِلة</a:t>
            </a:r>
          </a:p>
          <a:p>
            <a:pPr marL="171450" indent="-171450" rtl="1">
              <a:buFont typeface="Arial" panose="020B0604020202020204" pitchFamily="34" charset="0"/>
              <a:buChar char="•"/>
            </a:pPr>
            <a:r>
              <a:rPr lang="ar"/>
              <a:t>لا يتم النظر إلى نتائج الاختبارات على المستوى الفردي، ولكن على نطاقة المجموعة بأكملها</a:t>
            </a:r>
            <a:br>
              <a:rPr lang="en-GB"/>
            </a:br>
            <a:endParaRPr lang="en-UK"/>
          </a:p>
          <a:p>
            <a:pPr rtl="1"/>
            <a:endParaRPr lang="en-UK"/>
          </a:p>
        </p:txBody>
      </p:sp>
      <p:sp>
        <p:nvSpPr>
          <p:cNvPr id="4" name="Title 3">
            <a:extLst>
              <a:ext uri="{FF2B5EF4-FFF2-40B4-BE49-F238E27FC236}">
                <a16:creationId xmlns:a16="http://schemas.microsoft.com/office/drawing/2014/main" id="{6ED2FCA0-534D-430E-B35D-242EBC789A10}"/>
              </a:ext>
            </a:extLst>
          </p:cNvPr>
          <p:cNvSpPr>
            <a:spLocks noGrp="1"/>
          </p:cNvSpPr>
          <p:nvPr>
            <p:ph type="title"/>
          </p:nvPr>
        </p:nvSpPr>
        <p:spPr/>
        <p:txBody>
          <a:bodyPr rtlCol="1">
            <a:normAutofit/>
          </a:bodyPr>
          <a:lstStyle/>
          <a:p>
            <a:pPr rtl="1"/>
            <a:r>
              <a:rPr lang="ar-YE" sz="4400"/>
              <a:t>الاختبار القبلي (الأولي)</a:t>
            </a:r>
            <a:endParaRPr lang="en-UK"/>
          </a:p>
        </p:txBody>
      </p:sp>
    </p:spTree>
    <p:extLst>
      <p:ext uri="{BB962C8B-B14F-4D97-AF65-F5344CB8AC3E}">
        <p14:creationId xmlns:p14="http://schemas.microsoft.com/office/powerpoint/2010/main" val="1375152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حزمة الدعم</a:t>
            </a:r>
            <a:br>
              <a:rPr lang="en-GB"/>
            </a:br>
            <a:r>
              <a:rPr lang="ar">
                <a:solidFill>
                  <a:schemeClr val="accent1"/>
                </a:solidFill>
              </a:rPr>
              <a:t>عملية المشورة</a:t>
            </a:r>
            <a:endParaRPr lang="en-UK">
              <a:solidFill>
                <a:schemeClr val="accent1"/>
              </a:solidFill>
            </a:endParaRPr>
          </a:p>
        </p:txBody>
      </p:sp>
      <p:pic>
        <p:nvPicPr>
          <p:cNvPr id="7" name="RBGZ44NbeoU">
            <a:extLst>
              <a:ext uri="{FF2B5EF4-FFF2-40B4-BE49-F238E27FC236}">
                <a16:creationId xmlns:a16="http://schemas.microsoft.com/office/drawing/2014/main" id="{9E6210FC-23BD-A313-67DB-C87E343E465D}"/>
              </a:ext>
            </a:extLst>
          </p:cNvPr>
          <p:cNvPicPr>
            <a:picLocks noRot="1" noChangeAspect="1"/>
          </p:cNvPicPr>
          <p:nvPr>
            <a:videoFile r:link="rId1"/>
          </p:nvPr>
        </p:nvPicPr>
        <p:blipFill>
          <a:blip r:embed="rId4"/>
          <a:stretch>
            <a:fillRect/>
          </a:stretch>
        </p:blipFill>
        <p:spPr>
          <a:xfrm>
            <a:off x="2383382" y="1895942"/>
            <a:ext cx="7418750" cy="4173047"/>
          </a:xfrm>
          <a:prstGeom prst="rect">
            <a:avLst/>
          </a:prstGeom>
        </p:spPr>
      </p:pic>
    </p:spTree>
    <p:extLst>
      <p:ext uri="{BB962C8B-B14F-4D97-AF65-F5344CB8AC3E}">
        <p14:creationId xmlns:p14="http://schemas.microsoft.com/office/powerpoint/2010/main" val="2509357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الوحدة السادسة - النشاط</a:t>
            </a:r>
            <a:br>
              <a:rPr lang="en-GB"/>
            </a:br>
            <a:r>
              <a:rPr lang="ar">
                <a:solidFill>
                  <a:schemeClr val="accent1"/>
                </a:solidFill>
              </a:rPr>
              <a:t>مهارات الاستماع والتعلُّم</a:t>
            </a:r>
            <a:endParaRPr lang="en-UK">
              <a:solidFill>
                <a:schemeClr val="accent1"/>
              </a:solidFill>
            </a:endParaRPr>
          </a:p>
        </p:txBody>
      </p:sp>
      <p:pic>
        <p:nvPicPr>
          <p:cNvPr id="2" name="Picture 1">
            <a:extLst>
              <a:ext uri="{FF2B5EF4-FFF2-40B4-BE49-F238E27FC236}">
                <a16:creationId xmlns:a16="http://schemas.microsoft.com/office/drawing/2014/main" id="{B57EF66A-63A5-4EAC-6150-7472641C359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38705" y="2225654"/>
            <a:ext cx="5508104" cy="3675132"/>
          </a:xfrm>
          <a:prstGeom prst="rect">
            <a:avLst/>
          </a:prstGeom>
        </p:spPr>
      </p:pic>
    </p:spTree>
    <p:extLst>
      <p:ext uri="{BB962C8B-B14F-4D97-AF65-F5344CB8AC3E}">
        <p14:creationId xmlns:p14="http://schemas.microsoft.com/office/powerpoint/2010/main" val="9911326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الوحدة السادسة - النشاط</a:t>
            </a:r>
            <a:br>
              <a:rPr lang="en-GB"/>
            </a:br>
            <a:r>
              <a:rPr lang="ar">
                <a:solidFill>
                  <a:schemeClr val="accent1"/>
                </a:solidFill>
              </a:rPr>
              <a:t>مهارات الاستماع والتعلُّم</a:t>
            </a:r>
            <a:endParaRPr lang="en-UK">
              <a:solidFill>
                <a:schemeClr val="accent1"/>
              </a:solidFill>
            </a:endParaRPr>
          </a:p>
        </p:txBody>
      </p:sp>
      <p:pic>
        <p:nvPicPr>
          <p:cNvPr id="3" name="Picture 2">
            <a:extLst>
              <a:ext uri="{FF2B5EF4-FFF2-40B4-BE49-F238E27FC236}">
                <a16:creationId xmlns:a16="http://schemas.microsoft.com/office/drawing/2014/main" id="{26B941EB-C800-8EA3-9EB4-CB9A412A49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66697" y="2177609"/>
            <a:ext cx="5652120" cy="3771223"/>
          </a:xfrm>
          <a:prstGeom prst="rect">
            <a:avLst/>
          </a:prstGeom>
        </p:spPr>
      </p:pic>
    </p:spTree>
    <p:extLst>
      <p:ext uri="{BB962C8B-B14F-4D97-AF65-F5344CB8AC3E}">
        <p14:creationId xmlns:p14="http://schemas.microsoft.com/office/powerpoint/2010/main" val="454487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حزمة الدعم</a:t>
            </a:r>
            <a:br>
              <a:rPr lang="en-GB"/>
            </a:br>
            <a:r>
              <a:rPr lang="ar">
                <a:solidFill>
                  <a:schemeClr val="accent1"/>
                </a:solidFill>
              </a:rPr>
              <a:t>دليل الإرشادات المُكوَّن من 3 خطوات</a:t>
            </a:r>
            <a:endParaRPr lang="en-UK">
              <a:solidFill>
                <a:schemeClr val="accent1"/>
              </a:solidFill>
            </a:endParaRPr>
          </a:p>
        </p:txBody>
      </p:sp>
      <p:sp>
        <p:nvSpPr>
          <p:cNvPr id="7" name="Content Placeholder 2">
            <a:extLst>
              <a:ext uri="{FF2B5EF4-FFF2-40B4-BE49-F238E27FC236}">
                <a16:creationId xmlns:a16="http://schemas.microsoft.com/office/drawing/2014/main" id="{529D39CA-21E7-B9F4-4B62-81BD4A942A54}"/>
              </a:ext>
            </a:extLst>
          </p:cNvPr>
          <p:cNvSpPr>
            <a:spLocks noGrp="1"/>
          </p:cNvSpPr>
          <p:nvPr>
            <p:ph idx="1"/>
          </p:nvPr>
        </p:nvSpPr>
        <p:spPr>
          <a:xfrm>
            <a:off x="948408" y="1907931"/>
            <a:ext cx="5144349" cy="4811569"/>
          </a:xfrm>
        </p:spPr>
        <p:txBody>
          <a:bodyPr rtlCol="1">
            <a:normAutofit fontScale="92500"/>
          </a:bodyPr>
          <a:lstStyle/>
          <a:p>
            <a:pPr marL="342900" indent="-342900" rtl="1">
              <a:buAutoNum type="arabicPeriod"/>
            </a:pPr>
            <a:r>
              <a:rPr lang="ar" b="1">
                <a:solidFill>
                  <a:schemeClr val="tx1"/>
                </a:solidFill>
                <a:ea typeface="宋体" pitchFamily="2" charset="-122"/>
              </a:rPr>
              <a:t>التقييم</a:t>
            </a:r>
            <a:r>
              <a:rPr lang="ar" b="0">
                <a:solidFill>
                  <a:schemeClr val="tx1"/>
                </a:solidFill>
                <a:ea typeface="宋体" pitchFamily="2" charset="-122"/>
              </a:rPr>
              <a:t> التغذية المناسبة للعمر وحالة الأم/الأب/مُقدِّم الرعاية والطفل: طرح الأسئلة والاستماع والمراقبة. والحصول على صورةٍ كاملةٍ.</a:t>
            </a:r>
          </a:p>
          <a:p>
            <a:pPr marL="342900" indent="-342900" rtl="1">
              <a:buAutoNum type="arabicPeriod"/>
            </a:pPr>
            <a:r>
              <a:rPr lang="ar" b="1">
                <a:solidFill>
                  <a:schemeClr val="tx1"/>
                </a:solidFill>
                <a:ea typeface="宋体" pitchFamily="2" charset="-122"/>
              </a:rPr>
              <a:t>التحليل</a:t>
            </a:r>
            <a:r>
              <a:rPr lang="ar" b="0">
                <a:solidFill>
                  <a:schemeClr val="tx1"/>
                </a:solidFill>
                <a:ea typeface="宋体" pitchFamily="2" charset="-122"/>
              </a:rPr>
              <a:t> مقارنة (غير مُعلَنة) لما تم تعلُّمه وفقاً للتوصيات الخاصة بعمر الطفل. تحديد المشاكل وترتيبها حسب الأولويات في حالة وجود أكثر من مشكلة.</a:t>
            </a:r>
          </a:p>
          <a:p>
            <a:pPr marL="342900" indent="-342900" rtl="1">
              <a:buAutoNum type="arabicPeriod"/>
            </a:pPr>
            <a:r>
              <a:rPr lang="ar" b="1">
                <a:solidFill>
                  <a:schemeClr val="tx1"/>
                </a:solidFill>
                <a:ea typeface="宋体" pitchFamily="2" charset="-122"/>
              </a:rPr>
              <a:t>الإجراء</a:t>
            </a:r>
            <a:r>
              <a:rPr lang="ar" b="0">
                <a:solidFill>
                  <a:schemeClr val="tx1"/>
                </a:solidFill>
                <a:ea typeface="宋体" pitchFamily="2" charset="-122"/>
              </a:rPr>
              <a:t> مناقشة واقتراح قدرٍ صغيرٍ من المعلومات ذات الصلة، والاتفاق على خيار قابل للتنفيذ ومُحدَّد بفترة زمنية يمكن للأم/الأب/مُقدِّم الرعاية تجربته.  </a:t>
            </a:r>
            <a:endParaRPr lang="en-US" altLang="en-US" b="0">
              <a:solidFill>
                <a:schemeClr val="tx1"/>
              </a:solidFill>
              <a:ea typeface="宋体" pitchFamily="2" charset="-122"/>
            </a:endParaRPr>
          </a:p>
          <a:p>
            <a:pPr rtl="1"/>
            <a:endParaRPr lang="en-GB" sz="2800" b="0">
              <a:solidFill>
                <a:schemeClr val="tx1"/>
              </a:solidFill>
            </a:endParaRPr>
          </a:p>
        </p:txBody>
      </p:sp>
      <p:pic>
        <p:nvPicPr>
          <p:cNvPr id="3" name="Online Media 2" title="Helping a Breastfeeding Mother (Arabic) - Breastfeeding Series">
            <a:hlinkClick r:id="" action="ppaction://media"/>
            <a:extLst>
              <a:ext uri="{FF2B5EF4-FFF2-40B4-BE49-F238E27FC236}">
                <a16:creationId xmlns:a16="http://schemas.microsoft.com/office/drawing/2014/main" id="{44E8A37E-DFC2-8396-EC3F-7155322AFAD0}"/>
              </a:ext>
            </a:extLst>
          </p:cNvPr>
          <p:cNvPicPr>
            <a:picLocks noRot="1" noChangeAspect="1"/>
          </p:cNvPicPr>
          <p:nvPr>
            <a:videoFile r:link="rId1"/>
          </p:nvPr>
        </p:nvPicPr>
        <p:blipFill>
          <a:blip r:embed="rId4"/>
          <a:stretch>
            <a:fillRect/>
          </a:stretch>
        </p:blipFill>
        <p:spPr>
          <a:xfrm>
            <a:off x="6249359" y="2366393"/>
            <a:ext cx="5487358" cy="3088496"/>
          </a:xfrm>
          <a:prstGeom prst="rect">
            <a:avLst/>
          </a:prstGeom>
        </p:spPr>
      </p:pic>
    </p:spTree>
    <p:extLst>
      <p:ext uri="{BB962C8B-B14F-4D97-AF65-F5344CB8AC3E}">
        <p14:creationId xmlns:p14="http://schemas.microsoft.com/office/powerpoint/2010/main" val="2598598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الوحدة السادسة - النشاط</a:t>
            </a:r>
            <a:br>
              <a:rPr lang="en-GB"/>
            </a:br>
            <a:r>
              <a:rPr lang="ar" sz="4400">
                <a:solidFill>
                  <a:schemeClr val="accent1"/>
                </a:solidFill>
              </a:rPr>
              <a:t>مراحل تغيير السلوك</a:t>
            </a:r>
            <a:endParaRPr lang="en-UK">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1981200" y="2505869"/>
            <a:ext cx="8816079"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sz="3600">
                <a:latin typeface="Oswald" pitchFamily="2" charset="77"/>
                <a:cs typeface="Arial" panose="020B0604020202020204" pitchFamily="34" charset="0"/>
              </a:rPr>
              <a:t>ما الذي نحتاجه لإحداث تغيير إيجابي ومستدام في السلوك؟</a:t>
            </a:r>
          </a:p>
        </p:txBody>
      </p:sp>
    </p:spTree>
    <p:extLst>
      <p:ext uri="{BB962C8B-B14F-4D97-AF65-F5344CB8AC3E}">
        <p14:creationId xmlns:p14="http://schemas.microsoft.com/office/powerpoint/2010/main" val="2503691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3524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p:txBody>
          <a:bodyPr rtlCol="1">
            <a:normAutofit fontScale="90000"/>
          </a:bodyPr>
          <a:lstStyle/>
          <a:p>
            <a:pPr rtl="1"/>
            <a:r>
              <a:rPr lang="ar"/>
              <a:t>حزمة الدعم</a:t>
            </a:r>
            <a:br>
              <a:rPr lang="en-GB"/>
            </a:br>
            <a:r>
              <a:rPr lang="ar">
                <a:solidFill>
                  <a:schemeClr val="accent1"/>
                </a:solidFill>
              </a:rPr>
              <a:t>النقاط الرئيسية للمشورة</a:t>
            </a:r>
            <a:endParaRPr lang="en-UK">
              <a:solidFill>
                <a:schemeClr val="accent1"/>
              </a:solidFill>
            </a:endParaRPr>
          </a:p>
        </p:txBody>
      </p:sp>
      <p:grpSp>
        <p:nvGrpSpPr>
          <p:cNvPr id="3" name="Group 2">
            <a:extLst>
              <a:ext uri="{FF2B5EF4-FFF2-40B4-BE49-F238E27FC236}">
                <a16:creationId xmlns:a16="http://schemas.microsoft.com/office/drawing/2014/main" id="{50B00E4B-2310-9E03-3C51-74A4430DEBB3}"/>
              </a:ext>
            </a:extLst>
          </p:cNvPr>
          <p:cNvGrpSpPr/>
          <p:nvPr/>
        </p:nvGrpSpPr>
        <p:grpSpPr>
          <a:xfrm>
            <a:off x="5867022" y="2389442"/>
            <a:ext cx="4464498" cy="3721278"/>
            <a:chOff x="3362293" y="2431122"/>
            <a:chExt cx="4464498" cy="3721278"/>
          </a:xfrm>
          <a:solidFill>
            <a:schemeClr val="accent1">
              <a:lumMod val="20000"/>
              <a:lumOff val="80000"/>
            </a:schemeClr>
          </a:solidFill>
        </p:grpSpPr>
        <p:sp>
          <p:nvSpPr>
            <p:cNvPr id="19" name="Rectangle 18">
              <a:extLst>
                <a:ext uri="{FF2B5EF4-FFF2-40B4-BE49-F238E27FC236}">
                  <a16:creationId xmlns:a16="http://schemas.microsoft.com/office/drawing/2014/main" id="{DCD4E946-0DBB-0377-BCEF-6DA16391560D}"/>
                </a:ext>
              </a:extLst>
            </p:cNvPr>
            <p:cNvSpPr/>
            <p:nvPr/>
          </p:nvSpPr>
          <p:spPr>
            <a:xfrm>
              <a:off x="3362293" y="5533633"/>
              <a:ext cx="446449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r>
                <a:rPr lang="ar">
                  <a:solidFill>
                    <a:schemeClr val="tx1"/>
                  </a:solidFill>
                  <a:latin typeface="Arial" panose="020B0604020202020204" pitchFamily="34" charset="0"/>
                  <a:cs typeface="Arial" panose="020B0604020202020204" pitchFamily="34" charset="0"/>
                </a:rPr>
                <a:t>عدم معرفة أي شيء بشأن هذا الأمر</a:t>
              </a:r>
              <a:endParaRPr lang="en-GB">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5BAB3A4-0D37-AE25-9B54-9C126303E3E3}"/>
                </a:ext>
              </a:extLst>
            </p:cNvPr>
            <p:cNvSpPr/>
            <p:nvPr/>
          </p:nvSpPr>
          <p:spPr>
            <a:xfrm>
              <a:off x="3851920" y="4910528"/>
              <a:ext cx="3974871"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r>
                <a:rPr lang="ar">
                  <a:solidFill>
                    <a:schemeClr val="tx1"/>
                  </a:solidFill>
                  <a:latin typeface="Arial" panose="020B0604020202020204" pitchFamily="34" charset="0"/>
                  <a:cs typeface="Arial" panose="020B0604020202020204" pitchFamily="34" charset="0"/>
                </a:rPr>
                <a:t>معرفة معلومات عن هذا الأمر</a:t>
              </a:r>
              <a:endParaRPr lang="en-GB">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5DF8AF1-000E-41F3-658A-5005BA0B3AFB}"/>
                </a:ext>
              </a:extLst>
            </p:cNvPr>
            <p:cNvSpPr/>
            <p:nvPr/>
          </p:nvSpPr>
          <p:spPr>
            <a:xfrm>
              <a:off x="4211960" y="4291761"/>
              <a:ext cx="360040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r>
                <a:rPr lang="ar">
                  <a:solidFill>
                    <a:schemeClr val="tx1"/>
                  </a:solidFill>
                  <a:latin typeface="Arial" panose="020B0604020202020204" pitchFamily="34" charset="0"/>
                  <a:cs typeface="Arial" panose="020B0604020202020204" pitchFamily="34" charset="0"/>
                </a:rPr>
                <a:t>العزم على محاولة </a:t>
              </a:r>
              <a:r>
                <a:rPr lang="ar-YE">
                  <a:solidFill>
                    <a:srgbClr val="00B050"/>
                  </a:solidFill>
                  <a:latin typeface="Arial" panose="020B0604020202020204" pitchFamily="34" charset="0"/>
                  <a:cs typeface="Arial" panose="020B0604020202020204" pitchFamily="34" charset="0"/>
                </a:rPr>
                <a:t>تجربة</a:t>
              </a:r>
              <a:r>
                <a:rPr lang="ar-YE">
                  <a:solidFill>
                    <a:schemeClr val="tx1"/>
                  </a:solidFill>
                  <a:latin typeface="Arial" panose="020B0604020202020204" pitchFamily="34" charset="0"/>
                  <a:cs typeface="Arial" panose="020B0604020202020204" pitchFamily="34" charset="0"/>
                </a:rPr>
                <a:t> </a:t>
              </a:r>
              <a:r>
                <a:rPr lang="ar">
                  <a:solidFill>
                    <a:schemeClr val="tx1"/>
                  </a:solidFill>
                  <a:latin typeface="Arial" panose="020B0604020202020204" pitchFamily="34" charset="0"/>
                  <a:cs typeface="Arial" panose="020B0604020202020204" pitchFamily="34" charset="0"/>
                </a:rPr>
                <a:t>هذا الأمر</a:t>
              </a:r>
              <a:endParaRPr lang="en-GB">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CE51FEB-D0A2-7856-DC49-E5314C351ACB}"/>
                </a:ext>
              </a:extLst>
            </p:cNvPr>
            <p:cNvSpPr/>
            <p:nvPr/>
          </p:nvSpPr>
          <p:spPr>
            <a:xfrm>
              <a:off x="4589250" y="3670102"/>
              <a:ext cx="3223110"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r>
                <a:rPr lang="ar">
                  <a:solidFill>
                    <a:schemeClr val="tx1"/>
                  </a:solidFill>
                  <a:latin typeface="Arial" panose="020B0604020202020204" pitchFamily="34" charset="0"/>
                  <a:cs typeface="Arial" panose="020B0604020202020204" pitchFamily="34" charset="0"/>
                </a:rPr>
                <a:t>تجربة هذا الأمر</a:t>
              </a:r>
              <a:endParaRPr lang="en-GB">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FE3FF0E-92BE-A77A-28C5-FCDD865B47AD}"/>
                </a:ext>
              </a:extLst>
            </p:cNvPr>
            <p:cNvSpPr/>
            <p:nvPr/>
          </p:nvSpPr>
          <p:spPr>
            <a:xfrm>
              <a:off x="4845601" y="3046997"/>
              <a:ext cx="2966759"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r>
                <a:rPr lang="ar">
                  <a:solidFill>
                    <a:schemeClr val="tx1"/>
                  </a:solidFill>
                  <a:latin typeface="Arial" panose="020B0604020202020204" pitchFamily="34" charset="0"/>
                  <a:cs typeface="Arial" panose="020B0604020202020204" pitchFamily="34" charset="0"/>
                </a:rPr>
                <a:t>متابعة القيام بهذا الأمر</a:t>
              </a:r>
              <a:endParaRPr lang="en-GB">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444F535-742B-1A83-7F6A-5AA9C70DABCB}"/>
                </a:ext>
              </a:extLst>
            </p:cNvPr>
            <p:cNvSpPr/>
            <p:nvPr/>
          </p:nvSpPr>
          <p:spPr>
            <a:xfrm>
              <a:off x="5220072" y="2431122"/>
              <a:ext cx="2592288" cy="618767"/>
            </a:xfrm>
            <a:prstGeom prst="rect">
              <a:avLst/>
            </a:prstGeom>
            <a:grpFill/>
            <a:ln>
              <a:solidFill>
                <a:schemeClr val="tx1">
                  <a:lumMod val="25000"/>
                  <a:lumOff val="75000"/>
                </a:schemeClr>
              </a:solidFill>
            </a:ln>
            <a:effectLst/>
          </p:spPr>
          <p:style>
            <a:lnRef idx="1">
              <a:schemeClr val="accent1"/>
            </a:lnRef>
            <a:fillRef idx="3">
              <a:schemeClr val="accent1"/>
            </a:fillRef>
            <a:effectRef idx="2">
              <a:schemeClr val="accent1"/>
            </a:effectRef>
            <a:fontRef idx="minor">
              <a:schemeClr val="lt1"/>
            </a:fontRef>
          </p:style>
          <p:txBody>
            <a:bodyPr rtlCol="1" anchor="ctr"/>
            <a:lstStyle>
              <a:lvl1pPr algn="r" rtl="1">
                <a:defRPr>
                  <a:solidFill>
                    <a:schemeClr val="lt1"/>
                  </a:solidFill>
                  <a:latin typeface="+mn-lt"/>
                  <a:ea typeface="+mn-ea"/>
                  <a:cs typeface="+mn-cs"/>
                </a:defRPr>
              </a:lvl1pPr>
              <a:lvl2pPr algn="r" rtl="1">
                <a:defRPr>
                  <a:solidFill>
                    <a:schemeClr val="lt1"/>
                  </a:solidFill>
                  <a:latin typeface="+mn-lt"/>
                  <a:ea typeface="+mn-ea"/>
                  <a:cs typeface="+mn-cs"/>
                </a:defRPr>
              </a:lvl2pPr>
              <a:lvl3pPr algn="r" rtl="1">
                <a:defRPr>
                  <a:solidFill>
                    <a:schemeClr val="lt1"/>
                  </a:solidFill>
                  <a:latin typeface="+mn-lt"/>
                  <a:ea typeface="+mn-ea"/>
                  <a:cs typeface="+mn-cs"/>
                </a:defRPr>
              </a:lvl3pPr>
              <a:lvl4pPr algn="r" rtl="1">
                <a:defRPr>
                  <a:solidFill>
                    <a:schemeClr val="lt1"/>
                  </a:solidFill>
                  <a:latin typeface="+mn-lt"/>
                  <a:ea typeface="+mn-ea"/>
                  <a:cs typeface="+mn-cs"/>
                </a:defRPr>
              </a:lvl4pPr>
              <a:lvl5pPr algn="r" rtl="1">
                <a:defRPr>
                  <a:solidFill>
                    <a:schemeClr val="lt1"/>
                  </a:solidFill>
                  <a:latin typeface="+mn-lt"/>
                  <a:ea typeface="+mn-ea"/>
                  <a:cs typeface="+mn-cs"/>
                </a:defRPr>
              </a:lvl5pPr>
              <a:lvl6pPr algn="r" rtl="1">
                <a:defRPr>
                  <a:solidFill>
                    <a:schemeClr val="lt1"/>
                  </a:solidFill>
                  <a:latin typeface="+mn-lt"/>
                  <a:ea typeface="+mn-ea"/>
                  <a:cs typeface="+mn-cs"/>
                </a:defRPr>
              </a:lvl6pPr>
              <a:lvl7pPr algn="r" rtl="1">
                <a:defRPr>
                  <a:solidFill>
                    <a:schemeClr val="lt1"/>
                  </a:solidFill>
                  <a:latin typeface="+mn-lt"/>
                  <a:ea typeface="+mn-ea"/>
                  <a:cs typeface="+mn-cs"/>
                </a:defRPr>
              </a:lvl7pPr>
              <a:lvl8pPr algn="r" rtl="1">
                <a:defRPr>
                  <a:solidFill>
                    <a:schemeClr val="lt1"/>
                  </a:solidFill>
                  <a:latin typeface="+mn-lt"/>
                  <a:ea typeface="+mn-ea"/>
                  <a:cs typeface="+mn-cs"/>
                </a:defRPr>
              </a:lvl8pPr>
              <a:lvl9pPr algn="r" rtl="1">
                <a:defRPr>
                  <a:solidFill>
                    <a:schemeClr val="lt1"/>
                  </a:solidFill>
                  <a:latin typeface="+mn-lt"/>
                  <a:ea typeface="+mn-ea"/>
                  <a:cs typeface="+mn-cs"/>
                </a:defRPr>
              </a:lvl9pPr>
            </a:lstStyle>
            <a:p>
              <a:pPr algn="ctr" rtl="1"/>
              <a:r>
                <a:rPr lang="ar">
                  <a:solidFill>
                    <a:schemeClr val="tx1"/>
                  </a:solidFill>
                  <a:latin typeface="Arial" panose="020B0604020202020204" pitchFamily="34" charset="0"/>
                  <a:cs typeface="Arial" panose="020B0604020202020204" pitchFamily="34" charset="0"/>
                </a:rPr>
                <a:t>إبلاغ الآخرين عن هذا الأمر</a:t>
              </a:r>
              <a:endParaRPr lang="en-GB">
                <a:solidFill>
                  <a:schemeClr val="tx1"/>
                </a:solidFill>
                <a:latin typeface="Arial" panose="020B0604020202020204" pitchFamily="34" charset="0"/>
                <a:cs typeface="Arial" panose="020B0604020202020204" pitchFamily="34" charset="0"/>
              </a:endParaRPr>
            </a:p>
          </p:txBody>
        </p:sp>
      </p:grpSp>
      <p:sp>
        <p:nvSpPr>
          <p:cNvPr id="4" name="Text Placeholder 20">
            <a:extLst>
              <a:ext uri="{FF2B5EF4-FFF2-40B4-BE49-F238E27FC236}">
                <a16:creationId xmlns:a16="http://schemas.microsoft.com/office/drawing/2014/main" id="{7B189705-DB29-DA30-2605-2B6597A90BA8}"/>
              </a:ext>
            </a:extLst>
          </p:cNvPr>
          <p:cNvSpPr>
            <a:spLocks noGrp="1"/>
          </p:cNvSpPr>
          <p:nvPr/>
        </p:nvSpPr>
        <p:spPr>
          <a:xfrm>
            <a:off x="2084832" y="1920108"/>
            <a:ext cx="8275320" cy="471680"/>
          </a:xfrm>
          <a:prstGeom prst="rect">
            <a:avLst/>
          </a:prstGeom>
        </p:spPr>
        <p:style>
          <a:lnRef idx="0">
            <a:scrgbClr r="0" g="0" b="0"/>
          </a:lnRef>
          <a:fillRef idx="0">
            <a:scrgbClr r="0" g="0" b="0"/>
          </a:fillRef>
          <a:effectRef idx="0">
            <a:scrgbClr r="0" g="0" b="0"/>
          </a:effectRef>
          <a:fontRef idx="major"/>
        </p:style>
        <p:txBody>
          <a:bodyPr vert="horz" lIns="0" tIns="0" rIns="0" bIns="0" rtlCol="1">
            <a:noAutofit/>
          </a:bodyPr>
          <a:lstStyle>
            <a:lvl1pPr marL="0" indent="0" algn="r" defTabSz="457200" rtl="1" eaLnBrk="1" latinLnBrk="0" hangingPunct="1">
              <a:spcBef>
                <a:spcPts val="0"/>
              </a:spcBef>
              <a:spcAft>
                <a:spcPts val="600"/>
              </a:spcAft>
              <a:buFont typeface="Arial"/>
              <a:buNone/>
              <a:defRPr sz="1800" b="1" i="0" kern="1200">
                <a:solidFill>
                  <a:schemeClr val="tx2"/>
                </a:solidFill>
                <a:latin typeface="+mj-lt"/>
                <a:ea typeface="+mj-ea"/>
                <a:cs typeface="+mj-cs"/>
              </a:defRPr>
            </a:lvl1pPr>
            <a:lvl2pPr marL="0" indent="0" algn="r" defTabSz="457200" rtl="1" eaLnBrk="1" latinLnBrk="0" hangingPunct="1">
              <a:spcBef>
                <a:spcPts val="0"/>
              </a:spcBef>
              <a:spcAft>
                <a:spcPts val="600"/>
              </a:spcAft>
              <a:buFont typeface="Arial"/>
              <a:buNone/>
              <a:defRPr sz="1500" b="0" i="0" kern="1200">
                <a:solidFill>
                  <a:schemeClr val="tx1"/>
                </a:solidFill>
                <a:latin typeface="+mj-lt"/>
                <a:ea typeface="+mj-ea"/>
                <a:cs typeface="+mj-cs"/>
              </a:defRPr>
            </a:lvl2pPr>
            <a:lvl3pPr marL="266700" indent="-266700" algn="r" defTabSz="457200" rtl="1" eaLnBrk="1" latinLnBrk="0" hangingPunct="1">
              <a:spcBef>
                <a:spcPts val="0"/>
              </a:spcBef>
              <a:spcAft>
                <a:spcPts val="600"/>
              </a:spcAft>
              <a:buClr>
                <a:schemeClr val="tx2"/>
              </a:buClr>
              <a:buFont typeface="Arial"/>
              <a:buChar char="•"/>
              <a:defRPr sz="1400" b="0" i="0" kern="1200">
                <a:solidFill>
                  <a:schemeClr val="tx1"/>
                </a:solidFill>
                <a:latin typeface="+mj-lt"/>
                <a:ea typeface="+mj-ea"/>
                <a:cs typeface="+mj-cs"/>
              </a:defRPr>
            </a:lvl3pPr>
            <a:lvl4pPr marL="541338" indent="-274638" algn="r" defTabSz="457200" rtl="1" eaLnBrk="1" latinLnBrk="0" hangingPunct="1">
              <a:spcBef>
                <a:spcPts val="0"/>
              </a:spcBef>
              <a:spcAft>
                <a:spcPts val="600"/>
              </a:spcAft>
              <a:buFont typeface="Arial"/>
              <a:buChar char="–"/>
              <a:defRPr sz="1300" b="0" i="0" kern="1200">
                <a:solidFill>
                  <a:schemeClr val="tx1"/>
                </a:solidFill>
                <a:latin typeface="+mj-lt"/>
                <a:ea typeface="+mj-ea"/>
                <a:cs typeface="+mj-cs"/>
              </a:defRPr>
            </a:lvl4pPr>
            <a:lvl5pPr marL="808038" indent="-266700" algn="r" defTabSz="457200" rtl="1" eaLnBrk="1" latinLnBrk="0" hangingPunct="1">
              <a:spcBef>
                <a:spcPts val="0"/>
              </a:spcBef>
              <a:spcAft>
                <a:spcPts val="600"/>
              </a:spcAft>
              <a:buClr>
                <a:schemeClr val="tx2"/>
              </a:buClr>
              <a:buFont typeface="Arial"/>
              <a:buChar char="•"/>
              <a:defRPr sz="1200" b="0" i="0" kern="1200">
                <a:solidFill>
                  <a:schemeClr val="tx1"/>
                </a:solidFill>
                <a:latin typeface="+mj-lt"/>
                <a:ea typeface="+mj-ea"/>
                <a:cs typeface="+mj-cs"/>
              </a:defRPr>
            </a:lvl5pPr>
            <a:lvl6pPr marL="2514600" indent="-228600" algn="r" defTabSz="457200" rtl="1" eaLnBrk="1" latinLnBrk="0" hangingPunct="1">
              <a:spcBef>
                <a:spcPct val="20000"/>
              </a:spcBef>
              <a:buFont typeface="Arial"/>
              <a:buChar char="•"/>
              <a:defRPr sz="2000" kern="1200">
                <a:solidFill>
                  <a:schemeClr val="tx1"/>
                </a:solidFill>
                <a:latin typeface="+mj-lt"/>
                <a:ea typeface="+mj-ea"/>
                <a:cs typeface="+mj-cs"/>
              </a:defRPr>
            </a:lvl6pPr>
            <a:lvl7pPr marL="2971800" indent="-228600" algn="r" defTabSz="457200" rtl="1" eaLnBrk="1" latinLnBrk="0" hangingPunct="1">
              <a:spcBef>
                <a:spcPct val="20000"/>
              </a:spcBef>
              <a:buFont typeface="Arial"/>
              <a:buChar char="•"/>
              <a:defRPr sz="2000" kern="1200">
                <a:solidFill>
                  <a:schemeClr val="tx1"/>
                </a:solidFill>
                <a:latin typeface="+mj-lt"/>
                <a:ea typeface="+mj-ea"/>
                <a:cs typeface="+mj-cs"/>
              </a:defRPr>
            </a:lvl7pPr>
            <a:lvl8pPr marL="3429000" indent="-228600" algn="r" defTabSz="457200" rtl="1" eaLnBrk="1" latinLnBrk="0" hangingPunct="1">
              <a:spcBef>
                <a:spcPct val="20000"/>
              </a:spcBef>
              <a:buFont typeface="Arial"/>
              <a:buChar char="•"/>
              <a:defRPr sz="2000" kern="1200">
                <a:solidFill>
                  <a:schemeClr val="tx1"/>
                </a:solidFill>
                <a:latin typeface="+mj-lt"/>
                <a:ea typeface="+mj-ea"/>
                <a:cs typeface="+mj-cs"/>
              </a:defRPr>
            </a:lvl8pPr>
            <a:lvl9pPr marL="3886200" indent="-228600" algn="r" defTabSz="457200" rtl="1" eaLnBrk="1" latinLnBrk="0" hangingPunct="1">
              <a:spcBef>
                <a:spcPct val="20000"/>
              </a:spcBef>
              <a:buFont typeface="Arial"/>
              <a:buChar char="•"/>
              <a:defRPr sz="2000" kern="1200">
                <a:solidFill>
                  <a:schemeClr val="tx1"/>
                </a:solidFill>
                <a:latin typeface="+mj-lt"/>
                <a:ea typeface="+mj-ea"/>
                <a:cs typeface="+mj-cs"/>
              </a:defRPr>
            </a:lvl9pPr>
          </a:lstStyle>
          <a:p>
            <a:pPr algn="ctr" rtl="1"/>
            <a:r>
              <a:rPr lang="ar">
                <a:solidFill>
                  <a:schemeClr val="accent1"/>
                </a:solidFill>
                <a:latin typeface="Arial" panose="020B0604020202020204" pitchFamily="34" charset="0"/>
                <a:cs typeface="Arial" panose="020B0604020202020204" pitchFamily="34" charset="0"/>
              </a:rPr>
              <a:t>مراحل نموذج التغيير</a:t>
            </a:r>
            <a:endParaRPr lang="en-GB">
              <a:solidFill>
                <a:schemeClr val="accent1"/>
              </a:solidFill>
              <a:latin typeface="Arial" panose="020B0604020202020204" pitchFamily="34" charset="0"/>
            </a:endParaRPr>
          </a:p>
        </p:txBody>
      </p:sp>
      <p:grpSp>
        <p:nvGrpSpPr>
          <p:cNvPr id="7" name="Group 6">
            <a:extLst>
              <a:ext uri="{FF2B5EF4-FFF2-40B4-BE49-F238E27FC236}">
                <a16:creationId xmlns:a16="http://schemas.microsoft.com/office/drawing/2014/main" id="{85F772DB-A60E-6068-6D27-FC7C5E3A44B6}"/>
              </a:ext>
            </a:extLst>
          </p:cNvPr>
          <p:cNvGrpSpPr/>
          <p:nvPr/>
        </p:nvGrpSpPr>
        <p:grpSpPr>
          <a:xfrm>
            <a:off x="1691458" y="2611500"/>
            <a:ext cx="2505848" cy="2805075"/>
            <a:chOff x="1256369" y="2755139"/>
            <a:chExt cx="2235511" cy="2805075"/>
          </a:xfrm>
        </p:grpSpPr>
        <p:sp>
          <p:nvSpPr>
            <p:cNvPr id="14" name="TextBox 10">
              <a:extLst>
                <a:ext uri="{FF2B5EF4-FFF2-40B4-BE49-F238E27FC236}">
                  <a16:creationId xmlns:a16="http://schemas.microsoft.com/office/drawing/2014/main" id="{5A3E24D0-7A71-27E1-28D9-326B01E59BCE}"/>
                </a:ext>
              </a:extLst>
            </p:cNvPr>
            <p:cNvSpPr txBox="1"/>
            <p:nvPr/>
          </p:nvSpPr>
          <p:spPr>
            <a:xfrm>
              <a:off x="1259632" y="2755139"/>
              <a:ext cx="2228984" cy="246221"/>
            </a:xfrm>
            <a:prstGeom prst="rect">
              <a:avLst/>
            </a:prstGeom>
            <a:noFill/>
          </p:spPr>
          <p:txBody>
            <a:bodyPr wrap="square" lIns="0" tIns="0" rIns="0" bIns="0" rtlCol="1">
              <a:spAutoFit/>
            </a:bodyPr>
            <a:lstStyle/>
            <a:p>
              <a:pPr rtl="1"/>
              <a:r>
                <a:rPr lang="ar" sz="1600">
                  <a:latin typeface="Arial" panose="020B0604020202020204" pitchFamily="34" charset="0"/>
                  <a:cs typeface="Arial" panose="020B0604020202020204" pitchFamily="34" charset="0"/>
                </a:rPr>
                <a:t>تقديم الدعم المستمر</a:t>
              </a:r>
              <a:endParaRPr lang="en-GB" sz="1600">
                <a:latin typeface="Arial" panose="020B0604020202020204" pitchFamily="34" charset="0"/>
                <a:cs typeface="Arial" panose="020B0604020202020204" pitchFamily="34" charset="0"/>
              </a:endParaRPr>
            </a:p>
          </p:txBody>
        </p:sp>
        <p:sp>
          <p:nvSpPr>
            <p:cNvPr id="15" name="TextBox 11">
              <a:extLst>
                <a:ext uri="{FF2B5EF4-FFF2-40B4-BE49-F238E27FC236}">
                  <a16:creationId xmlns:a16="http://schemas.microsoft.com/office/drawing/2014/main" id="{D109C183-D59F-63AF-FFF6-BA421B99ECD1}"/>
                </a:ext>
              </a:extLst>
            </p:cNvPr>
            <p:cNvSpPr txBox="1"/>
            <p:nvPr/>
          </p:nvSpPr>
          <p:spPr>
            <a:xfrm>
              <a:off x="1259632" y="3393440"/>
              <a:ext cx="2228984" cy="246221"/>
            </a:xfrm>
            <a:prstGeom prst="rect">
              <a:avLst/>
            </a:prstGeom>
            <a:noFill/>
          </p:spPr>
          <p:txBody>
            <a:bodyPr wrap="square" lIns="0" tIns="0" rIns="0" bIns="0" rtlCol="1">
              <a:spAutoFit/>
            </a:bodyPr>
            <a:lstStyle/>
            <a:p>
              <a:pPr rtl="1"/>
              <a:r>
                <a:rPr lang="ar" sz="1600">
                  <a:latin typeface="Arial" panose="020B0604020202020204" pitchFamily="34" charset="0"/>
                  <a:cs typeface="Arial" panose="020B0604020202020204" pitchFamily="34" charset="0"/>
                </a:rPr>
                <a:t>الثناء/مناقشة الفوائد</a:t>
              </a:r>
              <a:endParaRPr lang="en-GB" sz="1600">
                <a:latin typeface="Arial" panose="020B0604020202020204" pitchFamily="34" charset="0"/>
                <a:cs typeface="Arial" panose="020B0604020202020204" pitchFamily="34" charset="0"/>
              </a:endParaRPr>
            </a:p>
          </p:txBody>
        </p:sp>
        <p:sp>
          <p:nvSpPr>
            <p:cNvPr id="16" name="TextBox 12">
              <a:extLst>
                <a:ext uri="{FF2B5EF4-FFF2-40B4-BE49-F238E27FC236}">
                  <a16:creationId xmlns:a16="http://schemas.microsoft.com/office/drawing/2014/main" id="{C8B5AEFC-9278-5425-FD1A-96D09E805450}"/>
                </a:ext>
              </a:extLst>
            </p:cNvPr>
            <p:cNvSpPr txBox="1"/>
            <p:nvPr/>
          </p:nvSpPr>
          <p:spPr>
            <a:xfrm>
              <a:off x="1259632" y="3979485"/>
              <a:ext cx="2232248" cy="246221"/>
            </a:xfrm>
            <a:prstGeom prst="rect">
              <a:avLst/>
            </a:prstGeom>
            <a:noFill/>
          </p:spPr>
          <p:txBody>
            <a:bodyPr wrap="square" lIns="0" tIns="0" rIns="0" bIns="0" rtlCol="1">
              <a:spAutoFit/>
            </a:bodyPr>
            <a:lstStyle/>
            <a:p>
              <a:pPr rtl="1"/>
              <a:r>
                <a:rPr lang="ar" sz="1600">
                  <a:latin typeface="Arial" panose="020B0604020202020204" pitchFamily="34" charset="0"/>
                  <a:cs typeface="Arial" panose="020B0604020202020204" pitchFamily="34" charset="0"/>
                </a:rPr>
                <a:t>الوصول إلى اتفاق</a:t>
              </a:r>
              <a:endParaRPr lang="en-GB" sz="1600">
                <a:latin typeface="Arial" panose="020B0604020202020204" pitchFamily="34" charset="0"/>
                <a:cs typeface="Arial" panose="020B0604020202020204" pitchFamily="34" charset="0"/>
              </a:endParaRPr>
            </a:p>
          </p:txBody>
        </p:sp>
        <p:sp>
          <p:nvSpPr>
            <p:cNvPr id="17" name="TextBox 13">
              <a:extLst>
                <a:ext uri="{FF2B5EF4-FFF2-40B4-BE49-F238E27FC236}">
                  <a16:creationId xmlns:a16="http://schemas.microsoft.com/office/drawing/2014/main" id="{A79E24CF-D8E2-1FBF-8512-B30F8B148CB6}"/>
                </a:ext>
              </a:extLst>
            </p:cNvPr>
            <p:cNvSpPr txBox="1"/>
            <p:nvPr/>
          </p:nvSpPr>
          <p:spPr>
            <a:xfrm>
              <a:off x="1259632" y="4704220"/>
              <a:ext cx="2232248" cy="246221"/>
            </a:xfrm>
            <a:prstGeom prst="rect">
              <a:avLst/>
            </a:prstGeom>
            <a:noFill/>
          </p:spPr>
          <p:txBody>
            <a:bodyPr wrap="square" lIns="0" tIns="0" rIns="0" bIns="0" rtlCol="1">
              <a:spAutoFit/>
            </a:bodyPr>
            <a:lstStyle/>
            <a:p>
              <a:pPr rtl="1"/>
              <a:r>
                <a:rPr lang="ar" sz="1600">
                  <a:latin typeface="Arial" panose="020B0604020202020204" pitchFamily="34" charset="0"/>
                  <a:cs typeface="Arial" panose="020B0604020202020204" pitchFamily="34" charset="0"/>
                </a:rPr>
                <a:t>التشجيع</a:t>
              </a:r>
              <a:endParaRPr lang="en-GB" sz="1600">
                <a:latin typeface="Arial" panose="020B060402020202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63A7D7E8-69B8-FE8D-7EA6-7C801F86E8E4}"/>
                </a:ext>
              </a:extLst>
            </p:cNvPr>
            <p:cNvSpPr txBox="1"/>
            <p:nvPr/>
          </p:nvSpPr>
          <p:spPr>
            <a:xfrm>
              <a:off x="1256369" y="5313993"/>
              <a:ext cx="2232248" cy="246221"/>
            </a:xfrm>
            <a:prstGeom prst="rect">
              <a:avLst/>
            </a:prstGeom>
            <a:noFill/>
          </p:spPr>
          <p:txBody>
            <a:bodyPr wrap="square" lIns="0" tIns="0" rIns="0" bIns="0" rtlCol="1">
              <a:spAutoFit/>
            </a:bodyPr>
            <a:lstStyle/>
            <a:p>
              <a:pPr rtl="1"/>
              <a:r>
                <a:rPr lang="ar" sz="1600">
                  <a:latin typeface="Arial" panose="020B0604020202020204" pitchFamily="34" charset="0"/>
                  <a:cs typeface="Arial" panose="020B0604020202020204" pitchFamily="34" charset="0"/>
                </a:rPr>
                <a:t>تقديم معلومات</a:t>
              </a:r>
              <a:endParaRPr lang="en-GB" sz="160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DD50A436-7471-9550-60F1-057E6B9BA2C7}"/>
              </a:ext>
            </a:extLst>
          </p:cNvPr>
          <p:cNvGrpSpPr/>
          <p:nvPr/>
        </p:nvGrpSpPr>
        <p:grpSpPr>
          <a:xfrm>
            <a:off x="4354856" y="2726629"/>
            <a:ext cx="2814395" cy="2592288"/>
            <a:chOff x="2699792" y="2852936"/>
            <a:chExt cx="2814395" cy="2592288"/>
          </a:xfrm>
        </p:grpSpPr>
        <p:cxnSp>
          <p:nvCxnSpPr>
            <p:cNvPr id="9" name="Straight Arrow Connector 8">
              <a:extLst>
                <a:ext uri="{FF2B5EF4-FFF2-40B4-BE49-F238E27FC236}">
                  <a16:creationId xmlns:a16="http://schemas.microsoft.com/office/drawing/2014/main" id="{3919A81E-1908-5FD4-516F-407B3F5511C6}"/>
                </a:ext>
              </a:extLst>
            </p:cNvPr>
            <p:cNvCxnSpPr>
              <a:cxnSpLocks/>
            </p:cNvCxnSpPr>
            <p:nvPr/>
          </p:nvCxnSpPr>
          <p:spPr>
            <a:xfrm>
              <a:off x="3563888" y="2852936"/>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66BCA55-6458-F133-EE5E-65A8C7C2CA6F}"/>
                </a:ext>
              </a:extLst>
            </p:cNvPr>
            <p:cNvCxnSpPr/>
            <p:nvPr/>
          </p:nvCxnSpPr>
          <p:spPr>
            <a:xfrm>
              <a:off x="3275856" y="3501008"/>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38F93B9-F213-CBDB-2DFA-D3D430B0554B}"/>
                </a:ext>
              </a:extLst>
            </p:cNvPr>
            <p:cNvCxnSpPr/>
            <p:nvPr/>
          </p:nvCxnSpPr>
          <p:spPr>
            <a:xfrm>
              <a:off x="3059832" y="4149080"/>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966A87B-54E0-96E9-51EC-C90AB6A15EE3}"/>
                </a:ext>
              </a:extLst>
            </p:cNvPr>
            <p:cNvCxnSpPr/>
            <p:nvPr/>
          </p:nvCxnSpPr>
          <p:spPr>
            <a:xfrm>
              <a:off x="2909733" y="4797152"/>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284315A-4633-6C87-DC7C-7FD975617070}"/>
                </a:ext>
              </a:extLst>
            </p:cNvPr>
            <p:cNvCxnSpPr/>
            <p:nvPr/>
          </p:nvCxnSpPr>
          <p:spPr>
            <a:xfrm>
              <a:off x="2699792" y="5445224"/>
              <a:ext cx="1950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1813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sz="4400">
                <a:solidFill>
                  <a:schemeClr val="accent1"/>
                </a:solidFill>
              </a:rPr>
              <a:t>3. إحالة الأم والرضيع معاً إلى الخدمات الأخرى ذات الصلة حسب الاقتضاء</a:t>
            </a:r>
            <a:br>
              <a:rPr lang="en-US" sz="4400">
                <a:solidFill>
                  <a:schemeClr val="accent1"/>
                </a:solidFill>
              </a:rPr>
            </a:br>
            <a:endParaRPr lang="en-UK">
              <a:solidFill>
                <a:schemeClr val="accent1"/>
              </a:solidFill>
            </a:endParaRPr>
          </a:p>
        </p:txBody>
      </p:sp>
      <p:sp>
        <p:nvSpPr>
          <p:cNvPr id="2" name="Rounded Rectangle 6">
            <a:extLst>
              <a:ext uri="{FF2B5EF4-FFF2-40B4-BE49-F238E27FC236}">
                <a16:creationId xmlns:a16="http://schemas.microsoft.com/office/drawing/2014/main" id="{3B57BAE0-C943-BFDC-241D-0F7A5BC98271}"/>
              </a:ext>
            </a:extLst>
          </p:cNvPr>
          <p:cNvSpPr/>
          <p:nvPr/>
        </p:nvSpPr>
        <p:spPr>
          <a:xfrm>
            <a:off x="1763486" y="3130122"/>
            <a:ext cx="9033793" cy="1846261"/>
          </a:xfrm>
          <a:prstGeom prst="roundRect">
            <a:avLst>
              <a:gd name="adj" fmla="val 5019"/>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r>
              <a:rPr lang="ar" sz="3600">
                <a:latin typeface="Arial" panose="020B0604020202020204" pitchFamily="34" charset="0"/>
                <a:cs typeface="Arial" panose="020B0604020202020204" pitchFamily="34" charset="0"/>
              </a:rPr>
              <a:t>كيف يمكننا تحقيق أقصى استفادة من الخدمات الأخرى؟</a:t>
            </a:r>
          </a:p>
        </p:txBody>
      </p:sp>
    </p:spTree>
    <p:extLst>
      <p:ext uri="{BB962C8B-B14F-4D97-AF65-F5344CB8AC3E}">
        <p14:creationId xmlns:p14="http://schemas.microsoft.com/office/powerpoint/2010/main" val="3106962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106905"/>
            <a:ext cx="11175412" cy="869358"/>
          </a:xfrm>
        </p:spPr>
        <p:txBody>
          <a:bodyPr rtlCol="1">
            <a:normAutofit fontScale="90000"/>
          </a:bodyPr>
          <a:lstStyle/>
          <a:p>
            <a:pPr rtl="1"/>
            <a:r>
              <a:rPr lang="ar">
                <a:latin typeface="Arial"/>
                <a:cs typeface="Arial"/>
              </a:rPr>
              <a:t>حزمة الدعم</a:t>
            </a:r>
            <a:br>
              <a:rPr lang="en-GB"/>
            </a:br>
            <a:r>
              <a:rPr lang="ar" sz="4400">
                <a:solidFill>
                  <a:schemeClr val="accent1"/>
                </a:solidFill>
                <a:latin typeface="Oswald"/>
                <a:cs typeface="Arial"/>
              </a:rPr>
              <a:t>4. الرص</a:t>
            </a:r>
            <a:r>
              <a:rPr lang="ar" sz="4400">
                <a:solidFill>
                  <a:srgbClr val="E14E15"/>
                </a:solidFill>
                <a:latin typeface="Oswald"/>
                <a:cs typeface="Arial"/>
              </a:rPr>
              <a:t>د </a:t>
            </a:r>
            <a:r>
              <a:rPr lang="ar-YE" sz="4400">
                <a:solidFill>
                  <a:srgbClr val="E14E15"/>
                </a:solidFill>
                <a:latin typeface="Oswald"/>
                <a:cs typeface="Arial"/>
              </a:rPr>
              <a:t>و المتابعة </a:t>
            </a:r>
            <a:r>
              <a:rPr lang="ar" sz="4400">
                <a:solidFill>
                  <a:srgbClr val="E14E15"/>
                </a:solidFill>
                <a:latin typeface="Oswald"/>
                <a:cs typeface="Arial"/>
              </a:rPr>
              <a:t>المستمر</a:t>
            </a:r>
            <a:r>
              <a:rPr lang="ar-YE" sz="4400">
                <a:solidFill>
                  <a:srgbClr val="E14E15"/>
                </a:solidFill>
                <a:latin typeface="Oswald"/>
                <a:cs typeface="Arial"/>
              </a:rPr>
              <a:t>ة</a:t>
            </a:r>
            <a:r>
              <a:rPr lang="ar" sz="4400">
                <a:solidFill>
                  <a:srgbClr val="E14E15"/>
                </a:solidFill>
                <a:latin typeface="Oswald"/>
                <a:cs typeface="Arial"/>
              </a:rPr>
              <a:t> </a:t>
            </a:r>
            <a:r>
              <a:rPr lang="ar" sz="4400">
                <a:solidFill>
                  <a:srgbClr val="E14E15"/>
                </a:solidFill>
                <a:latin typeface="Oswald"/>
                <a:ea typeface="Calibri" panose="020F0502020204030204" pitchFamily="34" charset="0"/>
                <a:cs typeface="Arial"/>
              </a:rPr>
              <a:t>لمدى تقدُّم الأم والرضيع ورفاههما في</a:t>
            </a:r>
            <a:r>
              <a:rPr lang="ar" sz="4400">
                <a:solidFill>
                  <a:schemeClr val="accent1"/>
                </a:solidFill>
                <a:latin typeface="Oswald"/>
                <a:ea typeface="Calibri" panose="020F0502020204030204" pitchFamily="34" charset="0"/>
                <a:cs typeface="Arial"/>
              </a:rPr>
              <a:t> كل زيارةٍ </a:t>
            </a:r>
            <a:br>
              <a:rPr lang="en-US" sz="4400"/>
            </a:br>
            <a:endParaRPr lang="en-UK">
              <a:solidFill>
                <a:schemeClr val="accent1"/>
              </a:solidFill>
            </a:endParaRPr>
          </a:p>
        </p:txBody>
      </p:sp>
      <p:pic>
        <p:nvPicPr>
          <p:cNvPr id="2" name="Picture 1"/>
          <p:cNvPicPr>
            <a:picLocks noChangeAspect="1"/>
          </p:cNvPicPr>
          <p:nvPr/>
        </p:nvPicPr>
        <p:blipFill>
          <a:blip r:embed="rId3"/>
          <a:stretch>
            <a:fillRect/>
          </a:stretch>
        </p:blipFill>
        <p:spPr>
          <a:xfrm>
            <a:off x="1377950" y="1523635"/>
            <a:ext cx="7369532" cy="5155870"/>
          </a:xfrm>
          <a:prstGeom prst="rect">
            <a:avLst/>
          </a:prstGeom>
        </p:spPr>
      </p:pic>
    </p:spTree>
    <p:extLst>
      <p:ext uri="{BB962C8B-B14F-4D97-AF65-F5344CB8AC3E}">
        <p14:creationId xmlns:p14="http://schemas.microsoft.com/office/powerpoint/2010/main" val="1005125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الرصد: تخفيف حدة الرعاية</a:t>
            </a:r>
            <a:br>
              <a:rPr lang="en-US" sz="4400">
                <a:solidFill>
                  <a:schemeClr val="accent1"/>
                </a:solidFill>
              </a:rPr>
            </a:br>
            <a:endParaRPr lang="en-UK">
              <a:solidFill>
                <a:schemeClr val="accent1"/>
              </a:solidFill>
            </a:endParaRPr>
          </a:p>
        </p:txBody>
      </p:sp>
      <p:pic>
        <p:nvPicPr>
          <p:cNvPr id="2" name="Picture 1"/>
          <p:cNvPicPr>
            <a:picLocks noChangeAspect="1"/>
          </p:cNvPicPr>
          <p:nvPr/>
        </p:nvPicPr>
        <p:blipFill>
          <a:blip r:embed="rId3"/>
          <a:stretch>
            <a:fillRect/>
          </a:stretch>
        </p:blipFill>
        <p:spPr>
          <a:xfrm>
            <a:off x="1041400" y="1796472"/>
            <a:ext cx="10691618" cy="4410411"/>
          </a:xfrm>
          <a:prstGeom prst="rect">
            <a:avLst/>
          </a:prstGeom>
        </p:spPr>
      </p:pic>
    </p:spTree>
    <p:extLst>
      <p:ext uri="{BB962C8B-B14F-4D97-AF65-F5344CB8AC3E}">
        <p14:creationId xmlns:p14="http://schemas.microsoft.com/office/powerpoint/2010/main" val="578057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استعراض النتائج لدى الأطفال الذي </a:t>
            </a:r>
            <a:r>
              <a:rPr lang="ar-YE">
                <a:solidFill>
                  <a:schemeClr val="accent1"/>
                </a:solidFill>
              </a:rPr>
              <a:t>وصلت</a:t>
            </a:r>
            <a:r>
              <a:rPr lang="ar">
                <a:solidFill>
                  <a:schemeClr val="accent1"/>
                </a:solidFill>
              </a:rPr>
              <a:t> أعمارهم 6 أشهر</a:t>
            </a:r>
            <a:br>
              <a:rPr lang="en-US" sz="4400">
                <a:solidFill>
                  <a:schemeClr val="accent1"/>
                </a:solidFill>
              </a:rPr>
            </a:br>
            <a:endParaRPr lang="en-UK">
              <a:solidFill>
                <a:schemeClr val="accent1"/>
              </a:solidFill>
            </a:endParaRPr>
          </a:p>
        </p:txBody>
      </p:sp>
      <p:pic>
        <p:nvPicPr>
          <p:cNvPr id="3" name="Picture 2"/>
          <p:cNvPicPr>
            <a:picLocks noChangeAspect="1"/>
          </p:cNvPicPr>
          <p:nvPr/>
        </p:nvPicPr>
        <p:blipFill>
          <a:blip r:embed="rId3"/>
          <a:stretch>
            <a:fillRect/>
          </a:stretch>
        </p:blipFill>
        <p:spPr>
          <a:xfrm>
            <a:off x="1244600" y="2027903"/>
            <a:ext cx="9037950" cy="4553098"/>
          </a:xfrm>
          <a:prstGeom prst="rect">
            <a:avLst/>
          </a:prstGeom>
        </p:spPr>
      </p:pic>
    </p:spTree>
    <p:extLst>
      <p:ext uri="{BB962C8B-B14F-4D97-AF65-F5344CB8AC3E}">
        <p14:creationId xmlns:p14="http://schemas.microsoft.com/office/powerpoint/2010/main" val="2383962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CC0B20DB-0C57-4D13-AC1C-B08287C89388}"/>
              </a:ext>
            </a:extLst>
          </p:cNvPr>
          <p:cNvSpPr/>
          <p:nvPr/>
        </p:nvSpPr>
        <p:spPr>
          <a:xfrm>
            <a:off x="7117098" y="1446092"/>
            <a:ext cx="4155133" cy="3659307"/>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الأولى</a:t>
            </a:r>
            <a:endParaRPr lang="ar-YE" sz="5000">
              <a:solidFill>
                <a:schemeClr val="accent1"/>
              </a:solidFill>
              <a:latin typeface="Arial" panose="020B0604020202020204" pitchFamily="34" charset="0"/>
              <a:cs typeface="Arial" panose="020B0604020202020204" pitchFamily="34" charset="0"/>
            </a:endParaRPr>
          </a:p>
          <a:p>
            <a:pPr algn="ctr" rtl="1">
              <a:spcBef>
                <a:spcPts val="2400"/>
              </a:spcBef>
            </a:pPr>
            <a:endParaRPr lang="ar" sz="5000">
              <a:solidFill>
                <a:schemeClr val="accent1"/>
              </a:solidFill>
              <a:latin typeface="Arial" panose="020B0604020202020204" pitchFamily="34" charset="0"/>
              <a:cs typeface="Arial" panose="020B0604020202020204" pitchFamily="34" charset="0"/>
            </a:endParaRPr>
          </a:p>
          <a:p>
            <a:pPr algn="ctr">
              <a:spcBef>
                <a:spcPts val="2400"/>
              </a:spcBef>
            </a:pPr>
            <a:r>
              <a:rPr lang="ar" sz="4400">
                <a:solidFill>
                  <a:schemeClr val="tx1"/>
                </a:solidFill>
                <a:latin typeface="Arial"/>
                <a:cs typeface="Arial"/>
              </a:rPr>
              <a:t>مقدمة إلى </a:t>
            </a:r>
            <a:r>
              <a:rPr lang="ar-YE" sz="4400" b="1">
                <a:solidFill>
                  <a:schemeClr val="tx1"/>
                </a:solidFill>
                <a:effectLst/>
                <a:latin typeface="Arial"/>
                <a:ea typeface="Lato"/>
                <a:cs typeface="Arial"/>
              </a:rPr>
              <a:t>إدارة الرضع الصغار </a:t>
            </a:r>
            <a:r>
              <a:rPr lang="ar-YE" sz="4400" b="1">
                <a:solidFill>
                  <a:schemeClr val="tx1"/>
                </a:solidFill>
                <a:latin typeface="Arial"/>
                <a:ea typeface="Lato"/>
                <a:cs typeface="Arial"/>
              </a:rPr>
              <a:t>والمعرضين </a:t>
            </a:r>
            <a:r>
              <a:rPr lang="ar-YE" sz="4400" b="1">
                <a:solidFill>
                  <a:schemeClr val="tx1"/>
                </a:solidFill>
                <a:effectLst/>
                <a:latin typeface="Arial"/>
                <a:ea typeface="Lato"/>
                <a:cs typeface="Arial"/>
              </a:rPr>
              <a:t>للمخاطر التغذوية أقل من ستة أشهر </a:t>
            </a:r>
            <a:r>
              <a:rPr lang="ar-YE" sz="4400" b="1">
                <a:solidFill>
                  <a:schemeClr val="tx1"/>
                </a:solidFill>
                <a:latin typeface="Arial"/>
                <a:ea typeface="Lato"/>
                <a:cs typeface="Arial"/>
              </a:rPr>
              <a:t>وأمهاتهم</a:t>
            </a:r>
            <a:r>
              <a:rPr lang="ar-YE" sz="4400" b="1">
                <a:solidFill>
                  <a:schemeClr val="tx1"/>
                </a:solidFill>
                <a:effectLst/>
                <a:latin typeface="Arial"/>
                <a:ea typeface="Lato"/>
                <a:cs typeface="Arial"/>
              </a:rPr>
              <a:t> (مامي)</a:t>
            </a:r>
            <a:r>
              <a:rPr lang="ar-YE" sz="4400" b="1">
                <a:solidFill>
                  <a:schemeClr val="tx1"/>
                </a:solidFill>
                <a:latin typeface="Arial"/>
                <a:ea typeface="Lato"/>
                <a:cs typeface="Arial"/>
              </a:rPr>
              <a:t> </a:t>
            </a:r>
            <a:endParaRPr lang="en-UK" sz="4400">
              <a:solidFill>
                <a:schemeClr val="tx1"/>
              </a:solidFill>
              <a:latin typeface="Arial" panose="020B0604020202020204" pitchFamily="34" charset="0"/>
            </a:endParaRPr>
          </a:p>
        </p:txBody>
      </p:sp>
      <p:pic>
        <p:nvPicPr>
          <p:cNvPr id="5" name="Picture Placeholder 10">
            <a:extLst>
              <a:ext uri="{FF2B5EF4-FFF2-40B4-BE49-F238E27FC236}">
                <a16:creationId xmlns:a16="http://schemas.microsoft.com/office/drawing/2014/main" id="{F19F5E1A-5423-B72B-096D-C9C5F4D08CCD}"/>
              </a:ext>
            </a:extLst>
          </p:cNvPr>
          <p:cNvPicPr>
            <a:picLocks noChangeAspect="1"/>
          </p:cNvPicPr>
          <p:nvPr/>
        </p:nvPicPr>
        <p:blipFill rotWithShape="1">
          <a:blip r:embed="rId2"/>
          <a:srcRect l="24327" r="24327"/>
          <a:stretch/>
        </p:blipFill>
        <p:spPr>
          <a:xfrm>
            <a:off x="449942" y="0"/>
            <a:ext cx="5288851" cy="6866996"/>
          </a:xfrm>
          <a:prstGeom prst="rect">
            <a:avLst/>
          </a:prstGeom>
        </p:spPr>
      </p:pic>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
            <a:ext cx="6667156" cy="6858000"/>
          </a:xfrm>
          <a:prstGeom prst="rect">
            <a:avLst/>
          </a:prstGeom>
        </p:spPr>
      </p:pic>
    </p:spTree>
    <p:extLst>
      <p:ext uri="{BB962C8B-B14F-4D97-AF65-F5344CB8AC3E}">
        <p14:creationId xmlns:p14="http://schemas.microsoft.com/office/powerpoint/2010/main" val="34938334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724B0459-A2E0-B7BD-4BF7-BB0E0DD2639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5889" r="15889"/>
          <a:stretch/>
        </p:blipFill>
        <p:spPr>
          <a:xfrm>
            <a:off x="0" y="0"/>
            <a:ext cx="6238242" cy="6858000"/>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حزمة الدعم</a:t>
            </a:r>
          </a:p>
          <a:p>
            <a:pPr algn="ctr" rtl="1">
              <a:spcBef>
                <a:spcPts val="2400"/>
              </a:spcBef>
            </a:pPr>
            <a:endParaRPr lang="en-GB" sz="5000">
              <a:solidFill>
                <a:schemeClr val="tx1"/>
              </a:solidFill>
              <a:latin typeface="Arial" panose="020B0604020202020204" pitchFamily="34" charset="0"/>
            </a:endParaRPr>
          </a:p>
          <a:p>
            <a:pPr algn="ctr" rtl="1"/>
            <a:r>
              <a:rPr lang="ar" sz="5400">
                <a:solidFill>
                  <a:schemeClr val="tx1"/>
                </a:solidFill>
                <a:latin typeface="Arial" panose="020B0604020202020204" pitchFamily="34" charset="0"/>
                <a:cs typeface="Arial" panose="020B0604020202020204" pitchFamily="34" charset="0"/>
              </a:rPr>
              <a:t>المواضيع الأساسية</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2400" y="82550"/>
            <a:ext cx="6238242" cy="6359868"/>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152400" y="6442418"/>
            <a:ext cx="3138702" cy="230832"/>
          </a:xfrm>
          <a:prstGeom prst="rect">
            <a:avLst/>
          </a:prstGeom>
          <a:noFill/>
        </p:spPr>
        <p:txBody>
          <a:bodyPr wrap="square" lIns="0" tIns="0" rIns="0" bIns="0" rtlCol="1">
            <a:spAutoFit/>
          </a:bodyPr>
          <a:lstStyle/>
          <a:p>
            <a:pPr rtl="1"/>
            <a:r>
              <a:rPr lang="ar" sz="1500" i="1">
                <a:solidFill>
                  <a:schemeClr val="bg1"/>
                </a:solidFill>
                <a:latin typeface="Arial" panose="020B0604020202020204" pitchFamily="34" charset="0"/>
                <a:cs typeface="Gill Sans Infant Std"/>
              </a:rPr>
              <a:t>منظمة إنقاذ الطفولة، </a:t>
            </a:r>
          </a:p>
        </p:txBody>
      </p:sp>
    </p:spTree>
    <p:extLst>
      <p:ext uri="{BB962C8B-B14F-4D97-AF65-F5344CB8AC3E}">
        <p14:creationId xmlns:p14="http://schemas.microsoft.com/office/powerpoint/2010/main" val="12634967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المواضيع الأساسية</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1802423"/>
            <a:ext cx="8276127" cy="4706938"/>
          </a:xfrm>
        </p:spPr>
        <p:txBody>
          <a:bodyPr rtlCol="1"/>
          <a:lstStyle/>
          <a:p>
            <a:pPr algn="ctr" rtl="1"/>
            <a:r>
              <a:rPr lang="ar" sz="2701" b="1">
                <a:solidFill>
                  <a:schemeClr val="accent1"/>
                </a:solidFill>
              </a:rPr>
              <a:t>الاسترخاء</a:t>
            </a:r>
          </a:p>
          <a:p>
            <a:pPr algn="ctr" rtl="1"/>
            <a:endParaRPr lang="en-US" sz="2701"/>
          </a:p>
        </p:txBody>
      </p:sp>
      <p:pic>
        <p:nvPicPr>
          <p:cNvPr id="4" name="Picture 2" descr="Fat cat is lying down and relax. Funny cartoon animal. Isolated vector  illustration, Stock Vector, Vector And Low Budget Royalty Free Image. Pic.  ESY-045576208 | agefotostock">
            <a:extLst>
              <a:ext uri="{FF2B5EF4-FFF2-40B4-BE49-F238E27FC236}">
                <a16:creationId xmlns:a16="http://schemas.microsoft.com/office/drawing/2014/main" id="{4F0E0E00-37A8-1873-3D53-8BF67B361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981" y="3052938"/>
            <a:ext cx="24955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4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 - المواضيع الأساسية</a:t>
            </a:r>
            <a:br>
              <a:rPr lang="en-GB"/>
            </a:br>
            <a:r>
              <a:rPr lang="ar">
                <a:solidFill>
                  <a:schemeClr val="accent1"/>
                </a:solidFill>
              </a:rPr>
              <a:t>أساليب الاسترخاء: سيناريو</a:t>
            </a:r>
            <a:br>
              <a:rPr lang="en-US" sz="4400">
                <a:solidFill>
                  <a:schemeClr val="accent1"/>
                </a:solidFill>
              </a:rPr>
            </a:br>
            <a:endParaRPr lang="en-UK">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1">
            <a:normAutofit/>
          </a:bodyPr>
          <a:lstStyle/>
          <a:p>
            <a:pPr rtl="1"/>
            <a:r>
              <a:rPr lang="ar"/>
              <a:t>أنجبت [الاسم</a:t>
            </a:r>
            <a:r>
              <a:rPr lang="ar-YE"/>
              <a:t> – مريم مثلاً</a:t>
            </a:r>
            <a:r>
              <a:rPr lang="ar"/>
              <a:t>] توأمين منذ شهر. </a:t>
            </a:r>
          </a:p>
          <a:p>
            <a:pPr rtl="1"/>
            <a:endParaRPr lang="en-GB"/>
          </a:p>
          <a:p>
            <a:pPr rtl="1"/>
            <a:r>
              <a:rPr lang="ar"/>
              <a:t>ومنذ أسبوعين، فقد والد الطفلين وظيفته واضّطر للسفر للعثور على عمل. </a:t>
            </a:r>
            <a:r>
              <a:rPr lang="ar-YE"/>
              <a:t>ت</a:t>
            </a:r>
            <a:r>
              <a:rPr lang="ar"/>
              <a:t>شعر [الاسم</a:t>
            </a:r>
            <a:r>
              <a:rPr lang="ar-YE"/>
              <a:t> – مريم مثلاً</a:t>
            </a:r>
            <a:r>
              <a:rPr lang="ar"/>
              <a:t>] بالقلق بشأن المستقبل و</a:t>
            </a:r>
            <a:r>
              <a:rPr lang="ar-YE"/>
              <a:t>ت</a:t>
            </a:r>
            <a:r>
              <a:rPr lang="ar"/>
              <a:t>عاني درجةً متزايدةً من التوتر. أصيب أحد التوأمين بنزلة برد الأسبوع الماضي وكان يبكي معظم الليالي. وكانت [الاسم</a:t>
            </a:r>
            <a:r>
              <a:rPr lang="ar-YE"/>
              <a:t> – مريم مثلاً</a:t>
            </a:r>
            <a:r>
              <a:rPr lang="ar"/>
              <a:t>] تشعر بالإرهاق. </a:t>
            </a:r>
          </a:p>
        </p:txBody>
      </p:sp>
      <p:pic>
        <p:nvPicPr>
          <p:cNvPr id="4" name="Picture 3" descr="A screenshot of a computer&#10;&#10;Description automatically generated">
            <a:extLst>
              <a:ext uri="{FF2B5EF4-FFF2-40B4-BE49-F238E27FC236}">
                <a16:creationId xmlns:a16="http://schemas.microsoft.com/office/drawing/2014/main" id="{8FCBE63B-B858-1859-F02D-78ED207C11F3}"/>
              </a:ext>
            </a:extLst>
          </p:cNvPr>
          <p:cNvPicPr>
            <a:picLocks noChangeAspect="1"/>
          </p:cNvPicPr>
          <p:nvPr/>
        </p:nvPicPr>
        <p:blipFill rotWithShape="1">
          <a:blip r:embed="rId3"/>
          <a:srcRect r="478" b="37063"/>
          <a:stretch/>
        </p:blipFill>
        <p:spPr>
          <a:xfrm>
            <a:off x="6892158" y="1965542"/>
            <a:ext cx="4897835" cy="211342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381060D9-DE76-5DC6-856F-8CA3FD18A5AB}"/>
              </a:ext>
            </a:extLst>
          </p:cNvPr>
          <p:cNvPicPr>
            <a:picLocks noChangeAspect="1"/>
          </p:cNvPicPr>
          <p:nvPr/>
        </p:nvPicPr>
        <p:blipFill>
          <a:blip r:embed="rId4"/>
          <a:stretch>
            <a:fillRect/>
          </a:stretch>
        </p:blipFill>
        <p:spPr>
          <a:xfrm>
            <a:off x="7010400" y="4063250"/>
            <a:ext cx="4766441" cy="2357567"/>
          </a:xfrm>
          <a:prstGeom prst="rect">
            <a:avLst/>
          </a:prstGeom>
        </p:spPr>
      </p:pic>
    </p:spTree>
    <p:extLst>
      <p:ext uri="{BB962C8B-B14F-4D97-AF65-F5344CB8AC3E}">
        <p14:creationId xmlns:p14="http://schemas.microsoft.com/office/powerpoint/2010/main" val="4218795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المواضيع الأساسية</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3" y="2151062"/>
            <a:ext cx="8276127" cy="3871669"/>
          </a:xfrm>
        </p:spPr>
        <p:txBody>
          <a:bodyPr rtlCol="1"/>
          <a:lstStyle/>
          <a:p>
            <a:pPr algn="ctr" rtl="1"/>
            <a:r>
              <a:rPr lang="ar" sz="2701" b="1">
                <a:solidFill>
                  <a:schemeClr val="accent1"/>
                </a:solidFill>
              </a:rPr>
              <a:t>البكاء والنوم</a:t>
            </a:r>
          </a:p>
          <a:p>
            <a:pPr algn="ctr" rtl="1"/>
            <a:endParaRPr lang="en-US" sz="2701"/>
          </a:p>
        </p:txBody>
      </p:sp>
      <p:pic>
        <p:nvPicPr>
          <p:cNvPr id="3" name="Picture 2" descr="Crying Baby Comments - Crying Baby Icon Png, Transparent Png , Transparent  Png Image - PNGitem">
            <a:extLst>
              <a:ext uri="{FF2B5EF4-FFF2-40B4-BE49-F238E27FC236}">
                <a16:creationId xmlns:a16="http://schemas.microsoft.com/office/drawing/2014/main" id="{DECFCF81-22B5-2077-2324-6FC9A9447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915" y="3270459"/>
            <a:ext cx="2314575" cy="19716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aby boy sleep thin line icon child Royalty Free Vector">
            <a:extLst>
              <a:ext uri="{FF2B5EF4-FFF2-40B4-BE49-F238E27FC236}">
                <a16:creationId xmlns:a16="http://schemas.microsoft.com/office/drawing/2014/main" id="{668E9BBE-016A-EE6D-90F7-A34C9FDB7C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994"/>
          <a:stretch/>
        </p:blipFill>
        <p:spPr bwMode="auto">
          <a:xfrm>
            <a:off x="6579579" y="3155564"/>
            <a:ext cx="2057400" cy="195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290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 - المواضيع الأساسية</a:t>
            </a:r>
            <a:br>
              <a:rPr lang="en-GB"/>
            </a:br>
            <a:r>
              <a:rPr lang="ar">
                <a:solidFill>
                  <a:schemeClr val="accent1"/>
                </a:solidFill>
              </a:rPr>
              <a:t>البكاء والنوم: سيناريو</a:t>
            </a:r>
            <a:br>
              <a:rPr lang="en-US" sz="4400">
                <a:solidFill>
                  <a:schemeClr val="accent1"/>
                </a:solidFill>
              </a:rPr>
            </a:br>
            <a:endParaRPr lang="en-UK">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1">
            <a:normAutofit fontScale="92500"/>
          </a:bodyPr>
          <a:lstStyle/>
          <a:p>
            <a:pPr rtl="1"/>
            <a:r>
              <a:rPr lang="ar" b="0">
                <a:solidFill>
                  <a:schemeClr val="tx1"/>
                </a:solidFill>
              </a:rPr>
              <a:t>وُلد </a:t>
            </a:r>
            <a:r>
              <a:rPr lang="ar-YE"/>
              <a:t>بيتر</a:t>
            </a:r>
            <a:r>
              <a:rPr lang="ar" b="0">
                <a:solidFill>
                  <a:schemeClr val="tx1"/>
                </a:solidFill>
              </a:rPr>
              <a:t> بوزنٍ منخفضٍ عند الولادة، وأصيب بنزلة برد عندما بلغ من العمر 5 أسابيع، ومنذ ذلك الحين كان يبكي بصفةٍ منتظمةٍ، ولساعاتٍ طويلةٍ أحياناً، ولم يكن ينام كالمعتاد. وتوجَّهوا بعد ذلك إلى المرفق الصحي وأخبرهم الدكتور أنّ بيتر سليم وبصحةٍ جيدةٍ، لكن وزنه منخفض بالنسبة إلى عمره. </a:t>
            </a:r>
          </a:p>
          <a:p>
            <a:pPr rtl="1"/>
            <a:endParaRPr lang="en-GB" b="0">
              <a:solidFill>
                <a:schemeClr val="tx1"/>
              </a:solidFill>
            </a:endParaRPr>
          </a:p>
          <a:p>
            <a:pPr rtl="1"/>
            <a:r>
              <a:rPr lang="ar" b="0">
                <a:solidFill>
                  <a:schemeClr val="tx1"/>
                </a:solidFill>
              </a:rPr>
              <a:t>يشعر كلٌّ من والدته إليز ووالده لورانس بالإرهاق وأنهما جرَّبا كل شيء. كما يشعر أفراد الأسرة الآخرون بالإحباط من البكاء والضغط عليهم لإيجاد حل للبكاء.</a:t>
            </a:r>
          </a:p>
          <a:p>
            <a:pPr rtl="1"/>
            <a:endParaRPr lang="en-GB"/>
          </a:p>
        </p:txBody>
      </p:sp>
      <p:pic>
        <p:nvPicPr>
          <p:cNvPr id="2" name="Picture 1" descr="A screenshot of a computer&#10;&#10;Description automatically generated">
            <a:extLst>
              <a:ext uri="{FF2B5EF4-FFF2-40B4-BE49-F238E27FC236}">
                <a16:creationId xmlns:a16="http://schemas.microsoft.com/office/drawing/2014/main" id="{DE78F89E-EDBE-1456-A2E1-E0746782F166}"/>
              </a:ext>
            </a:extLst>
          </p:cNvPr>
          <p:cNvPicPr>
            <a:picLocks noChangeAspect="1"/>
          </p:cNvPicPr>
          <p:nvPr/>
        </p:nvPicPr>
        <p:blipFill>
          <a:blip r:embed="rId3"/>
          <a:stretch>
            <a:fillRect/>
          </a:stretch>
        </p:blipFill>
        <p:spPr>
          <a:xfrm>
            <a:off x="6918434" y="2609884"/>
            <a:ext cx="5016062" cy="2702403"/>
          </a:xfrm>
          <a:prstGeom prst="rect">
            <a:avLst/>
          </a:prstGeom>
        </p:spPr>
      </p:pic>
    </p:spTree>
    <p:extLst>
      <p:ext uri="{BB962C8B-B14F-4D97-AF65-F5344CB8AC3E}">
        <p14:creationId xmlns:p14="http://schemas.microsoft.com/office/powerpoint/2010/main" val="1239046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760593"/>
            <a:ext cx="9528048" cy="905256"/>
          </a:xfrm>
        </p:spPr>
        <p:txBody>
          <a:bodyPr rtlCol="1">
            <a:normAutofit fontScale="90000"/>
          </a:bodyPr>
          <a:lstStyle/>
          <a:p>
            <a:pPr rtl="1"/>
            <a:r>
              <a:rPr lang="ar"/>
              <a:t>نصائح النوم</a:t>
            </a:r>
            <a:br>
              <a:rPr lang="en-US" sz="4400">
                <a:solidFill>
                  <a:schemeClr val="accent1"/>
                </a:solidFill>
              </a:rPr>
            </a:br>
            <a:endParaRPr lang="en-UK">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3148763" y="1841930"/>
            <a:ext cx="5887987" cy="3789485"/>
          </a:xfrm>
        </p:spPr>
        <p:txBody>
          <a:bodyPr rtlCol="1">
            <a:normAutofit/>
          </a:bodyPr>
          <a:lstStyle/>
          <a:p>
            <a:pPr algn="ctr" rtl="1"/>
            <a:r>
              <a:rPr lang="ar" sz="2000" b="1">
                <a:solidFill>
                  <a:schemeClr val="accent1"/>
                </a:solidFill>
              </a:rPr>
              <a:t>7 نصائح للنوم الآمن</a:t>
            </a:r>
          </a:p>
          <a:p>
            <a:pPr marL="457200" indent="-457200" algn="ctr" rtl="1">
              <a:buClr>
                <a:schemeClr val="tx2"/>
              </a:buClr>
              <a:buFont typeface="+mj-lt"/>
              <a:buAutoNum type="arabicPeriod"/>
            </a:pPr>
            <a:endParaRPr lang="en-US" sz="2000" b="1">
              <a:solidFill>
                <a:schemeClr val="tx1"/>
              </a:solidFill>
            </a:endParaRPr>
          </a:p>
          <a:p>
            <a:pPr marL="685892" lvl="1" indent="-342900" rtl="1">
              <a:buFont typeface="+mj-lt"/>
              <a:buAutoNum type="arabicPeriod"/>
            </a:pPr>
            <a:r>
              <a:rPr lang="ar" sz="1600"/>
              <a:t>يجب الحفاظ على الطفل بعيداً عن الدخان ليلاً ونهاراً</a:t>
            </a:r>
          </a:p>
          <a:p>
            <a:pPr marL="685892" lvl="1" indent="-342900" rtl="1">
              <a:buFont typeface="+mj-lt"/>
              <a:buAutoNum type="arabicPeriod"/>
            </a:pPr>
            <a:r>
              <a:rPr lang="ar" sz="1600"/>
              <a:t>الأم متزنة وليست مصابةً بإعاقةٍ</a:t>
            </a:r>
          </a:p>
          <a:p>
            <a:pPr marL="685892" lvl="1" indent="-342900" rtl="1">
              <a:buFont typeface="+mj-lt"/>
              <a:buAutoNum type="arabicPeriod"/>
            </a:pPr>
            <a:r>
              <a:rPr lang="ar" sz="1600"/>
              <a:t>الرضاعة الطبيعية ليلاً ونهاراً</a:t>
            </a:r>
          </a:p>
          <a:p>
            <a:pPr marL="685892" lvl="1" indent="-342900" rtl="1">
              <a:buFont typeface="+mj-lt"/>
              <a:buAutoNum type="arabicPeriod"/>
            </a:pPr>
            <a:r>
              <a:rPr lang="ar" sz="1600"/>
              <a:t>حالة الطفل الصحية جيدة ومتكاملة</a:t>
            </a:r>
          </a:p>
          <a:p>
            <a:pPr marL="685892" lvl="1" indent="-342900" rtl="1">
              <a:buFont typeface="+mj-lt"/>
              <a:buAutoNum type="arabicPeriod"/>
            </a:pPr>
            <a:r>
              <a:rPr lang="ar" sz="1600"/>
              <a:t>نوم الطفل على ظهره</a:t>
            </a:r>
          </a:p>
          <a:p>
            <a:pPr marL="685892" lvl="1" indent="-342900" rtl="1">
              <a:buFont typeface="+mj-lt"/>
              <a:buAutoNum type="arabicPeriod"/>
            </a:pPr>
            <a:r>
              <a:rPr lang="ar" sz="1600"/>
              <a:t>إلباس الطفل ملابس خفيفةً، وتغطية الطفل وترك رأسه مكشوفاً</a:t>
            </a:r>
          </a:p>
          <a:p>
            <a:pPr marL="685892" lvl="1" indent="-342900" rtl="1">
              <a:buFont typeface="+mj-lt"/>
              <a:buAutoNum type="arabicPeriod"/>
            </a:pPr>
            <a:r>
              <a:rPr lang="ar" sz="1600"/>
              <a:t>النوم على سطح آمن وثابت وفي مكان آمن للنوم</a:t>
            </a:r>
          </a:p>
        </p:txBody>
      </p:sp>
    </p:spTree>
    <p:extLst>
      <p:ext uri="{BB962C8B-B14F-4D97-AF65-F5344CB8AC3E}">
        <p14:creationId xmlns:p14="http://schemas.microsoft.com/office/powerpoint/2010/main" val="41343341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المواضيع الأساسية</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1"/>
          <a:lstStyle/>
          <a:p>
            <a:pPr algn="ctr" rtl="1"/>
            <a:r>
              <a:rPr lang="ar" sz="2701" b="1">
                <a:solidFill>
                  <a:schemeClr val="accent1"/>
                </a:solidFill>
              </a:rPr>
              <a:t>الرعاية في مرحلة التنشئة</a:t>
            </a:r>
          </a:p>
          <a:p>
            <a:pPr algn="ctr" rtl="1"/>
            <a:endParaRPr lang="en-US" sz="2701"/>
          </a:p>
        </p:txBody>
      </p:sp>
      <p:pic>
        <p:nvPicPr>
          <p:cNvPr id="3" name="Picture 2" descr="A colorful circle with icons&#10;&#10;Description automatically generated">
            <a:extLst>
              <a:ext uri="{FF2B5EF4-FFF2-40B4-BE49-F238E27FC236}">
                <a16:creationId xmlns:a16="http://schemas.microsoft.com/office/drawing/2014/main" id="{BE3B0AB4-31F4-F9C6-51E0-C5D59938D996}"/>
              </a:ext>
            </a:extLst>
          </p:cNvPr>
          <p:cNvPicPr>
            <a:picLocks noChangeAspect="1"/>
          </p:cNvPicPr>
          <p:nvPr/>
        </p:nvPicPr>
        <p:blipFill>
          <a:blip r:embed="rId3"/>
          <a:stretch>
            <a:fillRect/>
          </a:stretch>
        </p:blipFill>
        <p:spPr>
          <a:xfrm>
            <a:off x="3889828" y="2359781"/>
            <a:ext cx="3965653" cy="3976706"/>
          </a:xfrm>
          <a:prstGeom prst="rect">
            <a:avLst/>
          </a:prstGeom>
        </p:spPr>
      </p:pic>
    </p:spTree>
    <p:extLst>
      <p:ext uri="{BB962C8B-B14F-4D97-AF65-F5344CB8AC3E}">
        <p14:creationId xmlns:p14="http://schemas.microsoft.com/office/powerpoint/2010/main" val="22975367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latin typeface="Arial"/>
                <a:cs typeface="Arial"/>
              </a:rPr>
              <a:t>حزمة الدعم - المواضيع الأساسية</a:t>
            </a:r>
            <a:br>
              <a:rPr lang="en-GB"/>
            </a:br>
            <a:r>
              <a:rPr lang="ar">
                <a:solidFill>
                  <a:srgbClr val="E14E15"/>
                </a:solidFill>
                <a:latin typeface="Arial"/>
                <a:cs typeface="Arial"/>
              </a:rPr>
              <a:t>الرعاية في مرحلة التنشئة: الرعاية </a:t>
            </a:r>
            <a:r>
              <a:rPr lang="ar-YE">
                <a:solidFill>
                  <a:srgbClr val="E14E15"/>
                </a:solidFill>
                <a:latin typeface="Arial"/>
                <a:cs typeface="Arial"/>
              </a:rPr>
              <a:t>المستجيبة</a:t>
            </a:r>
            <a:br>
              <a:rPr lang="en-US" sz="4400"/>
            </a:br>
            <a:endParaRPr lang="en-UK">
              <a:solidFill>
                <a:schemeClr val="accent1"/>
              </a:solidFill>
            </a:endParaRPr>
          </a:p>
        </p:txBody>
      </p:sp>
      <p:sp>
        <p:nvSpPr>
          <p:cNvPr id="10" name="Content Placeholder 2">
            <a:extLst>
              <a:ext uri="{FF2B5EF4-FFF2-40B4-BE49-F238E27FC236}">
                <a16:creationId xmlns:a16="http://schemas.microsoft.com/office/drawing/2014/main" id="{1848FBEC-F92E-B824-9644-00C57BF393F1}"/>
              </a:ext>
            </a:extLst>
          </p:cNvPr>
          <p:cNvSpPr>
            <a:spLocks noGrp="1"/>
          </p:cNvSpPr>
          <p:nvPr>
            <p:ph idx="1"/>
          </p:nvPr>
        </p:nvSpPr>
        <p:spPr>
          <a:xfrm>
            <a:off x="858573" y="2321169"/>
            <a:ext cx="5887987" cy="3789485"/>
          </a:xfrm>
        </p:spPr>
        <p:txBody>
          <a:bodyPr rtlCol="1">
            <a:normAutofit/>
          </a:bodyPr>
          <a:lstStyle/>
          <a:p>
            <a:pPr rtl="1"/>
            <a:r>
              <a:rPr lang="ar" sz="2400" b="0">
                <a:solidFill>
                  <a:schemeClr val="tx1"/>
                </a:solidFill>
              </a:rPr>
              <a:t>تشير إلى قدرة مُقدِّم الرعاية على ملاحظة إشارات الطفل في الوقت المناسب وفهمها والاستجابة لها بطريقةٍ مناسبةٍ.</a:t>
            </a:r>
          </a:p>
          <a:p>
            <a:pPr rtl="1"/>
            <a:endParaRPr lang="en-US" sz="2400" b="0">
              <a:solidFill>
                <a:schemeClr val="tx1"/>
              </a:solidFill>
            </a:endParaRPr>
          </a:p>
          <a:p>
            <a:pPr rtl="1"/>
            <a:r>
              <a:rPr lang="ar" sz="2400" b="0">
                <a:solidFill>
                  <a:schemeClr val="tx1"/>
                </a:solidFill>
              </a:rPr>
              <a:t>تُعتبر </a:t>
            </a:r>
            <a:r>
              <a:rPr lang="ar" sz="2400" b="0">
                <a:solidFill>
                  <a:srgbClr val="00B050"/>
                </a:solidFill>
              </a:rPr>
              <a:t>الرعاية </a:t>
            </a:r>
            <a:r>
              <a:rPr lang="ar-YE" sz="2400" b="0">
                <a:solidFill>
                  <a:srgbClr val="00B050"/>
                </a:solidFill>
              </a:rPr>
              <a:t>المستجيبة </a:t>
            </a:r>
            <a:r>
              <a:rPr lang="ar" sz="2400" b="0">
                <a:solidFill>
                  <a:schemeClr val="tx1"/>
                </a:solidFill>
              </a:rPr>
              <a:t>مكوِّناً أساسياً لأن مُقدِّمي الرعاية سريعي الاستجابة أكثر قدرةً على دعم المكونات الأربعة الأخرى.</a:t>
            </a:r>
          </a:p>
          <a:p>
            <a:pPr rtl="1"/>
            <a:endParaRPr lang="en-US"/>
          </a:p>
          <a:p>
            <a:pPr rtl="1"/>
            <a:endParaRPr lang="en-US"/>
          </a:p>
        </p:txBody>
      </p:sp>
      <p:pic>
        <p:nvPicPr>
          <p:cNvPr id="3" name="Picture Placeholder 7">
            <a:extLst>
              <a:ext uri="{FF2B5EF4-FFF2-40B4-BE49-F238E27FC236}">
                <a16:creationId xmlns:a16="http://schemas.microsoft.com/office/drawing/2014/main" id="{F3468601-9457-971A-C66E-B85A2C389E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087755" y="1976263"/>
            <a:ext cx="3401252" cy="4008341"/>
          </a:xfrm>
          <a:prstGeom prst="rect">
            <a:avLst/>
          </a:prstGeom>
        </p:spPr>
      </p:pic>
    </p:spTree>
    <p:extLst>
      <p:ext uri="{BB962C8B-B14F-4D97-AF65-F5344CB8AC3E}">
        <p14:creationId xmlns:p14="http://schemas.microsoft.com/office/powerpoint/2010/main" val="23071556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2457704" y="563325"/>
            <a:ext cx="9528048" cy="905256"/>
          </a:xfrm>
        </p:spPr>
        <p:txBody>
          <a:bodyPr rtlCol="1">
            <a:normAutofit fontScale="90000"/>
          </a:bodyPr>
          <a:lstStyle/>
          <a:p>
            <a:pPr rtl="1"/>
            <a:r>
              <a:rPr lang="ar"/>
              <a:t>حزمة الدعم - المواضيع الأساسية</a:t>
            </a:r>
            <a:br>
              <a:rPr lang="en-GB"/>
            </a:br>
            <a:r>
              <a:rPr lang="ar">
                <a:solidFill>
                  <a:schemeClr val="accent1"/>
                </a:solidFill>
              </a:rPr>
              <a:t>الرعاية في مرحلة التنشئة: الأنشطة</a:t>
            </a:r>
            <a:br>
              <a:rPr lang="en-US" sz="4400">
                <a:solidFill>
                  <a:schemeClr val="accent1"/>
                </a:solidFill>
              </a:rPr>
            </a:br>
            <a:endParaRPr lang="en-UK">
              <a:solidFill>
                <a:schemeClr val="accent1"/>
              </a:solidFill>
            </a:endParaRPr>
          </a:p>
        </p:txBody>
      </p:sp>
      <p:pic>
        <p:nvPicPr>
          <p:cNvPr id="3" name="Picture 2">
            <a:extLst>
              <a:ext uri="{FF2B5EF4-FFF2-40B4-BE49-F238E27FC236}">
                <a16:creationId xmlns:a16="http://schemas.microsoft.com/office/drawing/2014/main" id="{447226E7-D289-7102-10FE-7AE465D32902}"/>
              </a:ext>
            </a:extLst>
          </p:cNvPr>
          <p:cNvPicPr>
            <a:picLocks noChangeAspect="1"/>
          </p:cNvPicPr>
          <p:nvPr/>
        </p:nvPicPr>
        <p:blipFill>
          <a:blip r:embed="rId3"/>
          <a:stretch>
            <a:fillRect/>
          </a:stretch>
        </p:blipFill>
        <p:spPr>
          <a:xfrm>
            <a:off x="1269231" y="1269755"/>
            <a:ext cx="9528048" cy="5311246"/>
          </a:xfrm>
          <a:prstGeom prst="rect">
            <a:avLst/>
          </a:prstGeom>
        </p:spPr>
      </p:pic>
    </p:spTree>
    <p:extLst>
      <p:ext uri="{BB962C8B-B14F-4D97-AF65-F5344CB8AC3E}">
        <p14:creationId xmlns:p14="http://schemas.microsoft.com/office/powerpoint/2010/main" val="6441284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 - المواضيع الأساسية</a:t>
            </a:r>
            <a:br>
              <a:rPr lang="en-GB"/>
            </a:br>
            <a:r>
              <a:rPr lang="ar">
                <a:solidFill>
                  <a:schemeClr val="accent1"/>
                </a:solidFill>
              </a:rPr>
              <a:t>الرعاية في مرحلة التنشئة: سيناريو</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2321170"/>
            <a:ext cx="10764858" cy="967154"/>
          </a:xfrm>
        </p:spPr>
        <p:txBody>
          <a:bodyPr vert="horz" lIns="91440" tIns="45720" rIns="91440" bIns="45720" rtlCol="1" anchor="t">
            <a:normAutofit fontScale="77500" lnSpcReduction="20000"/>
          </a:bodyPr>
          <a:lstStyle/>
          <a:p>
            <a:pPr rtl="1"/>
            <a:r>
              <a:rPr lang="ar" sz="2400">
                <a:latin typeface="Arial"/>
                <a:ea typeface="Lato"/>
                <a:cs typeface="Arial"/>
              </a:rPr>
              <a:t>إنّ مريم مُسجَّلة في مسار الرعاية الخاص </a:t>
            </a:r>
            <a:r>
              <a:rPr lang="ar-YE" b="1">
                <a:latin typeface="Arial"/>
                <a:ea typeface="Lato"/>
                <a:cs typeface="Arial"/>
              </a:rPr>
              <a:t>إدارة الرضع الصغار و المعرضين للمخاطر التغذوية أقل من ستة أشهر و أمهاتهم (مامي)</a:t>
            </a:r>
            <a:r>
              <a:rPr lang="ar" sz="2400">
                <a:latin typeface="Arial"/>
                <a:ea typeface="Lato"/>
                <a:cs typeface="Arial"/>
              </a:rPr>
              <a:t> مع طفلها فوزه البالغ من العمر 6 أسابيع. ستلاحظون أنّ هناك حداً أدنى من التفاعل المحفز بينها وبين الطفل. إنها تؤدي مهمتها المتمثلة في إطعام رضيعها ورعايته على أكمل وجهٍ، مما يحافظ على سلامته، ولكن لا يبدو أنها تتفاعل معه على المستوى التنموي.</a:t>
            </a:r>
          </a:p>
        </p:txBody>
      </p:sp>
      <p:pic>
        <p:nvPicPr>
          <p:cNvPr id="3" name="Picture 2" descr="A close-up of a book&#10;&#10;Description automatically generated">
            <a:extLst>
              <a:ext uri="{FF2B5EF4-FFF2-40B4-BE49-F238E27FC236}">
                <a16:creationId xmlns:a16="http://schemas.microsoft.com/office/drawing/2014/main" id="{09B138FD-A164-F133-D190-7F3CE9A3737C}"/>
              </a:ext>
            </a:extLst>
          </p:cNvPr>
          <p:cNvPicPr>
            <a:picLocks noChangeAspect="1"/>
          </p:cNvPicPr>
          <p:nvPr/>
        </p:nvPicPr>
        <p:blipFill>
          <a:blip r:embed="rId3"/>
          <a:stretch>
            <a:fillRect/>
          </a:stretch>
        </p:blipFill>
        <p:spPr>
          <a:xfrm>
            <a:off x="945931" y="3288324"/>
            <a:ext cx="5939200" cy="2756876"/>
          </a:xfrm>
          <a:prstGeom prst="rect">
            <a:avLst/>
          </a:prstGeom>
        </p:spPr>
      </p:pic>
      <p:pic>
        <p:nvPicPr>
          <p:cNvPr id="4" name="Picture 3"/>
          <p:cNvPicPr>
            <a:picLocks noChangeAspect="1"/>
          </p:cNvPicPr>
          <p:nvPr/>
        </p:nvPicPr>
        <p:blipFill>
          <a:blip r:embed="rId4"/>
          <a:stretch>
            <a:fillRect/>
          </a:stretch>
        </p:blipFill>
        <p:spPr>
          <a:xfrm>
            <a:off x="6959599" y="3433950"/>
            <a:ext cx="4581526" cy="2242950"/>
          </a:xfrm>
          <a:prstGeom prst="rect">
            <a:avLst/>
          </a:prstGeom>
        </p:spPr>
      </p:pic>
    </p:spTree>
    <p:extLst>
      <p:ext uri="{BB962C8B-B14F-4D97-AF65-F5344CB8AC3E}">
        <p14:creationId xmlns:p14="http://schemas.microsoft.com/office/powerpoint/2010/main" val="50774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495300" y="640184"/>
            <a:ext cx="11391900" cy="905256"/>
          </a:xfrm>
        </p:spPr>
        <p:txBody>
          <a:bodyPr rtlCol="1">
            <a:normAutofit fontScale="90000"/>
          </a:bodyPr>
          <a:lstStyle/>
          <a:p>
            <a:pPr rtl="1"/>
            <a:r>
              <a:rPr lang="ar">
                <a:latin typeface="Arial"/>
                <a:cs typeface="Arial"/>
              </a:rPr>
              <a:t>ما المقصود بمسار الرعاية الخاص </a:t>
            </a:r>
            <a:r>
              <a:rPr lang="ar-YE">
                <a:latin typeface="Arial"/>
                <a:cs typeface="Arial"/>
              </a:rPr>
              <a:t>ب</a:t>
            </a:r>
            <a:r>
              <a:rPr lang="ar-YE" sz="4400" b="1">
                <a:effectLst/>
                <a:latin typeface="Arial"/>
                <a:ea typeface="Lato"/>
                <a:cs typeface="Arial"/>
              </a:rPr>
              <a:t>إدارة الرضع الصغار </a:t>
            </a:r>
            <a:r>
              <a:rPr lang="ar-YE" b="1">
                <a:latin typeface="Arial"/>
                <a:ea typeface="Lato"/>
                <a:cs typeface="Arial"/>
              </a:rPr>
              <a:t>والمعرضين</a:t>
            </a:r>
            <a:r>
              <a:rPr lang="ar-YE" sz="4400" b="1">
                <a:effectLst/>
                <a:latin typeface="Arial"/>
                <a:ea typeface="Lato"/>
                <a:cs typeface="Arial"/>
              </a:rPr>
              <a:t> للمخاطر التغذوية أقل من ستة أشهر </a:t>
            </a:r>
            <a:r>
              <a:rPr lang="ar-YE" b="1">
                <a:latin typeface="Arial"/>
                <a:ea typeface="Lato"/>
                <a:cs typeface="Arial"/>
              </a:rPr>
              <a:t>وأمهاتهم</a:t>
            </a:r>
            <a:r>
              <a:rPr lang="ar-YE" sz="4400" b="1">
                <a:effectLst/>
                <a:latin typeface="Arial"/>
                <a:ea typeface="Lato"/>
                <a:cs typeface="Arial"/>
              </a:rPr>
              <a:t> (مامي) </a:t>
            </a:r>
            <a:r>
              <a:rPr lang="ar">
                <a:latin typeface="Arial"/>
                <a:cs typeface="Arial"/>
              </a:rPr>
              <a:t>؟</a:t>
            </a:r>
            <a:br>
              <a:rPr lang="en-GB"/>
            </a:br>
            <a:r>
              <a:rPr lang="ar">
                <a:solidFill>
                  <a:schemeClr val="accent1"/>
                </a:solidFill>
                <a:latin typeface="Arial"/>
                <a:cs typeface="Arial"/>
              </a:rPr>
              <a:t>استعراض عام</a:t>
            </a:r>
            <a:endParaRPr lang="en-UK">
              <a:solidFill>
                <a:schemeClr val="accent1"/>
              </a:solidFill>
              <a:latin typeface="Arial"/>
              <a:cs typeface="Arial"/>
            </a:endParaRPr>
          </a:p>
        </p:txBody>
      </p:sp>
      <p:pic>
        <p:nvPicPr>
          <p:cNvPr id="7" name="Picture 6">
            <a:hlinkClick r:id="rId3"/>
            <a:extLst>
              <a:ext uri="{FF2B5EF4-FFF2-40B4-BE49-F238E27FC236}">
                <a16:creationId xmlns:a16="http://schemas.microsoft.com/office/drawing/2014/main" id="{92E53A46-B63A-8944-50B9-97AE9B6DB4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6881" y="2022378"/>
            <a:ext cx="8951751" cy="3286524"/>
          </a:xfrm>
          <a:prstGeom prst="rect">
            <a:avLst/>
          </a:prstGeom>
        </p:spPr>
      </p:pic>
      <p:sp>
        <p:nvSpPr>
          <p:cNvPr id="8" name="TextBox 7">
            <a:extLst>
              <a:ext uri="{FF2B5EF4-FFF2-40B4-BE49-F238E27FC236}">
                <a16:creationId xmlns:a16="http://schemas.microsoft.com/office/drawing/2014/main" id="{3F427705-FC45-C51E-947A-B599D67331C4}"/>
              </a:ext>
            </a:extLst>
          </p:cNvPr>
          <p:cNvSpPr txBox="1"/>
          <p:nvPr/>
        </p:nvSpPr>
        <p:spPr>
          <a:xfrm>
            <a:off x="3032416" y="5760285"/>
            <a:ext cx="6120680" cy="369332"/>
          </a:xfrm>
          <a:prstGeom prst="rect">
            <a:avLst/>
          </a:prstGeom>
          <a:noFill/>
        </p:spPr>
        <p:txBody>
          <a:bodyPr wrap="square" rtlCol="1">
            <a:spAutoFit/>
          </a:bodyPr>
          <a:lstStyle/>
          <a:p>
            <a:pPr rtl="1"/>
            <a:r>
              <a:rPr lang="ar">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https://www.youtube.com/watch?v=Lyk60Yxm-xI</a:t>
            </a:r>
            <a:endParaRPr lang="en-GB">
              <a:solidFill>
                <a:schemeClr val="accent1"/>
              </a:solidFill>
              <a:latin typeface="Arial" panose="020B0604020202020204" pitchFamily="34" charset="0"/>
            </a:endParaRPr>
          </a:p>
        </p:txBody>
      </p:sp>
    </p:spTree>
    <p:extLst>
      <p:ext uri="{BB962C8B-B14F-4D97-AF65-F5344CB8AC3E}">
        <p14:creationId xmlns:p14="http://schemas.microsoft.com/office/powerpoint/2010/main" val="4230604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المواضيع الأساسية</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1"/>
          <a:lstStyle/>
          <a:p>
            <a:pPr algn="ctr" rtl="1"/>
            <a:r>
              <a:rPr lang="ar" sz="2701" b="1">
                <a:solidFill>
                  <a:schemeClr val="accent1"/>
                </a:solidFill>
              </a:rPr>
              <a:t>دعم الأسرة/الأب</a:t>
            </a:r>
          </a:p>
          <a:p>
            <a:pPr algn="ctr" rtl="1"/>
            <a:endParaRPr lang="en-US" sz="2701"/>
          </a:p>
        </p:txBody>
      </p:sp>
      <p:pic>
        <p:nvPicPr>
          <p:cNvPr id="3" name="Picture 2">
            <a:extLst>
              <a:ext uri="{FF2B5EF4-FFF2-40B4-BE49-F238E27FC236}">
                <a16:creationId xmlns:a16="http://schemas.microsoft.com/office/drawing/2014/main" id="{E8FAA515-E86F-D573-4EEE-448A3746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777" y="2584446"/>
            <a:ext cx="2239117" cy="2821287"/>
          </a:xfrm>
          <a:prstGeom prst="rect">
            <a:avLst/>
          </a:prstGeom>
        </p:spPr>
      </p:pic>
      <p:pic>
        <p:nvPicPr>
          <p:cNvPr id="7" name="Picture 6">
            <a:extLst>
              <a:ext uri="{FF2B5EF4-FFF2-40B4-BE49-F238E27FC236}">
                <a16:creationId xmlns:a16="http://schemas.microsoft.com/office/drawing/2014/main" id="{EC1ECEDF-1FC3-120F-448B-7E2CE4A5116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66311" y="2381950"/>
            <a:ext cx="3819644" cy="3058952"/>
          </a:xfrm>
          <a:prstGeom prst="rect">
            <a:avLst/>
          </a:prstGeom>
        </p:spPr>
      </p:pic>
    </p:spTree>
    <p:extLst>
      <p:ext uri="{BB962C8B-B14F-4D97-AF65-F5344CB8AC3E}">
        <p14:creationId xmlns:p14="http://schemas.microsoft.com/office/powerpoint/2010/main" val="2839441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 - المواضيع الأساسية</a:t>
            </a:r>
            <a:br>
              <a:rPr lang="en-GB"/>
            </a:br>
            <a:r>
              <a:rPr lang="ar">
                <a:solidFill>
                  <a:schemeClr val="accent1"/>
                </a:solidFill>
              </a:rPr>
              <a:t>دعم الأسرة/الأب: سيناريو</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rtlCol="1">
            <a:normAutofit fontScale="77500" lnSpcReduction="20000"/>
          </a:bodyPr>
          <a:lstStyle/>
          <a:p>
            <a:pPr rtl="1"/>
            <a:r>
              <a:rPr lang="ar" b="0">
                <a:solidFill>
                  <a:schemeClr val="tx1"/>
                </a:solidFill>
              </a:rPr>
              <a:t>أنجبت يونيس ابنها مارك منذ أسبوعٍ واحدٍ. تشعر "يونيس" بالإرهاق باعتبارها أماً جديدةً للمرة الأولى وتتولى مهمة الإشراف على الأعمال المنزلية فضلاً عن رعاية المولود الجديد. </a:t>
            </a:r>
          </a:p>
          <a:p>
            <a:pPr rtl="1"/>
            <a:endParaRPr lang="en-GB" b="0">
              <a:solidFill>
                <a:schemeClr val="tx1"/>
              </a:solidFill>
            </a:endParaRPr>
          </a:p>
          <a:p>
            <a:pPr rtl="1"/>
            <a:r>
              <a:rPr lang="ar" b="0">
                <a:solidFill>
                  <a:schemeClr val="tx1"/>
                </a:solidFill>
              </a:rPr>
              <a:t>كانت يونيس تعاني أيضاً بعض الصعوبات في الرضاعة الطبيعية، وبسبب عدم إرضاع ديفيد لفترةٍ طويلةٍ وعدم الرضا عن ثديها، تشعر أنّ مخزون الحليب لديها قد يكون منخفضاً. </a:t>
            </a:r>
          </a:p>
          <a:p>
            <a:pPr rtl="1"/>
            <a:endParaRPr lang="en-GB"/>
          </a:p>
        </p:txBody>
      </p:sp>
      <p:pic>
        <p:nvPicPr>
          <p:cNvPr id="4" name="Picture 3" descr="A screenshot of a computer&#10;&#10;Description automatically generated">
            <a:extLst>
              <a:ext uri="{FF2B5EF4-FFF2-40B4-BE49-F238E27FC236}">
                <a16:creationId xmlns:a16="http://schemas.microsoft.com/office/drawing/2014/main" id="{8369094F-C99B-92C8-2376-2FCEA8AE0AEF}"/>
              </a:ext>
            </a:extLst>
          </p:cNvPr>
          <p:cNvPicPr>
            <a:picLocks noChangeAspect="1"/>
          </p:cNvPicPr>
          <p:nvPr/>
        </p:nvPicPr>
        <p:blipFill>
          <a:blip r:embed="rId3"/>
          <a:stretch>
            <a:fillRect/>
          </a:stretch>
        </p:blipFill>
        <p:spPr>
          <a:xfrm>
            <a:off x="2477813" y="3658290"/>
            <a:ext cx="6132786" cy="3049248"/>
          </a:xfrm>
          <a:prstGeom prst="rect">
            <a:avLst/>
          </a:prstGeom>
        </p:spPr>
      </p:pic>
    </p:spTree>
    <p:extLst>
      <p:ext uri="{BB962C8B-B14F-4D97-AF65-F5344CB8AC3E}">
        <p14:creationId xmlns:p14="http://schemas.microsoft.com/office/powerpoint/2010/main" val="7043592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المواضيع الأساسية</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1"/>
          <a:lstStyle/>
          <a:p>
            <a:pPr algn="ctr" rtl="1"/>
            <a:r>
              <a:rPr lang="ar" sz="2701" b="1">
                <a:solidFill>
                  <a:schemeClr val="accent1"/>
                </a:solidFill>
              </a:rPr>
              <a:t>تنظيم الأسرة</a:t>
            </a:r>
          </a:p>
        </p:txBody>
      </p:sp>
      <p:pic>
        <p:nvPicPr>
          <p:cNvPr id="4" name="Picture 4" descr="12,187 Family Planning Illustrations &amp; Clip Art - iStock">
            <a:extLst>
              <a:ext uri="{FF2B5EF4-FFF2-40B4-BE49-F238E27FC236}">
                <a16:creationId xmlns:a16="http://schemas.microsoft.com/office/drawing/2014/main" id="{1BAE3993-8E59-5B46-1C9C-DD59E8A0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457" y="2765458"/>
            <a:ext cx="4092595" cy="271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32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 - المواضيع الأساسية</a:t>
            </a:r>
            <a:br>
              <a:rPr lang="en-GB"/>
            </a:br>
            <a:r>
              <a:rPr lang="ar">
                <a:solidFill>
                  <a:schemeClr val="accent1"/>
                </a:solidFill>
              </a:rPr>
              <a:t>تنظيم الأسرة: سيناريو</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8A1772E4-973D-FA0E-0B9B-1B6BD29B3C24}"/>
              </a:ext>
            </a:extLst>
          </p:cNvPr>
          <p:cNvSpPr>
            <a:spLocks noGrp="1"/>
          </p:cNvSpPr>
          <p:nvPr>
            <p:ph idx="1"/>
          </p:nvPr>
        </p:nvSpPr>
        <p:spPr>
          <a:xfrm>
            <a:off x="858573" y="1976263"/>
            <a:ext cx="10764858" cy="1540660"/>
          </a:xfrm>
        </p:spPr>
        <p:txBody>
          <a:bodyPr vert="horz" lIns="91440" tIns="45720" rIns="91440" bIns="45720" rtlCol="1" anchor="t">
            <a:normAutofit fontScale="92500" lnSpcReduction="10000"/>
          </a:bodyPr>
          <a:lstStyle/>
          <a:p>
            <a:pPr rtl="1"/>
            <a:r>
              <a:rPr lang="ar" sz="2400"/>
              <a:t>أوبو لديها ابنة "فاوستا" تبلغ من العمر 3 أشهر، ولديها أيضاً ابن يبلغ من العمر 16 شهراً.</a:t>
            </a:r>
            <a:r>
              <a:rPr lang="ar" sz="2400">
                <a:solidFill>
                  <a:schemeClr val="tx1"/>
                </a:solidFill>
              </a:rPr>
              <a:t>  </a:t>
            </a:r>
            <a:endParaRPr lang="ar" sz="2400"/>
          </a:p>
          <a:p>
            <a:pPr rtl="1"/>
            <a:endParaRPr lang="en-GB" sz="2400"/>
          </a:p>
          <a:p>
            <a:pPr rtl="1"/>
            <a:r>
              <a:rPr lang="ar" sz="2400">
                <a:latin typeface="Arial"/>
                <a:ea typeface="Lato"/>
                <a:cs typeface="Arial"/>
              </a:rPr>
              <a:t>تم تسجيل كلٌّ من أوبو وابنتها فاوستا في </a:t>
            </a:r>
            <a:r>
              <a:rPr lang="ar-YE" b="1">
                <a:latin typeface="Arial"/>
                <a:ea typeface="Lato"/>
                <a:cs typeface="Arial"/>
              </a:rPr>
              <a:t>إدارة الرضع الصغار و المعرضين للمخاطر التغذوية أقل من ستة أشهر و أمهاتهم (مامي)</a:t>
            </a:r>
            <a:r>
              <a:rPr lang="ar" sz="2400">
                <a:latin typeface="Arial"/>
                <a:ea typeface="Lato"/>
                <a:cs typeface="Arial"/>
              </a:rPr>
              <a:t> وفي خلال تقييم التغذية وُجِد أنّ أوبو تُطعِم أولادها أطعمةً أخرى إلى جانب الرضاعة الطبيعية.</a:t>
            </a:r>
          </a:p>
        </p:txBody>
      </p:sp>
      <p:pic>
        <p:nvPicPr>
          <p:cNvPr id="3" name="Picture 2" descr="A screenshot of a book&#10;&#10;Description automatically generated">
            <a:extLst>
              <a:ext uri="{FF2B5EF4-FFF2-40B4-BE49-F238E27FC236}">
                <a16:creationId xmlns:a16="http://schemas.microsoft.com/office/drawing/2014/main" id="{79742917-7C40-C01B-25C6-5DD4D9C70918}"/>
              </a:ext>
            </a:extLst>
          </p:cNvPr>
          <p:cNvPicPr>
            <a:picLocks noChangeAspect="1"/>
          </p:cNvPicPr>
          <p:nvPr/>
        </p:nvPicPr>
        <p:blipFill>
          <a:blip r:embed="rId3"/>
          <a:stretch>
            <a:fillRect/>
          </a:stretch>
        </p:blipFill>
        <p:spPr>
          <a:xfrm>
            <a:off x="2674883" y="3523551"/>
            <a:ext cx="7236372" cy="3331864"/>
          </a:xfrm>
          <a:prstGeom prst="rect">
            <a:avLst/>
          </a:prstGeom>
        </p:spPr>
      </p:pic>
    </p:spTree>
    <p:extLst>
      <p:ext uri="{BB962C8B-B14F-4D97-AF65-F5344CB8AC3E}">
        <p14:creationId xmlns:p14="http://schemas.microsoft.com/office/powerpoint/2010/main" val="34440173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32104" y="1071007"/>
            <a:ext cx="9528048" cy="905256"/>
          </a:xfrm>
        </p:spPr>
        <p:txBody>
          <a:bodyPr rtlCol="1">
            <a:normAutofit fontScale="90000"/>
          </a:bodyPr>
          <a:lstStyle/>
          <a:p>
            <a:pPr rtl="1"/>
            <a:r>
              <a:rPr lang="ar"/>
              <a:t>حزمة الدعم</a:t>
            </a:r>
            <a:br>
              <a:rPr lang="en-GB"/>
            </a:br>
            <a:r>
              <a:rPr lang="ar">
                <a:solidFill>
                  <a:schemeClr val="accent1"/>
                </a:solidFill>
              </a:rPr>
              <a:t>المواضيع الأساسية</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6016E6A7-7B4B-48BF-6B2B-5FCD3464D9EC}"/>
              </a:ext>
            </a:extLst>
          </p:cNvPr>
          <p:cNvSpPr>
            <a:spLocks noGrp="1"/>
          </p:cNvSpPr>
          <p:nvPr>
            <p:ph idx="1"/>
          </p:nvPr>
        </p:nvSpPr>
        <p:spPr>
          <a:xfrm>
            <a:off x="1954692" y="1790577"/>
            <a:ext cx="8276127" cy="3871669"/>
          </a:xfrm>
        </p:spPr>
        <p:txBody>
          <a:bodyPr rtlCol="1"/>
          <a:lstStyle/>
          <a:p>
            <a:pPr algn="ctr" rtl="1"/>
            <a:r>
              <a:rPr lang="ar" sz="2701" b="1">
                <a:solidFill>
                  <a:schemeClr val="accent1"/>
                </a:solidFill>
              </a:rPr>
              <a:t>التغذية التكميلية</a:t>
            </a:r>
          </a:p>
        </p:txBody>
      </p:sp>
      <p:pic>
        <p:nvPicPr>
          <p:cNvPr id="3" name="Picture 2">
            <a:extLst>
              <a:ext uri="{FF2B5EF4-FFF2-40B4-BE49-F238E27FC236}">
                <a16:creationId xmlns:a16="http://schemas.microsoft.com/office/drawing/2014/main" id="{74EAF1FD-C72B-C31D-3BD8-E4EA8456A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235"/>
          <a:stretch/>
        </p:blipFill>
        <p:spPr>
          <a:xfrm>
            <a:off x="4688599" y="2663172"/>
            <a:ext cx="2808312" cy="3123821"/>
          </a:xfrm>
          <a:prstGeom prst="rect">
            <a:avLst/>
          </a:prstGeom>
        </p:spPr>
      </p:pic>
    </p:spTree>
    <p:extLst>
      <p:ext uri="{BB962C8B-B14F-4D97-AF65-F5344CB8AC3E}">
        <p14:creationId xmlns:p14="http://schemas.microsoft.com/office/powerpoint/2010/main" val="10109403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t>حزمة الدعم - المواضيع الأساسية</a:t>
            </a:r>
            <a:br>
              <a:rPr lang="en-GB"/>
            </a:br>
            <a:r>
              <a:rPr lang="ar">
                <a:solidFill>
                  <a:schemeClr val="accent1"/>
                </a:solidFill>
              </a:rPr>
              <a:t>لماذا تُعتبَر المشورة الخاصة بالتغذية التكميلية هامّة</a:t>
            </a:r>
            <a:br>
              <a:rPr lang="en-US" sz="4400">
                <a:solidFill>
                  <a:schemeClr val="accent1"/>
                </a:solidFill>
              </a:rPr>
            </a:br>
            <a:endParaRPr lang="en-UK">
              <a:solidFill>
                <a:schemeClr val="accent1"/>
              </a:solidFill>
            </a:endParaRPr>
          </a:p>
        </p:txBody>
      </p:sp>
      <p:pic>
        <p:nvPicPr>
          <p:cNvPr id="2" name="Picture 1" descr="A diagram of a curve&#10;&#10;Description automatically generated">
            <a:extLst>
              <a:ext uri="{FF2B5EF4-FFF2-40B4-BE49-F238E27FC236}">
                <a16:creationId xmlns:a16="http://schemas.microsoft.com/office/drawing/2014/main" id="{65B29BBB-C657-4B10-3721-DBF3E4125D75}"/>
              </a:ext>
            </a:extLst>
          </p:cNvPr>
          <p:cNvPicPr>
            <a:picLocks noChangeAspect="1"/>
          </p:cNvPicPr>
          <p:nvPr/>
        </p:nvPicPr>
        <p:blipFill>
          <a:blip r:embed="rId3"/>
          <a:stretch>
            <a:fillRect/>
          </a:stretch>
        </p:blipFill>
        <p:spPr>
          <a:xfrm>
            <a:off x="2847622" y="1946106"/>
            <a:ext cx="6623755" cy="4630898"/>
          </a:xfrm>
          <a:prstGeom prst="rect">
            <a:avLst/>
          </a:prstGeom>
        </p:spPr>
      </p:pic>
      <p:pic>
        <p:nvPicPr>
          <p:cNvPr id="4" name="Picture 3"/>
          <p:cNvPicPr>
            <a:picLocks noChangeAspect="1"/>
          </p:cNvPicPr>
          <p:nvPr/>
        </p:nvPicPr>
        <p:blipFill>
          <a:blip r:embed="rId4"/>
          <a:stretch>
            <a:fillRect/>
          </a:stretch>
        </p:blipFill>
        <p:spPr>
          <a:xfrm>
            <a:off x="5199062" y="2277978"/>
            <a:ext cx="4029075" cy="504825"/>
          </a:xfrm>
          <a:prstGeom prst="rect">
            <a:avLst/>
          </a:prstGeom>
        </p:spPr>
      </p:pic>
      <p:pic>
        <p:nvPicPr>
          <p:cNvPr id="11" name="Picture 10"/>
          <p:cNvPicPr>
            <a:picLocks noChangeAspect="1"/>
          </p:cNvPicPr>
          <p:nvPr/>
        </p:nvPicPr>
        <p:blipFill>
          <a:blip r:embed="rId5"/>
          <a:stretch>
            <a:fillRect/>
          </a:stretch>
        </p:blipFill>
        <p:spPr>
          <a:xfrm>
            <a:off x="4931969" y="4911894"/>
            <a:ext cx="1769182" cy="276225"/>
          </a:xfrm>
          <a:prstGeom prst="rect">
            <a:avLst/>
          </a:prstGeom>
        </p:spPr>
      </p:pic>
    </p:spTree>
    <p:extLst>
      <p:ext uri="{BB962C8B-B14F-4D97-AF65-F5344CB8AC3E}">
        <p14:creationId xmlns:p14="http://schemas.microsoft.com/office/powerpoint/2010/main" val="25209467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858225"/>
            <a:ext cx="10641858" cy="958729"/>
          </a:xfrm>
        </p:spPr>
        <p:txBody>
          <a:bodyPr rtlCol="1">
            <a:normAutofit fontScale="90000"/>
          </a:bodyPr>
          <a:lstStyle/>
          <a:p>
            <a:pPr rtl="1"/>
            <a:r>
              <a:rPr lang="ar"/>
              <a:t>حزمة الدعم - المواضيع الأساسية</a:t>
            </a:r>
            <a:br>
              <a:rPr lang="en-GB"/>
            </a:br>
            <a:r>
              <a:rPr lang="ar">
                <a:solidFill>
                  <a:schemeClr val="accent1"/>
                </a:solidFill>
              </a:rPr>
              <a:t>التغذية التكميلية: توصيات رئيسية</a:t>
            </a:r>
            <a:br>
              <a:rPr lang="en-US" sz="4400">
                <a:solidFill>
                  <a:schemeClr val="accent1"/>
                </a:solidFill>
              </a:rPr>
            </a:br>
            <a:endParaRPr lang="en-UK">
              <a:solidFill>
                <a:schemeClr val="accent1"/>
              </a:solidFill>
            </a:endParaRPr>
          </a:p>
        </p:txBody>
      </p:sp>
      <p:grpSp>
        <p:nvGrpSpPr>
          <p:cNvPr id="8" name="Group 7">
            <a:extLst>
              <a:ext uri="{FF2B5EF4-FFF2-40B4-BE49-F238E27FC236}">
                <a16:creationId xmlns:a16="http://schemas.microsoft.com/office/drawing/2014/main" id="{DC6BDFFA-F7FB-7037-54A9-4DDE6AB4F15B}"/>
              </a:ext>
            </a:extLst>
          </p:cNvPr>
          <p:cNvGrpSpPr/>
          <p:nvPr/>
        </p:nvGrpSpPr>
        <p:grpSpPr>
          <a:xfrm>
            <a:off x="2730986" y="5889026"/>
            <a:ext cx="6182018" cy="351665"/>
            <a:chOff x="187606" y="9115882"/>
            <a:chExt cx="8240545" cy="468763"/>
          </a:xfrm>
        </p:grpSpPr>
        <p:sp>
          <p:nvSpPr>
            <p:cNvPr id="11" name="TextBox 2">
              <a:extLst>
                <a:ext uri="{FF2B5EF4-FFF2-40B4-BE49-F238E27FC236}">
                  <a16:creationId xmlns:a16="http://schemas.microsoft.com/office/drawing/2014/main" id="{CD2A99E0-0BD1-F7C1-6D03-0F29FE70D014}"/>
                </a:ext>
              </a:extLst>
            </p:cNvPr>
            <p:cNvSpPr txBox="1"/>
            <p:nvPr/>
          </p:nvSpPr>
          <p:spPr>
            <a:xfrm>
              <a:off x="187606" y="9115882"/>
              <a:ext cx="8082104" cy="276926"/>
            </a:xfrm>
            <a:prstGeom prst="rect">
              <a:avLst/>
            </a:prstGeom>
            <a:noFill/>
          </p:spPr>
          <p:txBody>
            <a:bodyPr rot="0" spcFirstLastPara="0" vert="horz" wrap="square" lIns="0" tIns="0" rIns="0" bIns="0" numCol="1" spcCol="0" rtlCol="1" fromWordArt="0" anchor="t" anchorCtr="0" forceAA="0" compatLnSpc="1">
              <a:prstTxWarp prst="textNoShape">
                <a:avLst/>
              </a:prstTxWarp>
              <a:spAutoFit/>
            </a:bodyPr>
            <a:lstStyle/>
            <a:p>
              <a:pPr algn="ctr" rtl="1"/>
              <a:r>
                <a:rPr lang="ar" sz="1350" b="1">
                  <a:solidFill>
                    <a:srgbClr val="D80021"/>
                  </a:solidFill>
                  <a:latin typeface="Arial" panose="020B0604020202020204" pitchFamily="34" charset="0"/>
                  <a:ea typeface="MS PGothic"/>
                  <a:cs typeface="Arial" panose="020B0604020202020204" pitchFamily="34" charset="0"/>
                </a:rPr>
                <a:t>بالإضافة إلى توفير حليب الأم لمدة عامين وأكثر</a:t>
              </a:r>
              <a:endParaRPr lang="en-US" sz="1350" b="1">
                <a:solidFill>
                  <a:srgbClr val="D80021"/>
                </a:solidFill>
                <a:latin typeface="Arial" panose="020B0604020202020204" pitchFamily="34" charset="0"/>
              </a:endParaRPr>
            </a:p>
          </p:txBody>
        </p:sp>
        <p:cxnSp>
          <p:nvCxnSpPr>
            <p:cNvPr id="12" name="Straight Arrow Connector 11">
              <a:extLst>
                <a:ext uri="{FF2B5EF4-FFF2-40B4-BE49-F238E27FC236}">
                  <a16:creationId xmlns:a16="http://schemas.microsoft.com/office/drawing/2014/main" id="{65109AB6-DE46-EADB-E755-4CB4CAF0BD6F}"/>
                </a:ext>
              </a:extLst>
            </p:cNvPr>
            <p:cNvCxnSpPr/>
            <p:nvPr/>
          </p:nvCxnSpPr>
          <p:spPr>
            <a:xfrm flipV="1">
              <a:off x="218538" y="9584278"/>
              <a:ext cx="8209613" cy="36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grpSp>
      <p:pic>
        <p:nvPicPr>
          <p:cNvPr id="10" name="Picture 9">
            <a:extLst>
              <a:ext uri="{FF2B5EF4-FFF2-40B4-BE49-F238E27FC236}">
                <a16:creationId xmlns:a16="http://schemas.microsoft.com/office/drawing/2014/main" id="{D9494DCF-204A-60F6-21D1-18E76A3B05C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537856" y="1824438"/>
            <a:ext cx="941107" cy="1244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A white sign with orange and black text&#10;&#10;Description automatically generated">
            <a:extLst>
              <a:ext uri="{FF2B5EF4-FFF2-40B4-BE49-F238E27FC236}">
                <a16:creationId xmlns:a16="http://schemas.microsoft.com/office/drawing/2014/main" id="{02C4B61A-29B8-FFAB-2D0E-D5901719C387}"/>
              </a:ext>
            </a:extLst>
          </p:cNvPr>
          <p:cNvPicPr>
            <a:picLocks noChangeAspect="1"/>
          </p:cNvPicPr>
          <p:nvPr/>
        </p:nvPicPr>
        <p:blipFill>
          <a:blip r:embed="rId4"/>
          <a:stretch>
            <a:fillRect/>
          </a:stretch>
        </p:blipFill>
        <p:spPr>
          <a:xfrm>
            <a:off x="1101558" y="2122538"/>
            <a:ext cx="9240251" cy="3468502"/>
          </a:xfrm>
          <a:prstGeom prst="rect">
            <a:avLst/>
          </a:prstGeom>
        </p:spPr>
      </p:pic>
    </p:spTree>
    <p:extLst>
      <p:ext uri="{BB962C8B-B14F-4D97-AF65-F5344CB8AC3E}">
        <p14:creationId xmlns:p14="http://schemas.microsoft.com/office/powerpoint/2010/main" val="3849318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911698"/>
            <a:ext cx="10641858" cy="905256"/>
          </a:xfrm>
        </p:spPr>
        <p:txBody>
          <a:bodyPr rtlCol="1">
            <a:normAutofit fontScale="90000"/>
          </a:bodyPr>
          <a:lstStyle/>
          <a:p>
            <a:pPr rtl="1"/>
            <a:r>
              <a:rPr lang="ar"/>
              <a:t>حزمة الدعم - المواضيع الأساسية</a:t>
            </a:r>
            <a:br>
              <a:rPr lang="en-GB"/>
            </a:br>
            <a:r>
              <a:rPr lang="ar">
                <a:solidFill>
                  <a:schemeClr val="accent1"/>
                </a:solidFill>
              </a:rPr>
              <a:t>التغذية التكميلية: سيناريو</a:t>
            </a:r>
            <a:br>
              <a:rPr lang="en-US" sz="4400">
                <a:solidFill>
                  <a:schemeClr val="accent1"/>
                </a:solidFill>
              </a:rPr>
            </a:br>
            <a:endParaRPr lang="en-UK">
              <a:solidFill>
                <a:schemeClr val="accent1"/>
              </a:solidFill>
            </a:endParaRPr>
          </a:p>
        </p:txBody>
      </p:sp>
      <p:sp>
        <p:nvSpPr>
          <p:cNvPr id="2" name="Content Placeholder 2">
            <a:extLst>
              <a:ext uri="{FF2B5EF4-FFF2-40B4-BE49-F238E27FC236}">
                <a16:creationId xmlns:a16="http://schemas.microsoft.com/office/drawing/2014/main" id="{3092320B-7F1C-406C-02F1-111E5971EB94}"/>
              </a:ext>
            </a:extLst>
          </p:cNvPr>
          <p:cNvSpPr>
            <a:spLocks noGrp="1"/>
          </p:cNvSpPr>
          <p:nvPr>
            <p:ph idx="1"/>
          </p:nvPr>
        </p:nvSpPr>
        <p:spPr>
          <a:xfrm>
            <a:off x="858573" y="1976263"/>
            <a:ext cx="10764858" cy="1540660"/>
          </a:xfrm>
        </p:spPr>
        <p:txBody>
          <a:bodyPr vert="horz" lIns="91440" tIns="45720" rIns="91440" bIns="45720" rtlCol="1" anchor="t">
            <a:normAutofit fontScale="62500" lnSpcReduction="20000"/>
          </a:bodyPr>
          <a:lstStyle/>
          <a:p>
            <a:r>
              <a:rPr lang="ar" sz="2400">
                <a:latin typeface="Arial"/>
                <a:ea typeface="Lato"/>
                <a:cs typeface="Arial"/>
              </a:rPr>
              <a:t>تم تسجيل [الاسم] في مسار الرعاية الخاص </a:t>
            </a:r>
            <a:r>
              <a:rPr lang="ar-YE" b="1">
                <a:latin typeface="Arial"/>
                <a:ea typeface="Lato"/>
                <a:cs typeface="Arial"/>
              </a:rPr>
              <a:t>إدارة الرضع الصغار و المعرضين للمخاطر التغذوية أقل من ستة أشهر و أمهاتهم (مامي) </a:t>
            </a:r>
            <a:r>
              <a:rPr lang="ar" sz="2400">
                <a:latin typeface="Arial"/>
                <a:ea typeface="Lato"/>
                <a:cs typeface="Arial"/>
              </a:rPr>
              <a:t>بعمر 3 أشهر، وكانت الدرجة المعيارية "زي" (z) لنسبة الوزن مقابل العمر أقل من -3.0. يحصل [الاسم] ووالدته [الاسم] على الدعم اللازم وهو الآن في حالة ازدهار. ومع ذلك، إنهم من منطقةٍ تفتقر إلى الأمن الغذائي ولديهم دخل محدود كأسرةٍ معيشيةٍ، ويمثِّل الحصول على ما يكفي من الأطعمة المغذية تحدياً للأسرة.</a:t>
            </a:r>
            <a:r>
              <a:rPr lang="ar">
                <a:latin typeface="Arial"/>
                <a:ea typeface="Lato"/>
                <a:cs typeface="Arial"/>
              </a:rPr>
              <a:t> </a:t>
            </a:r>
            <a:endParaRPr lang="ar" sz="2400"/>
          </a:p>
          <a:p>
            <a:pPr rtl="1"/>
            <a:endParaRPr lang="en-GB" sz="2400"/>
          </a:p>
          <a:p>
            <a:r>
              <a:rPr lang="ar" sz="2400">
                <a:latin typeface="Arial"/>
                <a:ea typeface="Lato"/>
                <a:cs typeface="Arial"/>
              </a:rPr>
              <a:t>يقترب عمر [الاسم] الآن من 6 أشهر وسيخرج قريباً من مسار الرعاية الخاص </a:t>
            </a:r>
            <a:r>
              <a:rPr lang="ar-YE" b="1">
                <a:latin typeface="Arial"/>
                <a:ea typeface="Lato"/>
                <a:cs typeface="Arial"/>
              </a:rPr>
              <a:t>إدارة الرضع الصغار و المعرضين للمخاطر التغذوية أقل من ستة أشهر و أمهاتهم (مامي)</a:t>
            </a:r>
            <a:r>
              <a:rPr lang="ar" sz="2400">
                <a:latin typeface="Arial"/>
                <a:ea typeface="Lato"/>
                <a:cs typeface="Arial"/>
              </a:rPr>
              <a:t>.</a:t>
            </a:r>
            <a:r>
              <a:rPr lang="ar">
                <a:latin typeface="Arial"/>
                <a:ea typeface="Lato"/>
                <a:cs typeface="Arial"/>
              </a:rPr>
              <a:t> </a:t>
            </a:r>
            <a:endParaRPr lang="ar" sz="2400"/>
          </a:p>
        </p:txBody>
      </p:sp>
      <p:pic>
        <p:nvPicPr>
          <p:cNvPr id="3" name="Picture 2" descr="A screenshot of a computer&#10;&#10;Description automatically generated">
            <a:extLst>
              <a:ext uri="{FF2B5EF4-FFF2-40B4-BE49-F238E27FC236}">
                <a16:creationId xmlns:a16="http://schemas.microsoft.com/office/drawing/2014/main" id="{E64723B2-7C22-2E33-90F8-40725AC4DA22}"/>
              </a:ext>
            </a:extLst>
          </p:cNvPr>
          <p:cNvPicPr>
            <a:picLocks noChangeAspect="1"/>
          </p:cNvPicPr>
          <p:nvPr/>
        </p:nvPicPr>
        <p:blipFill>
          <a:blip r:embed="rId3"/>
          <a:stretch>
            <a:fillRect/>
          </a:stretch>
        </p:blipFill>
        <p:spPr>
          <a:xfrm>
            <a:off x="3213538" y="3682631"/>
            <a:ext cx="6342993" cy="2974289"/>
          </a:xfrm>
          <a:prstGeom prst="rect">
            <a:avLst/>
          </a:prstGeom>
        </p:spPr>
      </p:pic>
    </p:spTree>
    <p:extLst>
      <p:ext uri="{BB962C8B-B14F-4D97-AF65-F5344CB8AC3E}">
        <p14:creationId xmlns:p14="http://schemas.microsoft.com/office/powerpoint/2010/main" val="17854578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C55A8-8D5F-9A44-A251-7381460D0CA8}"/>
              </a:ext>
            </a:extLst>
          </p:cNvPr>
          <p:cNvSpPr txBox="1"/>
          <p:nvPr/>
        </p:nvSpPr>
        <p:spPr>
          <a:xfrm>
            <a:off x="6092757" y="6581001"/>
            <a:ext cx="4704522" cy="276999"/>
          </a:xfrm>
          <a:prstGeom prst="rect">
            <a:avLst/>
          </a:prstGeom>
          <a:noFill/>
        </p:spPr>
        <p:txBody>
          <a:bodyPr wrap="square" rtlCol="1">
            <a:spAutoFit/>
          </a:bodyPr>
          <a:lstStyle/>
          <a:p>
            <a:pPr rtl="1"/>
            <a:r>
              <a:rPr lang="ar" sz="1200">
                <a:solidFill>
                  <a:schemeClr val="bg1"/>
                </a:solidFill>
                <a:latin typeface="Arial" panose="020B0604020202020204" pitchFamily="34" charset="0"/>
                <a:ea typeface="Lato" panose="020F0502020204030203" pitchFamily="34" charset="0"/>
                <a:cs typeface="Arial" panose="020B0604020202020204" pitchFamily="34" charset="0"/>
              </a:rPr>
              <a:t>مركز المحتوى: </a:t>
            </a:r>
            <a:r>
              <a:rPr lang="ar" sz="1200">
                <a:solidFill>
                  <a:schemeClr val="bg1"/>
                </a:solidFill>
                <a:latin typeface="Arial" panose="020B0604020202020204" pitchFamily="34" charset="0"/>
                <a:cs typeface="Arial" panose="020B0604020202020204" pitchFamily="34" charset="0"/>
              </a:rPr>
              <a:t>CH1304412 </a:t>
            </a:r>
            <a:endParaRPr lang="en-UK" sz="1200">
              <a:solidFill>
                <a:schemeClr val="bg1"/>
              </a:solidFill>
              <a:latin typeface="Arial" panose="020B0604020202020204" pitchFamily="34" charset="0"/>
              <a:ea typeface="Lato" panose="020F0502020204030203" pitchFamily="34" charset="0"/>
              <a:cs typeface="Arial" panose="020B0604020202020204" pitchFamily="34" charset="0"/>
            </a:endParaRPr>
          </a:p>
        </p:txBody>
      </p:sp>
      <p:sp>
        <p:nvSpPr>
          <p:cNvPr id="6" name="Title 5">
            <a:extLst>
              <a:ext uri="{FF2B5EF4-FFF2-40B4-BE49-F238E27FC236}">
                <a16:creationId xmlns:a16="http://schemas.microsoft.com/office/drawing/2014/main" id="{C6AB759F-4765-4933-8E65-2CF201C9280E}"/>
              </a:ext>
            </a:extLst>
          </p:cNvPr>
          <p:cNvSpPr>
            <a:spLocks noGrp="1"/>
          </p:cNvSpPr>
          <p:nvPr>
            <p:ph type="title"/>
          </p:nvPr>
        </p:nvSpPr>
        <p:spPr>
          <a:xfrm>
            <a:off x="840896" y="269860"/>
            <a:ext cx="10641858" cy="905256"/>
          </a:xfrm>
        </p:spPr>
        <p:txBody>
          <a:bodyPr rtlCol="1">
            <a:normAutofit/>
          </a:bodyPr>
          <a:lstStyle/>
          <a:p>
            <a:pPr rtl="1"/>
            <a:r>
              <a:rPr lang="ar"/>
              <a:t>الملخص</a:t>
            </a:r>
            <a:endParaRPr lang="en-UK">
              <a:solidFill>
                <a:schemeClr val="accent1"/>
              </a:solidFill>
            </a:endParaRPr>
          </a:p>
        </p:txBody>
      </p:sp>
      <p:sp>
        <p:nvSpPr>
          <p:cNvPr id="8" name="TextBox 1">
            <a:extLst>
              <a:ext uri="{FF2B5EF4-FFF2-40B4-BE49-F238E27FC236}">
                <a16:creationId xmlns:a16="http://schemas.microsoft.com/office/drawing/2014/main" id="{B93A1CFD-F0F9-AD5E-2510-A8AD3FBD611D}"/>
              </a:ext>
            </a:extLst>
          </p:cNvPr>
          <p:cNvSpPr txBox="1"/>
          <p:nvPr/>
        </p:nvSpPr>
        <p:spPr>
          <a:xfrm>
            <a:off x="7907530" y="1253003"/>
            <a:ext cx="3218146"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lIns="91440" tIns="45720" rIns="91440" bIns="45720" rtlCol="1" anchor="t">
            <a:spAutoFit/>
          </a:bodyPr>
          <a:lstStyle>
            <a:lvl1pPr algn="r" rtl="1">
              <a:defRPr>
                <a:latin typeface="+mj-lt"/>
                <a:ea typeface="+mj-ea"/>
                <a:cs typeface="+mj-cs"/>
              </a:defRPr>
            </a:lvl1pPr>
            <a:lvl2pPr algn="r" rtl="1">
              <a:defRPr>
                <a:latin typeface="+mj-lt"/>
                <a:ea typeface="+mj-ea"/>
                <a:cs typeface="+mj-cs"/>
              </a:defRPr>
            </a:lvl2pPr>
            <a:lvl3pPr algn="r" rtl="1">
              <a:defRPr>
                <a:latin typeface="+mj-lt"/>
                <a:ea typeface="+mj-ea"/>
                <a:cs typeface="+mj-cs"/>
              </a:defRPr>
            </a:lvl3pPr>
            <a:lvl4pPr algn="r" rtl="1">
              <a:defRPr>
                <a:latin typeface="+mj-lt"/>
                <a:ea typeface="+mj-ea"/>
                <a:cs typeface="+mj-cs"/>
              </a:defRPr>
            </a:lvl4pPr>
            <a:lvl5pPr algn="r" rtl="1">
              <a:defRPr>
                <a:latin typeface="+mj-lt"/>
                <a:ea typeface="+mj-ea"/>
                <a:cs typeface="+mj-cs"/>
              </a:defRPr>
            </a:lvl5pPr>
            <a:lvl6pPr algn="r" rtl="1">
              <a:defRPr>
                <a:latin typeface="+mj-lt"/>
                <a:ea typeface="+mj-ea"/>
                <a:cs typeface="+mj-cs"/>
              </a:defRPr>
            </a:lvl6pPr>
            <a:lvl7pPr algn="r" rtl="1">
              <a:defRPr>
                <a:latin typeface="+mj-lt"/>
                <a:ea typeface="+mj-ea"/>
                <a:cs typeface="+mj-cs"/>
              </a:defRPr>
            </a:lvl7pPr>
            <a:lvl8pPr algn="r" rtl="1">
              <a:defRPr>
                <a:latin typeface="+mj-lt"/>
                <a:ea typeface="+mj-ea"/>
                <a:cs typeface="+mj-cs"/>
              </a:defRPr>
            </a:lvl8pPr>
            <a:lvl9pPr algn="r" rtl="1">
              <a:defRPr>
                <a:latin typeface="+mj-lt"/>
                <a:ea typeface="+mj-ea"/>
                <a:cs typeface="+mj-cs"/>
              </a:defRPr>
            </a:lvl9pPr>
          </a:lstStyle>
          <a:p>
            <a:pPr algn="ctr" defTabSz="685800" rtl="1"/>
            <a:r>
              <a:rPr lang="ar">
                <a:latin typeface="Open Sans"/>
                <a:cs typeface="Arial"/>
              </a:rPr>
              <a:t>الف</a:t>
            </a:r>
            <a:r>
              <a:rPr lang="ar-YE">
                <a:latin typeface="Open Sans"/>
                <a:cs typeface="Arial"/>
              </a:rPr>
              <a:t>رز</a:t>
            </a:r>
            <a:r>
              <a:rPr lang="ar">
                <a:latin typeface="Open Sans"/>
                <a:cs typeface="Arial"/>
              </a:rPr>
              <a:t> وال</a:t>
            </a:r>
            <a:r>
              <a:rPr lang="ar">
                <a:solidFill>
                  <a:srgbClr val="504F51"/>
                </a:solidFill>
                <a:latin typeface="Open Sans"/>
                <a:cs typeface="Arial"/>
              </a:rPr>
              <a:t>تقييم</a:t>
            </a:r>
          </a:p>
        </p:txBody>
      </p:sp>
      <p:sp>
        <p:nvSpPr>
          <p:cNvPr id="9" name="TextBox 2">
            <a:extLst>
              <a:ext uri="{FF2B5EF4-FFF2-40B4-BE49-F238E27FC236}">
                <a16:creationId xmlns:a16="http://schemas.microsoft.com/office/drawing/2014/main" id="{4629AB3F-B629-A180-6354-E42877A19E0E}"/>
              </a:ext>
            </a:extLst>
          </p:cNvPr>
          <p:cNvSpPr txBox="1"/>
          <p:nvPr/>
        </p:nvSpPr>
        <p:spPr>
          <a:xfrm>
            <a:off x="4648516" y="1249948"/>
            <a:ext cx="3080072"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rtlCol="1">
            <a:spAutoFit/>
          </a:bodyPr>
          <a:lstStyle>
            <a:lvl1pPr algn="r" rtl="1">
              <a:defRPr>
                <a:latin typeface="+mj-lt"/>
                <a:ea typeface="+mj-ea"/>
                <a:cs typeface="+mj-cs"/>
              </a:defRPr>
            </a:lvl1pPr>
            <a:lvl2pPr algn="r" rtl="1">
              <a:defRPr>
                <a:latin typeface="+mj-lt"/>
                <a:ea typeface="+mj-ea"/>
                <a:cs typeface="+mj-cs"/>
              </a:defRPr>
            </a:lvl2pPr>
            <a:lvl3pPr algn="r" rtl="1">
              <a:defRPr>
                <a:latin typeface="+mj-lt"/>
                <a:ea typeface="+mj-ea"/>
                <a:cs typeface="+mj-cs"/>
              </a:defRPr>
            </a:lvl3pPr>
            <a:lvl4pPr algn="r" rtl="1">
              <a:defRPr>
                <a:latin typeface="+mj-lt"/>
                <a:ea typeface="+mj-ea"/>
                <a:cs typeface="+mj-cs"/>
              </a:defRPr>
            </a:lvl4pPr>
            <a:lvl5pPr algn="r" rtl="1">
              <a:defRPr>
                <a:latin typeface="+mj-lt"/>
                <a:ea typeface="+mj-ea"/>
                <a:cs typeface="+mj-cs"/>
              </a:defRPr>
            </a:lvl5pPr>
            <a:lvl6pPr algn="r" rtl="1">
              <a:defRPr>
                <a:latin typeface="+mj-lt"/>
                <a:ea typeface="+mj-ea"/>
                <a:cs typeface="+mj-cs"/>
              </a:defRPr>
            </a:lvl6pPr>
            <a:lvl7pPr algn="r" rtl="1">
              <a:defRPr>
                <a:latin typeface="+mj-lt"/>
                <a:ea typeface="+mj-ea"/>
                <a:cs typeface="+mj-cs"/>
              </a:defRPr>
            </a:lvl7pPr>
            <a:lvl8pPr algn="r" rtl="1">
              <a:defRPr>
                <a:latin typeface="+mj-lt"/>
                <a:ea typeface="+mj-ea"/>
                <a:cs typeface="+mj-cs"/>
              </a:defRPr>
            </a:lvl8pPr>
            <a:lvl9pPr algn="r" rtl="1">
              <a:defRPr>
                <a:latin typeface="+mj-lt"/>
                <a:ea typeface="+mj-ea"/>
                <a:cs typeface="+mj-cs"/>
              </a:defRPr>
            </a:lvl9pPr>
          </a:lstStyle>
          <a:p>
            <a:pPr algn="ctr" defTabSz="685800" rtl="1"/>
            <a:r>
              <a:rPr lang="ar">
                <a:solidFill>
                  <a:srgbClr val="504F51"/>
                </a:solidFill>
                <a:latin typeface="Open Sans"/>
                <a:cs typeface="Arial" panose="020B0604020202020204" pitchFamily="34" charset="0"/>
              </a:rPr>
              <a:t>الإدارة والرصد</a:t>
            </a:r>
          </a:p>
        </p:txBody>
      </p:sp>
      <p:sp>
        <p:nvSpPr>
          <p:cNvPr id="10" name="TextBox 3">
            <a:extLst>
              <a:ext uri="{FF2B5EF4-FFF2-40B4-BE49-F238E27FC236}">
                <a16:creationId xmlns:a16="http://schemas.microsoft.com/office/drawing/2014/main" id="{6DA749DB-C086-4E6D-8899-AA076E3E8B50}"/>
              </a:ext>
            </a:extLst>
          </p:cNvPr>
          <p:cNvSpPr txBox="1"/>
          <p:nvPr/>
        </p:nvSpPr>
        <p:spPr>
          <a:xfrm>
            <a:off x="1619290" y="1250098"/>
            <a:ext cx="2858683" cy="369332"/>
          </a:xfrm>
          <a:prstGeom prst="rect">
            <a:avLst/>
          </a:prstGeom>
          <a:solidFill>
            <a:schemeClr val="bg1"/>
          </a:solidFill>
          <a:ln w="57150">
            <a:solidFill>
              <a:schemeClr val="accent1"/>
            </a:solidFill>
          </a:ln>
        </p:spPr>
        <p:style>
          <a:lnRef idx="0">
            <a:scrgbClr r="0" g="0" b="0"/>
          </a:lnRef>
          <a:fillRef idx="0">
            <a:scrgbClr r="0" g="0" b="0"/>
          </a:fillRef>
          <a:effectRef idx="0">
            <a:scrgbClr r="0" g="0" b="0"/>
          </a:effectRef>
          <a:fontRef idx="major"/>
        </p:style>
        <p:txBody>
          <a:bodyPr wrap="square" lIns="91440" tIns="45720" rIns="91440" bIns="45720" rtlCol="1" anchor="t">
            <a:spAutoFit/>
          </a:bodyPr>
          <a:lstStyle>
            <a:lvl1pPr algn="r" rtl="1">
              <a:defRPr>
                <a:latin typeface="+mj-lt"/>
                <a:ea typeface="+mj-ea"/>
                <a:cs typeface="+mj-cs"/>
              </a:defRPr>
            </a:lvl1pPr>
            <a:lvl2pPr algn="r" rtl="1">
              <a:defRPr>
                <a:latin typeface="+mj-lt"/>
                <a:ea typeface="+mj-ea"/>
                <a:cs typeface="+mj-cs"/>
              </a:defRPr>
            </a:lvl2pPr>
            <a:lvl3pPr algn="r" rtl="1">
              <a:defRPr>
                <a:latin typeface="+mj-lt"/>
                <a:ea typeface="+mj-ea"/>
                <a:cs typeface="+mj-cs"/>
              </a:defRPr>
            </a:lvl3pPr>
            <a:lvl4pPr algn="r" rtl="1">
              <a:defRPr>
                <a:latin typeface="+mj-lt"/>
                <a:ea typeface="+mj-ea"/>
                <a:cs typeface="+mj-cs"/>
              </a:defRPr>
            </a:lvl4pPr>
            <a:lvl5pPr algn="r" rtl="1">
              <a:defRPr>
                <a:latin typeface="+mj-lt"/>
                <a:ea typeface="+mj-ea"/>
                <a:cs typeface="+mj-cs"/>
              </a:defRPr>
            </a:lvl5pPr>
            <a:lvl6pPr algn="r" rtl="1">
              <a:defRPr>
                <a:latin typeface="+mj-lt"/>
                <a:ea typeface="+mj-ea"/>
                <a:cs typeface="+mj-cs"/>
              </a:defRPr>
            </a:lvl6pPr>
            <a:lvl7pPr algn="r" rtl="1">
              <a:defRPr>
                <a:latin typeface="+mj-lt"/>
                <a:ea typeface="+mj-ea"/>
                <a:cs typeface="+mj-cs"/>
              </a:defRPr>
            </a:lvl7pPr>
            <a:lvl8pPr algn="r" rtl="1">
              <a:defRPr>
                <a:latin typeface="+mj-lt"/>
                <a:ea typeface="+mj-ea"/>
                <a:cs typeface="+mj-cs"/>
              </a:defRPr>
            </a:lvl8pPr>
            <a:lvl9pPr algn="r" rtl="1">
              <a:defRPr>
                <a:latin typeface="+mj-lt"/>
                <a:ea typeface="+mj-ea"/>
                <a:cs typeface="+mj-cs"/>
              </a:defRPr>
            </a:lvl9pPr>
          </a:lstStyle>
          <a:p>
            <a:pPr algn="ctr" defTabSz="685800" rtl="1"/>
            <a:r>
              <a:rPr lang="ar-YE">
                <a:latin typeface="Open Sans"/>
                <a:cs typeface="Arial"/>
              </a:rPr>
              <a:t>المراجعة</a:t>
            </a:r>
            <a:r>
              <a:rPr lang="ar">
                <a:latin typeface="Open Sans"/>
                <a:cs typeface="Arial"/>
              </a:rPr>
              <a:t> والإحالة</a:t>
            </a:r>
          </a:p>
        </p:txBody>
      </p:sp>
      <p:pic>
        <p:nvPicPr>
          <p:cNvPr id="2" name="Picture 1" descr="A diagram of a pyramid&#10;&#10;Description automatically generated">
            <a:extLst>
              <a:ext uri="{FF2B5EF4-FFF2-40B4-BE49-F238E27FC236}">
                <a16:creationId xmlns:a16="http://schemas.microsoft.com/office/drawing/2014/main" id="{4AFF9316-5F63-8962-556A-7D62C4A4D9F7}"/>
              </a:ext>
            </a:extLst>
          </p:cNvPr>
          <p:cNvPicPr>
            <a:picLocks noChangeAspect="1"/>
          </p:cNvPicPr>
          <p:nvPr/>
        </p:nvPicPr>
        <p:blipFill>
          <a:blip r:embed="rId3"/>
          <a:stretch>
            <a:fillRect/>
          </a:stretch>
        </p:blipFill>
        <p:spPr>
          <a:xfrm>
            <a:off x="1623848" y="1625548"/>
            <a:ext cx="9049406" cy="4815592"/>
          </a:xfrm>
          <a:prstGeom prst="rect">
            <a:avLst/>
          </a:prstGeom>
        </p:spPr>
      </p:pic>
    </p:spTree>
    <p:extLst>
      <p:ext uri="{BB962C8B-B14F-4D97-AF65-F5344CB8AC3E}">
        <p14:creationId xmlns:p14="http://schemas.microsoft.com/office/powerpoint/2010/main" val="30526699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Placeholder 10">
            <a:extLst>
              <a:ext uri="{FF2B5EF4-FFF2-40B4-BE49-F238E27FC236}">
                <a16:creationId xmlns:a16="http://schemas.microsoft.com/office/drawing/2014/main" id="{4AA137AC-8B1A-B01C-BE52-2ADC330975F7}"/>
              </a:ext>
            </a:extLst>
          </p:cNvPr>
          <p:cNvPicPr>
            <a:picLocks noChangeAspect="1"/>
          </p:cNvPicPr>
          <p:nvPr/>
        </p:nvPicPr>
        <p:blipFill rotWithShape="1">
          <a:blip r:embed="rId3"/>
          <a:srcRect l="19723" r="19723"/>
          <a:stretch/>
        </p:blipFill>
        <p:spPr>
          <a:xfrm>
            <a:off x="0" y="-9948"/>
            <a:ext cx="6238242" cy="6867948"/>
          </a:xfrm>
          <a:prstGeom prst="rect">
            <a:avLst/>
          </a:prstGeom>
        </p:spPr>
      </p:pic>
      <p:sp>
        <p:nvSpPr>
          <p:cNvPr id="7" name="Rounded Rectangle 6">
            <a:extLst>
              <a:ext uri="{FF2B5EF4-FFF2-40B4-BE49-F238E27FC236}">
                <a16:creationId xmlns:a16="http://schemas.microsoft.com/office/drawing/2014/main" id="{CC0B20DB-0C57-4D13-AC1C-B08287C89388}"/>
              </a:ext>
            </a:extLst>
          </p:cNvPr>
          <p:cNvSpPr/>
          <p:nvPr/>
        </p:nvSpPr>
        <p:spPr>
          <a:xfrm>
            <a:off x="7324388" y="1062790"/>
            <a:ext cx="4155133" cy="4732420"/>
          </a:xfrm>
          <a:prstGeom prst="roundRect">
            <a:avLst>
              <a:gd name="adj" fmla="val 50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rtl="1">
              <a:spcBef>
                <a:spcPts val="2400"/>
              </a:spcBef>
            </a:pPr>
            <a:r>
              <a:rPr lang="ar" sz="5000">
                <a:solidFill>
                  <a:schemeClr val="accent1"/>
                </a:solidFill>
                <a:latin typeface="Arial" panose="020B0604020202020204" pitchFamily="34" charset="0"/>
                <a:cs typeface="Arial" panose="020B0604020202020204" pitchFamily="34" charset="0"/>
              </a:rPr>
              <a:t>الوحدة السابعة</a:t>
            </a:r>
          </a:p>
          <a:p>
            <a:pPr algn="ctr" rtl="1">
              <a:spcBef>
                <a:spcPts val="2400"/>
              </a:spcBef>
            </a:pPr>
            <a:endParaRPr lang="en-GB" sz="5000">
              <a:solidFill>
                <a:schemeClr val="tx1"/>
              </a:solidFill>
              <a:latin typeface="Arial" panose="020B0604020202020204" pitchFamily="34" charset="0"/>
            </a:endParaRPr>
          </a:p>
          <a:p>
            <a:pPr algn="ctr" rtl="1"/>
            <a:r>
              <a:rPr lang="ar" sz="5400">
                <a:solidFill>
                  <a:schemeClr val="tx1"/>
                </a:solidFill>
                <a:latin typeface="Arial" panose="020B0604020202020204" pitchFamily="34" charset="0"/>
                <a:cs typeface="Arial" panose="020B0604020202020204" pitchFamily="34" charset="0"/>
              </a:rPr>
              <a:t>النوع الاجتماعي والعنف القائم على نوع الجنس</a:t>
            </a:r>
          </a:p>
        </p:txBody>
      </p:sp>
      <p:pic>
        <p:nvPicPr>
          <p:cNvPr id="6" name="Picture 5" descr="Red_circle.png">
            <a:extLst>
              <a:ext uri="{FF2B5EF4-FFF2-40B4-BE49-F238E27FC236}">
                <a16:creationId xmlns:a16="http://schemas.microsoft.com/office/drawing/2014/main" id="{878D5A15-8907-B619-9402-1E62F03890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12529" y="-155906"/>
            <a:ext cx="5525763" cy="5951116"/>
          </a:xfrm>
          <a:prstGeom prst="rect">
            <a:avLst/>
          </a:prstGeom>
        </p:spPr>
      </p:pic>
      <p:sp>
        <p:nvSpPr>
          <p:cNvPr id="9" name="TextBox 8">
            <a:extLst>
              <a:ext uri="{FF2B5EF4-FFF2-40B4-BE49-F238E27FC236}">
                <a16:creationId xmlns:a16="http://schemas.microsoft.com/office/drawing/2014/main" id="{983D9214-A401-A7DD-9580-929C1E1F29E0}"/>
              </a:ext>
            </a:extLst>
          </p:cNvPr>
          <p:cNvSpPr txBox="1"/>
          <p:nvPr/>
        </p:nvSpPr>
        <p:spPr>
          <a:xfrm>
            <a:off x="267423" y="6417618"/>
            <a:ext cx="3944429" cy="230832"/>
          </a:xfrm>
          <a:prstGeom prst="rect">
            <a:avLst/>
          </a:prstGeom>
          <a:noFill/>
        </p:spPr>
        <p:txBody>
          <a:bodyPr wrap="square" lIns="0" tIns="0" rIns="0" bIns="0" rtlCol="1">
            <a:spAutoFit/>
          </a:bodyPr>
          <a:lstStyle/>
          <a:p>
            <a:pPr rtl="1"/>
            <a:r>
              <a:rPr lang="ar" sz="1500" i="1">
                <a:solidFill>
                  <a:schemeClr val="bg1"/>
                </a:solidFill>
                <a:latin typeface="Arial" panose="020B0604020202020204" pitchFamily="34" charset="0"/>
                <a:cs typeface="Gill Sans Infant Std"/>
              </a:rPr>
              <a:t>منظمة إنقاذ الطفولة، </a:t>
            </a:r>
          </a:p>
        </p:txBody>
      </p:sp>
    </p:spTree>
    <p:extLst>
      <p:ext uri="{BB962C8B-B14F-4D97-AF65-F5344CB8AC3E}">
        <p14:creationId xmlns:p14="http://schemas.microsoft.com/office/powerpoint/2010/main" val="730120815"/>
      </p:ext>
    </p:extLst>
  </p:cSld>
  <p:clrMapOvr>
    <a:masterClrMapping/>
  </p:clrMapOvr>
</p:sld>
</file>

<file path=ppt/theme/theme1.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Custom 1">
      <a:majorFont>
        <a:latin typeface="Arial"/>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2.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ppt/theme/theme3.xml><?xml version="1.0" encoding="utf-8"?>
<a:theme xmlns:a="http://schemas.openxmlformats.org/drawingml/2006/main" name="Save the Children Theme">
  <a:themeElements>
    <a:clrScheme name="STC Colours">
      <a:dk1>
        <a:srgbClr val="000000"/>
      </a:dk1>
      <a:lt1>
        <a:srgbClr val="FFFFFF"/>
      </a:lt1>
      <a:dk2>
        <a:srgbClr val="A51414"/>
      </a:dk2>
      <a:lt2>
        <a:srgbClr val="F3F2EE"/>
      </a:lt2>
      <a:accent1>
        <a:srgbClr val="DA291C"/>
      </a:accent1>
      <a:accent2>
        <a:srgbClr val="D1CCBD"/>
      </a:accent2>
      <a:accent3>
        <a:srgbClr val="9A3324"/>
      </a:accent3>
      <a:accent4>
        <a:srgbClr val="FF6A39"/>
      </a:accent4>
      <a:accent5>
        <a:srgbClr val="F2A900"/>
      </a:accent5>
      <a:accent6>
        <a:srgbClr val="00B2A9"/>
      </a:accent6>
      <a:hlink>
        <a:srgbClr val="E1251B"/>
      </a:hlink>
      <a:folHlink>
        <a:srgbClr val="9A3324"/>
      </a:folHlink>
    </a:clrScheme>
    <a:fontScheme name="Save the Children fonts">
      <a:majorFont>
        <a:latin typeface="Oswald Medium"/>
        <a:ea typeface=""/>
        <a:cs typeface=""/>
      </a:majorFont>
      <a:minorFont>
        <a:latin typeface="Lato"/>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dirty="0" smtClean="0">
            <a:solidFill>
              <a:schemeClr val="bg1"/>
            </a:solidFill>
          </a:defRPr>
        </a:defPPr>
      </a:lstStyle>
    </a:txDef>
  </a:objectDefaults>
  <a:extraClrSchemeLst/>
  <a:custClrLst>
    <a:custClr name="Green">
      <a:srgbClr val="71CC98"/>
    </a:custClr>
    <a:custClr name="Pink">
      <a:srgbClr val="F8B5C4"/>
    </a:custClr>
    <a:custClr name="Purple">
      <a:srgbClr val="A57FB2"/>
    </a:custClr>
    <a:custClr name="Biscuit 25%">
      <a:srgbClr val="F3F2EE"/>
    </a:custClr>
    <a:custClr name="Light Grey">
      <a:srgbClr val="999999"/>
    </a:custClr>
    <a:custClr name="Dark Grey">
      <a:srgbClr val="4A4F53"/>
    </a:custClr>
  </a:custClrLst>
  <a:extLst>
    <a:ext uri="{05A4C25C-085E-4340-85A3-A5531E510DB2}">
      <thm15:themeFamily xmlns:thm15="http://schemas.microsoft.com/office/thememl/2012/main" name="SCUK 4.potx" id="{54C92407-FB20-455C-8653-A464E1A62228}" vid="{EE82997C-2C2B-4978-8C9F-A1B4E8F65C0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92CCE238C7904CA05897297BEE9C3F" ma:contentTypeVersion="35" ma:contentTypeDescription="Create a new document." ma:contentTypeScope="" ma:versionID="b557fb11e679149df771694de6560d3c">
  <xsd:schema xmlns:xsd="http://www.w3.org/2001/XMLSchema" xmlns:xs="http://www.w3.org/2001/XMLSchema" xmlns:p="http://schemas.microsoft.com/office/2006/metadata/properties" xmlns:ns2="04e7ac57-45d0-45a7-a34d-79962337a4ea" xmlns:ns3="c0445bab-2921-4fc9-8412-40f231043fe5" xmlns:ns4="b1a25d56-6f3d-4cf9-8f75-af00573b6dbd" targetNamespace="http://schemas.microsoft.com/office/2006/metadata/properties" ma:root="true" ma:fieldsID="ee85c0f7fa807c28bd5e0ffd2e3b846f" ns2:_="" ns3:_="" ns4:_="">
    <xsd:import namespace="04e7ac57-45d0-45a7-a34d-79962337a4ea"/>
    <xsd:import namespace="c0445bab-2921-4fc9-8412-40f231043fe5"/>
    <xsd:import namespace="b1a25d56-6f3d-4cf9-8f75-af00573b6d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EventHashCode" minOccurs="0"/>
                <xsd:element ref="ns2:MediaServiceGenerationTim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p1160065cb944c7c97d36cc98f5b367d" minOccurs="0"/>
                <xsd:element ref="ns2:hea09e3f5bfe42bc8dc71626fdc715e2" minOccurs="0"/>
                <xsd:element ref="ns2:b37e7eaabd054e9faa7362d2875ea6d5" minOccurs="0"/>
                <xsd:element ref="ns2:p4e6d9a19dc44179a0e110ed18cd1831" minOccurs="0"/>
                <xsd:element ref="ns2:g8801aa713224bef81e4f5919af87300" minOccurs="0"/>
                <xsd:element ref="ns2:MediaServiceObjectDetectorVersions" minOccurs="0"/>
                <xsd:element ref="ns2:MediaServiceSearchProperties" minOccurs="0"/>
                <xsd:element ref="ns2:_Flow_SignoffStatus"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e7ac57-45d0-45a7-a34d-79962337a4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23ec234-cbf3-4cc2-a0ae-2bfafc310c72" ma:termSetId="09814cd3-568e-fe90-9814-8d621ff8fb84" ma:anchorId="fba54fb3-c3e1-fe81-a776-ca4b69148c4d" ma:open="true" ma:isKeyword="false">
      <xsd:complexType>
        <xsd:sequence>
          <xsd:element ref="pc:Terms" minOccurs="0" maxOccurs="1"/>
        </xsd:sequence>
      </xsd:complexType>
    </xsd:element>
    <xsd:element name="p1160065cb944c7c97d36cc98f5b367d" ma:index="25" nillable="true" ma:taxonomy="true" ma:internalName="p1160065cb944c7c97d36cc98f5b367d" ma:taxonomyFieldName="Tags" ma:displayName="Sector or Function" ma:default="" ma:fieldId="{91160065-cb94-4c7c-97d3-6cc98f5b367d}" ma:taxonomyMulti="true" ma:sspId="b23ec234-cbf3-4cc2-a0ae-2bfafc310c72" ma:termSetId="261d1363-8651-46b2-a812-015c9debc3aa" ma:anchorId="00000000-0000-0000-0000-000000000000" ma:open="false" ma:isKeyword="false">
      <xsd:complexType>
        <xsd:sequence>
          <xsd:element ref="pc:Terms" minOccurs="0" maxOccurs="1"/>
        </xsd:sequence>
      </xsd:complexType>
    </xsd:element>
    <xsd:element name="hea09e3f5bfe42bc8dc71626fdc715e2" ma:index="27" nillable="true" ma:taxonomy="true" ma:internalName="hea09e3f5bfe42bc8dc71626fdc715e2" ma:taxonomyFieldName="Common_x0020_Approach" ma:displayName="Common Approach" ma:default="" ma:fieldId="{1ea09e3f-5bfe-42bc-8dc7-1626fdc715e2}" ma:taxonomyMulti="true" ma:sspId="b23ec234-cbf3-4cc2-a0ae-2bfafc310c72" ma:termSetId="258b9f00-f5b4-49a4-8803-9843f9018d96" ma:anchorId="00000000-0000-0000-0000-000000000000" ma:open="true" ma:isKeyword="false">
      <xsd:complexType>
        <xsd:sequence>
          <xsd:element ref="pc:Terms" minOccurs="0" maxOccurs="1"/>
        </xsd:sequence>
      </xsd:complexType>
    </xsd:element>
    <xsd:element name="b37e7eaabd054e9faa7362d2875ea6d5" ma:index="29" nillable="true" ma:taxonomy="true" ma:internalName="b37e7eaabd054e9faa7362d2875ea6d5" ma:taxonomyFieldName="Tag_x0020_2" ma:displayName="Document Type" ma:default="" ma:fieldId="{b37e7eaa-bd05-4e9f-aa73-62d2875ea6d5}" ma:sspId="b23ec234-cbf3-4cc2-a0ae-2bfafc310c72" ma:termSetId="1ce6e49d-9583-4df1-8175-1b1f4e9647fc" ma:anchorId="00000000-0000-0000-0000-000000000000" ma:open="true" ma:isKeyword="false">
      <xsd:complexType>
        <xsd:sequence>
          <xsd:element ref="pc:Terms" minOccurs="0" maxOccurs="1"/>
        </xsd:sequence>
      </xsd:complexType>
    </xsd:element>
    <xsd:element name="p4e6d9a19dc44179a0e110ed18cd1831" ma:index="31" nillable="true" ma:taxonomy="true" ma:internalName="p4e6d9a19dc44179a0e110ed18cd1831" ma:taxonomyFieldName="Function_x0020__x002f__x0020_Theme" ma:displayName="Function / Theme" ma:default="" ma:fieldId="{94e6d9a1-9dc4-4179-a0e1-10ed18cd1831}" ma:taxonomyMulti="true" ma:sspId="b23ec234-cbf3-4cc2-a0ae-2bfafc310c72" ma:termSetId="06ec633c-2e2f-4063-8888-fcae497f574b" ma:anchorId="00000000-0000-0000-0000-000000000000" ma:open="true" ma:isKeyword="false">
      <xsd:complexType>
        <xsd:sequence>
          <xsd:element ref="pc:Terms" minOccurs="0" maxOccurs="1"/>
        </xsd:sequence>
      </xsd:complexType>
    </xsd:element>
    <xsd:element name="g8801aa713224bef81e4f5919af87300" ma:index="33" nillable="true" ma:taxonomy="true" ma:internalName="g8801aa713224bef81e4f5919af87300" ma:taxonomyFieldName="Type_x0020_of_x0020_Document" ma:displayName="Type of Document" ma:default="" ma:fieldId="{08801aa7-1322-4bef-81e4-f5919af87300}" ma:taxonomyMulti="true" ma:sspId="b23ec234-cbf3-4cc2-a0ae-2bfafc310c72" ma:termSetId="ba8cbdcd-eb40-4311-ad41-b027310d62b1" ma:anchorId="00000000-0000-0000-0000-000000000000" ma:open="true" ma:isKeyword="false">
      <xsd:complexType>
        <xsd:sequence>
          <xsd:element ref="pc:Terms" minOccurs="0" maxOccurs="1"/>
        </xsd:sequence>
      </xsd:complexType>
    </xsd:element>
    <xsd:element name="MediaServiceObjectDetectorVersions" ma:index="3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_Flow_SignoffStatus" ma:index="36"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445bab-2921-4fc9-8412-40f231043f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38" nillable="true" ma:taxonomy="true" ma:internalName="TaxKeywordTaxHTField" ma:taxonomyFieldName="TaxKeyword" ma:displayName="Enterprise Keywords" ma:fieldId="{23f27201-bee3-471e-b2e7-b64fd8b7ca38}" ma:taxonomyMulti="true" ma:sspId="b23ec234-cbf3-4cc2-a0ae-2bfafc310c72"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1a25d56-6f3d-4cf9-8f75-af00573b6db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0d24f53-3ca1-4280-97de-90a109c9d585}" ma:internalName="TaxCatchAll" ma:showField="CatchAllData" ma:web="c0445bab-2921-4fc9-8412-40f231043f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e7ac57-45d0-45a7-a34d-79962337a4ea">
      <Terms xmlns="http://schemas.microsoft.com/office/infopath/2007/PartnerControls"/>
    </lcf76f155ced4ddcb4097134ff3c332f>
    <TaxCatchAll xmlns="b1a25d56-6f3d-4cf9-8f75-af00573b6dbd" xsi:nil="true"/>
    <b37e7eaabd054e9faa7362d2875ea6d5 xmlns="04e7ac57-45d0-45a7-a34d-79962337a4ea">
      <Terms xmlns="http://schemas.microsoft.com/office/infopath/2007/PartnerControls"/>
    </b37e7eaabd054e9faa7362d2875ea6d5>
    <p4e6d9a19dc44179a0e110ed18cd1831 xmlns="04e7ac57-45d0-45a7-a34d-79962337a4ea">
      <Terms xmlns="http://schemas.microsoft.com/office/infopath/2007/PartnerControls"/>
    </p4e6d9a19dc44179a0e110ed18cd1831>
    <p1160065cb944c7c97d36cc98f5b367d xmlns="04e7ac57-45d0-45a7-a34d-79962337a4ea">
      <Terms xmlns="http://schemas.microsoft.com/office/infopath/2007/PartnerControls"/>
    </p1160065cb944c7c97d36cc98f5b367d>
    <hea09e3f5bfe42bc8dc71626fdc715e2 xmlns="04e7ac57-45d0-45a7-a34d-79962337a4ea">
      <Terms xmlns="http://schemas.microsoft.com/office/infopath/2007/PartnerControls"/>
    </hea09e3f5bfe42bc8dc71626fdc715e2>
    <g8801aa713224bef81e4f5919af87300 xmlns="04e7ac57-45d0-45a7-a34d-79962337a4ea">
      <Terms xmlns="http://schemas.microsoft.com/office/infopath/2007/PartnerControls"/>
    </g8801aa713224bef81e4f5919af87300>
    <SharedWithUsers xmlns="c0445bab-2921-4fc9-8412-40f231043fe5">
      <UserInfo>
        <DisplayName>Rakwan, Ameen</DisplayName>
        <AccountId>57493</AccountId>
        <AccountType/>
      </UserInfo>
    </SharedWithUsers>
    <_Flow_SignoffStatus xmlns="04e7ac57-45d0-45a7-a34d-79962337a4ea" xsi:nil="true"/>
    <TaxKeywordTaxHTField xmlns="c0445bab-2921-4fc9-8412-40f231043fe5">
      <Terms xmlns="http://schemas.microsoft.com/office/infopath/2007/PartnerControls"/>
    </TaxKeywordTaxHTField>
  </documentManagement>
</p:properties>
</file>

<file path=customXml/itemProps1.xml><?xml version="1.0" encoding="utf-8"?>
<ds:datastoreItem xmlns:ds="http://schemas.openxmlformats.org/officeDocument/2006/customXml" ds:itemID="{16C4DBA2-646D-41A7-BD8D-17263252E159}">
  <ds:schemaRefs>
    <ds:schemaRef ds:uri="http://schemas.microsoft.com/sharepoint/v3/contenttype/forms"/>
  </ds:schemaRefs>
</ds:datastoreItem>
</file>

<file path=customXml/itemProps2.xml><?xml version="1.0" encoding="utf-8"?>
<ds:datastoreItem xmlns:ds="http://schemas.openxmlformats.org/officeDocument/2006/customXml" ds:itemID="{3822FB7A-FB15-4E46-B264-990DDAC00E72}">
  <ds:schemaRefs>
    <ds:schemaRef ds:uri="04e7ac57-45d0-45a7-a34d-79962337a4ea"/>
    <ds:schemaRef ds:uri="b1a25d56-6f3d-4cf9-8f75-af00573b6dbd"/>
    <ds:schemaRef ds:uri="c0445bab-2921-4fc9-8412-40f231043f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A1F60AF-5268-49DC-85D2-783171EEA459}">
  <ds:schemaRefs>
    <ds:schemaRef ds:uri="04e7ac57-45d0-45a7-a34d-79962337a4ea"/>
    <ds:schemaRef ds:uri="b1a25d56-6f3d-4cf9-8f75-af00573b6dbd"/>
    <ds:schemaRef ds:uri="c0445bab-2921-4fc9-8412-40f231043f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118</Slides>
  <Notes>107</Notes>
  <HiddenSlides>0</HiddenSlide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Save the Children Theme</vt:lpstr>
      <vt:lpstr>PowerPoint Presentation</vt:lpstr>
      <vt:lpstr>PowerPoint Presentation</vt:lpstr>
      <vt:lpstr>الأهداف</vt:lpstr>
      <vt:lpstr>الجدول الزمني للدورة – اليوم الاول</vt:lpstr>
      <vt:lpstr>الجدول الزمني للدورة – اليوم الثاني</vt:lpstr>
      <vt:lpstr>الجدول الزمني للدورة – اليوم الثالث</vt:lpstr>
      <vt:lpstr>الاختبار القبلي (الأولي)</vt:lpstr>
      <vt:lpstr>PowerPoint Presentation</vt:lpstr>
      <vt:lpstr>ما المقصود بمسار الرعاية الخاص بإدارة الرضع الصغار والمعرضين للمخاطر التغذوية أقل من ستة أشهر وأمهاتهم (مامي) ؟ استعراض عام</vt:lpstr>
      <vt:lpstr>PowerPoint Presentation</vt:lpstr>
      <vt:lpstr> إدارة الرضع الصغار والمعرضين للمخاطر التغذوية أقل من ستة أشهر وأمهاتهم (مامي) والادارة المتكاملة لأمراض الطفولة (الرعاية التكاملية الاولية) والادارة المجتمعية لحالات سوء التغذية الحاد (السيمام) وتغذية الرُضّع وصغار الأطفال  اي من الاتي ينطبق لكل منهم؟</vt:lpstr>
      <vt:lpstr>PowerPoint Presentation</vt:lpstr>
      <vt:lpstr>الدعم السريري  إدارة الرضع الصغار و المعرضين للمخاطر التغذوية أقل من ستة أشهر و أمهاتهم (مامي) وتغذية الرُضّع وصغار الأطفال</vt:lpstr>
      <vt:lpstr>الأدلة الوطنية لتقديم الرعاية المتواجدة حالياً</vt:lpstr>
      <vt:lpstr>PowerPoint Presentation</vt:lpstr>
      <vt:lpstr>PowerPoint Presentation</vt:lpstr>
      <vt:lpstr>الوحدة الثانية - النشاط تعريف الرُضّع صغار الوزن والمعرّضين لمخاطر تغذوية</vt:lpstr>
      <vt:lpstr>المخاطر التغذوية عند الرُضّع ممن تقل أعمارهم عن 6 أشهر تقييم المخاطر التغذوية</vt:lpstr>
      <vt:lpstr>المخاطر التغذوية عند الرُضّع ممن تقل أعمارهم عن 6 أشهر عوامل الخطر المتعلقة بإدارة الرضع الصغار و المعرضين للمخاطر التغذوية أقل من ستة أشهر و أمهاتهم (مامي) </vt:lpstr>
      <vt:lpstr>المخاطر التغذوية عند الرُضّع ممن تقل أعمارهم عن 6 أشهر رفاه الأم</vt:lpstr>
      <vt:lpstr>الوحدة الثانية - النشاط تحديد عوامل المخاطر التغذوية</vt:lpstr>
      <vt:lpstr>PowerPoint Presentation</vt:lpstr>
      <vt:lpstr>مسار الرعاية الخاص إدارة الرضع الصغار و المعرضين للمخاطر التغذوية أقل من ستة أشهر و أمهاتهم (مامي) "تدفق"</vt:lpstr>
      <vt:lpstr>حزمة مسار الرعاية الخاص بإدارة الرضع الصغار و المعرضين للمخاطر التغذوية أقل من ستة أشهر و أمهاتهم (مامي) </vt:lpstr>
      <vt:lpstr>حزمة مسار الرعاية الخاص بإدارة الرضع الصغار و المعرضين للمخاطر التغذوية أقل من ستة أشهر و أمهاتهم (مامي) </vt:lpstr>
      <vt:lpstr>أمثلة عن مسار الرعاية الخاص بإدارة الرضع الصغار و المعرضين للمخاطر التغذوية أقل من ستة أشهر و أمهاتهم (مامي) </vt:lpstr>
      <vt:lpstr>PowerPoint Presentation</vt:lpstr>
      <vt:lpstr>مسار الرعاية الخاص بإدارة الرضع الصغار و المعرضين للمخاطر التغذوية أقل من ستة أشهر و أمهاتهم (مامي)   النهج السياقي</vt:lpstr>
      <vt:lpstr>PowerPoint Presentation</vt:lpstr>
      <vt:lpstr>الفرز والتقييم  فرز إدارة الرضع الصغار و المعرضين للمخاطر التغذوية أقل من ستة أشهر و أمهاتهم (مامي) </vt:lpstr>
      <vt:lpstr>الفرز والتقييم  تقييم إدارة الرضع الصغار و المعرضين للمخاطر التغذوية أقل من ستة أشهر و أمهاتهم (مامي) </vt:lpstr>
      <vt:lpstr>تقييم إدارة الرضع الصغار و المعرضين للمخاطر التغذوية أقل من ستة أشهر و أمهاتهم (مامي)   الخطوة الأولى: التحقق بحثاً عن وجود علامات الخطر</vt:lpstr>
      <vt:lpstr>علامات الخطر الخاصة بالادارة المتكاملة لأمراض الطفولة (الرعاية التكاملية الاولية)  علامات الخطر عند الرُضّع</vt:lpstr>
      <vt:lpstr>علامات الخطر الخاصة ب إدارة الرضع الصغار و المعرضين للمخاطر التغذوية أقل من ستة أشهر و أمهاتهم (مامي)  وذمة انطباعية ثنائية الجانب</vt:lpstr>
      <vt:lpstr>علامات الخطر الخاصة ب إدارة الرضع الصغار و المعرضين للمخاطر التغذوية أقل من ستة أشهر و أمهاتهم (مامي)  مرض شديد في الصحة النفسية</vt:lpstr>
      <vt:lpstr>تقييم إدارة الرضع الصغار و المعرضين للمخاطر التغذوية أقل من ستة أشهر و أمهاتهم (مامي)  الخطوة الثانية: تقييم العلامات والأعراض السريرية للرُضّع</vt:lpstr>
      <vt:lpstr>العلامات والأعراض السريرية الإسهال والجفاف</vt:lpstr>
      <vt:lpstr>العلامات والأعراض السريرية معرفة تاريخ الإصابة بالجفاف والفحص السريري</vt:lpstr>
      <vt:lpstr>العلامات والأعراض السريرية درجة حرارة الجسم: "الحمى"</vt:lpstr>
      <vt:lpstr>العلامات والأعراض السريرية السُعال</vt:lpstr>
      <vt:lpstr>العلامات والأعراض السريرية الشحوب/فقر الدم</vt:lpstr>
      <vt:lpstr>العلامات والأعراض السريرية السلاق الفموي/ فطريات الفم</vt:lpstr>
      <vt:lpstr>العلامات والأعراض السريرية الشفة المشقوقة و/أو الشق الحلقي</vt:lpstr>
      <vt:lpstr>تقييم إدارة الرضع الصغار و المعرضين للمخاطر التغذوية أقل من ستة أشهر و أمهاتهم (مامي)  الخطوة الثالثة: تقييم نمو الرضيع</vt:lpstr>
      <vt:lpstr>نمو الرضيع الوزن والطول</vt:lpstr>
      <vt:lpstr>نمو الرضيع الوزن</vt:lpstr>
      <vt:lpstr>نمو الرضيع البحث عن الدرجة المعيارية "زي" (z)</vt:lpstr>
      <vt:lpstr>نمو الرضيع الطول</vt:lpstr>
      <vt:lpstr>نمو الرضيع البحث عن الدرجة المعيارية "زي" (z)</vt:lpstr>
      <vt:lpstr>الوحدة الرابعة - النشاط حساب الدرجة المعيارية "زي" (z)</vt:lpstr>
      <vt:lpstr>الوحدة الرابعة - النشاط حساب الدرجة المعيارية "زي" (z)</vt:lpstr>
      <vt:lpstr>نمو الرضيع كيفية قياس محيط منتصف الذراع العلوي (المواك)</vt:lpstr>
      <vt:lpstr>نمو الرضيع قياس محيط منتصف الذراع العلوي عند الرُضّع</vt:lpstr>
      <vt:lpstr>نمو الرضيع قياس محيط منتصف الذراع العلوي عند الرُضّع: العتبات الخاصة في إدارة الرضع الصغار و المعرضين للمخاطر التغذوية أقل من ستة أشهر و أمهاتهم (مامي) </vt:lpstr>
      <vt:lpstr>تقييم إدارة الرضع الصغار و المعرضين للمخاطر التغذوية أقل من ستة أشهر و أمهاتهم (مامي)  النشاط الرابع: تقييم إدارة الرضع الصغار و المعرضين للمخاطر التغذوية أقل من ستة أشهر و أمهاتهم (مامي) </vt:lpstr>
      <vt:lpstr>تقييم إدارة الرضع الصغار و المعرضين للمخاطر التغذوية أقل من ستة أشهر و أمهاتهم (مامي)  الخطوة الرابعة تقييم عوامل الخطر الرئيسية المتعلقة بإدارة الرضع الصغار و المعرضين للمخاطر التغذوية أقل من ستة أشهر و أمهاتهم (مامي) </vt:lpstr>
      <vt:lpstr>تقييم إدارة الرضع الصغار و المعرضين للمخاطر التغذوية أقل من ستة أشهر و أمهاتهم (مامي)  الخطوة الخامسة الفحص بحثاً عن مخاطر الممارسات التغذوية </vt:lpstr>
      <vt:lpstr>مخاطر الممارسات التغذوية تقييم التغذية بالكامل</vt:lpstr>
      <vt:lpstr>تقييم إدارة الرضع الصغار و المعرضين للمخاطر التغذوية أقل من ستة أشهر و أمهاتهم (مامي)  الخطوة السادسة الفحص بحثاً عن المخاوف المتعلقة بالصحة النفسية للأم</vt:lpstr>
      <vt:lpstr>تقييم إدارة الرضع الصغار و المعرضين للمخاطر التغذوية أقل من ستة أشهر و أمهاتهم (مامي)  تقييم الصحة النفسية للأم </vt:lpstr>
      <vt:lpstr>الصحة النفسية للأم التقييم العميق / التفصيلي</vt:lpstr>
      <vt:lpstr>PowerPoint Presentation</vt:lpstr>
      <vt:lpstr>الوحدة الخامسة - النشاط تصنيف المخاطر التغذوية: ملخص التقييم</vt:lpstr>
      <vt:lpstr>PowerPoint Presentation</vt:lpstr>
      <vt:lpstr>حزمة الدعم مكونات الرعاية الخاصة بـ إدارة الرضع الصغار و المعرضين للمخاطر التغذوية أقل من ستة أشهر و أمهاتهم (مامي) </vt:lpstr>
      <vt:lpstr>حزمة الدعم إجراءات الدعم وبطاقات المشورة</vt:lpstr>
      <vt:lpstr>حزمة الدعم 1. تقديم المشورة حول المواضيع الأساسية لجميع المجموعات الثنائية المسجلة.</vt:lpstr>
      <vt:lpstr>حزمة الدعم 2. تقديم المشورة والإجراءات المصممة للتعامل مع عوامل الخطر والمشاكل المحدَّدة حسب الاقتضاء.</vt:lpstr>
      <vt:lpstr>حزمة الدعم تعريف المشورة</vt:lpstr>
      <vt:lpstr>حزمة الدعم عملية المشورة</vt:lpstr>
      <vt:lpstr>الوحدة السادسة - النشاط مهارات الاستماع والتعلُّم</vt:lpstr>
      <vt:lpstr>الوحدة السادسة - النشاط مهارات الاستماع والتعلُّم</vt:lpstr>
      <vt:lpstr>حزمة الدعم دليل الإرشادات المُكوَّن من 3 خطوات</vt:lpstr>
      <vt:lpstr>الوحدة السادسة - النشاط مراحل تغيير السلوك</vt:lpstr>
      <vt:lpstr>حزمة الدعم النقاط الرئيسية للمشورة</vt:lpstr>
      <vt:lpstr>حزمة الدعم 3. إحالة الأم والرضيع معاً إلى الخدمات الأخرى ذات الصلة حسب الاقتضاء </vt:lpstr>
      <vt:lpstr>حزمة الدعم 4. الرصد و المتابعة المستمرة لمدى تقدُّم الأم والرضيع ورفاههما في كل زيارةٍ  </vt:lpstr>
      <vt:lpstr>حزمة الدعم الرصد: تخفيف حدة الرعاية </vt:lpstr>
      <vt:lpstr>حزمة الدعم استعراض النتائج لدى الأطفال الذي وصلت أعمارهم 6 أشهر </vt:lpstr>
      <vt:lpstr>PowerPoint Presentation</vt:lpstr>
      <vt:lpstr>حزمة الدعم المواضيع الأساسية </vt:lpstr>
      <vt:lpstr>حزمة الدعم - المواضيع الأساسية أساليب الاسترخاء: سيناريو </vt:lpstr>
      <vt:lpstr>حزمة الدعم المواضيع الأساسية </vt:lpstr>
      <vt:lpstr>حزمة الدعم - المواضيع الأساسية البكاء والنوم: سيناريو </vt:lpstr>
      <vt:lpstr>نصائح النوم </vt:lpstr>
      <vt:lpstr>حزمة الدعم المواضيع الأساسية </vt:lpstr>
      <vt:lpstr>حزمة الدعم - المواضيع الأساسية الرعاية في مرحلة التنشئة: الرعاية المستجيبة </vt:lpstr>
      <vt:lpstr>حزمة الدعم - المواضيع الأساسية الرعاية في مرحلة التنشئة: الأنشطة </vt:lpstr>
      <vt:lpstr>حزمة الدعم - المواضيع الأساسية الرعاية في مرحلة التنشئة: سيناريو </vt:lpstr>
      <vt:lpstr>حزمة الدعم المواضيع الأساسية </vt:lpstr>
      <vt:lpstr>حزمة الدعم - المواضيع الأساسية دعم الأسرة/الأب: سيناريو </vt:lpstr>
      <vt:lpstr>حزمة الدعم المواضيع الأساسية </vt:lpstr>
      <vt:lpstr>حزمة الدعم - المواضيع الأساسية تنظيم الأسرة: سيناريو </vt:lpstr>
      <vt:lpstr>حزمة الدعم المواضيع الأساسية </vt:lpstr>
      <vt:lpstr>حزمة الدعم - المواضيع الأساسية لماذا تُعتبَر المشورة الخاصة بالتغذية التكميلية هامّة </vt:lpstr>
      <vt:lpstr>حزمة الدعم - المواضيع الأساسية التغذية التكميلية: توصيات رئيسية </vt:lpstr>
      <vt:lpstr>حزمة الدعم - المواضيع الأساسية التغذية التكميلية: سيناريو </vt:lpstr>
      <vt:lpstr>الملخص</vt:lpstr>
      <vt:lpstr>PowerPoint Presentation</vt:lpstr>
      <vt:lpstr>النوع الاجتماعي والعنف القائم على نوع الجنس التعريفات وأدوار الجنسين </vt:lpstr>
      <vt:lpstr>النوع الاجتماعي والعنف القائم على نوع الجنس تعريف العنف القائم على نوع الجنس </vt:lpstr>
      <vt:lpstr>النوع الاجتماعي والعنف القائم على نوع الجنس آثار العنف القائم على نوع الجنس على الأم وطفلها </vt:lpstr>
      <vt:lpstr>النوع الاجتماعي والعنف القائم على نوع الجنس الحد من أشكال العنف القائم على نوع الجنس </vt:lpstr>
      <vt:lpstr>النوع الاجتماعي والعنف القائم على نوع الجنس الصحة النفسية والدعم النفسي والاجتماعي  </vt:lpstr>
      <vt:lpstr>النوع الاجتماعي والعنف القائم على نوع الجنس الصحة النفسية والدعم النفسي والاجتماعي  </vt:lpstr>
      <vt:lpstr>PowerPoint Presentation</vt:lpstr>
      <vt:lpstr>السيناريوهات كيفية استخدام بطاقات المشورة </vt:lpstr>
      <vt:lpstr>السيناريوهات مراجعة سريعة - مراحل المشورة </vt:lpstr>
      <vt:lpstr>الوحدة الثامنة - النشاط السيناريوهات: استخدام بطاقات المشورة </vt:lpstr>
      <vt:lpstr>PowerPoint Presentation</vt:lpstr>
      <vt:lpstr>الوحدة التاسعة - النشاط التسجيل في إدارة الرضع الصغار و المعرضين للمخاطر التغذوية أقل من ستة أشهر و أمهاتهم (مامي) و كتابة التقارير </vt:lpstr>
      <vt:lpstr>PowerPoint Presentation</vt:lpstr>
      <vt:lpstr>الوحدة العاشرة: تخطيط العمل – التفكير الفردي خطة العمل الخاصة بإدارة الرضع الصغار و المعرضين للمخاطر التغذوية أقل من ستة أشهر و أمهاتهم (مامي) </vt:lpstr>
      <vt:lpstr>PowerPoint Presentation</vt:lpstr>
      <vt:lpstr>نهاية التدريب الاختبار البعدي وتقييم التدريب </vt:lpstr>
      <vt:lpstr>نهاية التدريب قائمة المراجع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Hawkerr</dc:creator>
  <cp:revision>1</cp:revision>
  <dcterms:created xsi:type="dcterms:W3CDTF">2022-01-27T17:42:27Z</dcterms:created>
  <dcterms:modified xsi:type="dcterms:W3CDTF">2024-06-19T12:52:45Z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0x0101005992CCE238C7904CA05897297BEE9C3F</vt:lpwstr>
  </property>
  <property fmtid="{D5CDD505-2E9C-101B-9397-08002B2CF9AE}" pid="3" name="Common_x0020_Approach">
    <vt:lpwstr/>
  </property>
  <property fmtid="{D5CDD505-2E9C-101B-9397-08002B2CF9AE}" pid="4" name="MediaServiceImageTags">
    <vt:lpwstr/>
  </property>
  <property fmtid="{D5CDD505-2E9C-101B-9397-08002B2CF9AE}" pid="5" name="Function_x0020__x002f__x0020_Theme">
    <vt:lpwstr/>
  </property>
  <property fmtid="{D5CDD505-2E9C-101B-9397-08002B2CF9AE}" pid="6" name="Tags">
    <vt:lpwstr/>
  </property>
  <property fmtid="{D5CDD505-2E9C-101B-9397-08002B2CF9AE}" pid="7" name="Tag_x0020_2">
    <vt:lpwstr/>
  </property>
  <property fmtid="{D5CDD505-2E9C-101B-9397-08002B2CF9AE}" pid="8" name="Type_x0020_of_x0020_Document">
    <vt:lpwstr/>
  </property>
  <property fmtid="{D5CDD505-2E9C-101B-9397-08002B2CF9AE}" pid="9" name="Common Approach">
    <vt:lpwstr/>
  </property>
  <property fmtid="{D5CDD505-2E9C-101B-9397-08002B2CF9AE}" pid="10" name="Type of Document">
    <vt:lpwstr/>
  </property>
  <property fmtid="{D5CDD505-2E9C-101B-9397-08002B2CF9AE}" pid="11" name="Function / Theme">
    <vt:lpwstr/>
  </property>
  <property fmtid="{D5CDD505-2E9C-101B-9397-08002B2CF9AE}" pid="12" name="Tag 2">
    <vt:lpwstr/>
  </property>
  <property fmtid="{D5CDD505-2E9C-101B-9397-08002B2CF9AE}" pid="13" name="TaxKeyword">
    <vt:lpwstr/>
  </property>
</Properties>
</file>