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BC"/>
    <a:srgbClr val="FAEB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22" autoAdjust="0"/>
    <p:restoredTop sz="77823" autoAdjust="0"/>
  </p:normalViewPr>
  <p:slideViewPr>
    <p:cSldViewPr snapToGrid="0" snapToObjects="1">
      <p:cViewPr varScale="1">
        <p:scale>
          <a:sx n="131" d="100"/>
          <a:sy n="131" d="100"/>
        </p:scale>
        <p:origin x="384" y="17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E895DC-6BD8-224A-BA01-4CC4259319FB}" type="datetimeFigureOut">
              <a:rPr lang="en-US" smtClean="0"/>
              <a:t>12/31/21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A81DB2-5B9B-2442-99C2-5C8657163B86}" type="slidenum">
              <a:rPr lang="en-US" smtClean="0"/>
              <a:t>‹#›</a:t>
            </a:fld>
            <a:endParaRPr lang="en-US"/>
          </a:p>
        </p:txBody>
      </p:sp>
    </p:spTree>
    <p:extLst>
      <p:ext uri="{BB962C8B-B14F-4D97-AF65-F5344CB8AC3E}">
        <p14:creationId xmlns:p14="http://schemas.microsoft.com/office/powerpoint/2010/main" val="382256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abdirect.org/globalhealth/search/?q=au%3a%22Rashid%2c+B.%22"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www.cabdirect.org/globalhealth/search/?q=do%3a%22Field+Exchange+-+Emergency+Nutrition+Network+ENN%22" TargetMode="External"/><Relationship Id="rId5" Type="http://schemas.openxmlformats.org/officeDocument/2006/relationships/hyperlink" Target="https://www.cabdirect.org/globalhealth/search/?q=au%3a%22Wilkinson%2c+C.%22" TargetMode="External"/><Relationship Id="rId4" Type="http://schemas.openxmlformats.org/officeDocument/2006/relationships/hyperlink" Target="https://www.cabdirect.org/globalhealth/search/?q=au%3a%22Connell%2c+N.%22"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unhcr365.sharepoint.com/sites/drs-publichealth/Shared%20Documents/Forms/AllItems.aspx?id=%2Fsites%2Fdrs%2Dpublichealth%2FShared%20Documents%2FNutrition%20and%20Food%20Security%2FGuidelines%2FIYCF%20%2D%20UNHCR%20%26%20Save%20the%20Children&amp;p=tru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What is it?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The Framework is designed as a tool to assist with integrating and mainstreaming international policies, standards and guidance on infant and young child feeding (IYCF) with all other sectors operating in the context. </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7EA81DB2-5B9B-2442-99C2-5C8657163B86}" type="slidenum">
              <a:rPr lang="en-US" smtClean="0"/>
              <a:t>2</a:t>
            </a:fld>
            <a:endParaRPr lang="en-US"/>
          </a:p>
        </p:txBody>
      </p:sp>
    </p:spTree>
    <p:extLst>
      <p:ext uri="{BB962C8B-B14F-4D97-AF65-F5344CB8AC3E}">
        <p14:creationId xmlns:p14="http://schemas.microsoft.com/office/powerpoint/2010/main" val="2500795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Video Link: https://</a:t>
            </a:r>
            <a:r>
              <a:rPr lang="en-US" dirty="0" err="1">
                <a:latin typeface="Arial" panose="020B0604020202020204" pitchFamily="34" charset="0"/>
                <a:cs typeface="Arial" panose="020B0604020202020204" pitchFamily="34" charset="0"/>
              </a:rPr>
              <a:t>youtu.be</a:t>
            </a:r>
            <a:r>
              <a:rPr lang="en-US" dirty="0">
                <a:latin typeface="Arial" panose="020B0604020202020204" pitchFamily="34" charset="0"/>
                <a:cs typeface="Arial" panose="020B0604020202020204" pitchFamily="34" charset="0"/>
              </a:rPr>
              <a:t>/biQC7HXMkWA</a:t>
            </a:r>
          </a:p>
          <a:p>
            <a:r>
              <a:rPr lang="en-US" dirty="0">
                <a:latin typeface="Arial" panose="020B0604020202020204" pitchFamily="34" charset="0"/>
                <a:cs typeface="Arial" panose="020B0604020202020204" pitchFamily="34" charset="0"/>
              </a:rPr>
              <a:t>Video</a:t>
            </a:r>
            <a:r>
              <a:rPr lang="en-US" baseline="0" dirty="0">
                <a:latin typeface="Arial" panose="020B0604020202020204" pitchFamily="34" charset="0"/>
                <a:cs typeface="Arial" panose="020B0604020202020204" pitchFamily="34" charset="0"/>
              </a:rPr>
              <a:t> Length: 3.5 minutes</a:t>
            </a: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7EA81DB2-5B9B-2442-99C2-5C8657163B86}" type="slidenum">
              <a:rPr lang="en-US" smtClean="0"/>
              <a:t>3</a:t>
            </a:fld>
            <a:endParaRPr lang="en-US"/>
          </a:p>
        </p:txBody>
      </p:sp>
    </p:spTree>
    <p:extLst>
      <p:ext uri="{BB962C8B-B14F-4D97-AF65-F5344CB8AC3E}">
        <p14:creationId xmlns:p14="http://schemas.microsoft.com/office/powerpoint/2010/main" val="1562245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dirty="0">
                <a:solidFill>
                  <a:schemeClr val="tx1"/>
                </a:solidFill>
                <a:effectLst/>
                <a:latin typeface="Arial" panose="020B0604020202020204" pitchFamily="34" charset="0"/>
                <a:ea typeface="ＭＳ Ｐゴシック" charset="0"/>
                <a:cs typeface="Arial" panose="020B0604020202020204" pitchFamily="34" charset="0"/>
              </a:rPr>
              <a:t>SAY:</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Arial" panose="020B0604020202020204" pitchFamily="34" charset="0"/>
                <a:ea typeface="ＭＳ Ｐゴシック" charset="0"/>
                <a:cs typeface="Arial" panose="020B0604020202020204" pitchFamily="34" charset="0"/>
              </a:rPr>
              <a:t>The ‘IYCF Framework: A Multi-Sectoral Framework for Action’</a:t>
            </a:r>
            <a:r>
              <a:rPr lang="en-GB" sz="1200" kern="1200" baseline="0" dirty="0">
                <a:solidFill>
                  <a:schemeClr val="tx1"/>
                </a:solidFill>
                <a:effectLst/>
                <a:latin typeface="Arial" panose="020B0604020202020204" pitchFamily="34" charset="0"/>
                <a:ea typeface="ＭＳ Ｐゴシック" charset="0"/>
                <a:cs typeface="Arial" panose="020B0604020202020204" pitchFamily="34" charset="0"/>
              </a:rPr>
              <a:t> </a:t>
            </a:r>
            <a:r>
              <a:rPr lang="en-GB" sz="1200" kern="1200" dirty="0">
                <a:solidFill>
                  <a:schemeClr val="tx1"/>
                </a:solidFill>
                <a:effectLst/>
                <a:latin typeface="Arial" panose="020B0604020202020204" pitchFamily="34" charset="0"/>
                <a:ea typeface="ＭＳ Ｐゴシック" charset="0"/>
                <a:cs typeface="Arial" panose="020B0604020202020204" pitchFamily="34" charset="0"/>
              </a:rPr>
              <a:t>is a tool for UNHCR and partners,</a:t>
            </a:r>
            <a:r>
              <a:rPr lang="en-GB" sz="1200" kern="1200" baseline="0" dirty="0">
                <a:solidFill>
                  <a:schemeClr val="tx1"/>
                </a:solidFill>
                <a:effectLst/>
                <a:latin typeface="Arial" panose="020B0604020202020204" pitchFamily="34" charset="0"/>
                <a:ea typeface="ＭＳ Ｐゴシック" charset="0"/>
                <a:cs typeface="Arial" panose="020B0604020202020204" pitchFamily="34" charset="0"/>
              </a:rPr>
              <a:t> which</a:t>
            </a:r>
            <a:r>
              <a:rPr lang="en-GB" sz="1200" kern="1200" dirty="0">
                <a:solidFill>
                  <a:schemeClr val="tx1"/>
                </a:solidFill>
                <a:effectLst/>
                <a:latin typeface="Arial" panose="020B0604020202020204" pitchFamily="34" charset="0"/>
                <a:ea typeface="ＭＳ Ｐゴシック" charset="0"/>
                <a:cs typeface="Arial" panose="020B0604020202020204" pitchFamily="34" charset="0"/>
              </a:rPr>
              <a:t> has</a:t>
            </a:r>
            <a:r>
              <a:rPr lang="en-GB" sz="1200" kern="1200" baseline="0" dirty="0">
                <a:solidFill>
                  <a:schemeClr val="tx1"/>
                </a:solidFill>
                <a:effectLst/>
                <a:latin typeface="Arial" panose="020B0604020202020204" pitchFamily="34" charset="0"/>
                <a:ea typeface="ＭＳ Ｐゴシック" charset="0"/>
                <a:cs typeface="Arial" panose="020B0604020202020204" pitchFamily="34" charset="0"/>
              </a:rPr>
              <a:t> been</a:t>
            </a:r>
            <a:r>
              <a:rPr lang="en-GB" sz="1200" kern="1200" dirty="0">
                <a:solidFill>
                  <a:schemeClr val="tx1"/>
                </a:solidFill>
                <a:effectLst/>
                <a:latin typeface="Arial" panose="020B0604020202020204" pitchFamily="34" charset="0"/>
                <a:ea typeface="ＭＳ Ｐゴシック" charset="0"/>
                <a:cs typeface="Arial" panose="020B0604020202020204" pitchFamily="34" charset="0"/>
              </a:rPr>
              <a:t> designed for national and international staff working in refugee operations</a:t>
            </a:r>
            <a:r>
              <a:rPr lang="en-GB" sz="1200" kern="1200" baseline="0" dirty="0">
                <a:solidFill>
                  <a:schemeClr val="tx1"/>
                </a:solidFill>
                <a:effectLst/>
                <a:latin typeface="Arial" panose="020B0604020202020204" pitchFamily="34" charset="0"/>
                <a:ea typeface="ＭＳ Ｐゴシック" charset="0"/>
                <a:cs typeface="Arial" panose="020B0604020202020204" pitchFamily="34" charset="0"/>
              </a:rPr>
              <a:t> </a:t>
            </a:r>
            <a:r>
              <a:rPr lang="en-US" sz="1200" b="0" i="0" u="none" strike="noStrike" kern="1200" baseline="0" dirty="0">
                <a:solidFill>
                  <a:schemeClr val="tx1"/>
                </a:solidFill>
                <a:latin typeface="Arial" panose="020B0604020202020204" pitchFamily="34" charset="0"/>
                <a:ea typeface="ＭＳ Ｐゴシック" charset="0"/>
                <a:cs typeface="Arial" panose="020B0604020202020204" pitchFamily="34" charset="0"/>
              </a:rPr>
              <a:t>to provide guidance to managers and technical staff across all sectors on what needs to be considered to create an ‘infant and young child friendly’ environment and facilitate optimal IYCF. It can be used for emergency situations with or without refugees and can be adapted to situations other than emergencies. Key activities and over-arching opportunities for integration provide various ways in which each sector: camp management, FSL, WASH, Education, Child Protection, other nutrition </a:t>
            </a:r>
            <a:r>
              <a:rPr lang="en-US" sz="1200" b="0" i="0" u="none" strike="noStrike" kern="1200" baseline="0" dirty="0" err="1">
                <a:solidFill>
                  <a:schemeClr val="tx1"/>
                </a:solidFill>
                <a:latin typeface="Arial" panose="020B0604020202020204" pitchFamily="34" charset="0"/>
                <a:ea typeface="ＭＳ Ｐゴシック" charset="0"/>
                <a:cs typeface="Arial" panose="020B0604020202020204" pitchFamily="34" charset="0"/>
              </a:rPr>
              <a:t>programmes</a:t>
            </a:r>
            <a:r>
              <a:rPr lang="en-US" sz="1200" b="0" i="0" u="none" strike="noStrike" kern="1200" baseline="0" dirty="0">
                <a:solidFill>
                  <a:schemeClr val="tx1"/>
                </a:solidFill>
                <a:latin typeface="Arial" panose="020B0604020202020204" pitchFamily="34" charset="0"/>
                <a:ea typeface="ＭＳ Ｐゴシック" charset="0"/>
                <a:cs typeface="Arial" panose="020B0604020202020204" pitchFamily="34" charset="0"/>
              </a:rPr>
              <a:t>, Public health, settlement and shelter; can integrate IYCF into their programming.</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panose="020B0604020202020204" pitchFamily="34" charset="0"/>
                <a:ea typeface="ＭＳ Ｐゴシック" charset="0"/>
                <a:cs typeface="Arial" panose="020B0604020202020204" pitchFamily="34" charset="0"/>
              </a:rPr>
              <a:t>The mother and baby in the Framework are the principle focus. They are supported by the community they live in which closely affects IYCF practices. The circle around them represents high level actions to consider such as advocacy, resource mobilization, and adherence to policies and guidelines. A coordinated effort between all sectors and IYCF ensures protection of rights of children up to 2 years and PLW. Monitoring, evaluation, accountability and learning (MEAL) ensure quality. The Framework has chapters on each sector,</a:t>
            </a:r>
            <a:r>
              <a:rPr lang="en-US" sz="1200" kern="1200" baseline="0" dirty="0">
                <a:solidFill>
                  <a:schemeClr val="tx1"/>
                </a:solidFill>
                <a:effectLst/>
                <a:latin typeface="Arial" panose="020B0604020202020204" pitchFamily="34" charset="0"/>
                <a:ea typeface="ＭＳ Ｐゴシック" charset="0"/>
                <a:cs typeface="Arial" panose="020B0604020202020204" pitchFamily="34" charset="0"/>
              </a:rPr>
              <a:t> which includes examples of key integrated activities. </a:t>
            </a:r>
            <a:r>
              <a:rPr lang="en-US" sz="1200" b="0" i="0" u="none" strike="noStrike" kern="1200" baseline="0" dirty="0">
                <a:solidFill>
                  <a:schemeClr val="tx1"/>
                </a:solidFill>
                <a:latin typeface="Arial" panose="020B0604020202020204" pitchFamily="34" charset="0"/>
                <a:ea typeface="ＭＳ Ｐゴシック" charset="0"/>
                <a:cs typeface="Arial" panose="020B0604020202020204" pitchFamily="34" charset="0"/>
              </a:rPr>
              <a:t>The two-pagers for each sector will help succinctly elaborate that.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a:solidFill>
                <a:schemeClr val="tx1"/>
              </a:solidFill>
              <a:latin typeface="Arial" panose="020B0604020202020204" pitchFamily="34" charset="0"/>
              <a:ea typeface="ＭＳ Ｐゴシック" charset="0"/>
              <a:cs typeface="Arial" panose="020B0604020202020204" pitchFamily="34" charset="0"/>
            </a:endParaRPr>
          </a:p>
          <a:p>
            <a:pPr marL="285750" lvl="0" indent="-285750">
              <a:buFont typeface="Arial"/>
              <a:buChar char="•"/>
            </a:pPr>
            <a:r>
              <a:rPr lang="en-US" sz="1200" b="0" dirty="0">
                <a:solidFill>
                  <a:schemeClr val="tx1"/>
                </a:solidFill>
                <a:latin typeface="Arial" panose="020B0604020202020204" pitchFamily="34" charset="0"/>
                <a:cs typeface="Arial" panose="020B0604020202020204" pitchFamily="34" charset="0"/>
              </a:rPr>
              <a:t>Common strategic objectives</a:t>
            </a:r>
          </a:p>
          <a:p>
            <a:pPr marL="285750" lvl="0" indent="-285750">
              <a:buFont typeface="Arial"/>
              <a:buChar char="•"/>
            </a:pPr>
            <a:r>
              <a:rPr lang="en-US" sz="1200" b="0" dirty="0">
                <a:solidFill>
                  <a:schemeClr val="tx1"/>
                </a:solidFill>
                <a:latin typeface="Arial" panose="020B0604020202020204" pitchFamily="34" charset="0"/>
                <a:cs typeface="Arial" panose="020B0604020202020204" pitchFamily="34" charset="0"/>
              </a:rPr>
              <a:t>Key integrated activities</a:t>
            </a:r>
          </a:p>
          <a:p>
            <a:pPr marL="285750" lvl="0" indent="-285750">
              <a:buFont typeface="Arial"/>
              <a:buChar char="•"/>
            </a:pPr>
            <a:r>
              <a:rPr lang="en-US" sz="1200" b="0" dirty="0">
                <a:solidFill>
                  <a:schemeClr val="tx1"/>
                </a:solidFill>
                <a:latin typeface="Arial" panose="020B0604020202020204" pitchFamily="34" charset="0"/>
                <a:cs typeface="Arial" panose="020B0604020202020204" pitchFamily="34" charset="0"/>
              </a:rPr>
              <a:t>Overarching opportunities for collaboration</a:t>
            </a:r>
          </a:p>
          <a:p>
            <a:pPr marL="285750" lvl="0" indent="-285750">
              <a:buFont typeface="Arial"/>
              <a:buChar char="•"/>
            </a:pPr>
            <a:r>
              <a:rPr lang="en-US" sz="1200" b="0" dirty="0">
                <a:solidFill>
                  <a:schemeClr val="tx1"/>
                </a:solidFill>
                <a:latin typeface="Arial" panose="020B0604020202020204" pitchFamily="34" charset="0"/>
                <a:cs typeface="Arial" panose="020B0604020202020204" pitchFamily="34" charset="0"/>
              </a:rPr>
              <a:t>Resources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a:solidFill>
                <a:schemeClr val="tx1"/>
              </a:solidFill>
              <a:latin typeface="Arial" panose="020B0604020202020204" pitchFamily="34" charset="0"/>
              <a:ea typeface="ＭＳ Ｐゴシック"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7EA81DB2-5B9B-2442-99C2-5C8657163B86}" type="slidenum">
              <a:rPr lang="en-US" smtClean="0"/>
              <a:t>4</a:t>
            </a:fld>
            <a:endParaRPr lang="en-US"/>
          </a:p>
        </p:txBody>
      </p:sp>
    </p:spTree>
    <p:extLst>
      <p:ext uri="{BB962C8B-B14F-4D97-AF65-F5344CB8AC3E}">
        <p14:creationId xmlns:p14="http://schemas.microsoft.com/office/powerpoint/2010/main" val="382422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For more information on the first pilots:</a:t>
            </a:r>
          </a:p>
          <a:p>
            <a:pPr fontAlgn="base"/>
            <a:br>
              <a:rPr lang="en-US" sz="1200" b="0" i="0" kern="1200" dirty="0">
                <a:solidFill>
                  <a:schemeClr val="tx1"/>
                </a:solidFill>
                <a:effectLst/>
                <a:latin typeface="Arial" panose="020B0604020202020204" pitchFamily="34" charset="0"/>
                <a:ea typeface="+mn-ea"/>
                <a:cs typeface="Arial" panose="020B0604020202020204" pitchFamily="34" charset="0"/>
              </a:rPr>
            </a:br>
            <a:r>
              <a:rPr lang="en-US" sz="1200" b="0" i="0" u="sng" kern="1200" dirty="0">
                <a:solidFill>
                  <a:schemeClr val="tx1"/>
                </a:solidFill>
                <a:effectLst/>
                <a:latin typeface="Arial" panose="020B0604020202020204" pitchFamily="34" charset="0"/>
                <a:ea typeface="+mn-ea"/>
                <a:cs typeface="Arial" panose="020B0604020202020204" pitchFamily="34" charset="0"/>
                <a:hlinkClick r:id="rId3"/>
              </a:rPr>
              <a:t>Rashid, B.</a:t>
            </a:r>
            <a:r>
              <a:rPr lang="en-US" sz="1200" b="0" i="0" kern="1200" dirty="0">
                <a:solidFill>
                  <a:schemeClr val="tx1"/>
                </a:solidFill>
                <a:effectLst/>
                <a:latin typeface="Arial" panose="020B0604020202020204" pitchFamily="34" charset="0"/>
                <a:ea typeface="+mn-ea"/>
                <a:cs typeface="Arial" panose="020B0604020202020204" pitchFamily="34" charset="0"/>
              </a:rPr>
              <a:t> ;  </a:t>
            </a:r>
            <a:r>
              <a:rPr lang="en-US" sz="1200" b="0" i="0" u="sng" kern="1200" dirty="0">
                <a:solidFill>
                  <a:schemeClr val="tx1"/>
                </a:solidFill>
                <a:effectLst/>
                <a:latin typeface="Arial" panose="020B0604020202020204" pitchFamily="34" charset="0"/>
                <a:ea typeface="+mn-ea"/>
                <a:cs typeface="Arial" panose="020B0604020202020204" pitchFamily="34" charset="0"/>
                <a:hlinkClick r:id="rId4"/>
              </a:rPr>
              <a:t>Connell, N.</a:t>
            </a:r>
            <a:r>
              <a:rPr lang="en-US" sz="1200" b="0" i="0" kern="1200" dirty="0">
                <a:solidFill>
                  <a:schemeClr val="tx1"/>
                </a:solidFill>
                <a:effectLst/>
                <a:latin typeface="Arial" panose="020B0604020202020204" pitchFamily="34" charset="0"/>
                <a:ea typeface="+mn-ea"/>
                <a:cs typeface="Arial" panose="020B0604020202020204" pitchFamily="34" charset="0"/>
              </a:rPr>
              <a:t> ;  </a:t>
            </a:r>
            <a:r>
              <a:rPr lang="en-US" sz="1200" b="0" i="0" u="sng" kern="1200" dirty="0">
                <a:solidFill>
                  <a:schemeClr val="tx1"/>
                </a:solidFill>
                <a:effectLst/>
                <a:latin typeface="Arial" panose="020B0604020202020204" pitchFamily="34" charset="0"/>
                <a:ea typeface="+mn-ea"/>
                <a:cs typeface="Arial" panose="020B0604020202020204" pitchFamily="34" charset="0"/>
                <a:hlinkClick r:id="rId5"/>
              </a:rPr>
              <a:t>Wilkinson, C.</a:t>
            </a:r>
            <a:r>
              <a:rPr lang="en-US" sz="1200" b="0" i="0" u="none" kern="1200" baseline="0" dirty="0">
                <a:solidFill>
                  <a:schemeClr val="tx1"/>
                </a:solidFill>
                <a:effectLst/>
                <a:latin typeface="Arial" panose="020B0604020202020204" pitchFamily="34" charset="0"/>
                <a:ea typeface="+mn-ea"/>
                <a:cs typeface="Arial" panose="020B0604020202020204" pitchFamily="34" charset="0"/>
              </a:rPr>
              <a:t> </a:t>
            </a:r>
            <a:r>
              <a:rPr lang="en-US" sz="1200" b="0" i="0" u="none" strike="noStrike" kern="1200" dirty="0">
                <a:solidFill>
                  <a:schemeClr val="tx1"/>
                </a:solidFill>
                <a:effectLst/>
                <a:latin typeface="Arial" panose="020B0604020202020204" pitchFamily="34" charset="0"/>
                <a:ea typeface="+mn-ea"/>
                <a:cs typeface="Arial" panose="020B0604020202020204" pitchFamily="34" charset="0"/>
              </a:rPr>
              <a:t>“IYCF-Friendly framework pilot in Jordan, Bangladesh and Kenya.” </a:t>
            </a:r>
            <a:r>
              <a:rPr lang="en-US" sz="1200" b="0" i="0" u="sng" kern="1200" dirty="0">
                <a:solidFill>
                  <a:schemeClr val="tx1"/>
                </a:solidFill>
                <a:effectLst/>
                <a:latin typeface="Arial" panose="020B0604020202020204" pitchFamily="34" charset="0"/>
                <a:ea typeface="+mn-ea"/>
                <a:cs typeface="Arial" panose="020B0604020202020204" pitchFamily="34" charset="0"/>
                <a:hlinkClick r:id="rId6"/>
              </a:rPr>
              <a:t>Field Exchange - Emergency Nutrition Network ENN</a:t>
            </a:r>
            <a:r>
              <a:rPr lang="en-US" sz="1200" b="0" i="0" kern="1200" dirty="0">
                <a:solidFill>
                  <a:schemeClr val="tx1"/>
                </a:solidFill>
                <a:effectLst/>
                <a:latin typeface="Arial" panose="020B0604020202020204" pitchFamily="34" charset="0"/>
                <a:ea typeface="+mn-ea"/>
                <a:cs typeface="Arial" panose="020B0604020202020204" pitchFamily="34" charset="0"/>
              </a:rPr>
              <a:t> 2016 No.51 pp.118-121 ref.10</a:t>
            </a:r>
          </a:p>
          <a:p>
            <a:pPr fontAlgn="base"/>
            <a:endParaRPr lang="en-US" sz="1200" b="0" i="0" kern="1200" dirty="0">
              <a:solidFill>
                <a:schemeClr val="tx1"/>
              </a:solidFill>
              <a:effectLst/>
              <a:latin typeface="Arial" panose="020B0604020202020204" pitchFamily="34" charset="0"/>
              <a:ea typeface="+mn-ea"/>
              <a:cs typeface="Arial" panose="020B0604020202020204" pitchFamily="34" charset="0"/>
            </a:endParaRPr>
          </a:p>
          <a:p>
            <a:pPr fontAlgn="base"/>
            <a:r>
              <a:rPr lang="en-US" sz="1200" b="0" i="0" kern="1200" dirty="0">
                <a:solidFill>
                  <a:schemeClr val="tx1"/>
                </a:solidFill>
                <a:effectLst/>
                <a:latin typeface="Arial" panose="020B0604020202020204" pitchFamily="34" charset="0"/>
                <a:ea typeface="+mn-ea"/>
                <a:cs typeface="Arial" panose="020B0604020202020204" pitchFamily="34" charset="0"/>
              </a:rPr>
              <a:t>http://</a:t>
            </a:r>
            <a:r>
              <a:rPr lang="en-US" sz="1200" b="0" i="0" kern="1200" dirty="0" err="1">
                <a:solidFill>
                  <a:schemeClr val="tx1"/>
                </a:solidFill>
                <a:effectLst/>
                <a:latin typeface="Arial" panose="020B0604020202020204" pitchFamily="34" charset="0"/>
                <a:ea typeface="+mn-ea"/>
                <a:cs typeface="Arial" panose="020B0604020202020204" pitchFamily="34" charset="0"/>
              </a:rPr>
              <a:t>files.ennonline.net</a:t>
            </a:r>
            <a:r>
              <a:rPr lang="en-US" sz="1200" b="0" i="0" kern="1200" dirty="0">
                <a:solidFill>
                  <a:schemeClr val="tx1"/>
                </a:solidFill>
                <a:effectLst/>
                <a:latin typeface="Arial" panose="020B0604020202020204" pitchFamily="34" charset="0"/>
                <a:ea typeface="+mn-ea"/>
                <a:cs typeface="Arial" panose="020B0604020202020204" pitchFamily="34" charset="0"/>
              </a:rPr>
              <a:t>/attachments/2463/FEX-51-WebFINAL_SHARE.pdf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7EA81DB2-5B9B-2442-99C2-5C8657163B86}" type="slidenum">
              <a:rPr lang="en-US" smtClean="0"/>
              <a:t>5</a:t>
            </a:fld>
            <a:endParaRPr lang="en-US"/>
          </a:p>
        </p:txBody>
      </p:sp>
    </p:spTree>
    <p:extLst>
      <p:ext uri="{BB962C8B-B14F-4D97-AF65-F5344CB8AC3E}">
        <p14:creationId xmlns:p14="http://schemas.microsoft.com/office/powerpoint/2010/main" val="4219072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Video Link: https://</a:t>
            </a:r>
            <a:r>
              <a:rPr lang="en-US" dirty="0" err="1">
                <a:latin typeface="Arial" panose="020B0604020202020204" pitchFamily="34" charset="0"/>
                <a:cs typeface="Arial" panose="020B0604020202020204" pitchFamily="34" charset="0"/>
              </a:rPr>
              <a:t>youtu.be</a:t>
            </a:r>
            <a:r>
              <a:rPr lang="en-US" dirty="0">
                <a:latin typeface="Arial" panose="020B0604020202020204" pitchFamily="34" charset="0"/>
                <a:cs typeface="Arial" panose="020B0604020202020204" pitchFamily="34" charset="0"/>
              </a:rPr>
              <a:t>/FZKCrTN3DF4</a:t>
            </a:r>
          </a:p>
          <a:p>
            <a:r>
              <a:rPr lang="en-US" dirty="0">
                <a:latin typeface="Arial" panose="020B0604020202020204" pitchFamily="34" charset="0"/>
                <a:cs typeface="Arial" panose="020B0604020202020204" pitchFamily="34" charset="0"/>
              </a:rPr>
              <a:t>Video Duration: 7.5 minutes</a:t>
            </a:r>
          </a:p>
          <a:p>
            <a:endParaRPr lang="en-US" dirty="0"/>
          </a:p>
        </p:txBody>
      </p:sp>
      <p:sp>
        <p:nvSpPr>
          <p:cNvPr id="4" name="Slide Number Placeholder 3"/>
          <p:cNvSpPr>
            <a:spLocks noGrp="1"/>
          </p:cNvSpPr>
          <p:nvPr>
            <p:ph type="sldNum" sz="quarter" idx="5"/>
          </p:nvPr>
        </p:nvSpPr>
        <p:spPr/>
        <p:txBody>
          <a:bodyPr/>
          <a:lstStyle/>
          <a:p>
            <a:fld id="{7EA81DB2-5B9B-2442-99C2-5C8657163B86}" type="slidenum">
              <a:rPr lang="en-US" smtClean="0"/>
              <a:t>6</a:t>
            </a:fld>
            <a:endParaRPr lang="en-US"/>
          </a:p>
        </p:txBody>
      </p:sp>
    </p:spTree>
    <p:extLst>
      <p:ext uri="{BB962C8B-B14F-4D97-AF65-F5344CB8AC3E}">
        <p14:creationId xmlns:p14="http://schemas.microsoft.com/office/powerpoint/2010/main" val="15969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Arial" panose="020B0604020202020204" pitchFamily="34" charset="0"/>
                <a:ea typeface="+mn-ea"/>
                <a:cs typeface="Arial" panose="020B0604020202020204" pitchFamily="34" charset="0"/>
              </a:rPr>
              <a:t>Link below for UNHCR internal site: Public Health&gt;&gt; Nutrition and Food Security&gt;&gt; IYCF page</a:t>
            </a:r>
          </a:p>
          <a:p>
            <a:r>
              <a:rPr lang="en-US" sz="1200" b="0" i="0" kern="1200" dirty="0">
                <a:solidFill>
                  <a:schemeClr val="tx1"/>
                </a:solidFill>
                <a:effectLst/>
                <a:latin typeface="Arial" panose="020B0604020202020204" pitchFamily="34" charset="0"/>
                <a:ea typeface="+mn-ea"/>
                <a:cs typeface="Arial" panose="020B0604020202020204" pitchFamily="34" charset="0"/>
                <a:hlinkClick r:id="rId3" tooltip="https://unhcr365.sharepoint.com/sites/drs-publichealth/Shared%20Documents/Forms/AllItems.aspx?id=%2Fsites%2Fdrs%2Dpublichealth%2FShared%20Documents%2FNutrition%20and%20Food%20Security%2FGuidelines%2FIYCF%20%2D%20UNHCR%20%26%20Save%20the%20Children&amp;p=true"/>
              </a:rPr>
              <a:t>https://unhcr365.sharepoint.com/sites/drs-publichealth/Shared%20Documents/Forms/AllItems.aspx?id=%2Fsites%2Fdrs%2Dpublichealth%2FShared%20Documents%2FNutrition%20and%20Food%20Security%2FGuidelines%2FIYCF%20%2D%20UNHCR%20%26%20Save%20the%20Children&amp;p=true</a:t>
            </a:r>
            <a:endParaRPr lang="en-US" sz="1200" b="0" i="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5"/>
          </p:nvPr>
        </p:nvSpPr>
        <p:spPr/>
        <p:txBody>
          <a:bodyPr/>
          <a:lstStyle/>
          <a:p>
            <a:fld id="{7EA81DB2-5B9B-2442-99C2-5C8657163B86}" type="slidenum">
              <a:rPr lang="en-US" smtClean="0"/>
              <a:t>7</a:t>
            </a:fld>
            <a:endParaRPr lang="en-US"/>
          </a:p>
        </p:txBody>
      </p:sp>
    </p:spTree>
    <p:extLst>
      <p:ext uri="{BB962C8B-B14F-4D97-AF65-F5344CB8AC3E}">
        <p14:creationId xmlns:p14="http://schemas.microsoft.com/office/powerpoint/2010/main" val="1379748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Video link: https://</a:t>
            </a:r>
            <a:r>
              <a:rPr lang="en-US" dirty="0" err="1">
                <a:latin typeface="Arial" panose="020B0604020202020204" pitchFamily="34" charset="0"/>
                <a:cs typeface="Arial" panose="020B0604020202020204" pitchFamily="34" charset="0"/>
              </a:rPr>
              <a:t>youtu.be</a:t>
            </a:r>
            <a:r>
              <a:rPr lang="en-US" dirty="0">
                <a:latin typeface="Arial" panose="020B0604020202020204" pitchFamily="34" charset="0"/>
                <a:cs typeface="Arial" panose="020B0604020202020204" pitchFamily="34" charset="0"/>
              </a:rPr>
              <a:t>/Bj3Z_ksP8nU</a:t>
            </a:r>
          </a:p>
          <a:p>
            <a:r>
              <a:rPr lang="en-US" dirty="0">
                <a:latin typeface="Arial" panose="020B0604020202020204" pitchFamily="34" charset="0"/>
                <a:cs typeface="Arial" panose="020B0604020202020204" pitchFamily="34" charset="0"/>
              </a:rPr>
              <a:t>Video Duration: 3 minutes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7EA81DB2-5B9B-2442-99C2-5C8657163B86}" type="slidenum">
              <a:rPr lang="en-US" smtClean="0"/>
              <a:t>8</a:t>
            </a:fld>
            <a:endParaRPr lang="en-US"/>
          </a:p>
        </p:txBody>
      </p:sp>
    </p:spTree>
    <p:extLst>
      <p:ext uri="{BB962C8B-B14F-4D97-AF65-F5344CB8AC3E}">
        <p14:creationId xmlns:p14="http://schemas.microsoft.com/office/powerpoint/2010/main" val="38600408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09033" y="270039"/>
            <a:ext cx="8746707" cy="2277042"/>
          </a:xfrm>
        </p:spPr>
        <p:txBody>
          <a:bodyPr tIns="0" bIns="0" anchor="b" anchorCtr="0">
            <a:noAutofit/>
          </a:bodyPr>
          <a:lstStyle>
            <a:lvl1pPr algn="ctr">
              <a:defRPr sz="4400" b="1">
                <a:solidFill>
                  <a:schemeClr val="tx2"/>
                </a:solidFill>
              </a:defRPr>
            </a:lvl1pPr>
          </a:lstStyle>
          <a:p>
            <a:r>
              <a:rPr lang="en-US" dirty="0"/>
              <a:t>Click to edit title</a:t>
            </a:r>
          </a:p>
        </p:txBody>
      </p:sp>
      <p:sp>
        <p:nvSpPr>
          <p:cNvPr id="3" name="Subtitle 2"/>
          <p:cNvSpPr>
            <a:spLocks noGrp="1"/>
          </p:cNvSpPr>
          <p:nvPr>
            <p:ph type="subTitle" idx="1" hasCustomPrompt="1"/>
          </p:nvPr>
        </p:nvSpPr>
        <p:spPr>
          <a:xfrm>
            <a:off x="209033" y="2659180"/>
            <a:ext cx="8746707" cy="1445895"/>
          </a:xfrm>
        </p:spPr>
        <p:txBody>
          <a:bodyPr tIns="0" bIns="0">
            <a:normAutofit/>
          </a:bodyPr>
          <a:lstStyle>
            <a:lvl1pPr marL="0" indent="0" algn="ctr">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subtitle</a:t>
            </a:r>
          </a:p>
        </p:txBody>
      </p:sp>
      <p:sp>
        <p:nvSpPr>
          <p:cNvPr id="4" name="Date Placeholder 3"/>
          <p:cNvSpPr>
            <a:spLocks noGrp="1"/>
          </p:cNvSpPr>
          <p:nvPr>
            <p:ph type="dt" sz="half" idx="10"/>
          </p:nvPr>
        </p:nvSpPr>
        <p:spPr/>
        <p:txBody>
          <a:bodyPr/>
          <a:lstStyle/>
          <a:p>
            <a:fld id="{C6F67B3F-589D-BF4D-99C7-34799E85CB84}" type="datetime1">
              <a:rPr lang="en-US" smtClean="0"/>
              <a:t>12/31/21</a:t>
            </a:fld>
            <a:endParaRPr lang="en-US" dirty="0"/>
          </a:p>
        </p:txBody>
      </p:sp>
      <p:sp>
        <p:nvSpPr>
          <p:cNvPr id="5" name="Footer Placeholder 4"/>
          <p:cNvSpPr>
            <a:spLocks noGrp="1"/>
          </p:cNvSpPr>
          <p:nvPr>
            <p:ph type="ftr" sz="quarter" idx="11"/>
          </p:nvPr>
        </p:nvSpPr>
        <p:spPr/>
        <p:txBody>
          <a:bodyPr/>
          <a:lstStyle/>
          <a:p>
            <a:r>
              <a:rPr lang="en-US"/>
              <a:t>Infant and Young Child Feeding in Refugee Situations: </a:t>
            </a:r>
            <a:br>
              <a:rPr lang="en-US"/>
            </a:br>
            <a:r>
              <a:rPr lang="en-US"/>
              <a:t>A Multi-Sectoral Framework for Action</a:t>
            </a:r>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pic>
        <p:nvPicPr>
          <p:cNvPr id="9" name="Picture 8" descr="bluestrip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510087"/>
            <a:ext cx="9144000" cy="633413"/>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Right Image">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4598458" y="0"/>
            <a:ext cx="4545541" cy="4511037"/>
          </a:xfrm>
          <a:solidFill>
            <a:schemeClr val="bg1">
              <a:lumMod val="85000"/>
            </a:schemeClr>
          </a:solidFill>
        </p:spPr>
        <p:txBody>
          <a:bodyPr anchor="ctr" anchorCtr="0">
            <a:normAutofit/>
          </a:bodyPr>
          <a:lstStyle>
            <a:lvl1pPr marL="0" indent="0" algn="ctr">
              <a:buFontTx/>
              <a:buNone/>
              <a:defRPr sz="2000"/>
            </a:lvl1pPr>
          </a:lstStyle>
          <a:p>
            <a:r>
              <a:rPr lang="en-US" dirty="0"/>
              <a:t>Click icon to add image</a:t>
            </a:r>
          </a:p>
        </p:txBody>
      </p:sp>
      <p:sp>
        <p:nvSpPr>
          <p:cNvPr id="2" name="Title 1"/>
          <p:cNvSpPr>
            <a:spLocks noGrp="1"/>
          </p:cNvSpPr>
          <p:nvPr>
            <p:ph type="title" hasCustomPrompt="1"/>
          </p:nvPr>
        </p:nvSpPr>
        <p:spPr>
          <a:xfrm>
            <a:off x="209035" y="204348"/>
            <a:ext cx="4029662" cy="968351"/>
          </a:xfrm>
        </p:spPr>
        <p:txBody>
          <a:bodyPr/>
          <a:lstStyle>
            <a:lvl1pPr>
              <a:defRPr/>
            </a:lvl1pPr>
          </a:lstStyle>
          <a:p>
            <a:r>
              <a:rPr lang="en-US" dirty="0"/>
              <a:t>Click to edit title</a:t>
            </a:r>
          </a:p>
        </p:txBody>
      </p:sp>
      <p:sp>
        <p:nvSpPr>
          <p:cNvPr id="4" name="Content Placeholder 3"/>
          <p:cNvSpPr>
            <a:spLocks noGrp="1"/>
          </p:cNvSpPr>
          <p:nvPr>
            <p:ph sz="half" idx="2" hasCustomPrompt="1"/>
          </p:nvPr>
        </p:nvSpPr>
        <p:spPr>
          <a:xfrm>
            <a:off x="400923" y="1799063"/>
            <a:ext cx="3837773" cy="25293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p:cNvSpPr>
            <a:spLocks noGrp="1"/>
          </p:cNvSpPr>
          <p:nvPr>
            <p:ph type="dt" sz="half" idx="10"/>
          </p:nvPr>
        </p:nvSpPr>
        <p:spPr>
          <a:xfrm>
            <a:off x="209034" y="4854839"/>
            <a:ext cx="652270" cy="155916"/>
          </a:xfrm>
        </p:spPr>
        <p:txBody>
          <a:bodyPr/>
          <a:lstStyle/>
          <a:p>
            <a:fld id="{19C93579-BD2B-BD4F-A900-BC65447DC361}" type="datetime1">
              <a:rPr lang="en-US" smtClean="0"/>
              <a:t>12/31/21</a:t>
            </a:fld>
            <a:endParaRPr lang="en-US"/>
          </a:p>
        </p:txBody>
      </p:sp>
      <p:sp>
        <p:nvSpPr>
          <p:cNvPr id="12" name="Footer Placeholder 4"/>
          <p:cNvSpPr>
            <a:spLocks noGrp="1"/>
          </p:cNvSpPr>
          <p:nvPr>
            <p:ph type="ftr" sz="quarter" idx="11"/>
          </p:nvPr>
        </p:nvSpPr>
        <p:spPr>
          <a:xfrm>
            <a:off x="209034" y="4594235"/>
            <a:ext cx="4221550" cy="227697"/>
          </a:xfrm>
        </p:spPr>
        <p:txBody>
          <a:bodyPr/>
          <a:lstStyle/>
          <a:p>
            <a:r>
              <a:rPr lang="en-US"/>
              <a:t>Infant and Young Child Feeding in Refugee Situations: </a:t>
            </a:r>
            <a:br>
              <a:rPr lang="en-US"/>
            </a:br>
            <a:r>
              <a:rPr lang="en-US"/>
              <a:t>A Multi-Sectoral Framework for Action</a:t>
            </a:r>
          </a:p>
        </p:txBody>
      </p:sp>
      <p:sp>
        <p:nvSpPr>
          <p:cNvPr id="13"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
        <p:nvSpPr>
          <p:cNvPr id="5" name="Text Placeholder 4"/>
          <p:cNvSpPr>
            <a:spLocks noGrp="1"/>
          </p:cNvSpPr>
          <p:nvPr>
            <p:ph type="body" sz="quarter" idx="14" hasCustomPrompt="1"/>
          </p:nvPr>
        </p:nvSpPr>
        <p:spPr>
          <a:xfrm>
            <a:off x="209034" y="1227137"/>
            <a:ext cx="4029663" cy="519887"/>
          </a:xfrm>
        </p:spPr>
        <p:txBody>
          <a:bodyPr anchor="ctr">
            <a:noAutofit/>
          </a:bodyPr>
          <a:lstStyle>
            <a:lvl1pPr marL="0" indent="0">
              <a:buNone/>
              <a:defRPr sz="2400" b="0" baseline="0">
                <a:solidFill>
                  <a:srgbClr val="0072BC"/>
                </a:solidFill>
                <a:latin typeface="Arial" panose="020B0604020202020204" pitchFamily="34" charset="0"/>
                <a:cs typeface="Arial" panose="020B0604020202020204" pitchFamily="34" charset="0"/>
              </a:defRPr>
            </a:lvl1pPr>
            <a:lvl2pPr>
              <a:defRPr sz="2400" b="1">
                <a:latin typeface="Arial" panose="020B0604020202020204" pitchFamily="34" charset="0"/>
                <a:cs typeface="Arial" panose="020B0604020202020204" pitchFamily="34" charset="0"/>
              </a:defRPr>
            </a:lvl2pPr>
            <a:lvl3pPr>
              <a:defRPr sz="2400" b="1">
                <a:latin typeface="Arial" panose="020B0604020202020204" pitchFamily="34" charset="0"/>
                <a:cs typeface="Arial" panose="020B0604020202020204" pitchFamily="34" charset="0"/>
              </a:defRPr>
            </a:lvl3pPr>
            <a:lvl4pPr>
              <a:defRPr sz="2400" b="1">
                <a:latin typeface="Arial" panose="020B0604020202020204" pitchFamily="34" charset="0"/>
                <a:cs typeface="Arial" panose="020B0604020202020204" pitchFamily="34" charset="0"/>
              </a:defRPr>
            </a:lvl4pPr>
            <a:lvl5pPr>
              <a:defRPr sz="2400" b="1">
                <a:latin typeface="Arial" panose="020B0604020202020204" pitchFamily="34" charset="0"/>
                <a:cs typeface="Arial" panose="020B0604020202020204" pitchFamily="34" charset="0"/>
              </a:defRPr>
            </a:lvl5pPr>
          </a:lstStyle>
          <a:p>
            <a:pPr lvl="0"/>
            <a:r>
              <a:rPr lang="en-US" dirty="0"/>
              <a:t>Click to edit subtitle</a:t>
            </a:r>
            <a:endParaRPr lang="en-GB" dirty="0"/>
          </a:p>
        </p:txBody>
      </p:sp>
    </p:spTree>
    <p:extLst>
      <p:ext uri="{BB962C8B-B14F-4D97-AF65-F5344CB8AC3E}">
        <p14:creationId xmlns:p14="http://schemas.microsoft.com/office/powerpoint/2010/main" val="2486824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Dark Background Image">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0" y="7299"/>
            <a:ext cx="9143999" cy="4503738"/>
          </a:xfrm>
          <a:solidFill>
            <a:schemeClr val="accent2"/>
          </a:solidFill>
        </p:spPr>
        <p:txBody>
          <a:bodyPr anchor="ctr" anchorCtr="0">
            <a:normAutofit/>
          </a:bodyPr>
          <a:lstStyle>
            <a:lvl1pPr marL="0" indent="0" algn="r">
              <a:buFontTx/>
              <a:buNone/>
              <a:defRPr sz="2000" baseline="0">
                <a:solidFill>
                  <a:schemeClr val="bg1"/>
                </a:solidFill>
              </a:defRPr>
            </a:lvl1pPr>
          </a:lstStyle>
          <a:p>
            <a:r>
              <a:rPr lang="en-US" dirty="0"/>
              <a:t>Drag picture to icon</a:t>
            </a:r>
            <a:br>
              <a:rPr lang="en-US" dirty="0"/>
            </a:br>
            <a:r>
              <a:rPr lang="en-US" dirty="0"/>
              <a:t>or click icon to add</a:t>
            </a:r>
          </a:p>
        </p:txBody>
      </p:sp>
      <p:sp>
        <p:nvSpPr>
          <p:cNvPr id="2" name="Title 1"/>
          <p:cNvSpPr>
            <a:spLocks noGrp="1"/>
          </p:cNvSpPr>
          <p:nvPr>
            <p:ph type="title" hasCustomPrompt="1"/>
          </p:nvPr>
        </p:nvSpPr>
        <p:spPr>
          <a:xfrm>
            <a:off x="209034" y="204348"/>
            <a:ext cx="4970249" cy="968351"/>
          </a:xfrm>
        </p:spPr>
        <p:txBody>
          <a:bodyPr/>
          <a:lstStyle>
            <a:lvl1pPr>
              <a:defRPr>
                <a:solidFill>
                  <a:schemeClr val="tx2"/>
                </a:solidFill>
              </a:defRPr>
            </a:lvl1pPr>
          </a:lstStyle>
          <a:p>
            <a:r>
              <a:rPr lang="en-US" dirty="0"/>
              <a:t>Click to edit title</a:t>
            </a:r>
          </a:p>
        </p:txBody>
      </p:sp>
      <p:sp>
        <p:nvSpPr>
          <p:cNvPr id="4" name="Content Placeholder 3"/>
          <p:cNvSpPr>
            <a:spLocks noGrp="1"/>
          </p:cNvSpPr>
          <p:nvPr>
            <p:ph sz="half" idx="2" hasCustomPrompt="1"/>
          </p:nvPr>
        </p:nvSpPr>
        <p:spPr>
          <a:xfrm>
            <a:off x="445711" y="1813932"/>
            <a:ext cx="3688470" cy="2514476"/>
          </a:xfrm>
        </p:spPr>
        <p:txBody>
          <a:bodyPr/>
          <a:lstStyle>
            <a:lvl1pPr>
              <a:buClr>
                <a:schemeClr val="accent3"/>
              </a:buClr>
              <a:defRPr sz="2400">
                <a:solidFill>
                  <a:schemeClr val="tx2"/>
                </a:solidFill>
              </a:defRPr>
            </a:lvl1pPr>
            <a:lvl2pPr>
              <a:buClr>
                <a:schemeClr val="accent3"/>
              </a:buClr>
              <a:defRPr sz="2000">
                <a:solidFill>
                  <a:schemeClr val="tx2"/>
                </a:solidFill>
              </a:defRPr>
            </a:lvl2pPr>
            <a:lvl3pPr>
              <a:buClr>
                <a:schemeClr val="accent3"/>
              </a:buClr>
              <a:defRPr sz="1800">
                <a:solidFill>
                  <a:schemeClr val="tx2"/>
                </a:solidFill>
              </a:defRPr>
            </a:lvl3pPr>
            <a:lvl4pPr>
              <a:buClr>
                <a:schemeClr val="accent3"/>
              </a:buClr>
              <a:defRPr sz="1600">
                <a:solidFill>
                  <a:schemeClr val="tx2"/>
                </a:solidFill>
              </a:defRPr>
            </a:lvl4pPr>
            <a:lvl5pPr>
              <a:buClr>
                <a:schemeClr val="accent3"/>
              </a:buClr>
              <a:defRPr sz="1600">
                <a:solidFill>
                  <a:schemeClr val="tx2"/>
                </a:solidFill>
              </a:defRPr>
            </a:lvl5pPr>
            <a:lvl6pPr>
              <a:defRPr sz="1600"/>
            </a:lvl6pPr>
            <a:lvl7pPr>
              <a:defRPr sz="1600"/>
            </a:lvl7pPr>
            <a:lvl8pPr>
              <a:defRPr sz="1600"/>
            </a:lvl8pPr>
            <a:lvl9pPr>
              <a:defRPr sz="1600"/>
            </a:lvl9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p:cNvSpPr>
            <a:spLocks noGrp="1"/>
          </p:cNvSpPr>
          <p:nvPr>
            <p:ph type="dt" sz="half" idx="10"/>
          </p:nvPr>
        </p:nvSpPr>
        <p:spPr>
          <a:xfrm>
            <a:off x="209034" y="4854839"/>
            <a:ext cx="652270" cy="155916"/>
          </a:xfrm>
        </p:spPr>
        <p:txBody>
          <a:bodyPr/>
          <a:lstStyle/>
          <a:p>
            <a:fld id="{A8FD8759-F0B0-2241-98C5-45F1A9F4AACD}" type="datetime1">
              <a:rPr lang="en-US" smtClean="0"/>
              <a:t>12/31/21</a:t>
            </a:fld>
            <a:endParaRPr lang="en-US"/>
          </a:p>
        </p:txBody>
      </p:sp>
      <p:sp>
        <p:nvSpPr>
          <p:cNvPr id="12" name="Footer Placeholder 4"/>
          <p:cNvSpPr>
            <a:spLocks noGrp="1"/>
          </p:cNvSpPr>
          <p:nvPr>
            <p:ph type="ftr" sz="quarter" idx="11"/>
          </p:nvPr>
        </p:nvSpPr>
        <p:spPr>
          <a:xfrm>
            <a:off x="209034" y="4594235"/>
            <a:ext cx="4221550" cy="227697"/>
          </a:xfrm>
        </p:spPr>
        <p:txBody>
          <a:bodyPr/>
          <a:lstStyle/>
          <a:p>
            <a:r>
              <a:rPr lang="en-US"/>
              <a:t>Infant and Young Child Feeding in Refugee Situations: </a:t>
            </a:r>
            <a:br>
              <a:rPr lang="en-US"/>
            </a:br>
            <a:r>
              <a:rPr lang="en-US"/>
              <a:t>A Multi-Sectoral Framework for Action</a:t>
            </a:r>
          </a:p>
        </p:txBody>
      </p:sp>
      <p:sp>
        <p:nvSpPr>
          <p:cNvPr id="13"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
        <p:nvSpPr>
          <p:cNvPr id="5" name="Text Placeholder 4"/>
          <p:cNvSpPr>
            <a:spLocks noGrp="1"/>
          </p:cNvSpPr>
          <p:nvPr>
            <p:ph type="body" sz="quarter" idx="14" hasCustomPrompt="1"/>
          </p:nvPr>
        </p:nvSpPr>
        <p:spPr>
          <a:xfrm>
            <a:off x="209550" y="1233488"/>
            <a:ext cx="4970463" cy="512762"/>
          </a:xfrm>
        </p:spPr>
        <p:txBody>
          <a:bodyPr anchor="ctr">
            <a:noAutofit/>
          </a:bodyPr>
          <a:lstStyle>
            <a:lvl1pPr marL="0" indent="0">
              <a:buNone/>
              <a:defRPr sz="2400" baseline="0">
                <a:solidFill>
                  <a:srgbClr val="FAEB00"/>
                </a:solidFill>
                <a:latin typeface="Arial" panose="020B0604020202020204" pitchFamily="34" charset="0"/>
                <a:cs typeface="Arial" panose="020B0604020202020204" pitchFamily="34" charset="0"/>
              </a:defRPr>
            </a:lvl1pPr>
            <a:lvl2pPr>
              <a:defRPr sz="2400">
                <a:solidFill>
                  <a:srgbClr val="FAEB00"/>
                </a:solidFill>
                <a:latin typeface="Arial" panose="020B0604020202020204" pitchFamily="34" charset="0"/>
                <a:cs typeface="Arial" panose="020B0604020202020204" pitchFamily="34" charset="0"/>
              </a:defRPr>
            </a:lvl2pPr>
            <a:lvl3pPr>
              <a:defRPr sz="2400">
                <a:solidFill>
                  <a:srgbClr val="FAEB00"/>
                </a:solidFill>
                <a:latin typeface="Arial" panose="020B0604020202020204" pitchFamily="34" charset="0"/>
                <a:cs typeface="Arial" panose="020B0604020202020204" pitchFamily="34" charset="0"/>
              </a:defRPr>
            </a:lvl3pPr>
            <a:lvl4pPr>
              <a:defRPr sz="2400">
                <a:solidFill>
                  <a:srgbClr val="FAEB00"/>
                </a:solidFill>
                <a:latin typeface="Arial" panose="020B0604020202020204" pitchFamily="34" charset="0"/>
                <a:cs typeface="Arial" panose="020B0604020202020204" pitchFamily="34" charset="0"/>
              </a:defRPr>
            </a:lvl4pPr>
            <a:lvl5pPr>
              <a:defRPr sz="2400">
                <a:solidFill>
                  <a:srgbClr val="FAEB00"/>
                </a:solidFill>
                <a:latin typeface="Arial" panose="020B0604020202020204" pitchFamily="34" charset="0"/>
                <a:cs typeface="Arial" panose="020B0604020202020204" pitchFamily="34" charset="0"/>
              </a:defRPr>
            </a:lvl5pPr>
          </a:lstStyle>
          <a:p>
            <a:pPr lvl="0"/>
            <a:r>
              <a:rPr lang="en-US" dirty="0"/>
              <a:t>Click here to edit subtitle</a:t>
            </a:r>
            <a:endParaRPr lang="en-GB" dirty="0"/>
          </a:p>
        </p:txBody>
      </p:sp>
    </p:spTree>
    <p:extLst>
      <p:ext uri="{BB962C8B-B14F-4D97-AF65-F5344CB8AC3E}">
        <p14:creationId xmlns:p14="http://schemas.microsoft.com/office/powerpoint/2010/main" val="2665388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 Light Background Image">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0" y="7299"/>
            <a:ext cx="9143999" cy="4503738"/>
          </a:xfrm>
          <a:solidFill>
            <a:schemeClr val="bg1">
              <a:lumMod val="85000"/>
            </a:schemeClr>
          </a:solidFill>
        </p:spPr>
        <p:txBody>
          <a:bodyPr anchor="ctr" anchorCtr="0">
            <a:normAutofit/>
          </a:bodyPr>
          <a:lstStyle>
            <a:lvl1pPr marL="0" indent="0" algn="r">
              <a:buFontTx/>
              <a:buNone/>
              <a:defRPr sz="2000" baseline="0"/>
            </a:lvl1pPr>
          </a:lstStyle>
          <a:p>
            <a:r>
              <a:rPr lang="en-US" dirty="0"/>
              <a:t>Drag picture to icon</a:t>
            </a:r>
            <a:br>
              <a:rPr lang="en-US" dirty="0"/>
            </a:br>
            <a:r>
              <a:rPr lang="en-US" dirty="0"/>
              <a:t>or click icon to add</a:t>
            </a:r>
          </a:p>
        </p:txBody>
      </p:sp>
      <p:sp>
        <p:nvSpPr>
          <p:cNvPr id="10" name="Rectangle 9"/>
          <p:cNvSpPr/>
          <p:nvPr userDrawn="1"/>
        </p:nvSpPr>
        <p:spPr>
          <a:xfrm>
            <a:off x="0" y="-1"/>
            <a:ext cx="4379485" cy="4511038"/>
          </a:xfrm>
          <a:prstGeom prst="rect">
            <a:avLst/>
          </a:prstGeom>
          <a:gradFill flip="none" rotWithShape="1">
            <a:gsLst>
              <a:gs pos="0">
                <a:schemeClr val="bg1">
                  <a:alpha val="70000"/>
                </a:schemeClr>
              </a:gs>
              <a:gs pos="100000">
                <a:schemeClr val="bg1">
                  <a:alpha val="0"/>
                </a:scheme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209034" y="204348"/>
            <a:ext cx="4970249" cy="968351"/>
          </a:xfrm>
        </p:spPr>
        <p:txBody>
          <a:bodyPr/>
          <a:lstStyle>
            <a:lvl1pPr>
              <a:defRPr/>
            </a:lvl1pPr>
          </a:lstStyle>
          <a:p>
            <a:r>
              <a:rPr lang="en-US" dirty="0"/>
              <a:t>Click to edit title</a:t>
            </a:r>
          </a:p>
        </p:txBody>
      </p:sp>
      <p:sp>
        <p:nvSpPr>
          <p:cNvPr id="4" name="Content Placeholder 3"/>
          <p:cNvSpPr>
            <a:spLocks noGrp="1"/>
          </p:cNvSpPr>
          <p:nvPr>
            <p:ph sz="half" idx="2" hasCustomPrompt="1"/>
          </p:nvPr>
        </p:nvSpPr>
        <p:spPr>
          <a:xfrm>
            <a:off x="445710" y="1813932"/>
            <a:ext cx="3730273" cy="25144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Date Placeholder 3"/>
          <p:cNvSpPr>
            <a:spLocks noGrp="1"/>
          </p:cNvSpPr>
          <p:nvPr>
            <p:ph type="dt" sz="half" idx="10"/>
          </p:nvPr>
        </p:nvSpPr>
        <p:spPr>
          <a:xfrm>
            <a:off x="209034" y="4854839"/>
            <a:ext cx="652270" cy="155916"/>
          </a:xfrm>
        </p:spPr>
        <p:txBody>
          <a:bodyPr/>
          <a:lstStyle/>
          <a:p>
            <a:fld id="{D6005C23-E7FE-214A-BCD5-7B14662B49F9}" type="datetime1">
              <a:rPr lang="en-US" smtClean="0"/>
              <a:t>12/31/21</a:t>
            </a:fld>
            <a:endParaRPr lang="en-US"/>
          </a:p>
        </p:txBody>
      </p:sp>
      <p:sp>
        <p:nvSpPr>
          <p:cNvPr id="13" name="Footer Placeholder 4"/>
          <p:cNvSpPr>
            <a:spLocks noGrp="1"/>
          </p:cNvSpPr>
          <p:nvPr>
            <p:ph type="ftr" sz="quarter" idx="11"/>
          </p:nvPr>
        </p:nvSpPr>
        <p:spPr>
          <a:xfrm>
            <a:off x="209034" y="4594235"/>
            <a:ext cx="4221550" cy="227697"/>
          </a:xfrm>
        </p:spPr>
        <p:txBody>
          <a:bodyPr/>
          <a:lstStyle/>
          <a:p>
            <a:r>
              <a:rPr lang="en-US"/>
              <a:t>Infant and Young Child Feeding in Refugee Situations: </a:t>
            </a:r>
            <a:br>
              <a:rPr lang="en-US"/>
            </a:br>
            <a:r>
              <a:rPr lang="en-US"/>
              <a:t>A Multi-Sectoral Framework for Action</a:t>
            </a:r>
          </a:p>
        </p:txBody>
      </p:sp>
      <p:sp>
        <p:nvSpPr>
          <p:cNvPr id="14"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
        <p:nvSpPr>
          <p:cNvPr id="5" name="Text Placeholder 4"/>
          <p:cNvSpPr>
            <a:spLocks noGrp="1"/>
          </p:cNvSpPr>
          <p:nvPr>
            <p:ph type="body" sz="quarter" idx="14" hasCustomPrompt="1"/>
          </p:nvPr>
        </p:nvSpPr>
        <p:spPr>
          <a:xfrm>
            <a:off x="209550" y="1204913"/>
            <a:ext cx="4970463" cy="549275"/>
          </a:xfrm>
        </p:spPr>
        <p:txBody>
          <a:bodyPr anchor="ctr"/>
          <a:lstStyle>
            <a:lvl1pPr marL="0" indent="0">
              <a:buNone/>
              <a:defRPr baseline="0">
                <a:solidFill>
                  <a:srgbClr val="0072BC"/>
                </a:solidFill>
                <a:latin typeface="Arial" panose="020B0604020202020204" pitchFamily="34" charset="0"/>
                <a:cs typeface="Arial" panose="020B0604020202020204" pitchFamily="34" charset="0"/>
              </a:defRPr>
            </a:lvl1pPr>
          </a:lstStyle>
          <a:p>
            <a:pPr lvl="0"/>
            <a:r>
              <a:rPr lang="en-US" dirty="0">
                <a:latin typeface="Arial" panose="020B0604020202020204" pitchFamily="34" charset="0"/>
                <a:cs typeface="Arial" panose="020B0604020202020204" pitchFamily="34" charset="0"/>
              </a:rPr>
              <a:t>Click here to edit subtitle</a:t>
            </a:r>
            <a:endParaRPr lang="en-GB" dirty="0"/>
          </a:p>
        </p:txBody>
      </p:sp>
    </p:spTree>
    <p:extLst>
      <p:ext uri="{BB962C8B-B14F-4D97-AF65-F5344CB8AC3E}">
        <p14:creationId xmlns:p14="http://schemas.microsoft.com/office/powerpoint/2010/main" val="3371572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 Image and caption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9035" y="204787"/>
            <a:ext cx="3033204" cy="1061906"/>
          </a:xfrm>
        </p:spPr>
        <p:txBody>
          <a:bodyPr anchor="b">
            <a:noAutofit/>
          </a:bodyPr>
          <a:lstStyle>
            <a:lvl1pPr algn="l">
              <a:defRPr sz="3200" b="1"/>
            </a:lvl1pPr>
          </a:lstStyle>
          <a:p>
            <a:r>
              <a:rPr lang="en-US" dirty="0"/>
              <a:t>Click to edit title</a:t>
            </a:r>
          </a:p>
        </p:txBody>
      </p:sp>
      <p:sp>
        <p:nvSpPr>
          <p:cNvPr id="3" name="Content Placeholder 2"/>
          <p:cNvSpPr>
            <a:spLocks noGrp="1"/>
          </p:cNvSpPr>
          <p:nvPr>
            <p:ph idx="1" hasCustomPrompt="1"/>
          </p:nvPr>
        </p:nvSpPr>
        <p:spPr>
          <a:xfrm>
            <a:off x="3819309" y="204788"/>
            <a:ext cx="4885180" cy="4166913"/>
          </a:xfrm>
        </p:spPr>
        <p:txBody>
          <a:bodyPr anchor="ct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09035" y="1299600"/>
            <a:ext cx="3033203" cy="30721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209034" y="4854839"/>
            <a:ext cx="652270" cy="155916"/>
          </a:xfrm>
        </p:spPr>
        <p:txBody>
          <a:bodyPr/>
          <a:lstStyle/>
          <a:p>
            <a:fld id="{94BCA62D-AE7B-294D-BA43-B6E7EA5F57F3}" type="datetime1">
              <a:rPr lang="en-US" smtClean="0"/>
              <a:t>12/31/21</a:t>
            </a:fld>
            <a:endParaRPr lang="en-US"/>
          </a:p>
        </p:txBody>
      </p:sp>
      <p:sp>
        <p:nvSpPr>
          <p:cNvPr id="9" name="Footer Placeholder 4"/>
          <p:cNvSpPr>
            <a:spLocks noGrp="1"/>
          </p:cNvSpPr>
          <p:nvPr>
            <p:ph type="ftr" sz="quarter" idx="11"/>
          </p:nvPr>
        </p:nvSpPr>
        <p:spPr>
          <a:xfrm>
            <a:off x="209034" y="4594235"/>
            <a:ext cx="4221550" cy="227697"/>
          </a:xfrm>
        </p:spPr>
        <p:txBody>
          <a:bodyPr/>
          <a:lstStyle/>
          <a:p>
            <a:r>
              <a:rPr lang="en-US"/>
              <a:t>Infant and Young Child Feeding in Refugee Situations: </a:t>
            </a:r>
            <a:br>
              <a:rPr lang="en-US"/>
            </a:br>
            <a:r>
              <a:rPr lang="en-US"/>
              <a:t>A Multi-Sectoral Framework for Action</a:t>
            </a:r>
          </a:p>
        </p:txBody>
      </p:sp>
      <p:sp>
        <p:nvSpPr>
          <p:cNvPr id="10"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18220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 Image and caption 2">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0" y="0"/>
            <a:ext cx="9144000" cy="4510370"/>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dirty="0"/>
              <a:t>Click to edit text or select icon to add media</a:t>
            </a:r>
          </a:p>
        </p:txBody>
      </p:sp>
      <p:sp>
        <p:nvSpPr>
          <p:cNvPr id="9" name="Text Placeholder 3"/>
          <p:cNvSpPr>
            <a:spLocks noGrp="1"/>
          </p:cNvSpPr>
          <p:nvPr>
            <p:ph type="body" sz="half" idx="2"/>
          </p:nvPr>
        </p:nvSpPr>
        <p:spPr>
          <a:xfrm>
            <a:off x="0" y="3087195"/>
            <a:ext cx="9144000" cy="1423176"/>
          </a:xfrm>
          <a:gradFill flip="none" rotWithShape="1">
            <a:gsLst>
              <a:gs pos="21000">
                <a:schemeClr val="accent2">
                  <a:alpha val="75000"/>
                </a:schemeClr>
              </a:gs>
              <a:gs pos="100000">
                <a:schemeClr val="accent2">
                  <a:alpha val="0"/>
                </a:schemeClr>
              </a:gs>
            </a:gsLst>
            <a:lin ang="16200000" scaled="0"/>
            <a:tileRect/>
          </a:gradFill>
        </p:spPr>
        <p:txBody>
          <a:bodyPr lIns="180000" tIns="0" rIns="180000" bIns="180000" anchor="b" anchorCtr="0"/>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209034" y="4854839"/>
            <a:ext cx="652270" cy="155916"/>
          </a:xfrm>
        </p:spPr>
        <p:txBody>
          <a:bodyPr/>
          <a:lstStyle/>
          <a:p>
            <a:fld id="{36C62FA7-D32C-5D4A-B6DE-7D459F6B56E7}" type="datetime1">
              <a:rPr lang="en-US" smtClean="0"/>
              <a:t>12/31/21</a:t>
            </a:fld>
            <a:endParaRPr lang="en-US"/>
          </a:p>
        </p:txBody>
      </p:sp>
      <p:sp>
        <p:nvSpPr>
          <p:cNvPr id="10" name="Footer Placeholder 4"/>
          <p:cNvSpPr>
            <a:spLocks noGrp="1"/>
          </p:cNvSpPr>
          <p:nvPr>
            <p:ph type="ftr" sz="quarter" idx="11"/>
          </p:nvPr>
        </p:nvSpPr>
        <p:spPr>
          <a:xfrm>
            <a:off x="209034" y="4594235"/>
            <a:ext cx="4221550" cy="227697"/>
          </a:xfrm>
        </p:spPr>
        <p:txBody>
          <a:bodyPr/>
          <a:lstStyle/>
          <a:p>
            <a:r>
              <a:rPr lang="en-US"/>
              <a:t>Infant and Young Child Feeding in Refugee Situations: </a:t>
            </a:r>
            <a:br>
              <a:rPr lang="en-US"/>
            </a:br>
            <a:r>
              <a:rPr lang="en-US"/>
              <a:t>A Multi-Sectoral Framework for Action</a:t>
            </a:r>
          </a:p>
        </p:txBody>
      </p:sp>
      <p:sp>
        <p:nvSpPr>
          <p:cNvPr id="11"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9034" y="204348"/>
            <a:ext cx="8713090" cy="968351"/>
          </a:xfrm>
        </p:spPr>
        <p:txBody>
          <a:bodyPr/>
          <a:lstStyle/>
          <a:p>
            <a:r>
              <a:rPr lang="en-US" dirty="0"/>
              <a:t>Click to edit title</a:t>
            </a:r>
          </a:p>
        </p:txBody>
      </p:sp>
      <p:sp>
        <p:nvSpPr>
          <p:cNvPr id="6" name="Date Placeholder 3"/>
          <p:cNvSpPr>
            <a:spLocks noGrp="1"/>
          </p:cNvSpPr>
          <p:nvPr>
            <p:ph type="dt" sz="half" idx="10"/>
          </p:nvPr>
        </p:nvSpPr>
        <p:spPr>
          <a:xfrm>
            <a:off x="209034" y="4854839"/>
            <a:ext cx="652270" cy="155916"/>
          </a:xfrm>
        </p:spPr>
        <p:txBody>
          <a:bodyPr/>
          <a:lstStyle/>
          <a:p>
            <a:fld id="{AE930EA5-C109-BE40-959B-8942586F0FE0}" type="datetime1">
              <a:rPr lang="en-US" smtClean="0"/>
              <a:t>12/31/21</a:t>
            </a:fld>
            <a:endParaRPr lang="en-US"/>
          </a:p>
        </p:txBody>
      </p:sp>
      <p:sp>
        <p:nvSpPr>
          <p:cNvPr id="7" name="Footer Placeholder 4"/>
          <p:cNvSpPr>
            <a:spLocks noGrp="1"/>
          </p:cNvSpPr>
          <p:nvPr>
            <p:ph type="ftr" sz="quarter" idx="11"/>
          </p:nvPr>
        </p:nvSpPr>
        <p:spPr>
          <a:xfrm>
            <a:off x="209034" y="4594235"/>
            <a:ext cx="4221550" cy="227697"/>
          </a:xfrm>
        </p:spPr>
        <p:txBody>
          <a:bodyPr/>
          <a:lstStyle/>
          <a:p>
            <a:r>
              <a:rPr lang="en-US"/>
              <a:t>Infant and Young Child Feeding in Refugee Situations: </a:t>
            </a:r>
            <a:br>
              <a:rPr lang="en-US"/>
            </a:br>
            <a:r>
              <a:rPr lang="en-US"/>
              <a:t>A Multi-Sectoral Framework for Action</a:t>
            </a:r>
          </a:p>
        </p:txBody>
      </p:sp>
      <p:sp>
        <p:nvSpPr>
          <p:cNvPr id="8"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209034" y="4854839"/>
            <a:ext cx="652270" cy="155916"/>
          </a:xfrm>
        </p:spPr>
        <p:txBody>
          <a:bodyPr/>
          <a:lstStyle/>
          <a:p>
            <a:fld id="{6B3A59DE-A786-FE4D-9B39-7169E68D1C52}" type="datetime1">
              <a:rPr lang="en-US" smtClean="0"/>
              <a:t>12/31/21</a:t>
            </a:fld>
            <a:endParaRPr lang="en-US"/>
          </a:p>
        </p:txBody>
      </p:sp>
      <p:sp>
        <p:nvSpPr>
          <p:cNvPr id="6" name="Footer Placeholder 4"/>
          <p:cNvSpPr>
            <a:spLocks noGrp="1"/>
          </p:cNvSpPr>
          <p:nvPr>
            <p:ph type="ftr" sz="quarter" idx="11"/>
          </p:nvPr>
        </p:nvSpPr>
        <p:spPr>
          <a:xfrm>
            <a:off x="209034" y="4594235"/>
            <a:ext cx="4221550" cy="227697"/>
          </a:xfrm>
        </p:spPr>
        <p:txBody>
          <a:bodyPr/>
          <a:lstStyle/>
          <a:p>
            <a:r>
              <a:rPr lang="en-US"/>
              <a:t>Infant and Young Child Feeding in Refugee Situations: </a:t>
            </a:r>
            <a:br>
              <a:rPr lang="en-US"/>
            </a:br>
            <a:r>
              <a:rPr lang="en-US"/>
              <a:t>A Multi-Sectoral Framework for Action</a:t>
            </a:r>
          </a:p>
        </p:txBody>
      </p:sp>
      <p:sp>
        <p:nvSpPr>
          <p:cNvPr id="7"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9034" y="204348"/>
            <a:ext cx="8754312" cy="968351"/>
          </a:xfrm>
        </p:spPr>
        <p:txBody>
          <a:bodyPr/>
          <a:lstStyle/>
          <a:p>
            <a:r>
              <a:rPr lang="en-US" dirty="0"/>
              <a:t>Click to edit title</a:t>
            </a:r>
          </a:p>
        </p:txBody>
      </p:sp>
      <p:sp>
        <p:nvSpPr>
          <p:cNvPr id="3" name="Vertical Text Placeholder 2"/>
          <p:cNvSpPr>
            <a:spLocks noGrp="1"/>
          </p:cNvSpPr>
          <p:nvPr>
            <p:ph type="body" orient="vert" idx="1" hasCustomPrompt="1"/>
          </p:nvPr>
        </p:nvSpPr>
        <p:spPr>
          <a:xfrm>
            <a:off x="209034" y="1299104"/>
            <a:ext cx="8754312" cy="3021510"/>
          </a:xfrm>
        </p:spPr>
        <p:txBody>
          <a:bodyPr vert="eaVert"/>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8643C9-9409-1E48-A72E-B16AF2A51E18}" type="datetime1">
              <a:rPr lang="en-US" smtClean="0"/>
              <a:t>12/31/21</a:t>
            </a:fld>
            <a:endParaRPr lang="en-US"/>
          </a:p>
        </p:txBody>
      </p:sp>
      <p:sp>
        <p:nvSpPr>
          <p:cNvPr id="5" name="Footer Placeholder 4"/>
          <p:cNvSpPr>
            <a:spLocks noGrp="1"/>
          </p:cNvSpPr>
          <p:nvPr>
            <p:ph type="ftr" sz="quarter" idx="11"/>
          </p:nvPr>
        </p:nvSpPr>
        <p:spPr/>
        <p:txBody>
          <a:bodyPr/>
          <a:lstStyle/>
          <a:p>
            <a:r>
              <a:rPr lang="en-US"/>
              <a:t>Infant and Young Child Feeding in Refugee Situations: </a:t>
            </a:r>
            <a:br>
              <a:rPr lang="en-US"/>
            </a:br>
            <a:r>
              <a:rPr lang="en-US"/>
              <a:t>A Multi-Sectoral Framework for Action</a:t>
            </a:r>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884870" y="205979"/>
            <a:ext cx="2057400" cy="4173021"/>
          </a:xfrm>
        </p:spPr>
        <p:txBody>
          <a:bodyPr vert="eaVert"/>
          <a:lstStyle/>
          <a:p>
            <a:r>
              <a:rPr lang="en-US" dirty="0"/>
              <a:t>Click to title style</a:t>
            </a:r>
          </a:p>
        </p:txBody>
      </p:sp>
      <p:sp>
        <p:nvSpPr>
          <p:cNvPr id="3" name="Vertical Text Placeholder 2"/>
          <p:cNvSpPr>
            <a:spLocks noGrp="1"/>
          </p:cNvSpPr>
          <p:nvPr>
            <p:ph type="body" orient="vert" idx="1" hasCustomPrompt="1"/>
          </p:nvPr>
        </p:nvSpPr>
        <p:spPr>
          <a:xfrm>
            <a:off x="209034" y="205979"/>
            <a:ext cx="6523436" cy="4173021"/>
          </a:xfrm>
        </p:spPr>
        <p:txBody>
          <a:bodyPr vert="eaVert"/>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75C128E-439E-B842-9834-22692848DD2F}" type="datetime1">
              <a:rPr lang="en-US" smtClean="0"/>
              <a:t>12/31/21</a:t>
            </a:fld>
            <a:endParaRPr lang="en-US"/>
          </a:p>
        </p:txBody>
      </p:sp>
      <p:sp>
        <p:nvSpPr>
          <p:cNvPr id="5" name="Footer Placeholder 4"/>
          <p:cNvSpPr>
            <a:spLocks noGrp="1"/>
          </p:cNvSpPr>
          <p:nvPr>
            <p:ph type="ftr" sz="quarter" idx="11"/>
          </p:nvPr>
        </p:nvSpPr>
        <p:spPr/>
        <p:txBody>
          <a:bodyPr/>
          <a:lstStyle/>
          <a:p>
            <a:r>
              <a:rPr lang="en-US"/>
              <a:t>Infant and Young Child Feeding in Refugee Situations: </a:t>
            </a:r>
            <a:br>
              <a:rPr lang="en-US"/>
            </a:br>
            <a:r>
              <a:rPr lang="en-US"/>
              <a:t>A Multi-Sectoral Framework for Action</a:t>
            </a:r>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2">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09034" y="270039"/>
            <a:ext cx="8733260" cy="2277042"/>
          </a:xfrm>
        </p:spPr>
        <p:txBody>
          <a:bodyPr tIns="0" bIns="0" anchor="b" anchorCtr="0">
            <a:noAutofit/>
          </a:bodyPr>
          <a:lstStyle>
            <a:lvl1pPr algn="ctr">
              <a:defRPr sz="4400" b="1">
                <a:solidFill>
                  <a:schemeClr val="bg2"/>
                </a:solidFill>
              </a:defRPr>
            </a:lvl1pPr>
          </a:lstStyle>
          <a:p>
            <a:r>
              <a:rPr lang="en-US" dirty="0"/>
              <a:t>Click to edit title</a:t>
            </a:r>
          </a:p>
        </p:txBody>
      </p:sp>
      <p:sp>
        <p:nvSpPr>
          <p:cNvPr id="3" name="Subtitle 2"/>
          <p:cNvSpPr>
            <a:spLocks noGrp="1"/>
          </p:cNvSpPr>
          <p:nvPr>
            <p:ph type="subTitle" idx="1" hasCustomPrompt="1"/>
          </p:nvPr>
        </p:nvSpPr>
        <p:spPr>
          <a:xfrm>
            <a:off x="209034" y="2659180"/>
            <a:ext cx="8733260" cy="1445895"/>
          </a:xfrm>
        </p:spPr>
        <p:txBody>
          <a:bodyPr tIns="0" bIns="0">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subtitle</a:t>
            </a:r>
          </a:p>
        </p:txBody>
      </p:sp>
      <p:sp>
        <p:nvSpPr>
          <p:cNvPr id="4" name="Date Placeholder 3"/>
          <p:cNvSpPr>
            <a:spLocks noGrp="1"/>
          </p:cNvSpPr>
          <p:nvPr>
            <p:ph type="dt" sz="half" idx="10"/>
          </p:nvPr>
        </p:nvSpPr>
        <p:spPr/>
        <p:txBody>
          <a:bodyPr/>
          <a:lstStyle/>
          <a:p>
            <a:fld id="{B3A8DEBF-A2CE-C244-BED3-223555B008BB}" type="datetime1">
              <a:rPr lang="en-US" smtClean="0"/>
              <a:t>12/31/21</a:t>
            </a:fld>
            <a:endParaRPr lang="en-US" dirty="0"/>
          </a:p>
        </p:txBody>
      </p:sp>
      <p:sp>
        <p:nvSpPr>
          <p:cNvPr id="5" name="Footer Placeholder 4"/>
          <p:cNvSpPr>
            <a:spLocks noGrp="1"/>
          </p:cNvSpPr>
          <p:nvPr>
            <p:ph type="ftr" sz="quarter" idx="11"/>
          </p:nvPr>
        </p:nvSpPr>
        <p:spPr/>
        <p:txBody>
          <a:bodyPr/>
          <a:lstStyle/>
          <a:p>
            <a:r>
              <a:rPr lang="en-US"/>
              <a:t>Infant and Young Child Feeding in Refugee Situations: </a:t>
            </a:r>
            <a:br>
              <a:rPr lang="en-US"/>
            </a:br>
            <a:r>
              <a:rPr lang="en-US"/>
              <a:t>A Multi-Sectoral Framework for Action</a:t>
            </a:r>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pic>
        <p:nvPicPr>
          <p:cNvPr id="9" name="Picture 8" descr="bluestrip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510087"/>
            <a:ext cx="9144000" cy="633413"/>
          </a:xfrm>
          <a:prstGeom prst="rect">
            <a:avLst/>
          </a:prstGeom>
        </p:spPr>
      </p:pic>
    </p:spTree>
    <p:extLst>
      <p:ext uri="{BB962C8B-B14F-4D97-AF65-F5344CB8AC3E}">
        <p14:creationId xmlns:p14="http://schemas.microsoft.com/office/powerpoint/2010/main" val="167564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9034" y="204348"/>
            <a:ext cx="8713090" cy="968351"/>
          </a:xfrm>
        </p:spPr>
        <p:txBody>
          <a:bodyPr anchor="ctr" anchorCtr="0"/>
          <a:lstStyle/>
          <a:p>
            <a:r>
              <a:rPr lang="en-US" dirty="0"/>
              <a:t>Click to edit title</a:t>
            </a:r>
          </a:p>
        </p:txBody>
      </p:sp>
      <p:sp>
        <p:nvSpPr>
          <p:cNvPr id="3" name="Content Placeholder 2"/>
          <p:cNvSpPr>
            <a:spLocks noGrp="1"/>
          </p:cNvSpPr>
          <p:nvPr>
            <p:ph idx="1" hasCustomPrompt="1"/>
          </p:nvPr>
        </p:nvSpPr>
        <p:spPr>
          <a:xfrm>
            <a:off x="209034" y="1299104"/>
            <a:ext cx="8713090" cy="3021510"/>
          </a:xfrm>
        </p:spPr>
        <p:txBody>
          <a:bodyPr/>
          <a:lstStyle>
            <a:lvl1pPr>
              <a:defRPr/>
            </a:lvl1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a:xfrm>
            <a:off x="209034" y="4854839"/>
            <a:ext cx="652270" cy="155916"/>
          </a:xfrm>
        </p:spPr>
        <p:txBody>
          <a:bodyPr/>
          <a:lstStyle/>
          <a:p>
            <a:fld id="{C38A13D5-1CCD-4D4D-9249-D7434AFEB0CE}" type="datetime1">
              <a:rPr lang="en-US" smtClean="0"/>
              <a:t>12/31/21</a:t>
            </a:fld>
            <a:endParaRPr lang="en-US"/>
          </a:p>
        </p:txBody>
      </p:sp>
      <p:sp>
        <p:nvSpPr>
          <p:cNvPr id="8" name="Footer Placeholder 4"/>
          <p:cNvSpPr>
            <a:spLocks noGrp="1"/>
          </p:cNvSpPr>
          <p:nvPr>
            <p:ph type="ftr" sz="quarter" idx="11"/>
          </p:nvPr>
        </p:nvSpPr>
        <p:spPr>
          <a:xfrm>
            <a:off x="209033" y="4594235"/>
            <a:ext cx="5509841" cy="227697"/>
          </a:xfrm>
        </p:spPr>
        <p:txBody>
          <a:bodyPr/>
          <a:lstStyle/>
          <a:p>
            <a:r>
              <a:rPr lang="en-US"/>
              <a:t>Infant and Young Child Feeding in Refugee Situations: </a:t>
            </a:r>
            <a:br>
              <a:rPr lang="en-US"/>
            </a:br>
            <a:r>
              <a:rPr lang="en-US"/>
              <a:t>A Multi-Sectoral Framework for Action</a:t>
            </a:r>
            <a:endParaRPr lang="en-US" dirty="0"/>
          </a:p>
        </p:txBody>
      </p:sp>
      <p:sp>
        <p:nvSpPr>
          <p:cNvPr id="9"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 Sub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9034" y="204348"/>
            <a:ext cx="8713090" cy="968351"/>
          </a:xfrm>
        </p:spPr>
        <p:txBody>
          <a:bodyPr anchor="ctr" anchorCtr="0"/>
          <a:lstStyle/>
          <a:p>
            <a:r>
              <a:rPr lang="en-US" dirty="0"/>
              <a:t>Click to edit title</a:t>
            </a:r>
          </a:p>
        </p:txBody>
      </p:sp>
      <p:sp>
        <p:nvSpPr>
          <p:cNvPr id="3" name="Content Placeholder 2"/>
          <p:cNvSpPr>
            <a:spLocks noGrp="1"/>
          </p:cNvSpPr>
          <p:nvPr>
            <p:ph idx="1" hasCustomPrompt="1"/>
          </p:nvPr>
        </p:nvSpPr>
        <p:spPr>
          <a:xfrm>
            <a:off x="209034" y="1791629"/>
            <a:ext cx="8713090" cy="2528984"/>
          </a:xfrm>
        </p:spPr>
        <p:txBody>
          <a:body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a:xfrm>
            <a:off x="209034" y="4854839"/>
            <a:ext cx="652270" cy="155916"/>
          </a:xfrm>
        </p:spPr>
        <p:txBody>
          <a:bodyPr/>
          <a:lstStyle/>
          <a:p>
            <a:fld id="{2A567D8F-7356-AB4A-83FF-FB4611DAF1ED}" type="datetime1">
              <a:rPr lang="en-US" smtClean="0"/>
              <a:t>12/31/21</a:t>
            </a:fld>
            <a:endParaRPr lang="en-US"/>
          </a:p>
        </p:txBody>
      </p:sp>
      <p:sp>
        <p:nvSpPr>
          <p:cNvPr id="8" name="Footer Placeholder 4"/>
          <p:cNvSpPr>
            <a:spLocks noGrp="1"/>
          </p:cNvSpPr>
          <p:nvPr>
            <p:ph type="ftr" sz="quarter" idx="11"/>
          </p:nvPr>
        </p:nvSpPr>
        <p:spPr>
          <a:xfrm>
            <a:off x="209033" y="4594235"/>
            <a:ext cx="5486593" cy="227697"/>
          </a:xfrm>
        </p:spPr>
        <p:txBody>
          <a:bodyPr/>
          <a:lstStyle/>
          <a:p>
            <a:r>
              <a:rPr lang="en-US"/>
              <a:t>Infant and Young Child Feeding in Refugee Situations: </a:t>
            </a:r>
            <a:br>
              <a:rPr lang="en-US"/>
            </a:br>
            <a:r>
              <a:rPr lang="en-US"/>
              <a:t>A Multi-Sectoral Framework for Action</a:t>
            </a:r>
            <a:endParaRPr lang="en-US" dirty="0"/>
          </a:p>
        </p:txBody>
      </p:sp>
      <p:sp>
        <p:nvSpPr>
          <p:cNvPr id="9"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
        <p:nvSpPr>
          <p:cNvPr id="10" name="Subtitle 2"/>
          <p:cNvSpPr>
            <a:spLocks noGrp="1"/>
          </p:cNvSpPr>
          <p:nvPr>
            <p:ph type="subTitle" idx="13" hasCustomPrompt="1"/>
          </p:nvPr>
        </p:nvSpPr>
        <p:spPr>
          <a:xfrm>
            <a:off x="209034" y="1205606"/>
            <a:ext cx="8713090" cy="553116"/>
          </a:xfrm>
        </p:spPr>
        <p:txBody>
          <a:bodyPr tIns="0" bIns="0" anchor="t" anchorCtr="0">
            <a:normAutofit/>
          </a:bodyPr>
          <a:lstStyle>
            <a:lvl1pPr marL="0" indent="0" algn="l">
              <a:spcBef>
                <a:spcPts val="0"/>
              </a:spcBef>
              <a:buNone/>
              <a:defRPr sz="2400" b="0">
                <a:solidFill>
                  <a:srgbClr val="0072B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subtitle</a:t>
            </a:r>
          </a:p>
        </p:txBody>
      </p:sp>
    </p:spTree>
    <p:extLst>
      <p:ext uri="{BB962C8B-B14F-4D97-AF65-F5344CB8AC3E}">
        <p14:creationId xmlns:p14="http://schemas.microsoft.com/office/powerpoint/2010/main" val="231786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 No Foot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94982" y="204348"/>
            <a:ext cx="8767483" cy="968351"/>
          </a:xfrm>
        </p:spPr>
        <p:txBody>
          <a:bodyPr anchor="ctr" anchorCtr="0"/>
          <a:lstStyle/>
          <a:p>
            <a:r>
              <a:rPr lang="en-US" dirty="0"/>
              <a:t>Click to edit title</a:t>
            </a:r>
          </a:p>
        </p:txBody>
      </p:sp>
      <p:sp>
        <p:nvSpPr>
          <p:cNvPr id="3" name="Content Placeholder 2"/>
          <p:cNvSpPr>
            <a:spLocks noGrp="1"/>
          </p:cNvSpPr>
          <p:nvPr>
            <p:ph idx="1" hasCustomPrompt="1"/>
          </p:nvPr>
        </p:nvSpPr>
        <p:spPr>
          <a:xfrm>
            <a:off x="194982" y="1299104"/>
            <a:ext cx="8767483" cy="3021510"/>
          </a:xfrm>
        </p:spPr>
        <p:txBody>
          <a:bodyPr/>
          <a:lstStyle>
            <a:lvl1pPr>
              <a:defRPr baseline="0"/>
            </a:lvl1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887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Ima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0"/>
            <a:ext cx="9144000" cy="4510087"/>
          </a:xfrm>
          <a:solidFill>
            <a:schemeClr val="bg1">
              <a:lumMod val="50000"/>
            </a:schemeClr>
          </a:solidFill>
        </p:spPr>
        <p:txBody>
          <a:bodyPr>
            <a:normAutofit/>
          </a:bodyPr>
          <a:lstStyle>
            <a:lvl1pPr marL="0" indent="0" algn="ctr">
              <a:buFontTx/>
              <a:buNone/>
              <a:defRPr sz="2000" baseline="0">
                <a:solidFill>
                  <a:schemeClr val="tx2"/>
                </a:solidFill>
              </a:defRPr>
            </a:lvl1pPr>
          </a:lstStyle>
          <a:p>
            <a:r>
              <a:rPr lang="en-US" dirty="0"/>
              <a:t>Drag background image here or click icon to add</a:t>
            </a:r>
          </a:p>
        </p:txBody>
      </p:sp>
      <p:sp>
        <p:nvSpPr>
          <p:cNvPr id="2" name="Title 1"/>
          <p:cNvSpPr>
            <a:spLocks noGrp="1"/>
          </p:cNvSpPr>
          <p:nvPr>
            <p:ph type="ctrTitle" hasCustomPrompt="1"/>
          </p:nvPr>
        </p:nvSpPr>
        <p:spPr>
          <a:xfrm>
            <a:off x="188259" y="488987"/>
            <a:ext cx="8780929" cy="2058093"/>
          </a:xfrm>
        </p:spPr>
        <p:txBody>
          <a:bodyPr tIns="0" bIns="0" anchor="b" anchorCtr="0">
            <a:noAutofit/>
          </a:bodyPr>
          <a:lstStyle>
            <a:lvl1pPr algn="ctr">
              <a:defRPr sz="4400" b="1">
                <a:solidFill>
                  <a:schemeClr val="tx2"/>
                </a:solidFill>
              </a:defRPr>
            </a:lvl1pPr>
          </a:lstStyle>
          <a:p>
            <a:r>
              <a:rPr lang="en-US" dirty="0"/>
              <a:t>Click to edit title</a:t>
            </a:r>
          </a:p>
        </p:txBody>
      </p:sp>
      <p:sp>
        <p:nvSpPr>
          <p:cNvPr id="3" name="Subtitle 2"/>
          <p:cNvSpPr>
            <a:spLocks noGrp="1"/>
          </p:cNvSpPr>
          <p:nvPr>
            <p:ph type="subTitle" idx="1"/>
          </p:nvPr>
        </p:nvSpPr>
        <p:spPr>
          <a:xfrm>
            <a:off x="188259" y="2659180"/>
            <a:ext cx="8780929" cy="1445895"/>
          </a:xfrm>
        </p:spPr>
        <p:txBody>
          <a:bodyPr tIns="0" bIns="0">
            <a:normAutofit/>
          </a:bodyPr>
          <a:lstStyle>
            <a:lvl1pPr marL="0" indent="0" algn="ctr">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194296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4303" y="2130362"/>
            <a:ext cx="7905381" cy="1021556"/>
          </a:xfrm>
        </p:spPr>
        <p:txBody>
          <a:bodyPr anchor="t"/>
          <a:lstStyle>
            <a:lvl1pPr algn="l">
              <a:defRPr sz="4000" b="1" cap="none"/>
            </a:lvl1pPr>
          </a:lstStyle>
          <a:p>
            <a:r>
              <a:rPr lang="en-US" dirty="0"/>
              <a:t>Click to edit title</a:t>
            </a:r>
          </a:p>
        </p:txBody>
      </p:sp>
      <p:sp>
        <p:nvSpPr>
          <p:cNvPr id="3" name="Text Placeholder 2"/>
          <p:cNvSpPr>
            <a:spLocks noGrp="1"/>
          </p:cNvSpPr>
          <p:nvPr>
            <p:ph type="body" idx="1"/>
          </p:nvPr>
        </p:nvSpPr>
        <p:spPr>
          <a:xfrm>
            <a:off x="604303" y="924940"/>
            <a:ext cx="7905381" cy="1125140"/>
          </a:xfrm>
        </p:spPr>
        <p:txBody>
          <a:bodyPr lIns="0" tIns="0" rIns="0" bIns="0" anchor="b">
            <a:normAutofit/>
          </a:bodyPr>
          <a:lstStyle>
            <a:lvl1pPr marL="0" indent="0">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a:xfrm>
            <a:off x="209034" y="4854839"/>
            <a:ext cx="652270" cy="155916"/>
          </a:xfrm>
        </p:spPr>
        <p:txBody>
          <a:bodyPr/>
          <a:lstStyle/>
          <a:p>
            <a:fld id="{C03E2D64-CE9A-A34D-AB45-2D331FDF6850}" type="datetime1">
              <a:rPr lang="en-US" smtClean="0"/>
              <a:t>12/31/21</a:t>
            </a:fld>
            <a:endParaRPr lang="en-US"/>
          </a:p>
        </p:txBody>
      </p:sp>
      <p:sp>
        <p:nvSpPr>
          <p:cNvPr id="8" name="Footer Placeholder 4"/>
          <p:cNvSpPr>
            <a:spLocks noGrp="1"/>
          </p:cNvSpPr>
          <p:nvPr>
            <p:ph type="ftr" sz="quarter" idx="11"/>
          </p:nvPr>
        </p:nvSpPr>
        <p:spPr>
          <a:xfrm>
            <a:off x="209033" y="4594235"/>
            <a:ext cx="5595081" cy="227697"/>
          </a:xfrm>
        </p:spPr>
        <p:txBody>
          <a:bodyPr/>
          <a:lstStyle/>
          <a:p>
            <a:r>
              <a:rPr lang="en-US"/>
              <a:t>Infant and Young Child Feeding in Refugee Situations: </a:t>
            </a:r>
            <a:br>
              <a:rPr lang="en-US"/>
            </a:br>
            <a:r>
              <a:rPr lang="en-US"/>
              <a:t>A Multi-Sectoral Framework for Action</a:t>
            </a:r>
            <a:endParaRPr lang="en-US" dirty="0"/>
          </a:p>
        </p:txBody>
      </p:sp>
      <p:sp>
        <p:nvSpPr>
          <p:cNvPr id="9"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Tw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9034" y="204348"/>
            <a:ext cx="8754312" cy="968351"/>
          </a:xfrm>
        </p:spPr>
        <p:txBody>
          <a:bodyPr anchor="ctr" anchorCtr="0"/>
          <a:lstStyle/>
          <a:p>
            <a:r>
              <a:rPr lang="en-US" dirty="0"/>
              <a:t>Click to edit title</a:t>
            </a:r>
          </a:p>
        </p:txBody>
      </p:sp>
      <p:sp>
        <p:nvSpPr>
          <p:cNvPr id="3" name="Content Placeholder 2"/>
          <p:cNvSpPr>
            <a:spLocks noGrp="1"/>
          </p:cNvSpPr>
          <p:nvPr>
            <p:ph sz="half" idx="1" hasCustomPrompt="1"/>
          </p:nvPr>
        </p:nvSpPr>
        <p:spPr>
          <a:xfrm>
            <a:off x="422257" y="1205606"/>
            <a:ext cx="4063388" cy="3181189"/>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58289" y="1205606"/>
            <a:ext cx="4093188" cy="3181189"/>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Date Placeholder 3"/>
          <p:cNvSpPr>
            <a:spLocks noGrp="1"/>
          </p:cNvSpPr>
          <p:nvPr>
            <p:ph type="dt" sz="half" idx="10"/>
          </p:nvPr>
        </p:nvSpPr>
        <p:spPr>
          <a:xfrm>
            <a:off x="209034" y="4854839"/>
            <a:ext cx="652270" cy="155916"/>
          </a:xfrm>
        </p:spPr>
        <p:txBody>
          <a:bodyPr/>
          <a:lstStyle/>
          <a:p>
            <a:fld id="{708DE70B-9773-7244-BB02-61627485ACDF}" type="datetime1">
              <a:rPr lang="en-US" smtClean="0"/>
              <a:t>12/31/21</a:t>
            </a:fld>
            <a:endParaRPr lang="en-US"/>
          </a:p>
        </p:txBody>
      </p:sp>
      <p:sp>
        <p:nvSpPr>
          <p:cNvPr id="12" name="Footer Placeholder 4"/>
          <p:cNvSpPr>
            <a:spLocks noGrp="1"/>
          </p:cNvSpPr>
          <p:nvPr>
            <p:ph type="ftr" sz="quarter" idx="11"/>
          </p:nvPr>
        </p:nvSpPr>
        <p:spPr>
          <a:xfrm>
            <a:off x="209034" y="4594235"/>
            <a:ext cx="5804308" cy="227697"/>
          </a:xfrm>
        </p:spPr>
        <p:txBody>
          <a:bodyPr/>
          <a:lstStyle/>
          <a:p>
            <a:r>
              <a:rPr lang="en-US"/>
              <a:t>Infant and Young Child Feeding in Refugee Situations: </a:t>
            </a:r>
            <a:br>
              <a:rPr lang="en-US"/>
            </a:br>
            <a:r>
              <a:rPr lang="en-US"/>
              <a:t>A Multi-Sectoral Framework for Action</a:t>
            </a:r>
            <a:endParaRPr lang="en-US" dirty="0"/>
          </a:p>
        </p:txBody>
      </p:sp>
      <p:sp>
        <p:nvSpPr>
          <p:cNvPr id="13"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wo Subtit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9034" y="204348"/>
            <a:ext cx="8754312" cy="968351"/>
          </a:xfrm>
        </p:spPr>
        <p:txBody>
          <a:bodyPr anchor="ctr" anchorCtr="0"/>
          <a:lstStyle/>
          <a:p>
            <a:r>
              <a:rPr lang="en-US" dirty="0"/>
              <a:t>Click to edit title</a:t>
            </a:r>
          </a:p>
        </p:txBody>
      </p:sp>
      <p:sp>
        <p:nvSpPr>
          <p:cNvPr id="3" name="Content Placeholder 2"/>
          <p:cNvSpPr>
            <a:spLocks noGrp="1"/>
          </p:cNvSpPr>
          <p:nvPr>
            <p:ph sz="half" idx="1" hasCustomPrompt="1"/>
          </p:nvPr>
        </p:nvSpPr>
        <p:spPr>
          <a:xfrm>
            <a:off x="422257" y="1791629"/>
            <a:ext cx="4063388" cy="259516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58289" y="1791629"/>
            <a:ext cx="4093188" cy="259516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text or select icon to add media</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Date Placeholder 3"/>
          <p:cNvSpPr>
            <a:spLocks noGrp="1"/>
          </p:cNvSpPr>
          <p:nvPr>
            <p:ph type="dt" sz="half" idx="10"/>
          </p:nvPr>
        </p:nvSpPr>
        <p:spPr>
          <a:xfrm>
            <a:off x="209034" y="4854839"/>
            <a:ext cx="652270" cy="155916"/>
          </a:xfrm>
        </p:spPr>
        <p:txBody>
          <a:bodyPr/>
          <a:lstStyle/>
          <a:p>
            <a:fld id="{7E68D7B7-73DC-6343-BF6D-3BE1C04413EA}" type="datetime1">
              <a:rPr lang="en-US" smtClean="0"/>
              <a:t>12/31/21</a:t>
            </a:fld>
            <a:endParaRPr lang="en-US"/>
          </a:p>
        </p:txBody>
      </p:sp>
      <p:sp>
        <p:nvSpPr>
          <p:cNvPr id="12" name="Footer Placeholder 4"/>
          <p:cNvSpPr>
            <a:spLocks noGrp="1"/>
          </p:cNvSpPr>
          <p:nvPr>
            <p:ph type="ftr" sz="quarter" idx="11"/>
          </p:nvPr>
        </p:nvSpPr>
        <p:spPr>
          <a:xfrm>
            <a:off x="209034" y="4594235"/>
            <a:ext cx="5664824" cy="227697"/>
          </a:xfrm>
        </p:spPr>
        <p:txBody>
          <a:bodyPr/>
          <a:lstStyle/>
          <a:p>
            <a:r>
              <a:rPr lang="en-US"/>
              <a:t>Infant and Young Child Feeding in Refugee Situations: </a:t>
            </a:r>
            <a:br>
              <a:rPr lang="en-US"/>
            </a:br>
            <a:r>
              <a:rPr lang="en-US"/>
              <a:t>A Multi-Sectoral Framework for Action</a:t>
            </a:r>
            <a:endParaRPr lang="en-US" dirty="0"/>
          </a:p>
        </p:txBody>
      </p:sp>
      <p:sp>
        <p:nvSpPr>
          <p:cNvPr id="13" name="Slide Number Placeholder 5"/>
          <p:cNvSpPr>
            <a:spLocks noGrp="1"/>
          </p:cNvSpPr>
          <p:nvPr>
            <p:ph type="sldNum" sz="quarter" idx="12"/>
          </p:nvPr>
        </p:nvSpPr>
        <p:spPr>
          <a:xfrm>
            <a:off x="861304" y="4854839"/>
            <a:ext cx="455188" cy="155916"/>
          </a:xfrm>
        </p:spPr>
        <p:txBody>
          <a:bodyPr/>
          <a:lstStyle/>
          <a:p>
            <a:fld id="{2066355A-084C-D24E-9AD2-7E4FC41EA627}" type="slidenum">
              <a:rPr lang="en-US" smtClean="0"/>
              <a:t>‹#›</a:t>
            </a:fld>
            <a:endParaRPr lang="en-US"/>
          </a:p>
        </p:txBody>
      </p:sp>
      <p:sp>
        <p:nvSpPr>
          <p:cNvPr id="14" name="Subtitle 2"/>
          <p:cNvSpPr>
            <a:spLocks noGrp="1"/>
          </p:cNvSpPr>
          <p:nvPr>
            <p:ph type="subTitle" idx="13" hasCustomPrompt="1"/>
          </p:nvPr>
        </p:nvSpPr>
        <p:spPr>
          <a:xfrm>
            <a:off x="422256" y="1205606"/>
            <a:ext cx="4063389" cy="553116"/>
          </a:xfrm>
        </p:spPr>
        <p:txBody>
          <a:bodyPr tIns="0" bIns="0" anchor="t" anchorCtr="0">
            <a:normAutofit/>
          </a:bodyPr>
          <a:lstStyle>
            <a:lvl1pPr marL="0" indent="0" algn="l">
              <a:spcBef>
                <a:spcPts val="0"/>
              </a:spcBef>
              <a:buNone/>
              <a:defRPr sz="2400" b="0">
                <a:solidFill>
                  <a:srgbClr val="0072B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subtitle</a:t>
            </a:r>
          </a:p>
        </p:txBody>
      </p:sp>
      <p:sp>
        <p:nvSpPr>
          <p:cNvPr id="21" name="Text Placeholder 20"/>
          <p:cNvSpPr>
            <a:spLocks noGrp="1"/>
          </p:cNvSpPr>
          <p:nvPr>
            <p:ph type="body" sz="quarter" idx="14" hasCustomPrompt="1"/>
          </p:nvPr>
        </p:nvSpPr>
        <p:spPr>
          <a:xfrm>
            <a:off x="4657725" y="1204913"/>
            <a:ext cx="4094163" cy="554037"/>
          </a:xfrm>
        </p:spPr>
        <p:txBody>
          <a:bodyPr anchor="t" anchorCtr="0"/>
          <a:lstStyle>
            <a:lvl1pPr marL="0" indent="0">
              <a:buNone/>
              <a:defRPr b="0" baseline="0">
                <a:solidFill>
                  <a:srgbClr val="0072BC"/>
                </a:solidFill>
              </a:defRPr>
            </a:lvl1pPr>
          </a:lstStyle>
          <a:p>
            <a:pPr lvl="0"/>
            <a:r>
              <a:rPr lang="en-US" dirty="0"/>
              <a:t>Click to edit subtitle</a:t>
            </a:r>
            <a:endParaRPr lang="en-GB" dirty="0"/>
          </a:p>
        </p:txBody>
      </p:sp>
    </p:spTree>
    <p:extLst>
      <p:ext uri="{BB962C8B-B14F-4D97-AF65-F5344CB8AC3E}">
        <p14:creationId xmlns:p14="http://schemas.microsoft.com/office/powerpoint/2010/main" val="4116329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9034" y="204348"/>
            <a:ext cx="8753431" cy="968351"/>
          </a:xfrm>
          <a:prstGeom prst="rect">
            <a:avLst/>
          </a:prstGeom>
        </p:spPr>
        <p:txBody>
          <a:bodyPr vert="horz" lIns="0" tIns="0" rIns="0" bIns="0" rtlCol="0" anchor="ctr" anchorCtr="0">
            <a:normAutofit/>
          </a:bodyPr>
          <a:lstStyle/>
          <a:p>
            <a:r>
              <a:rPr lang="en-US" dirty="0"/>
              <a:t>Click to edit title</a:t>
            </a:r>
          </a:p>
        </p:txBody>
      </p:sp>
      <p:sp>
        <p:nvSpPr>
          <p:cNvPr id="3" name="Text Placeholder 2"/>
          <p:cNvSpPr>
            <a:spLocks noGrp="1"/>
          </p:cNvSpPr>
          <p:nvPr>
            <p:ph type="body" idx="1"/>
          </p:nvPr>
        </p:nvSpPr>
        <p:spPr>
          <a:xfrm>
            <a:off x="209034" y="1299104"/>
            <a:ext cx="8753431" cy="3021510"/>
          </a:xfrm>
          <a:prstGeom prst="rect">
            <a:avLst/>
          </a:prstGeom>
        </p:spPr>
        <p:txBody>
          <a:bodyPr vert="horz" lIns="91440" tIns="45720" rIns="91440" bIns="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09034" y="4854839"/>
            <a:ext cx="652270" cy="155916"/>
          </a:xfrm>
          <a:prstGeom prst="rect">
            <a:avLst/>
          </a:prstGeom>
        </p:spPr>
        <p:txBody>
          <a:bodyPr vert="horz" lIns="0" tIns="0" rIns="0" bIns="0" rtlCol="0" anchor="t" anchorCtr="0"/>
          <a:lstStyle>
            <a:lvl1pPr algn="l">
              <a:defRPr sz="900">
                <a:solidFill>
                  <a:schemeClr val="bg1">
                    <a:lumMod val="50000"/>
                  </a:schemeClr>
                </a:solidFill>
              </a:defRPr>
            </a:lvl1pPr>
          </a:lstStyle>
          <a:p>
            <a:fld id="{EC865233-AEDD-2047-9660-53E49771DD7F}" type="datetime1">
              <a:rPr lang="en-US" smtClean="0"/>
              <a:t>12/31/21</a:t>
            </a:fld>
            <a:endParaRPr lang="en-US" dirty="0"/>
          </a:p>
        </p:txBody>
      </p:sp>
      <p:sp>
        <p:nvSpPr>
          <p:cNvPr id="5" name="Footer Placeholder 4"/>
          <p:cNvSpPr>
            <a:spLocks noGrp="1"/>
          </p:cNvSpPr>
          <p:nvPr>
            <p:ph type="ftr" sz="quarter" idx="3"/>
          </p:nvPr>
        </p:nvSpPr>
        <p:spPr>
          <a:xfrm>
            <a:off x="209034" y="4594235"/>
            <a:ext cx="6029034" cy="227697"/>
          </a:xfrm>
          <a:prstGeom prst="rect">
            <a:avLst/>
          </a:prstGeom>
        </p:spPr>
        <p:txBody>
          <a:bodyPr vert="horz" lIns="0" tIns="0" rIns="0" bIns="0" rtlCol="0" anchor="b" anchorCtr="0">
            <a:noAutofit/>
          </a:bodyPr>
          <a:lstStyle>
            <a:lvl1pPr algn="l">
              <a:defRPr sz="1000">
                <a:solidFill>
                  <a:schemeClr val="bg1">
                    <a:lumMod val="50000"/>
                  </a:schemeClr>
                </a:solidFill>
              </a:defRPr>
            </a:lvl1pPr>
          </a:lstStyle>
          <a:p>
            <a:r>
              <a:rPr lang="en-US" sz="1000"/>
              <a:t>Infant and Young Child Feeding in Refugee Situations: </a:t>
            </a:r>
            <a:br>
              <a:rPr lang="en-US" sz="1000"/>
            </a:br>
            <a:r>
              <a:rPr lang="en-US" sz="1000"/>
              <a:t>A Multi-Sectoral Framework for Action</a:t>
            </a:r>
            <a:endParaRPr lang="en-US" dirty="0"/>
          </a:p>
        </p:txBody>
      </p:sp>
      <p:sp>
        <p:nvSpPr>
          <p:cNvPr id="6" name="Slide Number Placeholder 5"/>
          <p:cNvSpPr>
            <a:spLocks noGrp="1"/>
          </p:cNvSpPr>
          <p:nvPr>
            <p:ph type="sldNum" sz="quarter" idx="4"/>
          </p:nvPr>
        </p:nvSpPr>
        <p:spPr>
          <a:xfrm>
            <a:off x="861304" y="4854839"/>
            <a:ext cx="455188" cy="155916"/>
          </a:xfrm>
          <a:prstGeom prst="rect">
            <a:avLst/>
          </a:prstGeom>
        </p:spPr>
        <p:txBody>
          <a:bodyPr vert="horz" lIns="0" tIns="0" rIns="91440" bIns="0" rtlCol="0" anchor="t" anchorCtr="0"/>
          <a:lstStyle>
            <a:lvl1pPr algn="l">
              <a:defRPr sz="900">
                <a:solidFill>
                  <a:schemeClr val="bg1">
                    <a:lumMod val="50000"/>
                  </a:schemeClr>
                </a:solidFill>
              </a:defRPr>
            </a:lvl1pPr>
          </a:lstStyle>
          <a:p>
            <a:fld id="{2066355A-084C-D24E-9AD2-7E4FC41EA627}" type="slidenum">
              <a:rPr lang="en-US" smtClean="0"/>
              <a:pPr/>
              <a:t>‹#›</a:t>
            </a:fld>
            <a:endParaRPr lang="en-US"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70" r:id="rId2"/>
    <p:sldLayoutId id="2147493457" r:id="rId3"/>
    <p:sldLayoutId id="2147493472" r:id="rId4"/>
    <p:sldLayoutId id="2147493471" r:id="rId5"/>
    <p:sldLayoutId id="2147493467" r:id="rId6"/>
    <p:sldLayoutId id="2147493458" r:id="rId7"/>
    <p:sldLayoutId id="2147493459" r:id="rId8"/>
    <p:sldLayoutId id="2147493473" r:id="rId9"/>
    <p:sldLayoutId id="2147493460" r:id="rId10"/>
    <p:sldLayoutId id="2147493468" r:id="rId11"/>
    <p:sldLayoutId id="2147493469" r:id="rId12"/>
    <p:sldLayoutId id="2147493463" r:id="rId13"/>
    <p:sldLayoutId id="2147493464" r:id="rId14"/>
    <p:sldLayoutId id="2147493461" r:id="rId15"/>
    <p:sldLayoutId id="2147493462" r:id="rId16"/>
    <p:sldLayoutId id="2147493465" r:id="rId17"/>
    <p:sldLayoutId id="2147493466" r:id="rId18"/>
  </p:sldLayoutIdLst>
  <p:hf sldNum="0" hdr="0" dt="0"/>
  <p:txStyles>
    <p:titleStyle>
      <a:lvl1pPr algn="l" defTabSz="4572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342900" indent="-342900" algn="l" defTabSz="457200" rtl="0" eaLnBrk="1" latinLnBrk="0" hangingPunct="1">
        <a:spcBef>
          <a:spcPct val="20000"/>
        </a:spcBef>
        <a:buClr>
          <a:schemeClr val="accent1"/>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chemeClr val="accent1"/>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chemeClr val="accent1"/>
        </a:buClr>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ideo" Target="https://www.youtube.com/embed/biQC7HXMkWA" TargetMode="Externa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ideo" Target="https://www.youtube.com/embed/FZKCrTN3DF4" TargetMode="Externa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s://iycfehub.org/infant-and-young-child-feeding-framework/" TargetMode="External"/><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video" Target="https://www.youtube.com/embed/Bj3Z_ksP8nU"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nchorCtr="0"/>
          <a:lstStyle/>
          <a:p>
            <a:r>
              <a:rPr lang="en-US" sz="3600" dirty="0"/>
              <a:t>Infant and Young Child Feeding in Refugee Situations: </a:t>
            </a:r>
            <a:br>
              <a:rPr lang="en-US" sz="3600" dirty="0"/>
            </a:br>
            <a:r>
              <a:rPr lang="en-US" sz="3600" dirty="0"/>
              <a:t>A Multi-Sectoral Framework for Action</a:t>
            </a:r>
            <a:endParaRPr lang="en-GB" sz="3600" dirty="0"/>
          </a:p>
        </p:txBody>
      </p:sp>
      <p:pic>
        <p:nvPicPr>
          <p:cNvPr id="5" name="Picture 2">
            <a:extLst>
              <a:ext uri="{FF2B5EF4-FFF2-40B4-BE49-F238E27FC236}">
                <a16:creationId xmlns:a16="http://schemas.microsoft.com/office/drawing/2014/main" id="{0D7F5D30-D453-B643-8052-1E129B4EDEAA}"/>
              </a:ext>
            </a:extLst>
          </p:cNvPr>
          <p:cNvPicPr>
            <a:picLocks noChangeAspect="1" noChangeArrowheads="1"/>
          </p:cNvPicPr>
          <p:nvPr/>
        </p:nvPicPr>
        <p:blipFill rotWithShape="1">
          <a:blip r:embed="rId2"/>
          <a:srcRect l="1268" t="22202" r="1004" b="22467"/>
          <a:stretch/>
        </p:blipFill>
        <p:spPr bwMode="auto">
          <a:xfrm>
            <a:off x="161925" y="1819703"/>
            <a:ext cx="8820150" cy="25470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1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A695318C-D5CF-A746-BD96-EEF93827F42A}"/>
              </a:ext>
            </a:extLst>
          </p:cNvPr>
          <p:cNvPicPr>
            <a:picLocks noGrp="1" noChangeAspect="1"/>
          </p:cNvPicPr>
          <p:nvPr>
            <p:ph type="pic" sz="quarter" idx="13"/>
          </p:nvPr>
        </p:nvPicPr>
        <p:blipFill rotWithShape="1">
          <a:blip r:embed="rId3" cstate="email">
            <a:extLst>
              <a:ext uri="{28A0092B-C50C-407E-A947-70E740481C1C}">
                <a14:useLocalDpi xmlns:a14="http://schemas.microsoft.com/office/drawing/2010/main"/>
              </a:ext>
            </a:extLst>
          </a:blip>
          <a:srcRect t="12879" b="12879"/>
          <a:stretch/>
        </p:blipFill>
        <p:spPr>
          <a:prstGeom prst="rect">
            <a:avLst/>
          </a:prstGeom>
        </p:spPr>
      </p:pic>
      <p:sp>
        <p:nvSpPr>
          <p:cNvPr id="5" name="Text Placeholder 4">
            <a:extLst>
              <a:ext uri="{FF2B5EF4-FFF2-40B4-BE49-F238E27FC236}">
                <a16:creationId xmlns:a16="http://schemas.microsoft.com/office/drawing/2014/main" id="{A3E0D914-7CBF-E249-A0B5-CCB3B42C3F14}"/>
              </a:ext>
            </a:extLst>
          </p:cNvPr>
          <p:cNvSpPr>
            <a:spLocks noGrp="1"/>
          </p:cNvSpPr>
          <p:nvPr>
            <p:ph type="subTitle" idx="1"/>
          </p:nvPr>
        </p:nvSpPr>
        <p:spPr>
          <a:xfrm>
            <a:off x="188259" y="3078480"/>
            <a:ext cx="8780929" cy="1026595"/>
          </a:xfrm>
          <a:solidFill>
            <a:schemeClr val="bg2"/>
          </a:solidFill>
        </p:spPr>
        <p:txBody>
          <a:bodyPr>
            <a:normAutofit/>
          </a:bodyPr>
          <a:lstStyle/>
          <a:p>
            <a:r>
              <a:rPr lang="en-US" sz="2000" dirty="0">
                <a:solidFill>
                  <a:schemeClr val="bg1"/>
                </a:solidFill>
              </a:rPr>
              <a:t>The framework provides guidance to </a:t>
            </a:r>
            <a:r>
              <a:rPr lang="en-US" sz="2000" b="1" u="sng" dirty="0">
                <a:solidFill>
                  <a:schemeClr val="bg1"/>
                </a:solidFill>
              </a:rPr>
              <a:t>managers and technical staff</a:t>
            </a:r>
            <a:r>
              <a:rPr lang="en-US" sz="2000" dirty="0">
                <a:solidFill>
                  <a:schemeClr val="bg1"/>
                </a:solidFill>
              </a:rPr>
              <a:t> </a:t>
            </a:r>
            <a:r>
              <a:rPr lang="en-US" sz="2000" b="1" u="sng" dirty="0">
                <a:solidFill>
                  <a:schemeClr val="bg1"/>
                </a:solidFill>
              </a:rPr>
              <a:t>across sectors</a:t>
            </a:r>
            <a:r>
              <a:rPr lang="en-US" sz="2000" dirty="0">
                <a:solidFill>
                  <a:schemeClr val="bg1"/>
                </a:solidFill>
              </a:rPr>
              <a:t> on what needs to be considered to create an </a:t>
            </a:r>
            <a:r>
              <a:rPr lang="en-US" sz="2000" b="1" u="sng" dirty="0">
                <a:solidFill>
                  <a:schemeClr val="bg1"/>
                </a:solidFill>
              </a:rPr>
              <a:t>IYCF friendly environment</a:t>
            </a:r>
            <a:r>
              <a:rPr lang="en-US" sz="2000" b="1" dirty="0">
                <a:solidFill>
                  <a:schemeClr val="bg1"/>
                </a:solidFill>
              </a:rPr>
              <a:t> </a:t>
            </a:r>
            <a:r>
              <a:rPr lang="en-US" sz="2000" dirty="0">
                <a:solidFill>
                  <a:schemeClr val="bg1"/>
                </a:solidFill>
              </a:rPr>
              <a:t>and facilitate </a:t>
            </a:r>
            <a:r>
              <a:rPr lang="en-US" sz="2000" b="1" u="sng" dirty="0">
                <a:solidFill>
                  <a:schemeClr val="bg1"/>
                </a:solidFill>
              </a:rPr>
              <a:t>optimal IYCF</a:t>
            </a:r>
            <a:r>
              <a:rPr lang="en-US" sz="2000" b="1" dirty="0">
                <a:solidFill>
                  <a:schemeClr val="bg1"/>
                </a:solidFill>
              </a:rPr>
              <a:t> </a:t>
            </a:r>
            <a:r>
              <a:rPr lang="en-US" sz="2000" dirty="0">
                <a:solidFill>
                  <a:schemeClr val="bg1"/>
                </a:solidFill>
              </a:rPr>
              <a:t>and </a:t>
            </a:r>
            <a:r>
              <a:rPr lang="en-US" sz="2000" b="1" u="sng" dirty="0">
                <a:solidFill>
                  <a:schemeClr val="bg1"/>
                </a:solidFill>
              </a:rPr>
              <a:t>child survival</a:t>
            </a:r>
            <a:r>
              <a:rPr lang="en-US" sz="2000" dirty="0">
                <a:solidFill>
                  <a:schemeClr val="bg1"/>
                </a:solidFill>
              </a:rPr>
              <a:t>. </a:t>
            </a:r>
          </a:p>
          <a:p>
            <a:endParaRPr lang="en-US" dirty="0"/>
          </a:p>
        </p:txBody>
      </p:sp>
    </p:spTree>
    <p:extLst>
      <p:ext uri="{BB962C8B-B14F-4D97-AF65-F5344CB8AC3E}">
        <p14:creationId xmlns:p14="http://schemas.microsoft.com/office/powerpoint/2010/main" val="68333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9069DF-395F-7C46-9BA0-8B4435AD1FA0}"/>
              </a:ext>
            </a:extLst>
          </p:cNvPr>
          <p:cNvSpPr>
            <a:spLocks noGrp="1"/>
          </p:cNvSpPr>
          <p:nvPr>
            <p:ph type="title"/>
          </p:nvPr>
        </p:nvSpPr>
        <p:spPr>
          <a:xfrm>
            <a:off x="209034" y="204348"/>
            <a:ext cx="8713090" cy="968351"/>
          </a:xfrm>
        </p:spPr>
        <p:txBody>
          <a:bodyPr/>
          <a:lstStyle/>
          <a:p>
            <a:r>
              <a:rPr lang="en-US" dirty="0"/>
              <a:t>IYCF Framework Orientation Video	</a:t>
            </a:r>
          </a:p>
        </p:txBody>
      </p:sp>
      <p:pic>
        <p:nvPicPr>
          <p:cNvPr id="6" name="biQC7HXMkWA">
            <a:extLst>
              <a:ext uri="{FF2B5EF4-FFF2-40B4-BE49-F238E27FC236}">
                <a16:creationId xmlns:a16="http://schemas.microsoft.com/office/drawing/2014/main" id="{77FD42F2-ECA0-DA46-A655-C4740E4E0012}"/>
              </a:ext>
            </a:extLst>
          </p:cNvPr>
          <p:cNvPicPr>
            <a:picLocks noGrp="1" noRot="1" noChangeAspect="1"/>
          </p:cNvPicPr>
          <p:nvPr>
            <p:ph idx="1"/>
            <a:videoFile r:link="rId1"/>
          </p:nvPr>
        </p:nvPicPr>
        <p:blipFill>
          <a:blip r:embed="rId4"/>
          <a:stretch>
            <a:fillRect/>
          </a:stretch>
        </p:blipFill>
        <p:spPr>
          <a:xfrm>
            <a:off x="2279650" y="1173163"/>
            <a:ext cx="5202912" cy="2919412"/>
          </a:xfrm>
        </p:spPr>
      </p:pic>
      <p:sp>
        <p:nvSpPr>
          <p:cNvPr id="2" name="Footer Placeholder 1">
            <a:extLst>
              <a:ext uri="{FF2B5EF4-FFF2-40B4-BE49-F238E27FC236}">
                <a16:creationId xmlns:a16="http://schemas.microsoft.com/office/drawing/2014/main" id="{208FCB14-9289-F345-A628-9FD2DF5AC7F9}"/>
              </a:ext>
            </a:extLst>
          </p:cNvPr>
          <p:cNvSpPr>
            <a:spLocks noGrp="1"/>
          </p:cNvSpPr>
          <p:nvPr>
            <p:ph type="ftr" sz="quarter" idx="11"/>
          </p:nvPr>
        </p:nvSpPr>
        <p:spPr>
          <a:xfrm>
            <a:off x="209033" y="4594235"/>
            <a:ext cx="5509841" cy="227697"/>
          </a:xfrm>
        </p:spPr>
        <p:txBody>
          <a:bodyPr/>
          <a:lstStyle/>
          <a:p>
            <a:r>
              <a:rPr lang="en-US"/>
              <a:t>Infant and Young Child Feeding in Refugee Situations: A Multi-Sectoral Framework for Action</a:t>
            </a:r>
            <a:endParaRPr lang="en-US" dirty="0"/>
          </a:p>
        </p:txBody>
      </p:sp>
    </p:spTree>
    <p:extLst>
      <p:ext uri="{BB962C8B-B14F-4D97-AF65-F5344CB8AC3E}">
        <p14:creationId xmlns:p14="http://schemas.microsoft.com/office/powerpoint/2010/main" val="1869023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2ACC317-D067-DE4F-9507-3E08FEFAAA91}"/>
              </a:ext>
            </a:extLst>
          </p:cNvPr>
          <p:cNvSpPr>
            <a:spLocks noGrp="1"/>
          </p:cNvSpPr>
          <p:nvPr>
            <p:ph type="ftr" sz="quarter" idx="11"/>
          </p:nvPr>
        </p:nvSpPr>
        <p:spPr/>
        <p:txBody>
          <a:bodyPr/>
          <a:lstStyle/>
          <a:p>
            <a:r>
              <a:rPr lang="en-US" dirty="0"/>
              <a:t>Infant and Young Child Feeding in Refugee Situations: A Multi-Sectoral Framework for Action</a:t>
            </a:r>
          </a:p>
        </p:txBody>
      </p:sp>
      <p:sp>
        <p:nvSpPr>
          <p:cNvPr id="13" name="Title 3">
            <a:extLst>
              <a:ext uri="{FF2B5EF4-FFF2-40B4-BE49-F238E27FC236}">
                <a16:creationId xmlns:a16="http://schemas.microsoft.com/office/drawing/2014/main" id="{0C322CB1-D837-1D49-8CCA-D951DEA121D0}"/>
              </a:ext>
            </a:extLst>
          </p:cNvPr>
          <p:cNvSpPr>
            <a:spLocks noGrp="1"/>
          </p:cNvSpPr>
          <p:nvPr>
            <p:ph type="title"/>
          </p:nvPr>
        </p:nvSpPr>
        <p:spPr>
          <a:xfrm>
            <a:off x="209034" y="204348"/>
            <a:ext cx="8713090" cy="968351"/>
          </a:xfrm>
        </p:spPr>
        <p:txBody>
          <a:bodyPr>
            <a:noAutofit/>
          </a:bodyPr>
          <a:lstStyle/>
          <a:p>
            <a:r>
              <a:rPr lang="en-US" dirty="0"/>
              <a:t>IYCF Framework: A Multi-sectoral Framework for Action</a:t>
            </a:r>
          </a:p>
        </p:txBody>
      </p:sp>
      <p:sp>
        <p:nvSpPr>
          <p:cNvPr id="14" name="Content Placeholder 4">
            <a:extLst>
              <a:ext uri="{FF2B5EF4-FFF2-40B4-BE49-F238E27FC236}">
                <a16:creationId xmlns:a16="http://schemas.microsoft.com/office/drawing/2014/main" id="{3336A361-B8F8-654D-A132-A7C2299F1136}"/>
              </a:ext>
            </a:extLst>
          </p:cNvPr>
          <p:cNvSpPr>
            <a:spLocks noGrp="1"/>
          </p:cNvSpPr>
          <p:nvPr>
            <p:ph idx="1"/>
          </p:nvPr>
        </p:nvSpPr>
        <p:spPr>
          <a:xfrm>
            <a:off x="209550" y="1298575"/>
            <a:ext cx="5325618" cy="3022600"/>
          </a:xfrm>
        </p:spPr>
        <p:txBody>
          <a:bodyPr>
            <a:normAutofit fontScale="77500" lnSpcReduction="20000"/>
          </a:bodyPr>
          <a:lstStyle/>
          <a:p>
            <a:pPr lvl="0"/>
            <a:r>
              <a:rPr lang="en-US" dirty="0">
                <a:solidFill>
                  <a:schemeClr val="bg2"/>
                </a:solidFill>
              </a:rPr>
              <a:t>Action 1:  </a:t>
            </a:r>
            <a:r>
              <a:rPr lang="en-US" dirty="0"/>
              <a:t>Advocate for relevant stakeholders to consider IYCF</a:t>
            </a:r>
          </a:p>
          <a:p>
            <a:pPr lvl="0"/>
            <a:r>
              <a:rPr lang="en-US" dirty="0">
                <a:solidFill>
                  <a:schemeClr val="bg2"/>
                </a:solidFill>
              </a:rPr>
              <a:t>Action 2: </a:t>
            </a:r>
            <a:r>
              <a:rPr lang="en-US" dirty="0"/>
              <a:t>Mobilize resources for IYCF </a:t>
            </a:r>
          </a:p>
          <a:p>
            <a:pPr lvl="0"/>
            <a:r>
              <a:rPr lang="en-US" dirty="0">
                <a:solidFill>
                  <a:schemeClr val="bg2"/>
                </a:solidFill>
              </a:rPr>
              <a:t>Action 3: </a:t>
            </a:r>
            <a:r>
              <a:rPr lang="en-US" dirty="0"/>
              <a:t>Endorse key policies and adhere to operational standards</a:t>
            </a:r>
          </a:p>
          <a:p>
            <a:pPr lvl="0"/>
            <a:r>
              <a:rPr lang="en-US" dirty="0">
                <a:solidFill>
                  <a:schemeClr val="bg2"/>
                </a:solidFill>
              </a:rPr>
              <a:t>Action 4: </a:t>
            </a:r>
            <a:r>
              <a:rPr lang="en-US" dirty="0"/>
              <a:t>Select appropriate IYCF activities</a:t>
            </a:r>
          </a:p>
          <a:p>
            <a:pPr lvl="0"/>
            <a:r>
              <a:rPr lang="en-US" dirty="0">
                <a:solidFill>
                  <a:schemeClr val="bg2"/>
                </a:solidFill>
              </a:rPr>
              <a:t>Action 5: </a:t>
            </a:r>
            <a:r>
              <a:rPr lang="en-US" dirty="0"/>
              <a:t>Integrate IYCF with other sectors</a:t>
            </a:r>
          </a:p>
          <a:p>
            <a:pPr lvl="0"/>
            <a:r>
              <a:rPr lang="en-US" dirty="0">
                <a:solidFill>
                  <a:schemeClr val="bg2"/>
                </a:solidFill>
              </a:rPr>
              <a:t>Action 6: </a:t>
            </a:r>
            <a:r>
              <a:rPr lang="en-US" dirty="0"/>
              <a:t>Coordinate IYCF-sensitive activities</a:t>
            </a:r>
          </a:p>
          <a:p>
            <a:pPr lvl="0"/>
            <a:r>
              <a:rPr lang="en-US" dirty="0">
                <a:solidFill>
                  <a:schemeClr val="bg2"/>
                </a:solidFill>
              </a:rPr>
              <a:t>Action 7: </a:t>
            </a:r>
            <a:r>
              <a:rPr lang="en-US" dirty="0"/>
              <a:t>Implement monitoring, evaluation, accountability and learning</a:t>
            </a:r>
          </a:p>
        </p:txBody>
      </p:sp>
      <p:pic>
        <p:nvPicPr>
          <p:cNvPr id="15" name="Content Placeholder 7">
            <a:extLst>
              <a:ext uri="{FF2B5EF4-FFF2-40B4-BE49-F238E27FC236}">
                <a16:creationId xmlns:a16="http://schemas.microsoft.com/office/drawing/2014/main" id="{FDB0FFF8-729B-EB4F-A6D6-396A79F03608}"/>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2753" b="2753"/>
          <a:stretch/>
        </p:blipFill>
        <p:spPr>
          <a:xfrm>
            <a:off x="5732463" y="1173163"/>
            <a:ext cx="3189287" cy="3167062"/>
          </a:xfrm>
          <a:prstGeom prst="rect">
            <a:avLst/>
          </a:prstGeom>
        </p:spPr>
      </p:pic>
    </p:spTree>
    <p:extLst>
      <p:ext uri="{BB962C8B-B14F-4D97-AF65-F5344CB8AC3E}">
        <p14:creationId xmlns:p14="http://schemas.microsoft.com/office/powerpoint/2010/main" val="4220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67A18C-8906-F640-B520-5D790A192225}"/>
              </a:ext>
            </a:extLst>
          </p:cNvPr>
          <p:cNvSpPr>
            <a:spLocks noGrp="1"/>
          </p:cNvSpPr>
          <p:nvPr>
            <p:ph type="title"/>
          </p:nvPr>
        </p:nvSpPr>
        <p:spPr>
          <a:xfrm>
            <a:off x="209034" y="204348"/>
            <a:ext cx="8713090" cy="968351"/>
          </a:xfrm>
        </p:spPr>
        <p:txBody>
          <a:bodyPr/>
          <a:lstStyle/>
          <a:p>
            <a:r>
              <a:rPr lang="en-US" dirty="0"/>
              <a:t>IYCF Framework:</a:t>
            </a:r>
          </a:p>
        </p:txBody>
      </p:sp>
      <p:sp>
        <p:nvSpPr>
          <p:cNvPr id="5" name="Content Placeholder 4">
            <a:extLst>
              <a:ext uri="{FF2B5EF4-FFF2-40B4-BE49-F238E27FC236}">
                <a16:creationId xmlns:a16="http://schemas.microsoft.com/office/drawing/2014/main" id="{0E7365CC-3EAE-C14C-B72B-05C74A867AA7}"/>
              </a:ext>
            </a:extLst>
          </p:cNvPr>
          <p:cNvSpPr>
            <a:spLocks noGrp="1"/>
          </p:cNvSpPr>
          <p:nvPr>
            <p:ph idx="1"/>
          </p:nvPr>
        </p:nvSpPr>
        <p:spPr>
          <a:xfrm>
            <a:off x="209034" y="1791629"/>
            <a:ext cx="8713090" cy="2528984"/>
          </a:xfrm>
        </p:spPr>
        <p:txBody>
          <a:bodyPr>
            <a:normAutofit fontScale="55000" lnSpcReduction="20000"/>
          </a:bodyPr>
          <a:lstStyle/>
          <a:p>
            <a:r>
              <a:rPr lang="en-US" dirty="0"/>
              <a:t>Piloted in 2015: </a:t>
            </a:r>
          </a:p>
          <a:p>
            <a:pPr lvl="1"/>
            <a:r>
              <a:rPr lang="en-US" dirty="0"/>
              <a:t>Kenya (Dadaab), Bangladesh (Cox Bazaar) and Jordan (</a:t>
            </a:r>
            <a:r>
              <a:rPr lang="en-US" dirty="0" err="1"/>
              <a:t>Za’atari</a:t>
            </a:r>
            <a:r>
              <a:rPr lang="en-US" dirty="0"/>
              <a:t>)</a:t>
            </a:r>
          </a:p>
          <a:p>
            <a:r>
              <a:rPr lang="en-US" dirty="0"/>
              <a:t>East Africa Regional Roll Out in 2017/8: </a:t>
            </a:r>
          </a:p>
          <a:p>
            <a:pPr lvl="1"/>
            <a:r>
              <a:rPr lang="en-US" dirty="0"/>
              <a:t>Kenya (Kakuma), Ethiopia (</a:t>
            </a:r>
            <a:r>
              <a:rPr lang="en-US" dirty="0" err="1"/>
              <a:t>Gambella</a:t>
            </a:r>
            <a:r>
              <a:rPr lang="en-US" dirty="0"/>
              <a:t>), and Uganda (</a:t>
            </a:r>
            <a:r>
              <a:rPr lang="en-US" dirty="0" err="1"/>
              <a:t>Yumbe</a:t>
            </a:r>
            <a:r>
              <a:rPr lang="en-US" dirty="0"/>
              <a:t>,  </a:t>
            </a:r>
            <a:r>
              <a:rPr lang="en-US" dirty="0" err="1"/>
              <a:t>Arua</a:t>
            </a:r>
            <a:r>
              <a:rPr lang="en-US" dirty="0"/>
              <a:t>)</a:t>
            </a:r>
          </a:p>
          <a:p>
            <a:r>
              <a:rPr lang="en-US" dirty="0"/>
              <a:t>First phase emergency roll out 2017: </a:t>
            </a:r>
          </a:p>
          <a:p>
            <a:pPr lvl="1"/>
            <a:r>
              <a:rPr lang="en-US" dirty="0"/>
              <a:t>Bangladesh (Cox’s Bazar)</a:t>
            </a:r>
          </a:p>
          <a:p>
            <a:r>
              <a:rPr lang="en-US" dirty="0"/>
              <a:t>East Africa Roll Out in 2019</a:t>
            </a:r>
          </a:p>
          <a:p>
            <a:pPr lvl="1"/>
            <a:r>
              <a:rPr lang="en-US" dirty="0"/>
              <a:t>Rwanda (Mahatma), Uganda (</a:t>
            </a:r>
            <a:r>
              <a:rPr lang="en-US" dirty="0" err="1"/>
              <a:t>Palabek</a:t>
            </a:r>
            <a:r>
              <a:rPr lang="en-US" dirty="0"/>
              <a:t>)</a:t>
            </a:r>
          </a:p>
          <a:p>
            <a:r>
              <a:rPr lang="en-US" dirty="0"/>
              <a:t>COVID Response 2020</a:t>
            </a:r>
          </a:p>
          <a:p>
            <a:pPr lvl="1"/>
            <a:r>
              <a:rPr lang="en-US" dirty="0"/>
              <a:t>COVID Adaptations Briefer</a:t>
            </a:r>
          </a:p>
          <a:p>
            <a:r>
              <a:rPr lang="en-US" dirty="0"/>
              <a:t>West and Central Africa Roll Out in 2021</a:t>
            </a:r>
          </a:p>
          <a:p>
            <a:pPr lvl="1"/>
            <a:r>
              <a:rPr lang="en-US" dirty="0"/>
              <a:t>Chad and Niger</a:t>
            </a:r>
          </a:p>
        </p:txBody>
      </p:sp>
      <p:sp>
        <p:nvSpPr>
          <p:cNvPr id="2" name="Footer Placeholder 1">
            <a:extLst>
              <a:ext uri="{FF2B5EF4-FFF2-40B4-BE49-F238E27FC236}">
                <a16:creationId xmlns:a16="http://schemas.microsoft.com/office/drawing/2014/main" id="{32326E30-9816-CE44-A7B5-06BA8CBF9AE1}"/>
              </a:ext>
            </a:extLst>
          </p:cNvPr>
          <p:cNvSpPr>
            <a:spLocks noGrp="1"/>
          </p:cNvSpPr>
          <p:nvPr>
            <p:ph type="ftr" sz="quarter" idx="11"/>
          </p:nvPr>
        </p:nvSpPr>
        <p:spPr>
          <a:xfrm>
            <a:off x="209033" y="4594235"/>
            <a:ext cx="5486593" cy="227697"/>
          </a:xfrm>
        </p:spPr>
        <p:txBody>
          <a:bodyPr/>
          <a:lstStyle/>
          <a:p>
            <a:r>
              <a:rPr lang="en-US" dirty="0"/>
              <a:t>Infant and Young Child Feeding in Refugee Situations: A Multi-Sectoral Framework for Action</a:t>
            </a:r>
          </a:p>
        </p:txBody>
      </p:sp>
      <p:sp>
        <p:nvSpPr>
          <p:cNvPr id="6" name="Subtitle 5">
            <a:extLst>
              <a:ext uri="{FF2B5EF4-FFF2-40B4-BE49-F238E27FC236}">
                <a16:creationId xmlns:a16="http://schemas.microsoft.com/office/drawing/2014/main" id="{C892C6D5-C6D5-EB40-A470-F939EA64849A}"/>
              </a:ext>
            </a:extLst>
          </p:cNvPr>
          <p:cNvSpPr>
            <a:spLocks noGrp="1"/>
          </p:cNvSpPr>
          <p:nvPr>
            <p:ph type="subTitle" idx="13"/>
          </p:nvPr>
        </p:nvSpPr>
        <p:spPr>
          <a:xfrm>
            <a:off x="209034" y="1205606"/>
            <a:ext cx="8713090" cy="553116"/>
          </a:xfrm>
        </p:spPr>
        <p:txBody>
          <a:bodyPr/>
          <a:lstStyle/>
          <a:p>
            <a:r>
              <a:rPr lang="en-US" dirty="0"/>
              <a:t>How and where is it applied?</a:t>
            </a:r>
          </a:p>
        </p:txBody>
      </p:sp>
      <p:pic>
        <p:nvPicPr>
          <p:cNvPr id="8" name="Picture 7">
            <a:extLst>
              <a:ext uri="{FF2B5EF4-FFF2-40B4-BE49-F238E27FC236}">
                <a16:creationId xmlns:a16="http://schemas.microsoft.com/office/drawing/2014/main" id="{FDF03F16-BEE5-F84B-88D1-2F6BB74551C7}"/>
              </a:ext>
            </a:extLst>
          </p:cNvPr>
          <p:cNvPicPr>
            <a:picLocks noChangeAspect="1"/>
          </p:cNvPicPr>
          <p:nvPr/>
        </p:nvPicPr>
        <p:blipFill>
          <a:blip r:embed="rId3"/>
          <a:srcRect l="12383" r="12383"/>
          <a:stretch/>
        </p:blipFill>
        <p:spPr>
          <a:xfrm>
            <a:off x="6149685" y="1299104"/>
            <a:ext cx="2002418" cy="2704846"/>
          </a:xfrm>
          <a:prstGeom prst="rect">
            <a:avLst/>
          </a:prstGeom>
        </p:spPr>
      </p:pic>
    </p:spTree>
    <p:extLst>
      <p:ext uri="{BB962C8B-B14F-4D97-AF65-F5344CB8AC3E}">
        <p14:creationId xmlns:p14="http://schemas.microsoft.com/office/powerpoint/2010/main" val="236986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C65A90-E699-4F42-9D74-4EABC30DF941}"/>
              </a:ext>
            </a:extLst>
          </p:cNvPr>
          <p:cNvSpPr>
            <a:spLocks noGrp="1"/>
          </p:cNvSpPr>
          <p:nvPr>
            <p:ph type="title"/>
          </p:nvPr>
        </p:nvSpPr>
        <p:spPr>
          <a:xfrm>
            <a:off x="209034" y="204348"/>
            <a:ext cx="8713090" cy="968351"/>
          </a:xfrm>
        </p:spPr>
        <p:txBody>
          <a:bodyPr/>
          <a:lstStyle/>
          <a:p>
            <a:r>
              <a:rPr lang="en-US" dirty="0"/>
              <a:t>VIDEO – The IYCF Framework in Action </a:t>
            </a:r>
          </a:p>
        </p:txBody>
      </p:sp>
      <p:pic>
        <p:nvPicPr>
          <p:cNvPr id="7" name="FZKCrTN3DF4">
            <a:extLst>
              <a:ext uri="{FF2B5EF4-FFF2-40B4-BE49-F238E27FC236}">
                <a16:creationId xmlns:a16="http://schemas.microsoft.com/office/drawing/2014/main" id="{7CCF5042-4A0B-6C40-961A-FD3C45854E4F}"/>
              </a:ext>
            </a:extLst>
          </p:cNvPr>
          <p:cNvPicPr>
            <a:picLocks noGrp="1" noRot="1" noChangeAspect="1"/>
          </p:cNvPicPr>
          <p:nvPr>
            <p:ph idx="1"/>
            <a:videoFile r:link="rId1"/>
          </p:nvPr>
        </p:nvPicPr>
        <p:blipFill>
          <a:blip r:embed="rId4"/>
          <a:stretch>
            <a:fillRect/>
          </a:stretch>
        </p:blipFill>
        <p:spPr>
          <a:xfrm>
            <a:off x="1954451" y="1173163"/>
            <a:ext cx="5202912" cy="2919412"/>
          </a:xfrm>
        </p:spPr>
      </p:pic>
      <p:sp>
        <p:nvSpPr>
          <p:cNvPr id="2" name="Footer Placeholder 1">
            <a:extLst>
              <a:ext uri="{FF2B5EF4-FFF2-40B4-BE49-F238E27FC236}">
                <a16:creationId xmlns:a16="http://schemas.microsoft.com/office/drawing/2014/main" id="{1D7DA044-842C-9949-9EFD-FCB37CD949FB}"/>
              </a:ext>
            </a:extLst>
          </p:cNvPr>
          <p:cNvSpPr>
            <a:spLocks noGrp="1"/>
          </p:cNvSpPr>
          <p:nvPr>
            <p:ph type="ftr" sz="quarter" idx="11"/>
          </p:nvPr>
        </p:nvSpPr>
        <p:spPr>
          <a:xfrm>
            <a:off x="209033" y="4594235"/>
            <a:ext cx="5509841" cy="227697"/>
          </a:xfrm>
        </p:spPr>
        <p:txBody>
          <a:bodyPr/>
          <a:lstStyle/>
          <a:p>
            <a:r>
              <a:rPr lang="en-US" dirty="0"/>
              <a:t>Infant and Young Child Feeding in Refugee Situations: A Multi-Sectoral Framework for Action</a:t>
            </a:r>
          </a:p>
        </p:txBody>
      </p:sp>
    </p:spTree>
    <p:extLst>
      <p:ext uri="{BB962C8B-B14F-4D97-AF65-F5344CB8AC3E}">
        <p14:creationId xmlns:p14="http://schemas.microsoft.com/office/powerpoint/2010/main" val="2023420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A01660A-1264-5D45-ABD2-FF782B31110C}"/>
              </a:ext>
            </a:extLst>
          </p:cNvPr>
          <p:cNvSpPr>
            <a:spLocks noGrp="1"/>
          </p:cNvSpPr>
          <p:nvPr>
            <p:ph type="title"/>
          </p:nvPr>
        </p:nvSpPr>
        <p:spPr>
          <a:xfrm>
            <a:off x="209034" y="204348"/>
            <a:ext cx="8754312" cy="968351"/>
          </a:xfrm>
        </p:spPr>
        <p:txBody>
          <a:bodyPr/>
          <a:lstStyle/>
          <a:p>
            <a:r>
              <a:rPr lang="en-US" dirty="0"/>
              <a:t>IYCF Framework Resources</a:t>
            </a:r>
          </a:p>
        </p:txBody>
      </p:sp>
      <p:sp>
        <p:nvSpPr>
          <p:cNvPr id="8" name="Content Placeholder 7">
            <a:extLst>
              <a:ext uri="{FF2B5EF4-FFF2-40B4-BE49-F238E27FC236}">
                <a16:creationId xmlns:a16="http://schemas.microsoft.com/office/drawing/2014/main" id="{E40490B2-4AEC-844D-A185-BE585C577D5A}"/>
              </a:ext>
            </a:extLst>
          </p:cNvPr>
          <p:cNvSpPr>
            <a:spLocks noGrp="1"/>
          </p:cNvSpPr>
          <p:nvPr>
            <p:ph sz="half" idx="1"/>
          </p:nvPr>
        </p:nvSpPr>
        <p:spPr>
          <a:xfrm>
            <a:off x="422257" y="1791629"/>
            <a:ext cx="4063388" cy="2595166"/>
          </a:xfrm>
        </p:spPr>
        <p:txBody>
          <a:bodyPr/>
          <a:lstStyle/>
          <a:p>
            <a:pPr lvl="0"/>
            <a:r>
              <a:rPr lang="en-US" dirty="0"/>
              <a:t>IYCF Framework</a:t>
            </a:r>
          </a:p>
          <a:p>
            <a:pPr lvl="0"/>
            <a:r>
              <a:rPr lang="en-US" dirty="0"/>
              <a:t>Two-Pagers per Sector</a:t>
            </a:r>
          </a:p>
          <a:p>
            <a:pPr lvl="0"/>
            <a:r>
              <a:rPr lang="en-US" dirty="0"/>
              <a:t>COVID Adaptations Briefer</a:t>
            </a:r>
          </a:p>
          <a:p>
            <a:pPr lvl="0"/>
            <a:r>
              <a:rPr lang="en-US" dirty="0"/>
              <a:t>Orientation Video</a:t>
            </a:r>
          </a:p>
          <a:p>
            <a:r>
              <a:rPr lang="en-US" dirty="0"/>
              <a:t>IYCF in Action Videos</a:t>
            </a:r>
          </a:p>
        </p:txBody>
      </p:sp>
      <p:sp>
        <p:nvSpPr>
          <p:cNvPr id="9" name="Content Placeholder 8">
            <a:extLst>
              <a:ext uri="{FF2B5EF4-FFF2-40B4-BE49-F238E27FC236}">
                <a16:creationId xmlns:a16="http://schemas.microsoft.com/office/drawing/2014/main" id="{E28CC82D-B7C4-2143-ACD4-85948D0284BF}"/>
              </a:ext>
            </a:extLst>
          </p:cNvPr>
          <p:cNvSpPr>
            <a:spLocks noGrp="1"/>
          </p:cNvSpPr>
          <p:nvPr>
            <p:ph sz="half" idx="2"/>
          </p:nvPr>
        </p:nvSpPr>
        <p:spPr>
          <a:xfrm>
            <a:off x="4658289" y="1791629"/>
            <a:ext cx="4093188" cy="2595166"/>
          </a:xfrm>
        </p:spPr>
        <p:txBody>
          <a:bodyPr>
            <a:normAutofit fontScale="92500" lnSpcReduction="10000"/>
          </a:bodyPr>
          <a:lstStyle/>
          <a:p>
            <a:r>
              <a:rPr lang="en-GB" dirty="0">
                <a:hlinkClick r:id="rId3"/>
              </a:rPr>
              <a:t>https://iycfehub.org/infant-and-young-child-feeding-framework/</a:t>
            </a:r>
            <a:endParaRPr lang="en-GB" dirty="0"/>
          </a:p>
          <a:p>
            <a:pPr marL="0" indent="0">
              <a:buNone/>
            </a:pPr>
            <a:r>
              <a:rPr lang="en-GB" dirty="0"/>
              <a:t>OR</a:t>
            </a:r>
          </a:p>
          <a:p>
            <a:r>
              <a:rPr lang="en-GB" dirty="0"/>
              <a:t>UNHCR SharePoint site: </a:t>
            </a:r>
            <a:r>
              <a:rPr lang="en-US" dirty="0"/>
              <a:t>Public Health&gt;&gt; Nutrition and Food Security&gt;&gt; IYCF page</a:t>
            </a:r>
          </a:p>
        </p:txBody>
      </p:sp>
      <p:sp>
        <p:nvSpPr>
          <p:cNvPr id="2" name="Footer Placeholder 1">
            <a:extLst>
              <a:ext uri="{FF2B5EF4-FFF2-40B4-BE49-F238E27FC236}">
                <a16:creationId xmlns:a16="http://schemas.microsoft.com/office/drawing/2014/main" id="{AF3EA9BD-BA8C-5C49-BD0C-105FCBC6D215}"/>
              </a:ext>
            </a:extLst>
          </p:cNvPr>
          <p:cNvSpPr>
            <a:spLocks noGrp="1"/>
          </p:cNvSpPr>
          <p:nvPr>
            <p:ph type="ftr" sz="quarter" idx="11"/>
          </p:nvPr>
        </p:nvSpPr>
        <p:spPr>
          <a:xfrm>
            <a:off x="209034" y="4594235"/>
            <a:ext cx="5664824" cy="227697"/>
          </a:xfrm>
        </p:spPr>
        <p:txBody>
          <a:bodyPr/>
          <a:lstStyle/>
          <a:p>
            <a:r>
              <a:rPr lang="en-US" dirty="0"/>
              <a:t>Infant and Young Child Feeding in Refugee Situations: A Multi-Sectoral Framework for Action</a:t>
            </a:r>
          </a:p>
        </p:txBody>
      </p:sp>
      <p:sp>
        <p:nvSpPr>
          <p:cNvPr id="10" name="Subtitle 9">
            <a:extLst>
              <a:ext uri="{FF2B5EF4-FFF2-40B4-BE49-F238E27FC236}">
                <a16:creationId xmlns:a16="http://schemas.microsoft.com/office/drawing/2014/main" id="{3B2FB3E9-806F-3F41-A935-A9DBF50D2BBA}"/>
              </a:ext>
            </a:extLst>
          </p:cNvPr>
          <p:cNvSpPr>
            <a:spLocks noGrp="1"/>
          </p:cNvSpPr>
          <p:nvPr>
            <p:ph type="subTitle" idx="13"/>
          </p:nvPr>
        </p:nvSpPr>
        <p:spPr>
          <a:xfrm>
            <a:off x="422256" y="1205606"/>
            <a:ext cx="4063389" cy="553116"/>
          </a:xfrm>
        </p:spPr>
        <p:txBody>
          <a:bodyPr/>
          <a:lstStyle/>
          <a:p>
            <a:r>
              <a:rPr lang="en-US" dirty="0"/>
              <a:t>Resources Available:</a:t>
            </a:r>
          </a:p>
        </p:txBody>
      </p:sp>
      <p:sp>
        <p:nvSpPr>
          <p:cNvPr id="11" name="Text Placeholder 10">
            <a:extLst>
              <a:ext uri="{FF2B5EF4-FFF2-40B4-BE49-F238E27FC236}">
                <a16:creationId xmlns:a16="http://schemas.microsoft.com/office/drawing/2014/main" id="{C691C1B4-0F61-9B4A-8CA0-8FBED3B08BE0}"/>
              </a:ext>
            </a:extLst>
          </p:cNvPr>
          <p:cNvSpPr>
            <a:spLocks noGrp="1"/>
          </p:cNvSpPr>
          <p:nvPr>
            <p:ph type="body" sz="quarter" idx="14"/>
          </p:nvPr>
        </p:nvSpPr>
        <p:spPr>
          <a:xfrm>
            <a:off x="4657725" y="1204913"/>
            <a:ext cx="4094163" cy="554037"/>
          </a:xfrm>
        </p:spPr>
        <p:txBody>
          <a:bodyPr/>
          <a:lstStyle/>
          <a:p>
            <a:r>
              <a:rPr lang="en-US" dirty="0"/>
              <a:t>Resource Location:</a:t>
            </a:r>
          </a:p>
        </p:txBody>
      </p:sp>
      <p:grpSp>
        <p:nvGrpSpPr>
          <p:cNvPr id="12" name="Group 11">
            <a:extLst>
              <a:ext uri="{FF2B5EF4-FFF2-40B4-BE49-F238E27FC236}">
                <a16:creationId xmlns:a16="http://schemas.microsoft.com/office/drawing/2014/main" id="{B75F30C0-2F24-094C-B275-6A3AC33155C0}"/>
              </a:ext>
            </a:extLst>
          </p:cNvPr>
          <p:cNvGrpSpPr/>
          <p:nvPr/>
        </p:nvGrpSpPr>
        <p:grpSpPr>
          <a:xfrm>
            <a:off x="7476173" y="252289"/>
            <a:ext cx="1447165" cy="1255645"/>
            <a:chOff x="4698920" y="1601334"/>
            <a:chExt cx="4307196" cy="3020382"/>
          </a:xfrm>
        </p:grpSpPr>
        <p:pic>
          <p:nvPicPr>
            <p:cNvPr id="13" name="Picture 12">
              <a:extLst>
                <a:ext uri="{FF2B5EF4-FFF2-40B4-BE49-F238E27FC236}">
                  <a16:creationId xmlns:a16="http://schemas.microsoft.com/office/drawing/2014/main" id="{57A1A879-52E5-0F43-92FC-929011A39753}"/>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727823">
              <a:off x="5046136" y="1601334"/>
              <a:ext cx="3733800" cy="2349945"/>
            </a:xfrm>
            <a:prstGeom prst="rect">
              <a:avLst/>
            </a:prstGeom>
            <a:solidFill>
              <a:srgbClr val="000000">
                <a:shade val="95000"/>
              </a:srgbClr>
            </a:solidFill>
            <a:ln w="12700" cap="sq">
              <a:solidFill>
                <a:srgbClr val="000000"/>
              </a:solidFill>
              <a:miter lim="800000"/>
            </a:ln>
            <a:effectLst>
              <a:outerShdw blurRad="254000" dist="190500" dir="2700000" sy="90000" algn="bl" rotWithShape="0">
                <a:srgbClr val="000000">
                  <a:alpha val="40000"/>
                </a:srgbClr>
              </a:outerShdw>
            </a:effectLst>
          </p:spPr>
        </p:pic>
        <p:pic>
          <p:nvPicPr>
            <p:cNvPr id="14" name="Picture 13">
              <a:extLst>
                <a:ext uri="{FF2B5EF4-FFF2-40B4-BE49-F238E27FC236}">
                  <a16:creationId xmlns:a16="http://schemas.microsoft.com/office/drawing/2014/main" id="{CDAD4063-C128-E647-9D80-EA5CCCEB1539}"/>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rot="317979">
              <a:off x="4698920" y="1761184"/>
              <a:ext cx="3719461" cy="2383598"/>
            </a:xfrm>
            <a:prstGeom prst="rect">
              <a:avLst/>
            </a:prstGeom>
            <a:ln w="12700">
              <a:solidFill>
                <a:schemeClr val="tx1"/>
              </a:solidFill>
            </a:ln>
          </p:spPr>
        </p:pic>
        <p:pic>
          <p:nvPicPr>
            <p:cNvPr id="15" name="Picture 14">
              <a:extLst>
                <a:ext uri="{FF2B5EF4-FFF2-40B4-BE49-F238E27FC236}">
                  <a16:creationId xmlns:a16="http://schemas.microsoft.com/office/drawing/2014/main" id="{A4012D5A-95F6-C548-A97D-A822FEA76373}"/>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rot="1214984">
              <a:off x="5090780" y="2082465"/>
              <a:ext cx="3915336" cy="2481551"/>
            </a:xfrm>
            <a:prstGeom prst="rect">
              <a:avLst/>
            </a:prstGeom>
            <a:ln w="12700">
              <a:solidFill>
                <a:schemeClr val="accent1"/>
              </a:solidFill>
            </a:ln>
          </p:spPr>
        </p:pic>
        <p:pic>
          <p:nvPicPr>
            <p:cNvPr id="16" name="Picture 15">
              <a:extLst>
                <a:ext uri="{FF2B5EF4-FFF2-40B4-BE49-F238E27FC236}">
                  <a16:creationId xmlns:a16="http://schemas.microsoft.com/office/drawing/2014/main" id="{16082BBE-5B10-254D-ADC7-8B54FC567BD4}"/>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4795112" y="2236284"/>
              <a:ext cx="3744222" cy="2385432"/>
            </a:xfrm>
            <a:prstGeom prst="rect">
              <a:avLst/>
            </a:prstGeom>
            <a:ln w="12700" cap="sq">
              <a:solidFill>
                <a:srgbClr val="000000"/>
              </a:solidFill>
              <a:prstDash val="solid"/>
              <a:miter lim="800000"/>
            </a:ln>
            <a:effectLst>
              <a:outerShdw blurRad="50800" dist="38100" dir="2700000" algn="tl" rotWithShape="0">
                <a:srgbClr val="000000">
                  <a:alpha val="43000"/>
                </a:srgbClr>
              </a:outerShdw>
            </a:effectLst>
          </p:spPr>
        </p:pic>
      </p:grpSp>
    </p:spTree>
    <p:extLst>
      <p:ext uri="{BB962C8B-B14F-4D97-AF65-F5344CB8AC3E}">
        <p14:creationId xmlns:p14="http://schemas.microsoft.com/office/powerpoint/2010/main" val="373550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6A3AE2-B8C7-6844-B480-D32C68D37DB2}"/>
              </a:ext>
            </a:extLst>
          </p:cNvPr>
          <p:cNvSpPr>
            <a:spLocks noGrp="1"/>
          </p:cNvSpPr>
          <p:nvPr>
            <p:ph type="title"/>
          </p:nvPr>
        </p:nvSpPr>
        <p:spPr>
          <a:xfrm>
            <a:off x="209034" y="204348"/>
            <a:ext cx="8713090" cy="968351"/>
          </a:xfrm>
        </p:spPr>
        <p:txBody>
          <a:bodyPr/>
          <a:lstStyle/>
          <a:p>
            <a:r>
              <a:rPr lang="en-US" dirty="0"/>
              <a:t>VIDEO – </a:t>
            </a:r>
            <a:r>
              <a:rPr lang="en-US" dirty="0" err="1"/>
              <a:t>Nyathak</a:t>
            </a:r>
            <a:r>
              <a:rPr lang="en-US" dirty="0"/>
              <a:t> and her triplets</a:t>
            </a:r>
          </a:p>
        </p:txBody>
      </p:sp>
      <p:pic>
        <p:nvPicPr>
          <p:cNvPr id="7" name="Bj3Z_ksP8nU">
            <a:extLst>
              <a:ext uri="{FF2B5EF4-FFF2-40B4-BE49-F238E27FC236}">
                <a16:creationId xmlns:a16="http://schemas.microsoft.com/office/drawing/2014/main" id="{567D2C76-FEF9-0F47-BA61-6232B32295C1}"/>
              </a:ext>
            </a:extLst>
          </p:cNvPr>
          <p:cNvPicPr>
            <a:picLocks noGrp="1" noRot="1" noChangeAspect="1"/>
          </p:cNvPicPr>
          <p:nvPr>
            <p:ph idx="1"/>
            <a:videoFile r:link="rId1"/>
          </p:nvPr>
        </p:nvPicPr>
        <p:blipFill>
          <a:blip r:embed="rId4"/>
          <a:stretch>
            <a:fillRect/>
          </a:stretch>
        </p:blipFill>
        <p:spPr>
          <a:xfrm>
            <a:off x="1989455" y="1164456"/>
            <a:ext cx="5218430" cy="2928119"/>
          </a:xfrm>
        </p:spPr>
      </p:pic>
      <p:sp>
        <p:nvSpPr>
          <p:cNvPr id="2" name="Footer Placeholder 1">
            <a:extLst>
              <a:ext uri="{FF2B5EF4-FFF2-40B4-BE49-F238E27FC236}">
                <a16:creationId xmlns:a16="http://schemas.microsoft.com/office/drawing/2014/main" id="{DD60C90B-DD43-E64B-BCB9-A7CE0FDB1C1A}"/>
              </a:ext>
            </a:extLst>
          </p:cNvPr>
          <p:cNvSpPr>
            <a:spLocks noGrp="1"/>
          </p:cNvSpPr>
          <p:nvPr>
            <p:ph type="ftr" sz="quarter" idx="11"/>
          </p:nvPr>
        </p:nvSpPr>
        <p:spPr>
          <a:xfrm>
            <a:off x="209033" y="4594235"/>
            <a:ext cx="5509841" cy="227697"/>
          </a:xfrm>
        </p:spPr>
        <p:txBody>
          <a:bodyPr/>
          <a:lstStyle/>
          <a:p>
            <a:r>
              <a:rPr lang="en-US" dirty="0"/>
              <a:t>Infant and Young Child Feeding in Refugee Situations: A Multi-Sectoral Framework for Action</a:t>
            </a:r>
          </a:p>
        </p:txBody>
      </p:sp>
    </p:spTree>
    <p:extLst>
      <p:ext uri="{BB962C8B-B14F-4D97-AF65-F5344CB8AC3E}">
        <p14:creationId xmlns:p14="http://schemas.microsoft.com/office/powerpoint/2010/main" val="4194461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E7B0D59-77F9-6942-BFCB-AA1E89B15902}"/>
              </a:ext>
            </a:extLst>
          </p:cNvPr>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2443500045"/>
      </p:ext>
    </p:extLst>
  </p:cSld>
  <p:clrMapOvr>
    <a:masterClrMapping/>
  </p:clrMapOvr>
</p:sld>
</file>

<file path=ppt/theme/theme1.xml><?xml version="1.0" encoding="utf-8"?>
<a:theme xmlns:a="http://schemas.openxmlformats.org/drawingml/2006/main" name="UNHCR2016">
  <a:themeElements>
    <a:clrScheme name="UNHCR2016">
      <a:dk1>
        <a:sysClr val="windowText" lastClr="000000"/>
      </a:dk1>
      <a:lt1>
        <a:sysClr val="window" lastClr="FFFFFF"/>
      </a:lt1>
      <a:dk2>
        <a:srgbClr val="FFFFFF"/>
      </a:dk2>
      <a:lt2>
        <a:srgbClr val="0072BC"/>
      </a:lt2>
      <a:accent1>
        <a:srgbClr val="0072BC"/>
      </a:accent1>
      <a:accent2>
        <a:srgbClr val="000000"/>
      </a:accent2>
      <a:accent3>
        <a:srgbClr val="FAEB00"/>
      </a:accent3>
      <a:accent4>
        <a:srgbClr val="17375F"/>
      </a:accent4>
      <a:accent5>
        <a:srgbClr val="08B499"/>
      </a:accent5>
      <a:accent6>
        <a:srgbClr val="EF4960"/>
      </a:accent6>
      <a:hlink>
        <a:srgbClr val="0072BC"/>
      </a:hlink>
      <a:folHlink>
        <a:srgbClr val="0072BC"/>
      </a:folHlink>
    </a:clrScheme>
    <a:fontScheme name="UNHCR2016">
      <a:majorFont>
        <a:latin typeface="Arial"/>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 Template 2.0 with changes v2" id="{A808CB3D-CBBC-441E-917E-FD886B5A3312}" vid="{F98D2C1E-11AA-4951-B23B-3CA09D13E4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99B2CD1B46F96448DBF11EC4B1526F1" ma:contentTypeVersion="13" ma:contentTypeDescription="Create a new document." ma:contentTypeScope="" ma:versionID="903ac5eed88ae58ced7a51a3cd9a972d">
  <xsd:schema xmlns:xsd="http://www.w3.org/2001/XMLSchema" xmlns:xs="http://www.w3.org/2001/XMLSchema" xmlns:p="http://schemas.microsoft.com/office/2006/metadata/properties" xmlns:ns2="ff000d6c-50d7-44b2-8dbd-59db44c411b6" xmlns:ns3="2f48e1d0-7cb8-41d9-828b-ed81fdeb0972" targetNamespace="http://schemas.microsoft.com/office/2006/metadata/properties" ma:root="true" ma:fieldsID="84ea504d58f449a8c9c2a0bf41e04a08" ns2:_="" ns3:_="">
    <xsd:import namespace="ff000d6c-50d7-44b2-8dbd-59db44c411b6"/>
    <xsd:import namespace="2f48e1d0-7cb8-41d9-828b-ed81fdeb097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000d6c-50d7-44b2-8dbd-59db44c411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48e1d0-7cb8-41d9-828b-ed81fdeb097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5C3034-5080-4EBC-BF6A-CF481852BF87}">
  <ds:schemaRefs>
    <ds:schemaRef ds:uri="http://purl.org/dc/terms/"/>
    <ds:schemaRef ds:uri="458d262f-0782-4c02-ae99-38d6040ade62"/>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a673553b-e85d-4085-989b-b167054402de"/>
    <ds:schemaRef ds:uri="http://www.w3.org/XML/1998/namespace"/>
    <ds:schemaRef ds:uri="http://purl.org/dc/dcmitype/"/>
  </ds:schemaRefs>
</ds:datastoreItem>
</file>

<file path=customXml/itemProps2.xml><?xml version="1.0" encoding="utf-8"?>
<ds:datastoreItem xmlns:ds="http://schemas.openxmlformats.org/officeDocument/2006/customXml" ds:itemID="{1A20D66A-9BFF-4B45-844B-0FA64AE71D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000d6c-50d7-44b2-8dbd-59db44c411b6"/>
    <ds:schemaRef ds:uri="2f48e1d0-7cb8-41d9-828b-ed81fdeb09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7843C3-027B-4FEE-A9C6-027C9CC7B6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UNHCR PowerPoint 2.0</Template>
  <TotalTime>164</TotalTime>
  <Words>853</Words>
  <Application>Microsoft Macintosh PowerPoint</Application>
  <PresentationFormat>On-screen Show (16:9)</PresentationFormat>
  <Paragraphs>74</Paragraphs>
  <Slides>9</Slides>
  <Notes>7</Notes>
  <HiddenSlides>0</HiddenSlides>
  <MMClips>3</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UNHCR2016</vt:lpstr>
      <vt:lpstr>Infant and Young Child Feeding in Refugee Situations:  A Multi-Sectoral Framework for Action</vt:lpstr>
      <vt:lpstr>PowerPoint Presentation</vt:lpstr>
      <vt:lpstr>IYCF Framework Orientation Video </vt:lpstr>
      <vt:lpstr>IYCF Framework: A Multi-sectoral Framework for Action</vt:lpstr>
      <vt:lpstr>IYCF Framework:</vt:lpstr>
      <vt:lpstr>VIDEO – The IYCF Framework in Action </vt:lpstr>
      <vt:lpstr>IYCF Framework Resources</vt:lpstr>
      <vt:lpstr>VIDEO – Nyathak and her triplets</vt:lpstr>
      <vt:lpstr>THANK YOU</vt:lpstr>
    </vt:vector>
  </TitlesOfParts>
  <Company>UNHCR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Burton</dc:creator>
  <cp:lastModifiedBy>tessa magnuson</cp:lastModifiedBy>
  <cp:revision>23</cp:revision>
  <dcterms:created xsi:type="dcterms:W3CDTF">2021-11-05T09:27:48Z</dcterms:created>
  <dcterms:modified xsi:type="dcterms:W3CDTF">2021-12-31T21:57:07Z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0x010100199B2CD1B46F96448DBF11EC4B1526F1</vt:lpwstr>
  </property>
</Properties>
</file>