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7"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2BC"/>
    <a:srgbClr val="FAEB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0DCD67-CD10-D48B-B689-B0F02B86569D}" v="40" dt="2022-01-06T20:19:10.613"/>
    <p1510:client id="{998D1E75-B9AF-2B64-A5F1-8B9889B5FEBF}" v="10" dt="2022-02-07T11:53:30.1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12" autoAdjust="0"/>
    <p:restoredTop sz="84966" autoAdjust="0"/>
  </p:normalViewPr>
  <p:slideViewPr>
    <p:cSldViewPr snapToGrid="0" snapToObjects="1">
      <p:cViewPr varScale="1">
        <p:scale>
          <a:sx n="144" d="100"/>
          <a:sy n="144" d="100"/>
        </p:scale>
        <p:origin x="992" y="1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a41f8d1c7bdab4176367859bb09b52dfcce07bd6cf3d719c874baff6b97820ad::" providerId="AD" clId="Web-{998D1E75-B9AF-2B64-A5F1-8B9889B5FEBF}"/>
    <pc:docChg chg="modSld">
      <pc:chgData name="Guest User" userId="S::urn:spo:anon#a41f8d1c7bdab4176367859bb09b52dfcce07bd6cf3d719c874baff6b97820ad::" providerId="AD" clId="Web-{998D1E75-B9AF-2B64-A5F1-8B9889B5FEBF}" dt="2022-02-07T11:53:27.516" v="8" actId="20577"/>
      <pc:docMkLst>
        <pc:docMk/>
      </pc:docMkLst>
      <pc:sldChg chg="modSp">
        <pc:chgData name="Guest User" userId="S::urn:spo:anon#a41f8d1c7bdab4176367859bb09b52dfcce07bd6cf3d719c874baff6b97820ad::" providerId="AD" clId="Web-{998D1E75-B9AF-2B64-A5F1-8B9889B5FEBF}" dt="2022-02-07T11:50:50.745" v="4" actId="14100"/>
        <pc:sldMkLst>
          <pc:docMk/>
          <pc:sldMk cId="2369869258" sldId="260"/>
        </pc:sldMkLst>
        <pc:spChg chg="mod">
          <ac:chgData name="Guest User" userId="S::urn:spo:anon#a41f8d1c7bdab4176367859bb09b52dfcce07bd6cf3d719c874baff6b97820ad::" providerId="AD" clId="Web-{998D1E75-B9AF-2B64-A5F1-8B9889B5FEBF}" dt="2022-02-07T11:50:50.745" v="4" actId="14100"/>
          <ac:spMkLst>
            <pc:docMk/>
            <pc:sldMk cId="2369869258" sldId="260"/>
            <ac:spMk id="5" creationId="{0B66ABB4-23F3-1242-9A27-C3A31134AB05}"/>
          </ac:spMkLst>
        </pc:spChg>
      </pc:sldChg>
      <pc:sldChg chg="modSp">
        <pc:chgData name="Guest User" userId="S::urn:spo:anon#a41f8d1c7bdab4176367859bb09b52dfcce07bd6cf3d719c874baff6b97820ad::" providerId="AD" clId="Web-{998D1E75-B9AF-2B64-A5F1-8B9889B5FEBF}" dt="2022-02-07T11:53:27.516" v="8" actId="20577"/>
        <pc:sldMkLst>
          <pc:docMk/>
          <pc:sldMk cId="1772955985" sldId="273"/>
        </pc:sldMkLst>
        <pc:spChg chg="mod">
          <ac:chgData name="Guest User" userId="S::urn:spo:anon#a41f8d1c7bdab4176367859bb09b52dfcce07bd6cf3d719c874baff6b97820ad::" providerId="AD" clId="Web-{998D1E75-B9AF-2B64-A5F1-8B9889B5FEBF}" dt="2022-02-07T11:53:27.516" v="8" actId="20577"/>
          <ac:spMkLst>
            <pc:docMk/>
            <pc:sldMk cId="1772955985" sldId="273"/>
            <ac:spMk id="25" creationId="{2030604F-8F45-4C4F-A7DA-08E4CACAC69C}"/>
          </ac:spMkLst>
        </pc:spChg>
      </pc:sldChg>
    </pc:docChg>
  </pc:docChgLst>
  <pc:docChgLst>
    <pc:chgData name="Welch, Patricia" userId="S::pwelch@savechildren.org::d9b6511c-8f9c-4066-b9ca-757eefb72a40" providerId="AD" clId="Web-{5B0DCD67-CD10-D48B-B689-B0F02B86569D}"/>
    <pc:docChg chg="delSld modSld">
      <pc:chgData name="Welch, Patricia" userId="S::pwelch@savechildren.org::d9b6511c-8f9c-4066-b9ca-757eefb72a40" providerId="AD" clId="Web-{5B0DCD67-CD10-D48B-B689-B0F02B86569D}" dt="2022-01-06T20:19:10.613" v="40"/>
      <pc:docMkLst>
        <pc:docMk/>
      </pc:docMkLst>
      <pc:sldChg chg="modSp">
        <pc:chgData name="Welch, Patricia" userId="S::pwelch@savechildren.org::d9b6511c-8f9c-4066-b9ca-757eefb72a40" providerId="AD" clId="Web-{5B0DCD67-CD10-D48B-B689-B0F02B86569D}" dt="2022-01-06T20:12:54.381" v="0" actId="1076"/>
        <pc:sldMkLst>
          <pc:docMk/>
          <pc:sldMk cId="38817490" sldId="256"/>
        </pc:sldMkLst>
        <pc:spChg chg="mod">
          <ac:chgData name="Welch, Patricia" userId="S::pwelch@savechildren.org::d9b6511c-8f9c-4066-b9ca-757eefb72a40" providerId="AD" clId="Web-{5B0DCD67-CD10-D48B-B689-B0F02B86569D}" dt="2022-01-06T20:12:54.381" v="0" actId="1076"/>
          <ac:spMkLst>
            <pc:docMk/>
            <pc:sldMk cId="38817490" sldId="256"/>
            <ac:spMk id="2" creationId="{00000000-0000-0000-0000-000000000000}"/>
          </ac:spMkLst>
        </pc:spChg>
      </pc:sldChg>
      <pc:sldChg chg="modSp">
        <pc:chgData name="Welch, Patricia" userId="S::pwelch@savechildren.org::d9b6511c-8f9c-4066-b9ca-757eefb72a40" providerId="AD" clId="Web-{5B0DCD67-CD10-D48B-B689-B0F02B86569D}" dt="2022-01-06T20:14:22.931" v="5" actId="1076"/>
        <pc:sldMkLst>
          <pc:docMk/>
          <pc:sldMk cId="2664208348" sldId="266"/>
        </pc:sldMkLst>
        <pc:spChg chg="mod">
          <ac:chgData name="Welch, Patricia" userId="S::pwelch@savechildren.org::d9b6511c-8f9c-4066-b9ca-757eefb72a40" providerId="AD" clId="Web-{5B0DCD67-CD10-D48B-B689-B0F02B86569D}" dt="2022-01-06T20:14:10.540" v="4" actId="1076"/>
          <ac:spMkLst>
            <pc:docMk/>
            <pc:sldMk cId="2664208348" sldId="266"/>
            <ac:spMk id="6" creationId="{039025FB-8166-2845-A894-857F7016F9CA}"/>
          </ac:spMkLst>
        </pc:spChg>
        <pc:spChg chg="mod">
          <ac:chgData name="Welch, Patricia" userId="S::pwelch@savechildren.org::d9b6511c-8f9c-4066-b9ca-757eefb72a40" providerId="AD" clId="Web-{5B0DCD67-CD10-D48B-B689-B0F02B86569D}" dt="2022-01-06T20:13:51.383" v="1" actId="1076"/>
          <ac:spMkLst>
            <pc:docMk/>
            <pc:sldMk cId="2664208348" sldId="266"/>
            <ac:spMk id="7" creationId="{668C6D1D-67A1-C044-B3CD-398178B8509D}"/>
          </ac:spMkLst>
        </pc:spChg>
        <pc:spChg chg="mod">
          <ac:chgData name="Welch, Patricia" userId="S::pwelch@savechildren.org::d9b6511c-8f9c-4066-b9ca-757eefb72a40" providerId="AD" clId="Web-{5B0DCD67-CD10-D48B-B689-B0F02B86569D}" dt="2022-01-06T20:13:54.633" v="2" actId="1076"/>
          <ac:spMkLst>
            <pc:docMk/>
            <pc:sldMk cId="2664208348" sldId="266"/>
            <ac:spMk id="9" creationId="{1CC1C7EF-E8C8-3C4E-97DD-4355F25E528E}"/>
          </ac:spMkLst>
        </pc:spChg>
        <pc:picChg chg="mod">
          <ac:chgData name="Welch, Patricia" userId="S::pwelch@savechildren.org::d9b6511c-8f9c-4066-b9ca-757eefb72a40" providerId="AD" clId="Web-{5B0DCD67-CD10-D48B-B689-B0F02B86569D}" dt="2022-01-06T20:14:22.931" v="5" actId="1076"/>
          <ac:picMkLst>
            <pc:docMk/>
            <pc:sldMk cId="2664208348" sldId="266"/>
            <ac:picMk id="11" creationId="{4B4C881C-786B-B242-BB0D-EDAF07505644}"/>
          </ac:picMkLst>
        </pc:picChg>
      </pc:sldChg>
      <pc:sldChg chg="modSp">
        <pc:chgData name="Welch, Patricia" userId="S::pwelch@savechildren.org::d9b6511c-8f9c-4066-b9ca-757eefb72a40" providerId="AD" clId="Web-{5B0DCD67-CD10-D48B-B689-B0F02B86569D}" dt="2022-01-06T20:14:39.479" v="8" actId="20577"/>
        <pc:sldMkLst>
          <pc:docMk/>
          <pc:sldMk cId="1296522848" sldId="267"/>
        </pc:sldMkLst>
        <pc:spChg chg="mod">
          <ac:chgData name="Welch, Patricia" userId="S::pwelch@savechildren.org::d9b6511c-8f9c-4066-b9ca-757eefb72a40" providerId="AD" clId="Web-{5B0DCD67-CD10-D48B-B689-B0F02B86569D}" dt="2022-01-06T20:14:39.479" v="8" actId="20577"/>
          <ac:spMkLst>
            <pc:docMk/>
            <pc:sldMk cId="1296522848" sldId="267"/>
            <ac:spMk id="7" creationId="{2B1F0D84-7058-E14F-94C2-394FE8425D67}"/>
          </ac:spMkLst>
        </pc:spChg>
      </pc:sldChg>
      <pc:sldChg chg="addSp delSp modSp">
        <pc:chgData name="Welch, Patricia" userId="S::pwelch@savechildren.org::d9b6511c-8f9c-4066-b9ca-757eefb72a40" providerId="AD" clId="Web-{5B0DCD67-CD10-D48B-B689-B0F02B86569D}" dt="2022-01-06T20:16:09.982" v="16" actId="20577"/>
        <pc:sldMkLst>
          <pc:docMk/>
          <pc:sldMk cId="2618432726" sldId="270"/>
        </pc:sldMkLst>
        <pc:spChg chg="add del mod">
          <ac:chgData name="Welch, Patricia" userId="S::pwelch@savechildren.org::d9b6511c-8f9c-4066-b9ca-757eefb72a40" providerId="AD" clId="Web-{5B0DCD67-CD10-D48B-B689-B0F02B86569D}" dt="2022-01-06T20:16:04.528" v="14"/>
          <ac:spMkLst>
            <pc:docMk/>
            <pc:sldMk cId="2618432726" sldId="270"/>
            <ac:spMk id="4" creationId="{7307BA33-9B0F-4BD6-B8A4-87CA75C3B873}"/>
          </ac:spMkLst>
        </pc:spChg>
        <pc:spChg chg="mod">
          <ac:chgData name="Welch, Patricia" userId="S::pwelch@savechildren.org::d9b6511c-8f9c-4066-b9ca-757eefb72a40" providerId="AD" clId="Web-{5B0DCD67-CD10-D48B-B689-B0F02B86569D}" dt="2022-01-06T20:16:09.982" v="16" actId="20577"/>
          <ac:spMkLst>
            <pc:docMk/>
            <pc:sldMk cId="2618432726" sldId="270"/>
            <ac:spMk id="7" creationId="{38EB8A72-9889-2249-8CF7-958857C87641}"/>
          </ac:spMkLst>
        </pc:spChg>
        <pc:spChg chg="del">
          <ac:chgData name="Welch, Patricia" userId="S::pwelch@savechildren.org::d9b6511c-8f9c-4066-b9ca-757eefb72a40" providerId="AD" clId="Web-{5B0DCD67-CD10-D48B-B689-B0F02B86569D}" dt="2022-01-06T20:15:40.887" v="9"/>
          <ac:spMkLst>
            <pc:docMk/>
            <pc:sldMk cId="2618432726" sldId="270"/>
            <ac:spMk id="8" creationId="{C4A424ED-0E66-C44D-AD6E-11657C2625EE}"/>
          </ac:spMkLst>
        </pc:spChg>
      </pc:sldChg>
      <pc:sldChg chg="addSp delSp modSp">
        <pc:chgData name="Welch, Patricia" userId="S::pwelch@savechildren.org::d9b6511c-8f9c-4066-b9ca-757eefb72a40" providerId="AD" clId="Web-{5B0DCD67-CD10-D48B-B689-B0F02B86569D}" dt="2022-01-06T20:16:52.514" v="22" actId="20577"/>
        <pc:sldMkLst>
          <pc:docMk/>
          <pc:sldMk cId="484998642" sldId="271"/>
        </pc:sldMkLst>
        <pc:spChg chg="add del mod">
          <ac:chgData name="Welch, Patricia" userId="S::pwelch@savechildren.org::d9b6511c-8f9c-4066-b9ca-757eefb72a40" providerId="AD" clId="Web-{5B0DCD67-CD10-D48B-B689-B0F02B86569D}" dt="2022-01-06T20:16:46.733" v="20"/>
          <ac:spMkLst>
            <pc:docMk/>
            <pc:sldMk cId="484998642" sldId="271"/>
            <ac:spMk id="4" creationId="{499976A2-767A-45D8-8D39-BF23B2271524}"/>
          </ac:spMkLst>
        </pc:spChg>
        <pc:spChg chg="mod">
          <ac:chgData name="Welch, Patricia" userId="S::pwelch@savechildren.org::d9b6511c-8f9c-4066-b9ca-757eefb72a40" providerId="AD" clId="Web-{5B0DCD67-CD10-D48B-B689-B0F02B86569D}" dt="2022-01-06T20:16:52.514" v="22" actId="20577"/>
          <ac:spMkLst>
            <pc:docMk/>
            <pc:sldMk cId="484998642" sldId="271"/>
            <ac:spMk id="6" creationId="{9A65923D-BCBA-F741-8ABB-4C53AD1E0105}"/>
          </ac:spMkLst>
        </pc:spChg>
        <pc:spChg chg="del">
          <ac:chgData name="Welch, Patricia" userId="S::pwelch@savechildren.org::d9b6511c-8f9c-4066-b9ca-757eefb72a40" providerId="AD" clId="Web-{5B0DCD67-CD10-D48B-B689-B0F02B86569D}" dt="2022-01-06T20:16:22.904" v="17"/>
          <ac:spMkLst>
            <pc:docMk/>
            <pc:sldMk cId="484998642" sldId="271"/>
            <ac:spMk id="7" creationId="{188141AD-7FC2-6B4F-8F25-99E66EC2A989}"/>
          </ac:spMkLst>
        </pc:spChg>
      </pc:sldChg>
      <pc:sldChg chg="addSp delSp modSp">
        <pc:chgData name="Welch, Patricia" userId="S::pwelch@savechildren.org::d9b6511c-8f9c-4066-b9ca-757eefb72a40" providerId="AD" clId="Web-{5B0DCD67-CD10-D48B-B689-B0F02B86569D}" dt="2022-01-06T20:17:51.329" v="29" actId="1076"/>
        <pc:sldMkLst>
          <pc:docMk/>
          <pc:sldMk cId="4111014625" sldId="272"/>
        </pc:sldMkLst>
        <pc:spChg chg="mod">
          <ac:chgData name="Welch, Patricia" userId="S::pwelch@savechildren.org::d9b6511c-8f9c-4066-b9ca-757eefb72a40" providerId="AD" clId="Web-{5B0DCD67-CD10-D48B-B689-B0F02B86569D}" dt="2022-01-06T20:17:28.797" v="28" actId="1076"/>
          <ac:spMkLst>
            <pc:docMk/>
            <pc:sldMk cId="4111014625" sldId="272"/>
            <ac:spMk id="5" creationId="{1BA8B8C2-223E-404F-9149-2C300ACA9B61}"/>
          </ac:spMkLst>
        </pc:spChg>
        <pc:spChg chg="del">
          <ac:chgData name="Welch, Patricia" userId="S::pwelch@savechildren.org::d9b6511c-8f9c-4066-b9ca-757eefb72a40" providerId="AD" clId="Web-{5B0DCD67-CD10-D48B-B689-B0F02B86569D}" dt="2022-01-06T20:17:07.546" v="24"/>
          <ac:spMkLst>
            <pc:docMk/>
            <pc:sldMk cId="4111014625" sldId="272"/>
            <ac:spMk id="6" creationId="{20EB8FFE-1DDA-A94C-9562-10E6EFA401B8}"/>
          </ac:spMkLst>
        </pc:spChg>
        <pc:spChg chg="add del mod">
          <ac:chgData name="Welch, Patricia" userId="S::pwelch@savechildren.org::d9b6511c-8f9c-4066-b9ca-757eefb72a40" providerId="AD" clId="Web-{5B0DCD67-CD10-D48B-B689-B0F02B86569D}" dt="2022-01-06T20:17:23.844" v="27"/>
          <ac:spMkLst>
            <pc:docMk/>
            <pc:sldMk cId="4111014625" sldId="272"/>
            <ac:spMk id="7" creationId="{C10F4F2E-55F7-4317-BB80-4AF6D96BFAD2}"/>
          </ac:spMkLst>
        </pc:spChg>
        <pc:spChg chg="mod">
          <ac:chgData name="Welch, Patricia" userId="S::pwelch@savechildren.org::d9b6511c-8f9c-4066-b9ca-757eefb72a40" providerId="AD" clId="Web-{5B0DCD67-CD10-D48B-B689-B0F02B86569D}" dt="2022-01-06T20:17:51.329" v="29" actId="1076"/>
          <ac:spMkLst>
            <pc:docMk/>
            <pc:sldMk cId="4111014625" sldId="272"/>
            <ac:spMk id="21" creationId="{51C7CB76-2DA4-9E44-B014-02297C673338}"/>
          </ac:spMkLst>
        </pc:spChg>
      </pc:sldChg>
      <pc:sldChg chg="addSp delSp modSp">
        <pc:chgData name="Welch, Patricia" userId="S::pwelch@savechildren.org::d9b6511c-8f9c-4066-b9ca-757eefb72a40" providerId="AD" clId="Web-{5B0DCD67-CD10-D48B-B689-B0F02B86569D}" dt="2022-01-06T20:18:12.423" v="33" actId="20577"/>
        <pc:sldMkLst>
          <pc:docMk/>
          <pc:sldMk cId="1772955985" sldId="273"/>
        </pc:sldMkLst>
        <pc:spChg chg="mod">
          <ac:chgData name="Welch, Patricia" userId="S::pwelch@savechildren.org::d9b6511c-8f9c-4066-b9ca-757eefb72a40" providerId="AD" clId="Web-{5B0DCD67-CD10-D48B-B689-B0F02B86569D}" dt="2022-01-06T20:18:12.423" v="33" actId="20577"/>
          <ac:spMkLst>
            <pc:docMk/>
            <pc:sldMk cId="1772955985" sldId="273"/>
            <ac:spMk id="4" creationId="{E1A2B8E1-A66C-E14E-85AB-327C901B5EE5}"/>
          </ac:spMkLst>
        </pc:spChg>
        <pc:spChg chg="del">
          <ac:chgData name="Welch, Patricia" userId="S::pwelch@savechildren.org::d9b6511c-8f9c-4066-b9ca-757eefb72a40" providerId="AD" clId="Web-{5B0DCD67-CD10-D48B-B689-B0F02B86569D}" dt="2022-01-06T20:18:03.423" v="30"/>
          <ac:spMkLst>
            <pc:docMk/>
            <pc:sldMk cId="1772955985" sldId="273"/>
            <ac:spMk id="5" creationId="{06E2245A-2290-EE46-B159-24934A0044BC}"/>
          </ac:spMkLst>
        </pc:spChg>
        <pc:spChg chg="add del mod">
          <ac:chgData name="Welch, Patricia" userId="S::pwelch@savechildren.org::d9b6511c-8f9c-4066-b9ca-757eefb72a40" providerId="AD" clId="Web-{5B0DCD67-CD10-D48B-B689-B0F02B86569D}" dt="2022-01-06T20:18:06.189" v="31"/>
          <ac:spMkLst>
            <pc:docMk/>
            <pc:sldMk cId="1772955985" sldId="273"/>
            <ac:spMk id="7" creationId="{9D97D005-A7B8-4D02-BCAC-54E7D79EC800}"/>
          </ac:spMkLst>
        </pc:spChg>
      </pc:sldChg>
      <pc:sldChg chg="addSp delSp modSp">
        <pc:chgData name="Welch, Patricia" userId="S::pwelch@savechildren.org::d9b6511c-8f9c-4066-b9ca-757eefb72a40" providerId="AD" clId="Web-{5B0DCD67-CD10-D48B-B689-B0F02B86569D}" dt="2022-01-06T20:18:56.378" v="39" actId="1076"/>
        <pc:sldMkLst>
          <pc:docMk/>
          <pc:sldMk cId="131390309" sldId="274"/>
        </pc:sldMkLst>
        <pc:spChg chg="mod">
          <ac:chgData name="Welch, Patricia" userId="S::pwelch@savechildren.org::d9b6511c-8f9c-4066-b9ca-757eefb72a40" providerId="AD" clId="Web-{5B0DCD67-CD10-D48B-B689-B0F02B86569D}" dt="2022-01-06T20:18:56.378" v="39" actId="1076"/>
          <ac:spMkLst>
            <pc:docMk/>
            <pc:sldMk cId="131390309" sldId="274"/>
            <ac:spMk id="3" creationId="{AFD56612-16B2-B149-B264-E18C12C4A4E5}"/>
          </ac:spMkLst>
        </pc:spChg>
        <pc:spChg chg="del">
          <ac:chgData name="Welch, Patricia" userId="S::pwelch@savechildren.org::d9b6511c-8f9c-4066-b9ca-757eefb72a40" providerId="AD" clId="Web-{5B0DCD67-CD10-D48B-B689-B0F02B86569D}" dt="2022-01-06T20:18:48.206" v="37"/>
          <ac:spMkLst>
            <pc:docMk/>
            <pc:sldMk cId="131390309" sldId="274"/>
            <ac:spMk id="4" creationId="{B1DBD110-633A-F249-8ACE-22332E805BE1}"/>
          </ac:spMkLst>
        </pc:spChg>
        <pc:spChg chg="add del mod">
          <ac:chgData name="Welch, Patricia" userId="S::pwelch@savechildren.org::d9b6511c-8f9c-4066-b9ca-757eefb72a40" providerId="AD" clId="Web-{5B0DCD67-CD10-D48B-B689-B0F02B86569D}" dt="2022-01-06T20:18:51.628" v="38"/>
          <ac:spMkLst>
            <pc:docMk/>
            <pc:sldMk cId="131390309" sldId="274"/>
            <ac:spMk id="7" creationId="{7182414D-3BC8-47BC-827E-632111F9E355}"/>
          </ac:spMkLst>
        </pc:spChg>
      </pc:sldChg>
      <pc:sldChg chg="del">
        <pc:chgData name="Welch, Patricia" userId="S::pwelch@savechildren.org::d9b6511c-8f9c-4066-b9ca-757eefb72a40" providerId="AD" clId="Web-{5B0DCD67-CD10-D48B-B689-B0F02B86569D}" dt="2022-01-06T20:19:10.613" v="40"/>
        <pc:sldMkLst>
          <pc:docMk/>
          <pc:sldMk cId="2051556499"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A97065-FFE5-E044-84FF-08C569ECBD5B}" type="datetimeFigureOut">
              <a:rPr lang="en-US" smtClean="0"/>
              <a:t>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E47E1F-AB25-2C42-A081-6308734BC947}" type="slidenum">
              <a:rPr lang="en-US" smtClean="0"/>
              <a:t>‹#›</a:t>
            </a:fld>
            <a:endParaRPr lang="en-US"/>
          </a:p>
        </p:txBody>
      </p:sp>
    </p:spTree>
    <p:extLst>
      <p:ext uri="{BB962C8B-B14F-4D97-AF65-F5344CB8AC3E}">
        <p14:creationId xmlns:p14="http://schemas.microsoft.com/office/powerpoint/2010/main" val="2021243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mergency.cdc.gov/cerc/manual/index.asp"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1QXaphU3R38"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unhcr.org/uk/nutrition-and-food-security.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nnonline.net/attachments/4115/Infant-feeding-during-infectious-disease-outbreaks-a-guide-for-policy-makers.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MS PGothic"/>
                <a:cs typeface="Arial" panose="020B0604020202020204" pitchFamily="34" charset="0"/>
              </a:rPr>
              <a:t>Refugees</a:t>
            </a:r>
            <a:r>
              <a:rPr lang="en-US" b="0" baseline="0" dirty="0">
                <a:latin typeface="Arial" panose="020B0604020202020204" pitchFamily="34" charset="0"/>
                <a:ea typeface="MS PGothic"/>
                <a:cs typeface="Arial" panose="020B0604020202020204" pitchFamily="34" charset="0"/>
              </a:rPr>
              <a:t> are </a:t>
            </a:r>
            <a:r>
              <a:rPr lang="en-US" sz="1200" b="0" i="0" kern="1200" dirty="0">
                <a:solidFill>
                  <a:schemeClr val="tx1"/>
                </a:solidFill>
                <a:effectLst/>
                <a:latin typeface="Arial" panose="020B0604020202020204" pitchFamily="34" charset="0"/>
                <a:ea typeface="MS PGothic"/>
                <a:cs typeface="Arial" panose="020B0604020202020204" pitchFamily="34" charset="0"/>
              </a:rPr>
              <a:t>people who have fled war, violence, conflict or persecution and have crossed an international border to find safety in another country. This</a:t>
            </a:r>
            <a:r>
              <a:rPr lang="en-US" sz="1200" b="0" i="0" kern="1200" baseline="0" dirty="0">
                <a:solidFill>
                  <a:schemeClr val="tx1"/>
                </a:solidFill>
                <a:effectLst/>
                <a:latin typeface="Arial" panose="020B0604020202020204" pitchFamily="34" charset="0"/>
                <a:ea typeface="MS PGothic"/>
                <a:cs typeface="Arial" panose="020B0604020202020204" pitchFamily="34" charset="0"/>
              </a:rPr>
              <a:t> has many effects on a refugee’s health, nutrition, and well-being. Ask the audience: What are some ways or considerations that you think might effect a refugee’s nutrition?</a:t>
            </a:r>
            <a:endParaRPr lang="en-US" b="0" dirty="0">
              <a:latin typeface="Arial" panose="020B0604020202020204" pitchFamily="34" charset="0"/>
              <a:ea typeface="MS PGothic"/>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3E47E1F-AB25-2C42-A081-6308734BC947}" type="slidenum">
              <a:rPr lang="en-US" smtClean="0"/>
              <a:t>4</a:t>
            </a:fld>
            <a:endParaRPr lang="en-US"/>
          </a:p>
        </p:txBody>
      </p:sp>
    </p:spTree>
    <p:extLst>
      <p:ext uri="{BB962C8B-B14F-4D97-AF65-F5344CB8AC3E}">
        <p14:creationId xmlns:p14="http://schemas.microsoft.com/office/powerpoint/2010/main" val="3699417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Facilitator guides participants with</a:t>
            </a:r>
            <a:r>
              <a:rPr lang="en-AU"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171450" indent="-171450">
              <a:buFont typeface="Arial"/>
              <a:buChar char="•"/>
            </a:pPr>
            <a:r>
              <a:rPr lang="en-GB" dirty="0">
                <a:latin typeface="Arial" panose="020B0604020202020204" pitchFamily="34" charset="0"/>
                <a:cs typeface="Arial" panose="020B0604020202020204" pitchFamily="34" charset="0"/>
              </a:rPr>
              <a:t>Complementary feeding is central to the nutritional status and health of children under 2 years during a critical period of development. </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ea typeface="MS PGothic"/>
                <a:cs typeface="Arial" panose="020B0604020202020204" pitchFamily="34" charset="0"/>
              </a:rPr>
              <a:t>Ensuring adequate and safe complementary feeding and maternal nutrition is a multi-sector responsibility.</a:t>
            </a:r>
          </a:p>
          <a:p>
            <a:pPr marL="171450" indent="-171450">
              <a:buFont typeface="Arial"/>
              <a:buChar char="•"/>
            </a:pPr>
            <a:r>
              <a:rPr lang="en-AU" dirty="0">
                <a:latin typeface="Arial" panose="020B0604020202020204" pitchFamily="34" charset="0"/>
                <a:ea typeface="MS PGothic"/>
                <a:cs typeface="Arial" panose="020B0604020202020204" pitchFamily="34" charset="0"/>
              </a:rPr>
              <a:t>From 6-months, children need access to n</a:t>
            </a:r>
            <a:r>
              <a:rPr lang="en-GB" dirty="0" err="1">
                <a:latin typeface="Arial" panose="020B0604020202020204" pitchFamily="34" charset="0"/>
                <a:ea typeface="MS PGothic"/>
                <a:cs typeface="Arial" panose="020B0604020202020204" pitchFamily="34" charset="0"/>
              </a:rPr>
              <a:t>utrient</a:t>
            </a:r>
            <a:r>
              <a:rPr lang="en-GB" dirty="0">
                <a:latin typeface="Arial" panose="020B0604020202020204" pitchFamily="34" charset="0"/>
                <a:ea typeface="MS PGothic"/>
                <a:cs typeface="Arial" panose="020B0604020202020204" pitchFamily="34" charset="0"/>
              </a:rPr>
              <a:t>-dense culturally appropriate locally available complementary foods</a:t>
            </a:r>
            <a:endParaRPr lang="en-US" dirty="0">
              <a:latin typeface="Arial" panose="020B0604020202020204" pitchFamily="34" charset="0"/>
              <a:ea typeface="MS PGothic"/>
              <a:cs typeface="Arial" panose="020B0604020202020204" pitchFamily="34" charset="0"/>
            </a:endParaRPr>
          </a:p>
          <a:p>
            <a:pPr marL="171450" indent="-171450">
              <a:buFont typeface="Arial"/>
              <a:buChar char="•"/>
            </a:pPr>
            <a:r>
              <a:rPr lang="en-GB" dirty="0">
                <a:latin typeface="Arial" panose="020B0604020202020204" pitchFamily="34" charset="0"/>
                <a:ea typeface="MS PGothic"/>
                <a:cs typeface="Arial" panose="020B0604020202020204" pitchFamily="34" charset="0"/>
              </a:rPr>
              <a:t>Foods need to be suitable for children: </a:t>
            </a:r>
            <a:r>
              <a:rPr lang="en-GB" dirty="0" err="1">
                <a:latin typeface="Arial" panose="020B0604020202020204" pitchFamily="34" charset="0"/>
                <a:ea typeface="MS PGothic"/>
                <a:cs typeface="Arial" panose="020B0604020202020204" pitchFamily="34" charset="0"/>
              </a:rPr>
              <a:t>digestable</a:t>
            </a:r>
            <a:r>
              <a:rPr lang="en-GB" dirty="0">
                <a:latin typeface="Arial" panose="020B0604020202020204" pitchFamily="34" charset="0"/>
                <a:ea typeface="MS PGothic"/>
                <a:cs typeface="Arial" panose="020B0604020202020204" pitchFamily="34" charset="0"/>
              </a:rPr>
              <a:t>, nutritious, affordable.</a:t>
            </a:r>
            <a:endParaRPr lang="en-US" dirty="0">
              <a:latin typeface="Arial" panose="020B0604020202020204" pitchFamily="34" charset="0"/>
              <a:ea typeface="MS PGothic"/>
              <a:cs typeface="Arial" panose="020B0604020202020204" pitchFamily="34" charset="0"/>
            </a:endParaRPr>
          </a:p>
          <a:p>
            <a:pPr marL="171450" indent="-171450">
              <a:buFont typeface="Arial"/>
              <a:buChar char="•"/>
            </a:pPr>
            <a:r>
              <a:rPr lang="en-GB" dirty="0">
                <a:latin typeface="Arial" panose="020B0604020202020204" pitchFamily="34" charset="0"/>
                <a:ea typeface="MS PGothic"/>
                <a:cs typeface="Arial" panose="020B0604020202020204" pitchFamily="34" charset="0"/>
              </a:rPr>
              <a:t>But it's not just about access to suitable foods themselves, families also need to have access to cooking facilities, they need to be able to prepare food safely and hygienically, they need to be able to safely store food.</a:t>
            </a:r>
            <a:endParaRPr lang="en-US" dirty="0">
              <a:latin typeface="Arial" panose="020B0604020202020204" pitchFamily="34" charset="0"/>
              <a:ea typeface="MS PGothic"/>
              <a:cs typeface="Arial" panose="020B0604020202020204" pitchFamily="34" charset="0"/>
            </a:endParaRPr>
          </a:p>
          <a:p>
            <a:pPr marL="171450" indent="-171450">
              <a:buFont typeface="Wingdings,Sans-Serif"/>
              <a:buChar char="§"/>
            </a:pPr>
            <a:endParaRPr lang="en-GB" dirty="0">
              <a:latin typeface="Arial" panose="020B0604020202020204" pitchFamily="34" charset="0"/>
              <a:ea typeface="MS PGothic"/>
              <a:cs typeface="Arial" panose="020B0604020202020204" pitchFamily="34" charset="0"/>
            </a:endParaRPr>
          </a:p>
          <a:p>
            <a:r>
              <a:rPr lang="en-GB" b="1" dirty="0">
                <a:latin typeface="Arial" panose="020B0604020202020204" pitchFamily="34" charset="0"/>
                <a:ea typeface="MS PGothic"/>
                <a:cs typeface="Arial" panose="020B0604020202020204" pitchFamily="34" charset="0"/>
              </a:rPr>
              <a:t>Ask:</a:t>
            </a:r>
            <a:r>
              <a:rPr lang="en-GB" dirty="0">
                <a:latin typeface="Arial" panose="020B0604020202020204" pitchFamily="34" charset="0"/>
                <a:ea typeface="MS PGothic"/>
                <a:cs typeface="Arial" panose="020B0604020202020204" pitchFamily="34" charset="0"/>
              </a:rPr>
              <a:t> "With this in mind, which sectors do you think have a responsible role to play in enabling access to safe complementary foods?"</a:t>
            </a:r>
          </a:p>
          <a:p>
            <a:r>
              <a:rPr lang="en-GB" b="1" dirty="0">
                <a:latin typeface="Arial" panose="020B0604020202020204" pitchFamily="34" charset="0"/>
                <a:ea typeface="MS PGothic"/>
                <a:cs typeface="Arial" panose="020B0604020202020204" pitchFamily="34" charset="0"/>
              </a:rPr>
              <a:t>After responses click to reveal slide contents.</a:t>
            </a:r>
          </a:p>
          <a:p>
            <a:endParaRPr lang="en-GB" b="1" dirty="0">
              <a:latin typeface="Arial" panose="020B0604020202020204" pitchFamily="34" charset="0"/>
              <a:ea typeface="MS PGothic"/>
              <a:cs typeface="Arial" panose="020B0604020202020204" pitchFamily="34" charset="0"/>
            </a:endParaRPr>
          </a:p>
          <a:p>
            <a:r>
              <a:rPr lang="en-US" b="1" u="sng" dirty="0">
                <a:latin typeface="Arial" panose="020B0604020202020204" pitchFamily="34" charset="0"/>
                <a:cs typeface="Arial" panose="020B0604020202020204" pitchFamily="34" charset="0"/>
              </a:rPr>
              <a:t>Talking Points:</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FSL: </a:t>
            </a:r>
            <a:r>
              <a:rPr lang="en-US" dirty="0">
                <a:latin typeface="Arial" panose="020B0604020202020204" pitchFamily="34" charset="0"/>
                <a:cs typeface="Arial" panose="020B0604020202020204" pitchFamily="34" charset="0"/>
              </a:rPr>
              <a:t>a critical role to play in supporting improved and sustained access to</a:t>
            </a:r>
            <a:r>
              <a:rPr lang="en-US" baseline="0" dirty="0">
                <a:latin typeface="Arial" panose="020B0604020202020204" pitchFamily="34" charset="0"/>
                <a:cs typeface="Arial" panose="020B0604020202020204" pitchFamily="34" charset="0"/>
              </a:rPr>
              <a:t> suitable foods</a:t>
            </a:r>
          </a:p>
          <a:p>
            <a:pPr marL="171450" indent="-171450">
              <a:buFont typeface="Arial" panose="020B0604020202020204" pitchFamily="34" charset="0"/>
              <a:buChar char="•"/>
            </a:pPr>
            <a:r>
              <a:rPr lang="en-US" b="1" baseline="0" dirty="0">
                <a:latin typeface="Arial" panose="020B0604020202020204" pitchFamily="34" charset="0"/>
                <a:cs typeface="Arial" panose="020B0604020202020204" pitchFamily="34" charset="0"/>
              </a:rPr>
              <a:t>Nutrition: </a:t>
            </a:r>
            <a:r>
              <a:rPr lang="en-US" baseline="0" dirty="0">
                <a:latin typeface="Arial" panose="020B0604020202020204" pitchFamily="34" charset="0"/>
                <a:cs typeface="Arial" panose="020B0604020202020204" pitchFamily="34" charset="0"/>
              </a:rPr>
              <a:t>education for caregivers on adequate feeding practices e.g. utilization, diversity, frequency, hygiene, continued breastfeeding. Technical support to caregivers experiencing feeding challenges through counselling.</a:t>
            </a:r>
          </a:p>
          <a:p>
            <a:pPr marL="171450" indent="-171450">
              <a:buFont typeface="Arial" panose="020B0604020202020204" pitchFamily="34" charset="0"/>
              <a:buChar char="•"/>
            </a:pPr>
            <a:r>
              <a:rPr lang="en-US" b="1" baseline="0" dirty="0">
                <a:latin typeface="Arial" panose="020B0604020202020204" pitchFamily="34" charset="0"/>
                <a:cs typeface="Arial" panose="020B0604020202020204" pitchFamily="34" charset="0"/>
              </a:rPr>
              <a:t>WASH: </a:t>
            </a:r>
            <a:r>
              <a:rPr lang="en-US" b="0" baseline="0" dirty="0">
                <a:latin typeface="Arial" panose="020B0604020202020204" pitchFamily="34" charset="0"/>
                <a:cs typeface="Arial" panose="020B0604020202020204" pitchFamily="34" charset="0"/>
              </a:rPr>
              <a:t>ensuring adequate food hygiene is crucial in reducing the risk of contaminated foods and subsequent illness, to be able to practice this households need access to soap, sufficient water and information on food hygiene.</a:t>
            </a:r>
            <a:endParaRPr lang="en-US"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baseline="0" dirty="0">
                <a:latin typeface="Arial" panose="020B0604020202020204" pitchFamily="34" charset="0"/>
                <a:cs typeface="Arial" panose="020B0604020202020204" pitchFamily="34" charset="0"/>
              </a:rPr>
              <a:t>NFI: </a:t>
            </a:r>
            <a:r>
              <a:rPr lang="en-US" b="0" baseline="0" dirty="0">
                <a:latin typeface="Arial" panose="020B0604020202020204" pitchFamily="34" charset="0"/>
                <a:cs typeface="Arial" panose="020B0604020202020204" pitchFamily="34" charset="0"/>
              </a:rPr>
              <a:t>It’s not just about ensuring access to the food itself, but also the equipment and facilities to be able to cook food, and in a safe and hygienic way. </a:t>
            </a:r>
            <a:endParaRPr lang="en-US" baseline="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3E47E1F-AB25-2C42-A081-6308734BC947}" type="slidenum">
              <a:rPr lang="en-US" smtClean="0"/>
              <a:t>18</a:t>
            </a:fld>
            <a:endParaRPr lang="en-US"/>
          </a:p>
        </p:txBody>
      </p:sp>
    </p:spTree>
    <p:extLst>
      <p:ext uri="{BB962C8B-B14F-4D97-AF65-F5344CB8AC3E}">
        <p14:creationId xmlns:p14="http://schemas.microsoft.com/office/powerpoint/2010/main" val="970769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a:latin typeface="Arial" panose="020B0604020202020204" pitchFamily="34" charset="0"/>
                <a:ea typeface="MS PGothic"/>
                <a:cs typeface="Arial" panose="020B0604020202020204" pitchFamily="34" charset="0"/>
              </a:rPr>
              <a:t>Talking Points:</a:t>
            </a:r>
            <a:endParaRPr lang="en-AU" u="sng" dirty="0">
              <a:latin typeface="Arial" panose="020B0604020202020204" pitchFamily="34" charset="0"/>
              <a:ea typeface="MS PGothic"/>
              <a:cs typeface="Arial" panose="020B0604020202020204" pitchFamily="34" charset="0"/>
            </a:endParaRPr>
          </a:p>
          <a:p>
            <a:pPr marL="171450" indent="-171450">
              <a:buFont typeface="Wingdings,Sans-Serif"/>
              <a:buChar char="§"/>
            </a:pPr>
            <a:r>
              <a:rPr lang="en-AU" b="1" dirty="0">
                <a:latin typeface="Arial" panose="020B0604020202020204" pitchFamily="34" charset="0"/>
                <a:ea typeface="MS PGothic"/>
                <a:cs typeface="Arial" panose="020B0604020202020204" pitchFamily="34" charset="0"/>
              </a:rPr>
              <a:t>The right message:</a:t>
            </a:r>
            <a:r>
              <a:rPr lang="en-AU" dirty="0">
                <a:latin typeface="Arial" panose="020B0604020202020204" pitchFamily="34" charset="0"/>
                <a:ea typeface="MS PGothic"/>
                <a:cs typeface="Arial" panose="020B0604020202020204" pitchFamily="34" charset="0"/>
              </a:rPr>
              <a:t> </a:t>
            </a:r>
          </a:p>
          <a:p>
            <a:pPr marL="628650" lvl="1" indent="-171450">
              <a:buFont typeface="Arial"/>
              <a:buChar char="•"/>
            </a:pPr>
            <a:r>
              <a:rPr lang="en-AU" dirty="0">
                <a:latin typeface="Arial" panose="020B0604020202020204" pitchFamily="34" charset="0"/>
                <a:ea typeface="MS PGothic"/>
                <a:cs typeface="Arial" panose="020B0604020202020204" pitchFamily="34" charset="0"/>
              </a:rPr>
              <a:t>Appropriate communication, clear messages, addressing the relevant, contextual problem on IYCF, identifying solutions. </a:t>
            </a:r>
            <a:endParaRPr lang="en-GB" b="1" dirty="0">
              <a:latin typeface="Arial" panose="020B0604020202020204" pitchFamily="34" charset="0"/>
              <a:ea typeface="MS PGothic"/>
              <a:cs typeface="Arial" panose="020B0604020202020204" pitchFamily="34" charset="0"/>
            </a:endParaRPr>
          </a:p>
          <a:p>
            <a:pPr marL="628650" lvl="1" indent="-171450">
              <a:buFont typeface="Arial"/>
              <a:buChar char="•"/>
            </a:pPr>
            <a:r>
              <a:rPr lang="en-GB" dirty="0">
                <a:latin typeface="Arial" panose="020B0604020202020204" pitchFamily="34" charset="0"/>
                <a:ea typeface="MS PGothic"/>
                <a:cs typeface="Arial" panose="020B0604020202020204" pitchFamily="34" charset="0"/>
              </a:rPr>
              <a:t>Based on assessment of practices and needs</a:t>
            </a:r>
            <a:endParaRPr lang="en-AU" dirty="0">
              <a:latin typeface="Arial" panose="020B0604020202020204" pitchFamily="34" charset="0"/>
              <a:ea typeface="MS PGothic"/>
              <a:cs typeface="Arial" panose="020B0604020202020204" pitchFamily="34" charset="0"/>
            </a:endParaRPr>
          </a:p>
          <a:p>
            <a:pPr marL="628650" lvl="1" indent="-171450">
              <a:buFont typeface="Arial"/>
              <a:buChar char="•"/>
            </a:pPr>
            <a:r>
              <a:rPr lang="en-GB" dirty="0">
                <a:latin typeface="Arial" panose="020B0604020202020204" pitchFamily="34" charset="0"/>
                <a:ea typeface="MS PGothic"/>
                <a:cs typeface="Arial" panose="020B0604020202020204" pitchFamily="34" charset="0"/>
              </a:rPr>
              <a:t>Relevant and reflect specific context; address current issues.</a:t>
            </a:r>
            <a:endParaRPr lang="en-AU" dirty="0">
              <a:latin typeface="Arial" panose="020B0604020202020204" pitchFamily="34" charset="0"/>
              <a:ea typeface="MS PGothic"/>
              <a:cs typeface="Arial" panose="020B0604020202020204" pitchFamily="34" charset="0"/>
            </a:endParaRPr>
          </a:p>
          <a:p>
            <a:pPr marL="628650" lvl="1" indent="-171450">
              <a:buFont typeface="Arial"/>
              <a:buChar char="•"/>
            </a:pPr>
            <a:r>
              <a:rPr lang="en-GB" dirty="0">
                <a:latin typeface="Arial" panose="020B0604020202020204" pitchFamily="34" charset="0"/>
                <a:ea typeface="MS PGothic"/>
                <a:cs typeface="Arial" panose="020B0604020202020204" pitchFamily="34" charset="0"/>
              </a:rPr>
              <a:t>In language that the user understands. For example, the language you use for an adolescent mother should be different than the language you use for an older mother.</a:t>
            </a:r>
          </a:p>
          <a:p>
            <a:pPr lvl="1"/>
            <a:endParaRPr lang="en-GB" dirty="0">
              <a:latin typeface="Arial" panose="020B0604020202020204" pitchFamily="34" charset="0"/>
              <a:ea typeface="MS PGothic"/>
              <a:cs typeface="Arial" panose="020B0604020202020204" pitchFamily="34" charset="0"/>
            </a:endParaRPr>
          </a:p>
          <a:p>
            <a:pPr marL="171450" indent="-171450">
              <a:buFont typeface="Wingdings"/>
              <a:buChar char="§"/>
            </a:pPr>
            <a:r>
              <a:rPr lang="en-AU" b="1" dirty="0">
                <a:latin typeface="Arial" panose="020B0604020202020204" pitchFamily="34" charset="0"/>
                <a:ea typeface="MS PGothic"/>
                <a:cs typeface="Arial" panose="020B0604020202020204" pitchFamily="34" charset="0"/>
              </a:rPr>
              <a:t>The right time: </a:t>
            </a:r>
          </a:p>
          <a:p>
            <a:pPr marL="971550" lvl="1" indent="-171450">
              <a:buFont typeface="Arial"/>
              <a:buChar char="•"/>
            </a:pPr>
            <a:r>
              <a:rPr lang="en-AU" dirty="0">
                <a:latin typeface="Arial" panose="020B0604020202020204" pitchFamily="34" charset="0"/>
                <a:ea typeface="MS PGothic"/>
                <a:cs typeface="Arial" panose="020B0604020202020204" pitchFamily="34" charset="0"/>
              </a:rPr>
              <a:t>Messages should also be delivered at the right time for the child e.g. age appropriate – deliver messages on complementary feeding when an infant is nearing 6 months of age, deliver messages on early initiation of breastfeeding in the last trimester of pregnancy</a:t>
            </a:r>
          </a:p>
          <a:p>
            <a:pPr marL="800100" lvl="1"/>
            <a:endParaRPr lang="en-AU" dirty="0">
              <a:latin typeface="Arial" panose="020B0604020202020204" pitchFamily="34" charset="0"/>
              <a:ea typeface="MS PGothic"/>
              <a:cs typeface="Arial" panose="020B0604020202020204" pitchFamily="34" charset="0"/>
            </a:endParaRPr>
          </a:p>
          <a:p>
            <a:pPr marL="171450" indent="-171450">
              <a:buFont typeface="Wingdings"/>
              <a:buChar char="§"/>
            </a:pPr>
            <a:r>
              <a:rPr lang="en-AU" b="1" dirty="0">
                <a:latin typeface="Arial" panose="020B0604020202020204" pitchFamily="34" charset="0"/>
                <a:ea typeface="MS PGothic"/>
                <a:cs typeface="Arial" panose="020B0604020202020204" pitchFamily="34" charset="0"/>
              </a:rPr>
              <a:t>From the right person: </a:t>
            </a:r>
            <a:endParaRPr lang="en-AU" dirty="0">
              <a:latin typeface="Arial" panose="020B0604020202020204" pitchFamily="34" charset="0"/>
              <a:ea typeface="MS PGothic"/>
              <a:cs typeface="Arial" panose="020B0604020202020204" pitchFamily="34" charset="0"/>
            </a:endParaRPr>
          </a:p>
          <a:p>
            <a:pPr marL="971550" lvl="1" indent="-171450">
              <a:buFont typeface="Arial"/>
              <a:buChar char="•"/>
            </a:pPr>
            <a:r>
              <a:rPr lang="en-GB" dirty="0">
                <a:latin typeface="Arial" panose="020B0604020202020204" pitchFamily="34" charset="0"/>
                <a:ea typeface="MS PGothic"/>
                <a:cs typeface="Arial" panose="020B0604020202020204" pitchFamily="34" charset="0"/>
              </a:rPr>
              <a:t>Messages should come from a trusted and trained person</a:t>
            </a:r>
          </a:p>
          <a:p>
            <a:pPr marL="971550" lvl="1" indent="-171450">
              <a:buFont typeface="Arial"/>
              <a:buChar char="•"/>
            </a:pPr>
            <a:r>
              <a:rPr lang="en-GB" dirty="0">
                <a:latin typeface="Arial" panose="020B0604020202020204" pitchFamily="34" charset="0"/>
                <a:ea typeface="MS PGothic"/>
                <a:cs typeface="Arial" panose="020B0604020202020204" pitchFamily="34" charset="0"/>
              </a:rPr>
              <a:t>Dissemination channels could include: registration and distribution points, community/religious meetings, ‘safe spaces’, at health/child-protection service sites, during household assessments, during distributions, etc. </a:t>
            </a:r>
            <a:endParaRPr lang="en-US" dirty="0">
              <a:latin typeface="Arial" panose="020B0604020202020204" pitchFamily="34" charset="0"/>
              <a:ea typeface="MS PGothic"/>
              <a:cs typeface="Arial" panose="020B0604020202020204" pitchFamily="34" charset="0"/>
            </a:endParaRPr>
          </a:p>
          <a:p>
            <a:pPr marL="800100" lvl="1"/>
            <a:endParaRPr lang="en-GB" dirty="0">
              <a:latin typeface="Arial" panose="020B0604020202020204" pitchFamily="34" charset="0"/>
              <a:ea typeface="MS PGothic"/>
              <a:cs typeface="Arial" panose="020B0604020202020204" pitchFamily="34" charset="0"/>
            </a:endParaRPr>
          </a:p>
          <a:p>
            <a:pPr marL="171450" indent="-171450">
              <a:buFont typeface="Wingdings,Sans-Serif"/>
              <a:buChar char="§"/>
            </a:pPr>
            <a:r>
              <a:rPr lang="en-GB" b="1" dirty="0">
                <a:latin typeface="Arial" panose="020B0604020202020204" pitchFamily="34" charset="0"/>
                <a:ea typeface="MS PGothic"/>
                <a:cs typeface="Arial" panose="020B0604020202020204" pitchFamily="34" charset="0"/>
              </a:rPr>
              <a:t>To the right person: </a:t>
            </a:r>
            <a:endParaRPr lang="en-AU" dirty="0">
              <a:latin typeface="Arial" panose="020B0604020202020204" pitchFamily="34" charset="0"/>
              <a:cs typeface="Arial" panose="020B0604020202020204" pitchFamily="34" charset="0"/>
            </a:endParaRPr>
          </a:p>
          <a:p>
            <a:pPr marL="800100" lvl="1" indent="-171450">
              <a:buFont typeface="Arial"/>
              <a:buChar char="•"/>
            </a:pPr>
            <a:r>
              <a:rPr lang="en-GB" dirty="0">
                <a:latin typeface="Arial" panose="020B0604020202020204" pitchFamily="34" charset="0"/>
                <a:ea typeface="MS PGothic"/>
                <a:cs typeface="Arial" panose="020B0604020202020204" pitchFamily="34" charset="0"/>
              </a:rPr>
              <a:t>Mothers, caregivers and the community are key targets for communication and key messages on IYCF-E that reinforce safe and appropriate IYCF-E. </a:t>
            </a:r>
            <a:endParaRPr lang="en-AU" dirty="0">
              <a:latin typeface="Arial" panose="020B0604020202020204" pitchFamily="34" charset="0"/>
              <a:ea typeface="MS PGothic"/>
              <a:cs typeface="Arial" panose="020B0604020202020204" pitchFamily="34" charset="0"/>
            </a:endParaRPr>
          </a:p>
          <a:p>
            <a:pPr marL="800100" lvl="1" indent="-171450">
              <a:buFont typeface="Arial"/>
              <a:buChar char="•"/>
            </a:pPr>
            <a:r>
              <a:rPr lang="en-GB" dirty="0">
                <a:latin typeface="Arial" panose="020B0604020202020204" pitchFamily="34" charset="0"/>
                <a:ea typeface="MS PGothic"/>
                <a:cs typeface="Arial" panose="020B0604020202020204" pitchFamily="34" charset="0"/>
              </a:rPr>
              <a:t>Informing and engaging influential people in the community like grandparents, local leaders and religious leaders about safe and appropriate infant and young child feeding will help broaden the scope of support to mothers and caregivers.</a:t>
            </a:r>
            <a:endParaRPr lang="en-AU" dirty="0">
              <a:latin typeface="Arial" panose="020B0604020202020204" pitchFamily="34" charset="0"/>
              <a:ea typeface="MS PGothic"/>
              <a:cs typeface="Arial" panose="020B0604020202020204" pitchFamily="34" charset="0"/>
            </a:endParaRPr>
          </a:p>
          <a:p>
            <a:pPr marL="800100" lvl="1" indent="-171450">
              <a:buFont typeface="Arial"/>
              <a:buChar char="•"/>
            </a:pPr>
            <a:r>
              <a:rPr lang="en-GB" dirty="0">
                <a:latin typeface="Arial" panose="020B0604020202020204" pitchFamily="34" charset="0"/>
                <a:ea typeface="MS PGothic"/>
                <a:cs typeface="Arial" panose="020B0604020202020204" pitchFamily="34" charset="0"/>
              </a:rPr>
              <a:t>Messages should be targeted to various audience: affected population, media, humanitarian agencies, and other key stakeholders.</a:t>
            </a:r>
            <a:endParaRPr lang="en-AU" dirty="0">
              <a:latin typeface="Arial" panose="020B0604020202020204" pitchFamily="34" charset="0"/>
              <a:ea typeface="MS PGothic"/>
              <a:cs typeface="Arial" panose="020B0604020202020204" pitchFamily="34" charset="0"/>
            </a:endParaRPr>
          </a:p>
          <a:p>
            <a:pPr marL="628650" lvl="1"/>
            <a:endParaRPr lang="en-GB" dirty="0">
              <a:latin typeface="Arial" panose="020B0604020202020204" pitchFamily="34" charset="0"/>
              <a:ea typeface="MS PGothic"/>
              <a:cs typeface="Arial" panose="020B0604020202020204" pitchFamily="34" charset="0"/>
            </a:endParaRPr>
          </a:p>
          <a:p>
            <a:pPr marL="171450" indent="-171450">
              <a:buFont typeface="Wingdings"/>
              <a:buChar char="§"/>
            </a:pPr>
            <a:r>
              <a:rPr lang="en-GB" dirty="0">
                <a:latin typeface="Arial" panose="020B0604020202020204" pitchFamily="34" charset="0"/>
                <a:ea typeface="MS PGothic"/>
                <a:cs typeface="Arial" panose="020B0604020202020204" pitchFamily="34" charset="0"/>
              </a:rPr>
              <a:t>Sectoral/cluster coordination</a:t>
            </a:r>
            <a:r>
              <a:rPr lang="en-AU" dirty="0">
                <a:latin typeface="Arial" panose="020B0604020202020204" pitchFamily="34" charset="0"/>
                <a:ea typeface="MS PGothic"/>
                <a:cs typeface="Arial" panose="020B0604020202020204" pitchFamily="34" charset="0"/>
              </a:rPr>
              <a:t> should </a:t>
            </a:r>
            <a:r>
              <a:rPr lang="en-GB" dirty="0">
                <a:latin typeface="Arial" panose="020B0604020202020204" pitchFamily="34" charset="0"/>
                <a:ea typeface="MS PGothic"/>
                <a:cs typeface="Arial" panose="020B0604020202020204" pitchFamily="34" charset="0"/>
              </a:rPr>
              <a:t>develop </a:t>
            </a:r>
            <a:r>
              <a:rPr lang="en-GB" b="1" dirty="0">
                <a:latin typeface="Arial" panose="020B0604020202020204" pitchFamily="34" charset="0"/>
                <a:ea typeface="MS PGothic"/>
                <a:cs typeface="Arial" panose="020B0604020202020204" pitchFamily="34" charset="0"/>
              </a:rPr>
              <a:t>standard priority messaging, </a:t>
            </a:r>
            <a:r>
              <a:rPr lang="en-GB" dirty="0">
                <a:latin typeface="Arial" panose="020B0604020202020204" pitchFamily="34" charset="0"/>
                <a:ea typeface="MS PGothic"/>
                <a:cs typeface="Arial" panose="020B0604020202020204" pitchFamily="34" charset="0"/>
              </a:rPr>
              <a:t>ensuring consistency.</a:t>
            </a:r>
          </a:p>
          <a:p>
            <a:pPr marL="171450" indent="-171450">
              <a:buFont typeface="Wingdings"/>
              <a:buChar char="§"/>
            </a:pPr>
            <a:r>
              <a:rPr lang="en-AU" dirty="0">
                <a:latin typeface="Arial" panose="020B0604020202020204" pitchFamily="34" charset="0"/>
                <a:ea typeface="MS PGothic"/>
                <a:cs typeface="Arial" panose="020B0604020202020204" pitchFamily="34" charset="0"/>
              </a:rPr>
              <a:t>Clear and consistent IYCF-E messages that reinforce safe and appropriate IYCF-E and address any specific concerns can have a large impact due to their potential reach</a:t>
            </a:r>
            <a:endParaRPr lang="en-AU" dirty="0">
              <a:latin typeface="Arial" panose="020B0604020202020204" pitchFamily="34" charset="0"/>
              <a:cs typeface="Arial" panose="020B0604020202020204" pitchFamily="34" charset="0"/>
            </a:endParaRPr>
          </a:p>
          <a:p>
            <a:pPr marL="171450" indent="-171450">
              <a:buFont typeface="Wingdings"/>
              <a:buChar char="§"/>
            </a:pPr>
            <a:r>
              <a:rPr lang="en-GB" dirty="0">
                <a:latin typeface="Arial" panose="020B0604020202020204" pitchFamily="34" charset="0"/>
                <a:ea typeface="MS PGothic"/>
                <a:cs typeface="Arial" panose="020B0604020202020204" pitchFamily="34" charset="0"/>
              </a:rPr>
              <a:t>All messaging should be available (ideally) in multiple modes i.e. visual &amp; oral/auditory to improve accessibility for caregivers/mothers with disabilities</a:t>
            </a:r>
            <a:endParaRPr lang="en-AU" dirty="0">
              <a:latin typeface="Arial" panose="020B0604020202020204" pitchFamily="34" charset="0"/>
              <a:cs typeface="Arial" panose="020B0604020202020204" pitchFamily="34" charset="0"/>
            </a:endParaRPr>
          </a:p>
          <a:p>
            <a:pPr marL="171450" indent="-171450">
              <a:buFont typeface="Wingdings"/>
              <a:buChar char="§"/>
            </a:pPr>
            <a:r>
              <a:rPr lang="en-GB" dirty="0">
                <a:latin typeface="Arial" panose="020B0604020202020204" pitchFamily="34" charset="0"/>
                <a:ea typeface="MS PGothic"/>
                <a:cs typeface="Arial" panose="020B0604020202020204" pitchFamily="34" charset="0"/>
              </a:rPr>
              <a:t>All messages should be in the appropriate language, understood by illiterate populations, as relevant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ea typeface="MS PGothic"/>
                <a:cs typeface="Arial" panose="020B0604020202020204" pitchFamily="34" charset="0"/>
              </a:rPr>
              <a:t>For more on this, see: </a:t>
            </a:r>
            <a:r>
              <a:rPr lang="en-GB" b="1" dirty="0">
                <a:latin typeface="Arial" panose="020B0604020202020204" pitchFamily="34" charset="0"/>
                <a:ea typeface="MS PGothic"/>
                <a:cs typeface="Arial" panose="020B0604020202020204" pitchFamily="34" charset="0"/>
              </a:rPr>
              <a:t>CDC (2018). Crisis and Emergency Risk Communication Manual</a:t>
            </a:r>
            <a:r>
              <a:rPr lang="en-GB" dirty="0">
                <a:latin typeface="Arial" panose="020B0604020202020204" pitchFamily="34" charset="0"/>
                <a:ea typeface="MS PGothic"/>
                <a:cs typeface="Arial" panose="020B0604020202020204" pitchFamily="34" charset="0"/>
              </a:rPr>
              <a:t>. </a:t>
            </a:r>
            <a:r>
              <a:rPr lang="en-GB" dirty="0">
                <a:latin typeface="Arial" panose="020B0604020202020204" pitchFamily="34" charset="0"/>
                <a:ea typeface="MS PGothic"/>
                <a:cs typeface="Arial" panose="020B0604020202020204" pitchFamily="34" charset="0"/>
                <a:hlinkClick r:id="rId3"/>
              </a:rPr>
              <a:t>https://emergency.cdc.gov/cerc/manual/index.asp</a:t>
            </a:r>
            <a:r>
              <a:rPr lang="en-GB" dirty="0">
                <a:latin typeface="Arial" panose="020B0604020202020204" pitchFamily="34" charset="0"/>
                <a:ea typeface="MS PGothic"/>
                <a:cs typeface="Arial" panose="020B0604020202020204" pitchFamily="34" charset="0"/>
              </a:rPr>
              <a:t> </a:t>
            </a:r>
            <a:endParaRPr lang="en-GB" dirty="0">
              <a:latin typeface="Arial" panose="020B0604020202020204" pitchFamily="34" charset="0"/>
              <a:cs typeface="Arial" panose="020B0604020202020204" pitchFamily="34" charset="0"/>
            </a:endParaRPr>
          </a:p>
          <a:p>
            <a:r>
              <a:rPr lang="en-US" i="1" dirty="0">
                <a:latin typeface="Arial" panose="020B0604020202020204" pitchFamily="34" charset="0"/>
                <a:ea typeface="MS PGothic"/>
                <a:cs typeface="Arial" panose="020B0604020202020204" pitchFamily="34" charset="0"/>
              </a:rPr>
              <a:t>"Communicate effectively about IYCF-E. The right message at the right time from the right person can save lives. To be effective it is important to be first, be right, be credible, express empathy, promote action and show respect. Among others, audiences include emergency-affected communities and their leaders, emergency responders and public health officials and the media</a:t>
            </a:r>
            <a:r>
              <a:rPr lang="en-US" dirty="0">
                <a:latin typeface="Arial" panose="020B0604020202020204" pitchFamily="34" charset="0"/>
                <a:ea typeface="MS PGothic"/>
                <a:cs typeface="Arial" panose="020B0604020202020204" pitchFamily="34" charset="0"/>
              </a:rPr>
              <a:t>."</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3E47E1F-AB25-2C42-A081-6308734BC947}" type="slidenum">
              <a:rPr lang="en-US" smtClean="0"/>
              <a:t>19</a:t>
            </a:fld>
            <a:endParaRPr lang="en-US"/>
          </a:p>
        </p:txBody>
      </p:sp>
    </p:spTree>
    <p:extLst>
      <p:ext uri="{BB962C8B-B14F-4D97-AF65-F5344CB8AC3E}">
        <p14:creationId xmlns:p14="http://schemas.microsoft.com/office/powerpoint/2010/main" val="2101215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ea typeface="MS PGothic"/>
                <a:cs typeface="Arial" panose="020B0604020202020204" pitchFamily="34" charset="0"/>
              </a:rPr>
              <a:t>"Let's now watch a video that highlights one initiative that seeks to encourage this IYCF Friendly environment by working across sectors to respond to the needs of caregivers and children 0-2 years."</a:t>
            </a:r>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ea typeface="MS PGothic"/>
              <a:cs typeface="Arial" panose="020B0604020202020204" pitchFamily="34" charset="0"/>
            </a:endParaRPr>
          </a:p>
          <a:p>
            <a:r>
              <a:rPr lang="en-GB" b="1" dirty="0">
                <a:latin typeface="Arial" panose="020B0604020202020204" pitchFamily="34" charset="0"/>
                <a:ea typeface="MS PGothic"/>
                <a:cs typeface="Arial" panose="020B0604020202020204" pitchFamily="34" charset="0"/>
              </a:rPr>
              <a:t>Play video</a:t>
            </a:r>
            <a:r>
              <a:rPr lang="en-GB" dirty="0">
                <a:latin typeface="Arial" panose="020B0604020202020204" pitchFamily="34" charset="0"/>
                <a:ea typeface="MS PGothic"/>
                <a:cs typeface="Arial" panose="020B0604020202020204" pitchFamily="34" charset="0"/>
              </a:rPr>
              <a:t>: </a:t>
            </a:r>
            <a:r>
              <a:rPr lang="en-GB" dirty="0">
                <a:latin typeface="Arial" panose="020B0604020202020204" pitchFamily="34" charset="0"/>
                <a:ea typeface="MS PGothic"/>
                <a:cs typeface="Arial" panose="020B0604020202020204" pitchFamily="34" charset="0"/>
                <a:hlinkClick r:id="rId3"/>
              </a:rPr>
              <a:t>https://www.youtube.com/watch?v=1QXaphU3R38</a:t>
            </a:r>
            <a:r>
              <a:rPr lang="en-GB" dirty="0">
                <a:latin typeface="Arial" panose="020B0604020202020204" pitchFamily="34" charset="0"/>
                <a:ea typeface="MS PGothic"/>
                <a:cs typeface="Arial" panose="020B0604020202020204" pitchFamily="34" charset="0"/>
              </a:rPr>
              <a:t>  </a:t>
            </a:r>
          </a:p>
          <a:p>
            <a:endParaRPr lang="en-GB" b="1" dirty="0">
              <a:latin typeface="Arial" panose="020B0604020202020204" pitchFamily="34" charset="0"/>
              <a:ea typeface="MS PGothic"/>
              <a:cs typeface="Arial" panose="020B0604020202020204" pitchFamily="34" charset="0"/>
            </a:endParaRPr>
          </a:p>
          <a:p>
            <a:r>
              <a:rPr lang="en-GB" b="1" dirty="0">
                <a:latin typeface="Arial" panose="020B0604020202020204" pitchFamily="34" charset="0"/>
                <a:ea typeface="MS PGothic"/>
                <a:cs typeface="Arial" panose="020B0604020202020204" pitchFamily="34" charset="0"/>
              </a:rPr>
              <a:t>After the video, ask:</a:t>
            </a:r>
            <a:r>
              <a:rPr lang="en-GB" dirty="0">
                <a:latin typeface="Arial" panose="020B0604020202020204" pitchFamily="34" charset="0"/>
                <a:ea typeface="MS PGothic"/>
                <a:cs typeface="Arial" panose="020B0604020202020204" pitchFamily="34" charset="0"/>
              </a:rPr>
              <a:t> "Let's imagine that Sara has a hearing impairment, what additional challenges to successful IYCF might she face? What types of adaptations make she require, across the various stakeholders mentioned in this video?" </a:t>
            </a:r>
          </a:p>
          <a:p>
            <a:endParaRPr lang="en-GB" dirty="0">
              <a:latin typeface="Arial" panose="020B0604020202020204" pitchFamily="34" charset="0"/>
              <a:ea typeface="MS PGothic"/>
              <a:cs typeface="Arial" panose="020B0604020202020204" pitchFamily="34" charset="0"/>
            </a:endParaRPr>
          </a:p>
          <a:p>
            <a:r>
              <a:rPr lang="en-GB" dirty="0">
                <a:latin typeface="Arial" panose="020B0604020202020204" pitchFamily="34" charset="0"/>
                <a:ea typeface="MS PGothic"/>
                <a:cs typeface="Arial" panose="020B0604020202020204" pitchFamily="34" charset="0"/>
              </a:rPr>
              <a:t>Available at: </a:t>
            </a:r>
            <a:r>
              <a:rPr lang="en-GB" dirty="0">
                <a:latin typeface="Arial" panose="020B0604020202020204" pitchFamily="34" charset="0"/>
                <a:ea typeface="MS PGothic"/>
                <a:cs typeface="Arial" panose="020B0604020202020204" pitchFamily="34" charset="0"/>
                <a:hlinkClick r:id="rId4"/>
              </a:rPr>
              <a:t>http://www.unhcr.org/uk/nutrition-and-food-security.html</a:t>
            </a:r>
            <a:r>
              <a:rPr lang="en-GB" dirty="0">
                <a:latin typeface="Arial" panose="020B0604020202020204" pitchFamily="34" charset="0"/>
                <a:ea typeface="MS PGothic"/>
                <a:cs typeface="Arial" panose="020B0604020202020204" pitchFamily="34" charset="0"/>
              </a:rPr>
              <a:t> </a:t>
            </a:r>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3E47E1F-AB25-2C42-A081-6308734BC947}" type="slidenum">
              <a:rPr lang="en-US" smtClean="0"/>
              <a:t>20</a:t>
            </a:fld>
            <a:endParaRPr lang="en-US"/>
          </a:p>
        </p:txBody>
      </p:sp>
    </p:spTree>
    <p:extLst>
      <p:ext uri="{BB962C8B-B14F-4D97-AF65-F5344CB8AC3E}">
        <p14:creationId xmlns:p14="http://schemas.microsoft.com/office/powerpoint/2010/main" val="3065624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latin typeface="Arial" panose="020B0604020202020204" pitchFamily="34" charset="0"/>
                <a:cs typeface="Arial" panose="020B0604020202020204" pitchFamily="34" charset="0"/>
              </a:rPr>
              <a:t>In emergency refugee response operations, protection, food security and nutrition are closely linked. If refugees cannot obtain food in camps, they are likely to become food insecure and malnourished and may adopt unsafe coping mechanisms that endanger their security. If refugees in camps are not screened (where applicable), for acute malnutrition, or malnutrition </a:t>
            </a:r>
            <a:r>
              <a:rPr lang="en-US" b="0" i="0" dirty="0" err="1">
                <a:latin typeface="Arial" panose="020B0604020202020204" pitchFamily="34" charset="0"/>
                <a:cs typeface="Arial" panose="020B0604020202020204" pitchFamily="34" charset="0"/>
              </a:rPr>
              <a:t>programmes</a:t>
            </a:r>
            <a:r>
              <a:rPr lang="en-US" b="0" i="0" dirty="0">
                <a:latin typeface="Arial" panose="020B0604020202020204" pitchFamily="34" charset="0"/>
                <a:cs typeface="Arial" panose="020B0604020202020204" pitchFamily="34" charset="0"/>
              </a:rPr>
              <a:t> are not available, individuals with acute malnutrition will not be identified or treated, making it more likely that they will die or that their nutritional status will deteriorate. If infants and mothers who have difficulty breastfeeding are not assisted, those infants are at greater risk of serious malnutrition and death. If infants younger than 6 months, who are not breastfed are not identified and supported, such infants face a higher risk of serious malnutrition and death, as a result of eating inappropriate or contaminated food. If </a:t>
            </a:r>
            <a:r>
              <a:rPr lang="en-US" b="0" i="0" dirty="0" err="1">
                <a:latin typeface="Arial" panose="020B0604020202020204" pitchFamily="34" charset="0"/>
                <a:cs typeface="Arial" panose="020B0604020202020204" pitchFamily="34" charset="0"/>
              </a:rPr>
              <a:t>programmes</a:t>
            </a:r>
            <a:r>
              <a:rPr lang="en-US" b="0" i="0" dirty="0">
                <a:latin typeface="Arial" panose="020B0604020202020204" pitchFamily="34" charset="0"/>
                <a:cs typeface="Arial" panose="020B0604020202020204" pitchFamily="34" charset="0"/>
              </a:rPr>
              <a:t> do not promote and support good feeding and caring practices for infants and children younger than 24 months, infants and young children are at greater risk to be malnourished and to die</a:t>
            </a:r>
          </a:p>
          <a:p>
            <a:endParaRPr lang="en-US" b="0"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3E47E1F-AB25-2C42-A081-6308734BC947}" type="slidenum">
              <a:rPr lang="en-US" smtClean="0"/>
              <a:t>5</a:t>
            </a:fld>
            <a:endParaRPr lang="en-US"/>
          </a:p>
        </p:txBody>
      </p:sp>
    </p:spTree>
    <p:extLst>
      <p:ext uri="{BB962C8B-B14F-4D97-AF65-F5344CB8AC3E}">
        <p14:creationId xmlns:p14="http://schemas.microsoft.com/office/powerpoint/2010/main" val="218757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latin typeface="Arial" panose="020B0604020202020204" pitchFamily="34" charset="0"/>
                <a:cs typeface="Arial" panose="020B0604020202020204" pitchFamily="34" charset="0"/>
              </a:rPr>
              <a:t>Nutrition interventions aim to prevent malnutrition in the refugee population, especially among women, young children and other groups with specific needs; to identify, refer and treat malnutrition in individuals; and to monitor the nutrition situation in camps. The food security and nutrition sectors work closely with many sectors including the livelihoods sector to find longer term solutions, promote self-reliance, and improve nutrition opportunities.</a:t>
            </a:r>
          </a:p>
          <a:p>
            <a:endParaRPr lang="en-US" b="0"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3E47E1F-AB25-2C42-A081-6308734BC947}" type="slidenum">
              <a:rPr lang="en-US" smtClean="0"/>
              <a:t>8</a:t>
            </a:fld>
            <a:endParaRPr lang="en-US"/>
          </a:p>
        </p:txBody>
      </p:sp>
    </p:spTree>
    <p:extLst>
      <p:ext uri="{BB962C8B-B14F-4D97-AF65-F5344CB8AC3E}">
        <p14:creationId xmlns:p14="http://schemas.microsoft.com/office/powerpoint/2010/main" val="3497384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In emergencies, food and nutrition security are often severely threatened and urgent action is required to ensure that all members of the community have access to adequate food. Those who are malnourished require nutritional rehabilitation. The extent of malnutrition has important implications for an emergency response. It influences decisions on the content and transfer mechanism of food assistance (in-kind or cash based interventions) and the requirements of selective feeding </a:t>
            </a:r>
            <a:r>
              <a:rPr lang="en-US" sz="1200" b="0" i="0" kern="1200" dirty="0" err="1">
                <a:solidFill>
                  <a:schemeClr val="tx1"/>
                </a:solidFill>
                <a:effectLst/>
                <a:latin typeface="Arial" panose="020B0604020202020204" pitchFamily="34" charset="0"/>
                <a:ea typeface="MS PGothic" panose="020B0600070205080204" pitchFamily="34" charset="-128"/>
                <a:cs typeface="Arial" panose="020B0604020202020204" pitchFamily="34" charset="0"/>
              </a:rPr>
              <a:t>programmes</a:t>
            </a:r>
            <a:r>
              <a:rPr lang="en-US" sz="1200" b="0" i="0"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sz="1200" b="0" i="0"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Ideally following the multi-sectoral </a:t>
            </a:r>
            <a:r>
              <a:rPr lang="en-US" sz="1200" b="0" i="0" u="none" strike="noStrike"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needs assessment for refugee</a:t>
            </a:r>
            <a:r>
              <a:rPr lang="en-US" sz="1200" b="0" i="0" u="none" strike="noStrike" kern="1200" baseline="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 emergencies</a:t>
            </a:r>
            <a:r>
              <a:rPr lang="en-US" sz="1200" b="0" i="0" u="none"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r>
              <a:rPr lang="en-US" sz="1200" b="0" i="0"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(NARE), a more detailed initial rapid assessment of the nutrition status of refugees should be conducted as soon as possible. The nutrition assessment is normally part of the </a:t>
            </a:r>
            <a:r>
              <a:rPr lang="en-US" sz="1200" b="0" i="0" u="none" strike="noStrike"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health needs</a:t>
            </a:r>
            <a:r>
              <a:rPr lang="en-US" sz="1200" b="0" i="0" u="none" strike="noStrike" kern="1200" baseline="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 assessment</a:t>
            </a:r>
            <a:r>
              <a:rPr lang="en-US" sz="1200" b="0" i="0"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 It should collect secondary data on and related to nutrition, assess acute malnutrition, and screening of key infant feeding practices. Assessments should be carried out by sectoral technical experts with appropriate qualifications and relevant experience.</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sz="1200" b="0" i="0"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A more comprehensive nutrition survey should be undertaken as soon as feasible and no later than 3-6 months after an emergency starts. This assessment should evaluate the nutrition status of the population as a whole and should follow UNHCR's </a:t>
            </a:r>
            <a:r>
              <a:rPr lang="en-US" sz="1200" b="0" i="0" kern="1200" dirty="0" err="1">
                <a:solidFill>
                  <a:schemeClr val="tx1"/>
                </a:solidFill>
                <a:effectLst/>
                <a:latin typeface="Arial" panose="020B0604020202020204" pitchFamily="34" charset="0"/>
                <a:ea typeface="MS PGothic" panose="020B0600070205080204" pitchFamily="34" charset="-128"/>
                <a:cs typeface="Arial" panose="020B0604020202020204" pitchFamily="34" charset="0"/>
              </a:rPr>
              <a:t>Standardised</a:t>
            </a:r>
            <a:r>
              <a:rPr lang="en-US" sz="1200" b="0" i="0"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 Expanded Nutrition Survey (SENS) guidelines.</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3E47E1F-AB25-2C42-A081-6308734BC947}" type="slidenum">
              <a:rPr lang="en-US" smtClean="0"/>
              <a:t>9</a:t>
            </a:fld>
            <a:endParaRPr lang="en-US"/>
          </a:p>
        </p:txBody>
      </p:sp>
    </p:spTree>
    <p:extLst>
      <p:ext uri="{BB962C8B-B14F-4D97-AF65-F5344CB8AC3E}">
        <p14:creationId xmlns:p14="http://schemas.microsoft.com/office/powerpoint/2010/main" val="3710873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Ask:</a:t>
            </a:r>
            <a:r>
              <a:rPr lang="en-AU" b="1" baseline="0" dirty="0">
                <a:latin typeface="Arial" panose="020B0604020202020204" pitchFamily="34" charset="0"/>
                <a:cs typeface="Arial" panose="020B0604020202020204" pitchFamily="34" charset="0"/>
              </a:rPr>
              <a:t> </a:t>
            </a:r>
            <a:r>
              <a:rPr lang="en-AU" b="0" baseline="0" dirty="0">
                <a:latin typeface="Arial" panose="020B0604020202020204" pitchFamily="34" charset="0"/>
                <a:cs typeface="Arial" panose="020B0604020202020204" pitchFamily="34" charset="0"/>
              </a:rPr>
              <a:t>“What can we all do to create a ‘friendly’ environment for caregivers to practice recommended feeding practices?”</a:t>
            </a:r>
          </a:p>
          <a:p>
            <a:r>
              <a:rPr lang="en-AU" b="1" baseline="0" dirty="0">
                <a:latin typeface="Arial" panose="020B0604020202020204" pitchFamily="34" charset="0"/>
                <a:cs typeface="Arial" panose="020B0604020202020204" pitchFamily="34" charset="0"/>
              </a:rPr>
              <a:t>Once answers are exhausted from participants, reveal the text on the slide. Focus on those that were not mentioned. </a:t>
            </a:r>
          </a:p>
          <a:p>
            <a:endParaRPr lang="en-AU" dirty="0">
              <a:latin typeface="Arial" panose="020B0604020202020204" pitchFamily="34" charset="0"/>
              <a:cs typeface="Arial" panose="020B0604020202020204" pitchFamily="34" charset="0"/>
            </a:endParaRPr>
          </a:p>
          <a:p>
            <a:r>
              <a:rPr lang="en-AU" b="1" dirty="0">
                <a:latin typeface="Arial" panose="020B0604020202020204" pitchFamily="34" charset="0"/>
                <a:ea typeface="MS PGothic"/>
                <a:cs typeface="Arial" panose="020B0604020202020204" pitchFamily="34" charset="0"/>
              </a:rPr>
              <a:t>Say: </a:t>
            </a:r>
            <a:r>
              <a:rPr lang="en-AU" dirty="0">
                <a:latin typeface="Arial" panose="020B0604020202020204" pitchFamily="34" charset="0"/>
                <a:ea typeface="MS PGothic"/>
                <a:cs typeface="Arial" panose="020B0604020202020204" pitchFamily="34" charset="0"/>
              </a:rPr>
              <a:t>"This is a MINIMUM response for all emergencies. These are priority actions to undertake at the start of an emergency."</a:t>
            </a:r>
            <a:endParaRPr lang="en-AU"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3E47E1F-AB25-2C42-A081-6308734BC947}" type="slidenum">
              <a:rPr lang="en-US" smtClean="0"/>
              <a:t>13</a:t>
            </a:fld>
            <a:endParaRPr lang="en-US"/>
          </a:p>
        </p:txBody>
      </p:sp>
    </p:spTree>
    <p:extLst>
      <p:ext uri="{BB962C8B-B14F-4D97-AF65-F5344CB8AC3E}">
        <p14:creationId xmlns:p14="http://schemas.microsoft.com/office/powerpoint/2010/main" val="3072184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ea typeface="MS PGothic"/>
                <a:cs typeface="Arial" panose="020B0604020202020204" pitchFamily="34" charset="0"/>
              </a:rPr>
              <a:t>Ask: </a:t>
            </a:r>
            <a:r>
              <a:rPr lang="en-GB" dirty="0">
                <a:latin typeface="Arial" panose="020B0604020202020204" pitchFamily="34" charset="0"/>
                <a:ea typeface="MS PGothic"/>
                <a:cs typeface="Arial" panose="020B0604020202020204" pitchFamily="34" charset="0"/>
              </a:rPr>
              <a:t>Why is ‘prioritising mothers/caregivers of children 0-24 months of age’ important?</a:t>
            </a:r>
            <a:endParaRPr lang="en-US" dirty="0">
              <a:latin typeface="Arial" panose="020B0604020202020204" pitchFamily="34" charset="0"/>
              <a:ea typeface="MS PGothic"/>
              <a:cs typeface="Arial" panose="020B0604020202020204" pitchFamily="34" charset="0"/>
            </a:endParaRPr>
          </a:p>
          <a:p>
            <a:r>
              <a:rPr lang="en-GB" b="1" u="sng" dirty="0">
                <a:latin typeface="Arial" panose="020B0604020202020204" pitchFamily="34" charset="0"/>
                <a:ea typeface="MS PGothic"/>
                <a:cs typeface="Arial" panose="020B0604020202020204" pitchFamily="34" charset="0"/>
              </a:rPr>
              <a:t>Talking points:</a:t>
            </a:r>
            <a:endParaRPr lang="en-GB" u="sng" dirty="0">
              <a:latin typeface="Arial" panose="020B0604020202020204" pitchFamily="34" charset="0"/>
              <a:ea typeface="MS PGothic"/>
              <a:cs typeface="Arial" panose="020B0604020202020204" pitchFamily="34" charset="0"/>
            </a:endParaRPr>
          </a:p>
          <a:p>
            <a:pPr marL="171450" indent="-171450">
              <a:buFont typeface="Arial"/>
              <a:buChar char="•"/>
            </a:pPr>
            <a:r>
              <a:rPr lang="en-GB" dirty="0">
                <a:latin typeface="Arial" panose="020B0604020202020204" pitchFamily="34" charset="0"/>
                <a:ea typeface="MS PGothic"/>
                <a:cs typeface="Arial" panose="020B0604020202020204" pitchFamily="34" charset="0"/>
              </a:rPr>
              <a:t>During emergencies, there can be practical constraints for those with young children to accessing immediate essential needs and keeping their children safe at the same time. </a:t>
            </a:r>
            <a:endParaRPr lang="en-US" dirty="0">
              <a:latin typeface="Arial" panose="020B0604020202020204" pitchFamily="34" charset="0"/>
              <a:ea typeface="MS PGothic"/>
              <a:cs typeface="Arial" panose="020B0604020202020204" pitchFamily="34" charset="0"/>
            </a:endParaRPr>
          </a:p>
          <a:p>
            <a:pPr marL="171450" indent="-171450">
              <a:buFont typeface="Arial"/>
              <a:buChar char="•"/>
            </a:pPr>
            <a:r>
              <a:rPr lang="en-AU" dirty="0">
                <a:latin typeface="Arial" panose="020B0604020202020204" pitchFamily="34" charset="0"/>
                <a:ea typeface="MS PGothic"/>
                <a:cs typeface="Arial" panose="020B0604020202020204" pitchFamily="34" charset="0"/>
              </a:rPr>
              <a:t>A mother’s caring capacity can be constrained – they may be stressed, time constraints due to caring for family and home/dwelling and food provision, have limited mobility which </a:t>
            </a:r>
            <a:r>
              <a:rPr lang="en-GB" dirty="0">
                <a:latin typeface="Arial" panose="020B0604020202020204" pitchFamily="34" charset="0"/>
                <a:ea typeface="MS PGothic"/>
                <a:cs typeface="Arial" panose="020B0604020202020204" pitchFamily="34" charset="0"/>
              </a:rPr>
              <a:t>constrains their awareness of and/or access to services</a:t>
            </a:r>
            <a:r>
              <a:rPr lang="en-AU" dirty="0">
                <a:latin typeface="Arial" panose="020B0604020202020204" pitchFamily="34" charset="0"/>
                <a:ea typeface="MS PGothic"/>
                <a:cs typeface="Arial" panose="020B0604020202020204" pitchFamily="34" charset="0"/>
              </a:rPr>
              <a:t>, in some cultures they may have low visibility and decision-making power at household and family levels.  </a:t>
            </a:r>
            <a:endParaRPr lang="en-US" dirty="0">
              <a:latin typeface="Arial" panose="020B0604020202020204" pitchFamily="34" charset="0"/>
              <a:ea typeface="MS PGothic"/>
              <a:cs typeface="Arial" panose="020B0604020202020204" pitchFamily="34" charset="0"/>
            </a:endParaRPr>
          </a:p>
          <a:p>
            <a:pPr marL="171450" indent="-171450">
              <a:buFont typeface="Arial"/>
              <a:buChar char="•"/>
            </a:pPr>
            <a:r>
              <a:rPr lang="en-AU" dirty="0">
                <a:latin typeface="Arial" panose="020B0604020202020204" pitchFamily="34" charset="0"/>
                <a:ea typeface="MS PGothic"/>
                <a:cs typeface="Arial" panose="020B0604020202020204" pitchFamily="34" charset="0"/>
              </a:rPr>
              <a:t>Women can also be at risk of gender-based violence accessing distributions, which can impact on their (physical and psychosocial) health. </a:t>
            </a:r>
            <a:endParaRPr lang="en-US" dirty="0">
              <a:latin typeface="Arial" panose="020B0604020202020204" pitchFamily="34" charset="0"/>
              <a:ea typeface="MS PGothic"/>
              <a:cs typeface="Arial" panose="020B0604020202020204" pitchFamily="34" charset="0"/>
            </a:endParaRPr>
          </a:p>
          <a:p>
            <a:pPr marL="171450" indent="-171450">
              <a:buFont typeface="Arial"/>
              <a:buChar char="•"/>
            </a:pPr>
            <a:r>
              <a:rPr lang="en-AU" dirty="0">
                <a:latin typeface="Arial" panose="020B0604020202020204" pitchFamily="34" charset="0"/>
                <a:ea typeface="MS PGothic"/>
                <a:cs typeface="Arial" panose="020B0604020202020204" pitchFamily="34" charset="0"/>
              </a:rPr>
              <a:t>All these constraints can impact women’s ability to care for their child/ren –including timely, adequate and appropriate feeding. </a:t>
            </a:r>
            <a:endParaRPr lang="en-US" dirty="0">
              <a:latin typeface="Arial" panose="020B0604020202020204" pitchFamily="34" charset="0"/>
              <a:ea typeface="MS PGothic"/>
              <a:cs typeface="Arial" panose="020B0604020202020204" pitchFamily="34" charset="0"/>
            </a:endParaRPr>
          </a:p>
          <a:p>
            <a:pPr marL="171450" indent="-171450">
              <a:buFont typeface="Arial"/>
              <a:buChar char="•"/>
            </a:pPr>
            <a:r>
              <a:rPr lang="en-AU" dirty="0">
                <a:latin typeface="Arial" panose="020B0604020202020204" pitchFamily="34" charset="0"/>
                <a:ea typeface="MS PGothic"/>
                <a:cs typeface="Arial" panose="020B0604020202020204" pitchFamily="34" charset="0"/>
              </a:rPr>
              <a:t>It is important to ensure easy, safe and secure access for caregivers to water and sanitation facilities, food and non-food items.</a:t>
            </a:r>
            <a:endParaRPr lang="en-US" dirty="0">
              <a:latin typeface="Arial" panose="020B0604020202020204" pitchFamily="34" charset="0"/>
              <a:ea typeface="MS PGothic"/>
              <a:cs typeface="Arial" panose="020B0604020202020204" pitchFamily="34" charset="0"/>
            </a:endParaRPr>
          </a:p>
          <a:p>
            <a:endParaRPr lang="en-GB" b="1" dirty="0">
              <a:latin typeface="Arial" panose="020B0604020202020204" pitchFamily="34" charset="0"/>
              <a:ea typeface="MS PGothic"/>
              <a:cs typeface="Arial" panose="020B0604020202020204" pitchFamily="34" charset="0"/>
            </a:endParaRPr>
          </a:p>
          <a:p>
            <a:r>
              <a:rPr lang="en-GB" b="1" dirty="0">
                <a:latin typeface="Arial" panose="020B0604020202020204" pitchFamily="34" charset="0"/>
                <a:ea typeface="MS PGothic"/>
                <a:cs typeface="Arial" panose="020B0604020202020204" pitchFamily="34" charset="0"/>
              </a:rPr>
              <a:t>Ask: </a:t>
            </a:r>
            <a:r>
              <a:rPr lang="en-GB" dirty="0">
                <a:latin typeface="Arial" panose="020B0604020202020204" pitchFamily="34" charset="0"/>
                <a:ea typeface="MS PGothic"/>
                <a:cs typeface="Arial" panose="020B0604020202020204" pitchFamily="34" charset="0"/>
              </a:rPr>
              <a:t>What actions/activities could be implemented?</a:t>
            </a:r>
            <a:endParaRPr lang="en-US" dirty="0">
              <a:latin typeface="Arial" panose="020B0604020202020204" pitchFamily="34" charset="0"/>
              <a:ea typeface="MS PGothic"/>
              <a:cs typeface="Arial" panose="020B0604020202020204" pitchFamily="34" charset="0"/>
            </a:endParaRPr>
          </a:p>
          <a:p>
            <a:r>
              <a:rPr lang="en-GB" b="1" u="sng" dirty="0">
                <a:latin typeface="Arial" panose="020B0604020202020204" pitchFamily="34" charset="0"/>
                <a:ea typeface="MS PGothic"/>
                <a:cs typeface="Arial" panose="020B0604020202020204" pitchFamily="34" charset="0"/>
              </a:rPr>
              <a:t>Talking Points:</a:t>
            </a:r>
          </a:p>
          <a:p>
            <a:pPr marL="171450" indent="-171450">
              <a:buFont typeface="Arial"/>
              <a:buChar char="•"/>
            </a:pPr>
            <a:r>
              <a:rPr lang="en-GB" dirty="0">
                <a:latin typeface="Arial" panose="020B0604020202020204" pitchFamily="34" charset="0"/>
                <a:ea typeface="MS PGothic"/>
                <a:cs typeface="Arial" panose="020B0604020202020204" pitchFamily="34" charset="0"/>
              </a:rPr>
              <a:t>Registration and distributions often involve standing in queues for long periods of time. This can be physically exhausting and dangerous for pregnant women or women with young children, especially in very hot or cold weather, and if there is no shelter, food or water or if women do not have any carers to mind their children while they attend distributions. Queues can also be chaotic, with people pushing and fighting to get to the front. Infants and young children could be at risk of physical harm in such situations. (Play video to illustrate this.)</a:t>
            </a:r>
            <a:endParaRPr lang="en-AU" dirty="0">
              <a:latin typeface="Arial" panose="020B0604020202020204" pitchFamily="34" charset="0"/>
              <a:ea typeface="MS PGothic"/>
              <a:cs typeface="Arial" panose="020B0604020202020204" pitchFamily="34" charset="0"/>
            </a:endParaRPr>
          </a:p>
          <a:p>
            <a:pPr marL="171450" indent="-171450">
              <a:buFont typeface="Arial"/>
              <a:buChar char="•"/>
            </a:pPr>
            <a:r>
              <a:rPr lang="en-GB" dirty="0">
                <a:latin typeface="Arial" panose="020B0604020202020204" pitchFamily="34" charset="0"/>
                <a:ea typeface="MS PGothic"/>
                <a:cs typeface="Arial" panose="020B0604020202020204" pitchFamily="34" charset="0"/>
              </a:rPr>
              <a:t>How we can support:</a:t>
            </a:r>
            <a:endParaRPr lang="en-AU" dirty="0">
              <a:latin typeface="Arial" panose="020B0604020202020204" pitchFamily="34" charset="0"/>
              <a:ea typeface="MS PGothic"/>
              <a:cs typeface="Arial" panose="020B0604020202020204" pitchFamily="34" charset="0"/>
            </a:endParaRPr>
          </a:p>
          <a:p>
            <a:pPr marL="628650" lvl="1" indent="-171450">
              <a:buFont typeface="Arial"/>
              <a:buChar char="•"/>
            </a:pPr>
            <a:r>
              <a:rPr lang="en-GB" dirty="0">
                <a:latin typeface="Arial" panose="020B0604020202020204" pitchFamily="34" charset="0"/>
                <a:ea typeface="MS PGothic"/>
                <a:cs typeface="Arial" panose="020B0604020202020204" pitchFamily="34" charset="0"/>
              </a:rPr>
              <a:t>Separate queues/ priority for pregnant women or women with children &lt;2 years to services (e.g. nutrition; health) and commodities (food and non-food)</a:t>
            </a:r>
            <a:endParaRPr lang="en-AU" dirty="0">
              <a:latin typeface="Arial" panose="020B0604020202020204" pitchFamily="34" charset="0"/>
              <a:ea typeface="MS PGothic"/>
              <a:cs typeface="Arial" panose="020B0604020202020204" pitchFamily="34" charset="0"/>
            </a:endParaRPr>
          </a:p>
          <a:p>
            <a:pPr marL="628650" lvl="1" indent="-171450">
              <a:buFont typeface="Arial"/>
              <a:buChar char="•"/>
            </a:pPr>
            <a:r>
              <a:rPr lang="en-GB" dirty="0">
                <a:latin typeface="Arial" panose="020B0604020202020204" pitchFamily="34" charset="0"/>
                <a:cs typeface="Arial" panose="020B0604020202020204" pitchFamily="34" charset="0"/>
              </a:rPr>
              <a:t>Arrange shaded rest areas for mothers and children next to queues, with private spaces for breastfeeding</a:t>
            </a:r>
            <a:endParaRPr lang="en-AU" dirty="0">
              <a:latin typeface="Arial" panose="020B0604020202020204" pitchFamily="34" charset="0"/>
              <a:cs typeface="Arial" panose="020B0604020202020204" pitchFamily="34" charset="0"/>
            </a:endParaRPr>
          </a:p>
          <a:p>
            <a:pPr marL="628650" lvl="1" indent="-171450">
              <a:buFont typeface="Arial"/>
              <a:buChar char="•"/>
            </a:pPr>
            <a:r>
              <a:rPr lang="en-GB" dirty="0">
                <a:latin typeface="Arial" panose="020B0604020202020204" pitchFamily="34" charset="0"/>
                <a:cs typeface="Arial" panose="020B0604020202020204" pitchFamily="34" charset="0"/>
              </a:rPr>
              <a:t>Provide water to mothers and children (&gt;6months) while waiting in queues (e.g. distributions)</a:t>
            </a:r>
            <a:endParaRPr lang="en-AU" dirty="0">
              <a:latin typeface="Arial" panose="020B0604020202020204" pitchFamily="34" charset="0"/>
              <a:cs typeface="Arial" panose="020B0604020202020204" pitchFamily="34" charset="0"/>
            </a:endParaRPr>
          </a:p>
          <a:p>
            <a:pPr marL="628650" lvl="1" indent="-171450">
              <a:buFont typeface="Arial"/>
              <a:buChar char="•"/>
            </a:pPr>
            <a:r>
              <a:rPr lang="en-GB" dirty="0">
                <a:latin typeface="Arial" panose="020B0604020202020204" pitchFamily="34" charset="0"/>
                <a:cs typeface="Arial" panose="020B0604020202020204" pitchFamily="34" charset="0"/>
              </a:rPr>
              <a:t>Assist mothers to keep their infants safe: e.g. provide material to be used as a baby sling</a:t>
            </a:r>
            <a:endParaRPr lang="en-AU" dirty="0">
              <a:latin typeface="Arial" panose="020B0604020202020204" pitchFamily="34" charset="0"/>
              <a:cs typeface="Arial" panose="020B0604020202020204" pitchFamily="34" charset="0"/>
            </a:endParaRPr>
          </a:p>
          <a:p>
            <a:pPr marL="628650" lvl="1" indent="-171450">
              <a:buFont typeface="Arial"/>
              <a:buChar char="•"/>
            </a:pPr>
            <a:r>
              <a:rPr lang="en-GB" dirty="0">
                <a:latin typeface="Arial" panose="020B0604020202020204" pitchFamily="34" charset="0"/>
                <a:ea typeface="MS PGothic"/>
                <a:cs typeface="Arial" panose="020B0604020202020204" pitchFamily="34" charset="0"/>
              </a:rPr>
              <a:t>Advocate for other sectors to design programming that could be informed and adapted based on caregivers' schedules to facilitate greater access by these individuals </a:t>
            </a:r>
            <a:endParaRPr lang="en-US" dirty="0">
              <a:latin typeface="Arial" panose="020B0604020202020204" pitchFamily="34" charset="0"/>
              <a:ea typeface="MS PGothic"/>
              <a:cs typeface="Arial" panose="020B0604020202020204" pitchFamily="34" charset="0"/>
            </a:endParaRPr>
          </a:p>
          <a:p>
            <a:pPr marL="628650" lvl="1" indent="-171450">
              <a:buFont typeface="Arial"/>
              <a:buChar char="•"/>
            </a:pPr>
            <a:r>
              <a:rPr lang="en-GB" dirty="0">
                <a:latin typeface="Arial" panose="020B0604020202020204" pitchFamily="34" charset="0"/>
                <a:ea typeface="MS PGothic"/>
                <a:cs typeface="Arial" panose="020B0604020202020204" pitchFamily="34" charset="0"/>
              </a:rPr>
              <a:t>Allow PLW to nominate a stand-in to attend distributions etc</a:t>
            </a:r>
          </a:p>
          <a:p>
            <a:pPr marL="628650" lvl="1" indent="-171450">
              <a:buFont typeface="Arial"/>
              <a:buChar char="•"/>
            </a:pPr>
            <a:r>
              <a:rPr lang="en-GB" dirty="0">
                <a:latin typeface="Arial" panose="020B0604020202020204" pitchFamily="34" charset="0"/>
                <a:ea typeface="MS PGothic"/>
                <a:cs typeface="Arial" panose="020B0604020202020204" pitchFamily="34" charset="0"/>
              </a:rPr>
              <a:t>Prioritise targeted food supplementation and micronutrient supplements for pregnant and breastfeeding mothers </a:t>
            </a:r>
            <a:endParaRPr lang="en-US" dirty="0">
              <a:latin typeface="Arial" panose="020B0604020202020204" pitchFamily="34" charset="0"/>
              <a:ea typeface="MS PGothic"/>
              <a:cs typeface="Arial" panose="020B0604020202020204" pitchFamily="34" charset="0"/>
            </a:endParaRPr>
          </a:p>
          <a:p>
            <a:pPr marL="628650" lvl="1" indent="-171450">
              <a:buFont typeface="Arial"/>
              <a:buChar char="•"/>
            </a:pPr>
            <a:r>
              <a:rPr lang="en-GB" dirty="0">
                <a:latin typeface="Arial" panose="020B0604020202020204" pitchFamily="34" charset="0"/>
                <a:ea typeface="MS PGothic"/>
                <a:cs typeface="Arial" panose="020B0604020202020204" pitchFamily="34" charset="0"/>
              </a:rPr>
              <a:t>Others?</a:t>
            </a:r>
            <a:endParaRPr lang="en-US" dirty="0">
              <a:latin typeface="Arial" panose="020B0604020202020204" pitchFamily="34" charset="0"/>
              <a:ea typeface="MS PGothic"/>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AU" b="1" dirty="0">
                <a:latin typeface="Arial" panose="020B0604020202020204" pitchFamily="34" charset="0"/>
                <a:ea typeface="MS PGothic"/>
                <a:cs typeface="Arial" panose="020B0604020202020204" pitchFamily="34" charset="0"/>
              </a:rPr>
              <a:t>Emphasise: </a:t>
            </a:r>
            <a:r>
              <a:rPr lang="en-AU" dirty="0">
                <a:latin typeface="Arial" panose="020B0604020202020204" pitchFamily="34" charset="0"/>
                <a:ea typeface="MS PGothic"/>
                <a:cs typeface="Arial" panose="020B0604020202020204" pitchFamily="34" charset="0"/>
              </a:rPr>
              <a:t>Advocacy to </a:t>
            </a:r>
            <a:r>
              <a:rPr lang="en-GB" dirty="0">
                <a:latin typeface="Arial" panose="020B0604020202020204" pitchFamily="34" charset="0"/>
                <a:ea typeface="MS PGothic"/>
                <a:cs typeface="Arial" panose="020B0604020202020204" pitchFamily="34" charset="0"/>
              </a:rPr>
              <a:t>other sectors for their support is important to make it happen e.g. camp management (for planning of time, location and methodology for distributions), shelter (to provide shaded areas), WASH to provide water, etc.</a:t>
            </a:r>
            <a:endParaRPr lang="en-US" dirty="0">
              <a:latin typeface="Arial" panose="020B0604020202020204" pitchFamily="34" charset="0"/>
              <a:ea typeface="MS PGothic"/>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3E47E1F-AB25-2C42-A081-6308734BC947}" type="slidenum">
              <a:rPr lang="en-US" smtClean="0"/>
              <a:t>14</a:t>
            </a:fld>
            <a:endParaRPr lang="en-US"/>
          </a:p>
        </p:txBody>
      </p:sp>
    </p:spTree>
    <p:extLst>
      <p:ext uri="{BB962C8B-B14F-4D97-AF65-F5344CB8AC3E}">
        <p14:creationId xmlns:p14="http://schemas.microsoft.com/office/powerpoint/2010/main" val="1970320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ea typeface="MS PGothic"/>
                <a:cs typeface="Arial" panose="020B0604020202020204" pitchFamily="34" charset="0"/>
              </a:rPr>
              <a:t>Ask: </a:t>
            </a:r>
            <a:r>
              <a:rPr lang="en-GB" dirty="0">
                <a:latin typeface="Arial" panose="020B0604020202020204" pitchFamily="34" charset="0"/>
                <a:ea typeface="MS PGothic"/>
                <a:cs typeface="Arial" panose="020B0604020202020204" pitchFamily="34" charset="0"/>
              </a:rPr>
              <a:t>Why is it important to prevent separation of a mother/ caregiver and her child?</a:t>
            </a:r>
            <a:endParaRPr lang="en-US" dirty="0">
              <a:latin typeface="Arial" panose="020B0604020202020204" pitchFamily="34" charset="0"/>
              <a:cs typeface="Arial" panose="020B0604020202020204" pitchFamily="34" charset="0"/>
            </a:endParaRPr>
          </a:p>
          <a:p>
            <a:r>
              <a:rPr lang="en-GB" b="1" u="sng" dirty="0">
                <a:latin typeface="Arial" panose="020B0604020202020204" pitchFamily="34" charset="0"/>
                <a:ea typeface="MS PGothic"/>
                <a:cs typeface="Arial" panose="020B0604020202020204" pitchFamily="34" charset="0"/>
              </a:rPr>
              <a:t>Talking Points:</a:t>
            </a:r>
          </a:p>
          <a:p>
            <a:pPr marL="171450" indent="-171450">
              <a:buFont typeface="Arial"/>
              <a:buChar char="•"/>
            </a:pPr>
            <a:r>
              <a:rPr lang="en-GB" dirty="0">
                <a:latin typeface="Arial" panose="020B0604020202020204" pitchFamily="34" charset="0"/>
                <a:ea typeface="MS PGothic"/>
                <a:cs typeface="Arial" panose="020B0604020202020204" pitchFamily="34" charset="0"/>
              </a:rPr>
              <a:t>To support and enable breastfeeding</a:t>
            </a:r>
          </a:p>
          <a:p>
            <a:pPr marL="171450" indent="-171450">
              <a:buFont typeface="Arial"/>
              <a:buChar char="•"/>
            </a:pPr>
            <a:r>
              <a:rPr lang="en-GB" dirty="0">
                <a:latin typeface="Arial" panose="020B0604020202020204" pitchFamily="34" charset="0"/>
                <a:ea typeface="MS PGothic"/>
                <a:cs typeface="Arial" panose="020B0604020202020204" pitchFamily="34" charset="0"/>
              </a:rPr>
              <a:t>For respect and dignity of the caregiver and child</a:t>
            </a:r>
          </a:p>
          <a:p>
            <a:pPr marL="171450" indent="-171450">
              <a:buFont typeface="Arial"/>
              <a:buChar char="•"/>
            </a:pPr>
            <a:r>
              <a:rPr lang="en-GB" dirty="0">
                <a:latin typeface="Arial" panose="020B0604020202020204" pitchFamily="34" charset="0"/>
                <a:ea typeface="MS PGothic"/>
                <a:cs typeface="Arial" panose="020B0604020202020204" pitchFamily="34" charset="0"/>
              </a:rPr>
              <a:t>To support optimal caregiving</a:t>
            </a:r>
          </a:p>
          <a:p>
            <a:pPr marL="171450" indent="-171450">
              <a:buFont typeface="Arial"/>
              <a:buChar char="•"/>
            </a:pPr>
            <a:r>
              <a:rPr lang="en-GB" dirty="0">
                <a:latin typeface="Arial" panose="020B0604020202020204" pitchFamily="34" charset="0"/>
                <a:ea typeface="MS PGothic"/>
                <a:cs typeface="Arial" panose="020B0604020202020204" pitchFamily="34" charset="0"/>
              </a:rPr>
              <a:t>To ensure the child is not put at risk or, in the worst case, lost, by separation from their caregiver</a:t>
            </a:r>
          </a:p>
          <a:p>
            <a:pPr marL="171450" indent="-171450">
              <a:buFont typeface="Arial"/>
              <a:buChar char="•"/>
            </a:pPr>
            <a:r>
              <a:rPr lang="en-US" dirty="0">
                <a:latin typeface="Arial" panose="020B0604020202020204" pitchFamily="34" charset="0"/>
                <a:ea typeface="MS PGothic"/>
                <a:cs typeface="Arial" panose="020B0604020202020204" pitchFamily="34" charset="0"/>
              </a:rPr>
              <a:t>Separating infants from their mothers for the first few days disturbed maternal attachment development</a:t>
            </a:r>
            <a:r>
              <a:rPr lang="en-US" baseline="0" dirty="0">
                <a:latin typeface="Arial" panose="020B0604020202020204" pitchFamily="34" charset="0"/>
                <a:ea typeface="MS PGothic"/>
                <a:cs typeface="Arial" panose="020B0604020202020204" pitchFamily="34" charset="0"/>
              </a:rPr>
              <a:t> (source. </a:t>
            </a:r>
            <a:r>
              <a:rPr lang="en-US" dirty="0">
                <a:latin typeface="Arial" panose="020B0604020202020204" pitchFamily="34" charset="0"/>
                <a:ea typeface="MS PGothic"/>
                <a:cs typeface="Arial" panose="020B0604020202020204" pitchFamily="34" charset="0"/>
              </a:rPr>
              <a:t>https://</a:t>
            </a:r>
            <a:r>
              <a:rPr lang="en-US" dirty="0" err="1">
                <a:latin typeface="Arial" panose="020B0604020202020204" pitchFamily="34" charset="0"/>
                <a:ea typeface="MS PGothic"/>
                <a:cs typeface="Arial" panose="020B0604020202020204" pitchFamily="34" charset="0"/>
              </a:rPr>
              <a:t>journals.sagepub.com</a:t>
            </a:r>
            <a:r>
              <a:rPr lang="en-US" dirty="0">
                <a:latin typeface="Arial" panose="020B0604020202020204" pitchFamily="34" charset="0"/>
                <a:ea typeface="MS PGothic"/>
                <a:cs typeface="Arial" panose="020B0604020202020204" pitchFamily="34" charset="0"/>
              </a:rPr>
              <a:t>/</a:t>
            </a:r>
            <a:r>
              <a:rPr lang="en-US" dirty="0" err="1">
                <a:latin typeface="Arial" panose="020B0604020202020204" pitchFamily="34" charset="0"/>
                <a:ea typeface="MS PGothic"/>
                <a:cs typeface="Arial" panose="020B0604020202020204" pitchFamily="34" charset="0"/>
              </a:rPr>
              <a:t>doi</a:t>
            </a:r>
            <a:r>
              <a:rPr lang="en-US" dirty="0">
                <a:latin typeface="Arial" panose="020B0604020202020204" pitchFamily="34" charset="0"/>
                <a:ea typeface="MS PGothic"/>
                <a:cs typeface="Arial" panose="020B0604020202020204" pitchFamily="34" charset="0"/>
              </a:rPr>
              <a:t>/full/10.1177/0890334420949514#)</a:t>
            </a:r>
          </a:p>
          <a:p>
            <a:pPr marL="171450" indent="-171450">
              <a:buFont typeface="Arial"/>
              <a:buChar char="•"/>
            </a:pPr>
            <a:endParaRPr lang="en-GB" dirty="0">
              <a:latin typeface="Arial" panose="020B0604020202020204" pitchFamily="34" charset="0"/>
              <a:ea typeface="MS PGothic"/>
              <a:cs typeface="Arial" panose="020B0604020202020204" pitchFamily="34" charset="0"/>
            </a:endParaRPr>
          </a:p>
          <a:p>
            <a:endParaRPr lang="en-GB" dirty="0">
              <a:latin typeface="Arial" panose="020B0604020202020204" pitchFamily="34" charset="0"/>
              <a:ea typeface="MS PGothic"/>
              <a:cs typeface="Arial" panose="020B0604020202020204" pitchFamily="34" charset="0"/>
            </a:endParaRPr>
          </a:p>
          <a:p>
            <a:r>
              <a:rPr lang="en-AU" b="1" dirty="0">
                <a:latin typeface="Arial" panose="020B0604020202020204" pitchFamily="34" charset="0"/>
                <a:ea typeface="MS PGothic"/>
                <a:cs typeface="Arial" panose="020B0604020202020204" pitchFamily="34" charset="0"/>
              </a:rPr>
              <a:t>Ask:</a:t>
            </a:r>
            <a:r>
              <a:rPr lang="en-AU" dirty="0">
                <a:latin typeface="Arial" panose="020B0604020202020204" pitchFamily="34" charset="0"/>
                <a:ea typeface="MS PGothic"/>
                <a:cs typeface="Arial" panose="020B0604020202020204" pitchFamily="34" charset="0"/>
              </a:rPr>
              <a:t> "How can we prevent the separation of children from their caregivers"? </a:t>
            </a:r>
          </a:p>
          <a:p>
            <a:r>
              <a:rPr lang="en-AU" b="1" dirty="0">
                <a:latin typeface="Arial" panose="020B0604020202020204" pitchFamily="34" charset="0"/>
                <a:ea typeface="MS PGothic"/>
                <a:cs typeface="Arial" panose="020B0604020202020204" pitchFamily="34" charset="0"/>
              </a:rPr>
              <a:t>After some answers, click to show bubbles.</a:t>
            </a:r>
          </a:p>
          <a:p>
            <a:r>
              <a:rPr lang="en-AU" b="1" dirty="0">
                <a:latin typeface="Arial" panose="020B0604020202020204" pitchFamily="34" charset="0"/>
                <a:ea typeface="MS PGothic"/>
                <a:cs typeface="Arial" panose="020B0604020202020204" pitchFamily="34" charset="0"/>
              </a:rPr>
              <a:t>Talking Points:</a:t>
            </a:r>
            <a:endParaRPr lang="en-AU" b="1"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ea typeface="MS PGothic"/>
                <a:cs typeface="Arial" panose="020B0604020202020204" pitchFamily="34" charset="0"/>
              </a:rPr>
              <a:t>Advocate for distribution sites and busy service points to consider mothers and young children in their design</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ea typeface="MS PGothic"/>
                <a:cs typeface="Arial" panose="020B0604020202020204" pitchFamily="34" charset="0"/>
              </a:rPr>
              <a:t>Rooming in: recommend and support mothers and newborns to be kept in the same room after childbirth</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ea typeface="MS PGothic"/>
                <a:cs typeface="Arial" panose="020B0604020202020204" pitchFamily="34" charset="0"/>
              </a:rPr>
              <a:t>Prioritise mothers with young children: if long wait times, young children may be more likely to wander off. Prioritise mothers with young children to reduce their waiting times for services and distributions.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ea typeface="MS PGothic"/>
                <a:cs typeface="Arial" panose="020B0604020202020204" pitchFamily="34" charset="0"/>
              </a:rPr>
              <a:t>In the same vain, provide water/ food/ entertainment to young children to keep them engaged and avoid wandering off.</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ea typeface="MS PGothic"/>
                <a:cs typeface="Arial" panose="020B0604020202020204" pitchFamily="34" charset="0"/>
              </a:rPr>
              <a:t>Provide baby slings to keep </a:t>
            </a:r>
            <a:r>
              <a:rPr lang="en-AU" dirty="0" err="1">
                <a:latin typeface="Arial" panose="020B0604020202020204" pitchFamily="34" charset="0"/>
                <a:ea typeface="MS PGothic"/>
                <a:cs typeface="Arial" panose="020B0604020202020204" pitchFamily="34" charset="0"/>
              </a:rPr>
              <a:t>babys</a:t>
            </a:r>
            <a:r>
              <a:rPr lang="en-AU" dirty="0">
                <a:latin typeface="Arial" panose="020B0604020202020204" pitchFamily="34" charset="0"/>
                <a:ea typeface="MS PGothic"/>
                <a:cs typeface="Arial" panose="020B0604020202020204" pitchFamily="34" charset="0"/>
              </a:rPr>
              <a:t> close to mothers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ea typeface="MS PGothic"/>
                <a:cs typeface="Arial" panose="020B0604020202020204" pitchFamily="34" charset="0"/>
              </a:rPr>
              <a:t>ID on child e.g. making a cloth tag to tie around the wrist of small children during transit or when attending crowded locations - with their name, parents name, maybe chief's name.</a:t>
            </a:r>
          </a:p>
          <a:p>
            <a:pPr marL="171450" indent="-171450">
              <a:buFont typeface="Arial"/>
              <a:buChar char="•"/>
            </a:pPr>
            <a:r>
              <a:rPr lang="en-AU" dirty="0">
                <a:latin typeface="Arial" panose="020B0604020202020204" pitchFamily="34" charset="0"/>
                <a:ea typeface="MS PGothic"/>
                <a:cs typeface="Arial" panose="020B0604020202020204" pitchFamily="34" charset="0"/>
              </a:rPr>
              <a:t>Avoid unnecessary separation during outbreaks: ONLY interrupt breastfeeding or separate mothers and infants if there is good reason to believe that withholding breastfeeding and/or depriving infants of close contact with their mothers is justifiable. Read more here </a:t>
            </a:r>
            <a:r>
              <a:rPr lang="en-AU" dirty="0">
                <a:latin typeface="Arial" panose="020B0604020202020204" pitchFamily="34" charset="0"/>
                <a:ea typeface="MS PGothic"/>
                <a:cs typeface="Arial" panose="020B0604020202020204" pitchFamily="34" charset="0"/>
                <a:hlinkClick r:id="rId3"/>
              </a:rPr>
              <a:t>https://www.ennonline.net/attachments/4115/Infant-feeding-during-infectious-disease-outbreaks-a-guide-for-policy-makers.pdf</a:t>
            </a:r>
            <a:r>
              <a:rPr lang="en-AU" dirty="0">
                <a:latin typeface="Arial" panose="020B0604020202020204" pitchFamily="34" charset="0"/>
                <a:ea typeface="MS PGothic"/>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3E47E1F-AB25-2C42-A081-6308734BC947}" type="slidenum">
              <a:rPr lang="en-US" smtClean="0"/>
              <a:t>15</a:t>
            </a:fld>
            <a:endParaRPr lang="en-US"/>
          </a:p>
        </p:txBody>
      </p:sp>
    </p:spTree>
    <p:extLst>
      <p:ext uri="{BB962C8B-B14F-4D97-AF65-F5344CB8AC3E}">
        <p14:creationId xmlns:p14="http://schemas.microsoft.com/office/powerpoint/2010/main" val="3510897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ea typeface="MS PGothic"/>
                <a:cs typeface="Arial" panose="020B0604020202020204" pitchFamily="34" charset="0"/>
              </a:rPr>
              <a:t>Ask: </a:t>
            </a:r>
            <a:r>
              <a:rPr lang="en-AU" dirty="0">
                <a:latin typeface="Arial" panose="020B0604020202020204" pitchFamily="34" charset="0"/>
                <a:ea typeface="MS PGothic"/>
                <a:cs typeface="Arial" panose="020B0604020202020204" pitchFamily="34" charset="0"/>
              </a:rPr>
              <a:t>"Why might we want to register households with PLW, children under 2 and higher risk groups?"</a:t>
            </a:r>
          </a:p>
          <a:p>
            <a:r>
              <a:rPr lang="en-AU" b="1" dirty="0">
                <a:latin typeface="Arial" panose="020B0604020202020204" pitchFamily="34" charset="0"/>
                <a:ea typeface="MS PGothic"/>
                <a:cs typeface="Arial" panose="020B0604020202020204" pitchFamily="34" charset="0"/>
              </a:rPr>
              <a:t>Talking points: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Registration enables people to be visible and assists with programme planning by identifying the size and location of potential beneficiary groups.</a:t>
            </a:r>
            <a:endParaRPr lang="en-US" dirty="0">
              <a:latin typeface="Arial" panose="020B0604020202020204" pitchFamily="34" charset="0"/>
              <a:cs typeface="Arial" panose="020B0604020202020204" pitchFamily="34" charset="0"/>
            </a:endParaRPr>
          </a:p>
          <a:p>
            <a:pPr marL="171450" indent="-171450">
              <a:buFont typeface="Arial"/>
              <a:buChar char="•"/>
            </a:pPr>
            <a:r>
              <a:rPr lang="en-GB" dirty="0">
                <a:latin typeface="Arial" panose="020B0604020202020204" pitchFamily="34" charset="0"/>
                <a:ea typeface="MS PGothic"/>
                <a:cs typeface="Arial" panose="020B0604020202020204" pitchFamily="34" charset="0"/>
              </a:rPr>
              <a:t>In an emergency, those who are most vulnerable may have difficulty accessing services that are available. They may not know what they are entitled to or there can be practical difficulties for those with infants and young children</a:t>
            </a:r>
            <a:r>
              <a:rPr lang="en-AU" dirty="0">
                <a:latin typeface="Arial" panose="020B0604020202020204" pitchFamily="34" charset="0"/>
                <a:ea typeface="MS PGothic"/>
                <a:cs typeface="Arial" panose="020B0604020202020204" pitchFamily="34" charset="0"/>
              </a:rPr>
              <a:t>.</a:t>
            </a:r>
            <a:endParaRPr lang="en-US"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ea typeface="MS PGothic"/>
                <a:cs typeface="Arial" panose="020B0604020202020204" pitchFamily="34" charset="0"/>
              </a:rPr>
              <a:t>Demographic age breakdown is important as IYCF-E practices and support services are highly age-dependent. Advocate for demographic breakdown during registration and assessments of children under two years with specific age categories: 0-5 months, 6-11 months, 12-23 months and 24-59 months.</a:t>
            </a:r>
            <a:endParaRPr lang="en-US" dirty="0">
              <a:latin typeface="Arial" panose="020B0604020202020204" pitchFamily="34" charset="0"/>
              <a:ea typeface="MS PGothic"/>
              <a:cs typeface="Arial" panose="020B0604020202020204" pitchFamily="34" charset="0"/>
            </a:endParaRPr>
          </a:p>
          <a:p>
            <a:pPr marL="171450" indent="-171450">
              <a:buFont typeface="Arial"/>
              <a:buChar char="•"/>
            </a:pPr>
            <a:endParaRPr lang="en-AU" dirty="0">
              <a:latin typeface="Arial" panose="020B0604020202020204" pitchFamily="34" charset="0"/>
              <a:ea typeface="MS PGothic"/>
              <a:cs typeface="Arial" panose="020B0604020202020204" pitchFamily="34" charset="0"/>
            </a:endParaRPr>
          </a:p>
          <a:p>
            <a:r>
              <a:rPr lang="en-AU" b="1" dirty="0">
                <a:latin typeface="Arial" panose="020B0604020202020204" pitchFamily="34" charset="0"/>
                <a:ea typeface="MS PGothic"/>
                <a:cs typeface="Arial" panose="020B0604020202020204" pitchFamily="34" charset="0"/>
              </a:rPr>
              <a:t>Ask:</a:t>
            </a:r>
            <a:r>
              <a:rPr lang="en-AU" dirty="0">
                <a:latin typeface="Arial" panose="020B0604020202020204" pitchFamily="34" charset="0"/>
                <a:ea typeface="MS PGothic"/>
                <a:cs typeface="Arial" panose="020B0604020202020204" pitchFamily="34" charset="0"/>
              </a:rPr>
              <a:t> "Who may we want to register, what groups of the population?"</a:t>
            </a:r>
          </a:p>
          <a:p>
            <a:r>
              <a:rPr lang="en-AU" b="1" dirty="0">
                <a:latin typeface="Arial" panose="020B0604020202020204" pitchFamily="34" charset="0"/>
                <a:ea typeface="MS PGothic"/>
                <a:cs typeface="Arial" panose="020B0604020202020204" pitchFamily="34" charset="0"/>
              </a:rPr>
              <a:t>After a few answers, click to reveal slide.</a:t>
            </a:r>
          </a:p>
          <a:p>
            <a:r>
              <a:rPr lang="en-AU" b="1" u="sng" dirty="0">
                <a:latin typeface="Arial" panose="020B0604020202020204" pitchFamily="34" charset="0"/>
                <a:ea typeface="MS PGothic"/>
                <a:cs typeface="Arial" panose="020B0604020202020204" pitchFamily="34" charset="0"/>
              </a:rPr>
              <a:t>Talking Points:</a:t>
            </a:r>
          </a:p>
          <a:p>
            <a:pPr marL="171450" indent="-171450">
              <a:buFont typeface="Arial"/>
              <a:buChar char="•"/>
            </a:pPr>
            <a:r>
              <a:rPr lang="en-GB" dirty="0">
                <a:latin typeface="Arial" panose="020B0604020202020204" pitchFamily="34" charset="0"/>
                <a:ea typeface="MS PGothic"/>
                <a:cs typeface="Arial" panose="020B0604020202020204" pitchFamily="34" charset="0"/>
              </a:rPr>
              <a:t>Register vulnerable groups (e.g. orphans, pregnant women, single-headed households with children &lt;2 years</a:t>
            </a:r>
            <a:r>
              <a:rPr lang="en-AU" dirty="0">
                <a:latin typeface="Arial" panose="020B0604020202020204" pitchFamily="34" charset="0"/>
                <a:ea typeface="MS PGothic"/>
                <a:cs typeface="Arial" panose="020B0604020202020204" pitchFamily="34" charset="0"/>
              </a:rPr>
              <a:t>) to ensure targeted access to essential humanitarian support services (e.g. water, food, child protection; screening of caregiver-infant pairs for feeding problems).  </a:t>
            </a:r>
            <a:endParaRPr lang="en-US" dirty="0">
              <a:latin typeface="Arial" panose="020B0604020202020204" pitchFamily="34" charset="0"/>
              <a:ea typeface="MS PGothic"/>
              <a:cs typeface="Arial" panose="020B0604020202020204" pitchFamily="34" charset="0"/>
            </a:endParaRPr>
          </a:p>
          <a:p>
            <a:pPr marL="171450" indent="-171450">
              <a:buFont typeface="Arial"/>
              <a:buChar char="•"/>
            </a:pPr>
            <a:r>
              <a:rPr lang="en-AU" dirty="0">
                <a:latin typeface="Arial" panose="020B0604020202020204" pitchFamily="34" charset="0"/>
                <a:ea typeface="MS PGothic"/>
                <a:cs typeface="Arial" panose="020B0604020202020204" pitchFamily="34" charset="0"/>
              </a:rPr>
              <a:t>Registration of newborns within 2 weeks of delivery is important because early feeding practices lay the foundation for later feeding practices and the benefits of breastfeeding</a:t>
            </a:r>
            <a:endParaRPr lang="en-US" dirty="0">
              <a:latin typeface="Arial" panose="020B0604020202020204" pitchFamily="34" charset="0"/>
              <a:ea typeface="MS PGothic"/>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3E47E1F-AB25-2C42-A081-6308734BC947}" type="slidenum">
              <a:rPr lang="en-US" smtClean="0"/>
              <a:t>16</a:t>
            </a:fld>
            <a:endParaRPr lang="en-US"/>
          </a:p>
        </p:txBody>
      </p:sp>
    </p:spTree>
    <p:extLst>
      <p:ext uri="{BB962C8B-B14F-4D97-AF65-F5344CB8AC3E}">
        <p14:creationId xmlns:p14="http://schemas.microsoft.com/office/powerpoint/2010/main" val="1856756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ea typeface="MS PGothic"/>
                <a:cs typeface="Arial" panose="020B0604020202020204" pitchFamily="34" charset="0"/>
              </a:rPr>
              <a:t>Ask: </a:t>
            </a:r>
            <a:r>
              <a:rPr lang="en-US" dirty="0">
                <a:latin typeface="Arial" panose="020B0604020202020204" pitchFamily="34" charset="0"/>
                <a:ea typeface="MS PGothic"/>
                <a:cs typeface="Arial" panose="020B0604020202020204" pitchFamily="34" charset="0"/>
              </a:rPr>
              <a:t>"Why would we want to provide privacy and space to breastfeed?"</a:t>
            </a:r>
          </a:p>
          <a:p>
            <a:r>
              <a:rPr lang="en-US" b="1" dirty="0">
                <a:latin typeface="Arial" panose="020B0604020202020204" pitchFamily="34" charset="0"/>
                <a:ea typeface="MS PGothic"/>
                <a:cs typeface="Arial" panose="020B0604020202020204" pitchFamily="34" charset="0"/>
              </a:rPr>
              <a:t>Talking Points:</a:t>
            </a:r>
          </a:p>
          <a:p>
            <a:pPr marL="171450" indent="-171450">
              <a:buFont typeface="Arial"/>
              <a:buChar char="•"/>
            </a:pPr>
            <a:r>
              <a:rPr lang="en-US" dirty="0">
                <a:latin typeface="Arial" panose="020B0604020202020204" pitchFamily="34" charset="0"/>
                <a:ea typeface="MS PGothic"/>
                <a:cs typeface="Arial" panose="020B0604020202020204" pitchFamily="34" charset="0"/>
              </a:rPr>
              <a:t>In many cultures, privacy is required for a woman to breastfeed, and in many other cultures it is preferred.</a:t>
            </a:r>
          </a:p>
          <a:p>
            <a:pPr marL="171450" indent="-171450">
              <a:buFont typeface="Arial"/>
              <a:buChar char="•"/>
            </a:pPr>
            <a:r>
              <a:rPr lang="en-US" dirty="0">
                <a:latin typeface="Arial" panose="020B0604020202020204" pitchFamily="34" charset="0"/>
                <a:ea typeface="MS PGothic"/>
                <a:cs typeface="Arial" panose="020B0604020202020204" pitchFamily="34" charset="0"/>
              </a:rPr>
              <a:t>If there are busy, chaotic environments, this is not inducive for breastfeeding.</a:t>
            </a:r>
          </a:p>
          <a:p>
            <a:pPr marL="171450" indent="-171450">
              <a:buFont typeface="Arial"/>
              <a:buChar char="•"/>
            </a:pPr>
            <a:r>
              <a:rPr lang="en-US" dirty="0">
                <a:latin typeface="Arial" panose="020B0604020202020204" pitchFamily="34" charset="0"/>
                <a:ea typeface="MS PGothic"/>
                <a:cs typeface="Arial" panose="020B0604020202020204" pitchFamily="34" charset="0"/>
              </a:rPr>
              <a:t>A quiet, relaxed space will support a mother to adequately breastfed her infant.</a:t>
            </a:r>
          </a:p>
          <a:p>
            <a:endParaRPr lang="en-US" b="1" dirty="0">
              <a:latin typeface="Arial" panose="020B0604020202020204" pitchFamily="34" charset="0"/>
              <a:ea typeface="MS PGothic"/>
              <a:cs typeface="Arial" panose="020B0604020202020204" pitchFamily="34" charset="0"/>
            </a:endParaRPr>
          </a:p>
          <a:p>
            <a:r>
              <a:rPr lang="en-US" b="1" dirty="0">
                <a:latin typeface="Arial" panose="020B0604020202020204" pitchFamily="34" charset="0"/>
                <a:ea typeface="MS PGothic"/>
                <a:cs typeface="Arial" panose="020B0604020202020204" pitchFamily="34" charset="0"/>
              </a:rPr>
              <a:t>Ask: </a:t>
            </a:r>
            <a:r>
              <a:rPr lang="en-US" dirty="0">
                <a:latin typeface="Arial" panose="020B0604020202020204" pitchFamily="34" charset="0"/>
                <a:ea typeface="MS PGothic"/>
                <a:cs typeface="Arial" panose="020B0604020202020204" pitchFamily="34" charset="0"/>
              </a:rPr>
              <a:t>Where may we want to consider setting up a private space for mothers to breastfeed?</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3E47E1F-AB25-2C42-A081-6308734BC947}" type="slidenum">
              <a:rPr lang="en-US" smtClean="0"/>
              <a:t>17</a:t>
            </a:fld>
            <a:endParaRPr lang="en-US"/>
          </a:p>
        </p:txBody>
      </p:sp>
    </p:spTree>
    <p:extLst>
      <p:ext uri="{BB962C8B-B14F-4D97-AF65-F5344CB8AC3E}">
        <p14:creationId xmlns:p14="http://schemas.microsoft.com/office/powerpoint/2010/main" val="5299851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9033" y="270039"/>
            <a:ext cx="8746707" cy="2277042"/>
          </a:xfrm>
        </p:spPr>
        <p:txBody>
          <a:bodyPr tIns="0" bIns="0" anchor="b" anchorCtr="0">
            <a:noAutofit/>
          </a:bodyPr>
          <a:lstStyle>
            <a:lvl1pPr algn="ctr">
              <a:defRPr sz="4400" b="1">
                <a:solidFill>
                  <a:schemeClr val="tx2"/>
                </a:solidFill>
              </a:defRPr>
            </a:lvl1pPr>
          </a:lstStyle>
          <a:p>
            <a:r>
              <a:rPr lang="en-US" dirty="0"/>
              <a:t>Click to edit title</a:t>
            </a:r>
          </a:p>
        </p:txBody>
      </p:sp>
      <p:sp>
        <p:nvSpPr>
          <p:cNvPr id="3" name="Subtitle 2"/>
          <p:cNvSpPr>
            <a:spLocks noGrp="1"/>
          </p:cNvSpPr>
          <p:nvPr>
            <p:ph type="subTitle" idx="1" hasCustomPrompt="1"/>
          </p:nvPr>
        </p:nvSpPr>
        <p:spPr>
          <a:xfrm>
            <a:off x="209033" y="2659180"/>
            <a:ext cx="8746707" cy="1445895"/>
          </a:xfrm>
        </p:spPr>
        <p:txBody>
          <a:bodyPr tIns="0" bIns="0">
            <a:normAutofit/>
          </a:bodyPr>
          <a:lstStyle>
            <a:lvl1pPr marL="0" indent="0" algn="ctr">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4" name="Date Placeholder 3"/>
          <p:cNvSpPr>
            <a:spLocks noGrp="1"/>
          </p:cNvSpPr>
          <p:nvPr>
            <p:ph type="dt" sz="half" idx="10"/>
          </p:nvPr>
        </p:nvSpPr>
        <p:spPr/>
        <p:txBody>
          <a:bodyPr/>
          <a:lstStyle/>
          <a:p>
            <a:fld id="{AED17F76-9C0E-2449-859B-7BBC9CB3B796}" type="datetime1">
              <a:rPr lang="en-US" smtClean="0"/>
              <a:t>2/7/2022</a:t>
            </a:fld>
            <a:endParaRPr lang="en-US" dirty="0"/>
          </a:p>
        </p:txBody>
      </p:sp>
      <p:sp>
        <p:nvSpPr>
          <p:cNvPr id="5" name="Footer Placeholder 4"/>
          <p:cNvSpPr>
            <a:spLocks noGrp="1"/>
          </p:cNvSpPr>
          <p:nvPr>
            <p:ph type="ftr" sz="quarter" idx="11"/>
          </p:nvPr>
        </p:nvSpPr>
        <p:spPr/>
        <p:txBody>
          <a:bodyPr/>
          <a:lstStyle/>
          <a:p>
            <a:r>
              <a:rPr lang="en-US"/>
              <a:t>Considerations for Refugee Nutrition</a:t>
            </a:r>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pic>
        <p:nvPicPr>
          <p:cNvPr id="9" name="Picture 8" descr="bluestrip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510087"/>
            <a:ext cx="9144000" cy="633413"/>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Right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4598458" y="0"/>
            <a:ext cx="4545541" cy="4511037"/>
          </a:xfrm>
          <a:solidFill>
            <a:schemeClr val="bg1">
              <a:lumMod val="85000"/>
            </a:schemeClr>
          </a:solidFill>
        </p:spPr>
        <p:txBody>
          <a:bodyPr anchor="ctr" anchorCtr="0">
            <a:normAutofit/>
          </a:bodyPr>
          <a:lstStyle>
            <a:lvl1pPr marL="0" indent="0" algn="ctr">
              <a:buFontTx/>
              <a:buNone/>
              <a:defRPr sz="2000"/>
            </a:lvl1pPr>
          </a:lstStyle>
          <a:p>
            <a:r>
              <a:rPr lang="en-US" dirty="0"/>
              <a:t>Click icon to add image</a:t>
            </a:r>
          </a:p>
        </p:txBody>
      </p:sp>
      <p:sp>
        <p:nvSpPr>
          <p:cNvPr id="2" name="Title 1"/>
          <p:cNvSpPr>
            <a:spLocks noGrp="1"/>
          </p:cNvSpPr>
          <p:nvPr>
            <p:ph type="title" hasCustomPrompt="1"/>
          </p:nvPr>
        </p:nvSpPr>
        <p:spPr>
          <a:xfrm>
            <a:off x="209035" y="204348"/>
            <a:ext cx="4029662" cy="968351"/>
          </a:xfrm>
        </p:spPr>
        <p:txBody>
          <a:bodyPr anchor="ctr" anchorCtr="0"/>
          <a:lstStyle>
            <a:lvl1pPr>
              <a:defRPr/>
            </a:lvl1pPr>
          </a:lstStyle>
          <a:p>
            <a:r>
              <a:rPr lang="en-US" dirty="0"/>
              <a:t>Click to edit title</a:t>
            </a:r>
          </a:p>
        </p:txBody>
      </p:sp>
      <p:sp>
        <p:nvSpPr>
          <p:cNvPr id="4" name="Content Placeholder 3"/>
          <p:cNvSpPr>
            <a:spLocks noGrp="1"/>
          </p:cNvSpPr>
          <p:nvPr>
            <p:ph sz="half" idx="2" hasCustomPrompt="1"/>
          </p:nvPr>
        </p:nvSpPr>
        <p:spPr>
          <a:xfrm>
            <a:off x="400923" y="1799063"/>
            <a:ext cx="3837773" cy="25293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209034" y="4854839"/>
            <a:ext cx="652270" cy="155916"/>
          </a:xfrm>
        </p:spPr>
        <p:txBody>
          <a:bodyPr/>
          <a:lstStyle/>
          <a:p>
            <a:fld id="{407996B4-0680-DA41-ACB2-FBD826C60B2D}" type="datetime1">
              <a:rPr lang="en-US" smtClean="0"/>
              <a:t>2/7/2022</a:t>
            </a:fld>
            <a:endParaRPr lang="en-US"/>
          </a:p>
        </p:txBody>
      </p:sp>
      <p:sp>
        <p:nvSpPr>
          <p:cNvPr id="12" name="Footer Placeholder 4"/>
          <p:cNvSpPr>
            <a:spLocks noGrp="1"/>
          </p:cNvSpPr>
          <p:nvPr>
            <p:ph type="ftr" sz="quarter" idx="11"/>
          </p:nvPr>
        </p:nvSpPr>
        <p:spPr>
          <a:xfrm>
            <a:off x="209034" y="4594235"/>
            <a:ext cx="4221550" cy="227697"/>
          </a:xfrm>
        </p:spPr>
        <p:txBody>
          <a:bodyPr/>
          <a:lstStyle/>
          <a:p>
            <a:r>
              <a:rPr lang="en-US"/>
              <a:t>Considerations for Refugee Nutrition</a:t>
            </a:r>
            <a:endParaRPr lang="en-US" dirty="0"/>
          </a:p>
        </p:txBody>
      </p:sp>
      <p:sp>
        <p:nvSpPr>
          <p:cNvPr id="13" name="Slide Number Placeholder 5"/>
          <p:cNvSpPr>
            <a:spLocks noGrp="1"/>
          </p:cNvSpPr>
          <p:nvPr>
            <p:ph type="sldNum" sz="quarter" idx="12"/>
          </p:nvPr>
        </p:nvSpPr>
        <p:spPr>
          <a:xfrm>
            <a:off x="861304" y="4854839"/>
            <a:ext cx="455188" cy="155916"/>
          </a:xfrm>
        </p:spPr>
        <p:txBody>
          <a:bodyPr/>
          <a:lstStyle/>
          <a:p>
            <a:fld id="{2066355A-084C-D24E-9AD2-7E4FC41EA627}" type="slidenum">
              <a:rPr lang="en-US" smtClean="0"/>
              <a:t>‹#›</a:t>
            </a:fld>
            <a:endParaRPr lang="en-US"/>
          </a:p>
        </p:txBody>
      </p:sp>
      <p:sp>
        <p:nvSpPr>
          <p:cNvPr id="5" name="Text Placeholder 4"/>
          <p:cNvSpPr>
            <a:spLocks noGrp="1"/>
          </p:cNvSpPr>
          <p:nvPr>
            <p:ph type="body" sz="quarter" idx="14" hasCustomPrompt="1"/>
          </p:nvPr>
        </p:nvSpPr>
        <p:spPr>
          <a:xfrm>
            <a:off x="209034" y="1227137"/>
            <a:ext cx="4029663" cy="519887"/>
          </a:xfrm>
        </p:spPr>
        <p:txBody>
          <a:bodyPr anchor="t" anchorCtr="0">
            <a:noAutofit/>
          </a:bodyPr>
          <a:lstStyle>
            <a:lvl1pPr marL="0" indent="0">
              <a:buNone/>
              <a:defRPr sz="2400" b="0" baseline="0">
                <a:solidFill>
                  <a:srgbClr val="0072BC"/>
                </a:solidFill>
                <a:latin typeface="Arial" panose="020B0604020202020204" pitchFamily="34" charset="0"/>
                <a:cs typeface="Arial" panose="020B0604020202020204" pitchFamily="34" charset="0"/>
              </a:defRPr>
            </a:lvl1pPr>
            <a:lvl2pPr>
              <a:defRPr sz="2400" b="1">
                <a:latin typeface="Arial" panose="020B0604020202020204" pitchFamily="34" charset="0"/>
                <a:cs typeface="Arial" panose="020B0604020202020204" pitchFamily="34" charset="0"/>
              </a:defRPr>
            </a:lvl2pPr>
            <a:lvl3pPr>
              <a:defRPr sz="2400" b="1">
                <a:latin typeface="Arial" panose="020B0604020202020204" pitchFamily="34" charset="0"/>
                <a:cs typeface="Arial" panose="020B0604020202020204" pitchFamily="34" charset="0"/>
              </a:defRPr>
            </a:lvl3pPr>
            <a:lvl4pPr>
              <a:defRPr sz="2400" b="1">
                <a:latin typeface="Arial" panose="020B0604020202020204" pitchFamily="34" charset="0"/>
                <a:cs typeface="Arial" panose="020B0604020202020204" pitchFamily="34" charset="0"/>
              </a:defRPr>
            </a:lvl4pPr>
            <a:lvl5pPr>
              <a:defRPr sz="2400" b="1">
                <a:latin typeface="Arial" panose="020B0604020202020204" pitchFamily="34" charset="0"/>
                <a:cs typeface="Arial" panose="020B0604020202020204" pitchFamily="34" charset="0"/>
              </a:defRPr>
            </a:lvl5pPr>
          </a:lstStyle>
          <a:p>
            <a:pPr lvl="0"/>
            <a:r>
              <a:rPr lang="en-US" dirty="0"/>
              <a:t>Click to edit subtitle</a:t>
            </a:r>
            <a:endParaRPr lang="en-GB" dirty="0"/>
          </a:p>
        </p:txBody>
      </p:sp>
    </p:spTree>
    <p:extLst>
      <p:ext uri="{BB962C8B-B14F-4D97-AF65-F5344CB8AC3E}">
        <p14:creationId xmlns:p14="http://schemas.microsoft.com/office/powerpoint/2010/main" val="2486824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Dark Background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7299"/>
            <a:ext cx="9143999" cy="4503738"/>
          </a:xfrm>
          <a:solidFill>
            <a:schemeClr val="accent2"/>
          </a:solidFill>
        </p:spPr>
        <p:txBody>
          <a:bodyPr anchor="ctr" anchorCtr="0">
            <a:normAutofit/>
          </a:bodyPr>
          <a:lstStyle>
            <a:lvl1pPr marL="0" indent="0" algn="r">
              <a:buFontTx/>
              <a:buNone/>
              <a:defRPr sz="2000" baseline="0">
                <a:solidFill>
                  <a:schemeClr val="bg1"/>
                </a:solidFill>
              </a:defRPr>
            </a:lvl1pPr>
          </a:lstStyle>
          <a:p>
            <a:r>
              <a:rPr lang="en-US" dirty="0"/>
              <a:t>Drag picture to icon</a:t>
            </a:r>
            <a:br>
              <a:rPr lang="en-US" dirty="0"/>
            </a:br>
            <a:r>
              <a:rPr lang="en-US" dirty="0"/>
              <a:t>or click icon to add</a:t>
            </a:r>
          </a:p>
        </p:txBody>
      </p:sp>
      <p:sp>
        <p:nvSpPr>
          <p:cNvPr id="2" name="Title 1"/>
          <p:cNvSpPr>
            <a:spLocks noGrp="1"/>
          </p:cNvSpPr>
          <p:nvPr>
            <p:ph type="title" hasCustomPrompt="1"/>
          </p:nvPr>
        </p:nvSpPr>
        <p:spPr>
          <a:xfrm>
            <a:off x="209034" y="204348"/>
            <a:ext cx="4970249" cy="968351"/>
          </a:xfrm>
        </p:spPr>
        <p:txBody>
          <a:bodyPr/>
          <a:lstStyle>
            <a:lvl1pPr>
              <a:defRPr>
                <a:solidFill>
                  <a:schemeClr val="tx2"/>
                </a:solidFill>
              </a:defRPr>
            </a:lvl1pPr>
          </a:lstStyle>
          <a:p>
            <a:r>
              <a:rPr lang="en-US" dirty="0"/>
              <a:t>Click to edit title</a:t>
            </a:r>
          </a:p>
        </p:txBody>
      </p:sp>
      <p:sp>
        <p:nvSpPr>
          <p:cNvPr id="4" name="Content Placeholder 3"/>
          <p:cNvSpPr>
            <a:spLocks noGrp="1"/>
          </p:cNvSpPr>
          <p:nvPr>
            <p:ph sz="half" idx="2" hasCustomPrompt="1"/>
          </p:nvPr>
        </p:nvSpPr>
        <p:spPr>
          <a:xfrm>
            <a:off x="445711" y="1813932"/>
            <a:ext cx="3688470" cy="2514476"/>
          </a:xfrm>
        </p:spPr>
        <p:txBody>
          <a:bodyPr/>
          <a:lstStyle>
            <a:lvl1pPr>
              <a:buClr>
                <a:schemeClr val="accent3"/>
              </a:buClr>
              <a:defRPr sz="2400">
                <a:solidFill>
                  <a:schemeClr val="tx2"/>
                </a:solidFill>
              </a:defRPr>
            </a:lvl1pPr>
            <a:lvl2pPr>
              <a:buClr>
                <a:schemeClr val="accent3"/>
              </a:buClr>
              <a:defRPr sz="2000">
                <a:solidFill>
                  <a:schemeClr val="tx2"/>
                </a:solidFill>
              </a:defRPr>
            </a:lvl2pPr>
            <a:lvl3pPr>
              <a:buClr>
                <a:schemeClr val="accent3"/>
              </a:buClr>
              <a:defRPr sz="1800">
                <a:solidFill>
                  <a:schemeClr val="tx2"/>
                </a:solidFill>
              </a:defRPr>
            </a:lvl3pPr>
            <a:lvl4pPr>
              <a:buClr>
                <a:schemeClr val="accent3"/>
              </a:buClr>
              <a:defRPr sz="1600">
                <a:solidFill>
                  <a:schemeClr val="tx2"/>
                </a:solidFill>
              </a:defRPr>
            </a:lvl4pPr>
            <a:lvl5pPr>
              <a:buClr>
                <a:schemeClr val="accent3"/>
              </a:buClr>
              <a:defRPr sz="1600">
                <a:solidFill>
                  <a:schemeClr val="tx2"/>
                </a:solidFill>
              </a:defRPr>
            </a:lvl5pPr>
            <a:lvl6pPr>
              <a:defRPr sz="1600"/>
            </a:lvl6pPr>
            <a:lvl7pPr>
              <a:defRPr sz="1600"/>
            </a:lvl7pPr>
            <a:lvl8pPr>
              <a:defRPr sz="1600"/>
            </a:lvl8pPr>
            <a:lvl9pPr>
              <a:defRPr sz="1600"/>
            </a:lvl9p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209034" y="4854839"/>
            <a:ext cx="652270" cy="155916"/>
          </a:xfrm>
        </p:spPr>
        <p:txBody>
          <a:bodyPr/>
          <a:lstStyle/>
          <a:p>
            <a:fld id="{5A006D18-399D-6D47-AC1F-FD86790ACEAD}" type="datetime1">
              <a:rPr lang="en-US" smtClean="0"/>
              <a:t>2/7/2022</a:t>
            </a:fld>
            <a:endParaRPr lang="en-US"/>
          </a:p>
        </p:txBody>
      </p:sp>
      <p:sp>
        <p:nvSpPr>
          <p:cNvPr id="12" name="Footer Placeholder 4"/>
          <p:cNvSpPr>
            <a:spLocks noGrp="1"/>
          </p:cNvSpPr>
          <p:nvPr>
            <p:ph type="ftr" sz="quarter" idx="11"/>
          </p:nvPr>
        </p:nvSpPr>
        <p:spPr>
          <a:xfrm>
            <a:off x="209034" y="4594235"/>
            <a:ext cx="4221550" cy="227697"/>
          </a:xfrm>
        </p:spPr>
        <p:txBody>
          <a:bodyPr/>
          <a:lstStyle/>
          <a:p>
            <a:r>
              <a:rPr lang="en-US"/>
              <a:t>Considerations for Refugee Nutrition</a:t>
            </a:r>
          </a:p>
        </p:txBody>
      </p:sp>
      <p:sp>
        <p:nvSpPr>
          <p:cNvPr id="13" name="Slide Number Placeholder 5"/>
          <p:cNvSpPr>
            <a:spLocks noGrp="1"/>
          </p:cNvSpPr>
          <p:nvPr>
            <p:ph type="sldNum" sz="quarter" idx="12"/>
          </p:nvPr>
        </p:nvSpPr>
        <p:spPr>
          <a:xfrm>
            <a:off x="861304" y="4854839"/>
            <a:ext cx="455188" cy="155916"/>
          </a:xfrm>
        </p:spPr>
        <p:txBody>
          <a:bodyPr/>
          <a:lstStyle/>
          <a:p>
            <a:fld id="{2066355A-084C-D24E-9AD2-7E4FC41EA627}" type="slidenum">
              <a:rPr lang="en-US" smtClean="0"/>
              <a:t>‹#›</a:t>
            </a:fld>
            <a:endParaRPr lang="en-US"/>
          </a:p>
        </p:txBody>
      </p:sp>
      <p:sp>
        <p:nvSpPr>
          <p:cNvPr id="5" name="Text Placeholder 4"/>
          <p:cNvSpPr>
            <a:spLocks noGrp="1"/>
          </p:cNvSpPr>
          <p:nvPr>
            <p:ph type="body" sz="quarter" idx="14" hasCustomPrompt="1"/>
          </p:nvPr>
        </p:nvSpPr>
        <p:spPr>
          <a:xfrm>
            <a:off x="209550" y="1233488"/>
            <a:ext cx="4970463" cy="512762"/>
          </a:xfrm>
        </p:spPr>
        <p:txBody>
          <a:bodyPr anchor="ctr">
            <a:noAutofit/>
          </a:bodyPr>
          <a:lstStyle>
            <a:lvl1pPr marL="0" indent="0">
              <a:buNone/>
              <a:defRPr sz="2400" baseline="0">
                <a:solidFill>
                  <a:srgbClr val="FAEB00"/>
                </a:solidFill>
                <a:latin typeface="Arial" panose="020B0604020202020204" pitchFamily="34" charset="0"/>
                <a:cs typeface="Arial" panose="020B0604020202020204" pitchFamily="34" charset="0"/>
              </a:defRPr>
            </a:lvl1pPr>
            <a:lvl2pPr>
              <a:defRPr sz="2400">
                <a:solidFill>
                  <a:srgbClr val="FAEB00"/>
                </a:solidFill>
                <a:latin typeface="Arial" panose="020B0604020202020204" pitchFamily="34" charset="0"/>
                <a:cs typeface="Arial" panose="020B0604020202020204" pitchFamily="34" charset="0"/>
              </a:defRPr>
            </a:lvl2pPr>
            <a:lvl3pPr>
              <a:defRPr sz="2400">
                <a:solidFill>
                  <a:srgbClr val="FAEB00"/>
                </a:solidFill>
                <a:latin typeface="Arial" panose="020B0604020202020204" pitchFamily="34" charset="0"/>
                <a:cs typeface="Arial" panose="020B0604020202020204" pitchFamily="34" charset="0"/>
              </a:defRPr>
            </a:lvl3pPr>
            <a:lvl4pPr>
              <a:defRPr sz="2400">
                <a:solidFill>
                  <a:srgbClr val="FAEB00"/>
                </a:solidFill>
                <a:latin typeface="Arial" panose="020B0604020202020204" pitchFamily="34" charset="0"/>
                <a:cs typeface="Arial" panose="020B0604020202020204" pitchFamily="34" charset="0"/>
              </a:defRPr>
            </a:lvl4pPr>
            <a:lvl5pPr>
              <a:defRPr sz="2400">
                <a:solidFill>
                  <a:srgbClr val="FAEB00"/>
                </a:solidFill>
                <a:latin typeface="Arial" panose="020B0604020202020204" pitchFamily="34" charset="0"/>
                <a:cs typeface="Arial" panose="020B0604020202020204" pitchFamily="34" charset="0"/>
              </a:defRPr>
            </a:lvl5pPr>
          </a:lstStyle>
          <a:p>
            <a:pPr lvl="0"/>
            <a:r>
              <a:rPr lang="en-US" dirty="0"/>
              <a:t>Click here to edit subtitle</a:t>
            </a:r>
            <a:endParaRPr lang="en-GB" dirty="0"/>
          </a:p>
        </p:txBody>
      </p:sp>
    </p:spTree>
    <p:extLst>
      <p:ext uri="{BB962C8B-B14F-4D97-AF65-F5344CB8AC3E}">
        <p14:creationId xmlns:p14="http://schemas.microsoft.com/office/powerpoint/2010/main" val="2665388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Light Background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7299"/>
            <a:ext cx="9143999" cy="4503738"/>
          </a:xfrm>
          <a:solidFill>
            <a:schemeClr val="bg1">
              <a:lumMod val="85000"/>
            </a:schemeClr>
          </a:solidFill>
        </p:spPr>
        <p:txBody>
          <a:bodyPr anchor="ctr" anchorCtr="0">
            <a:normAutofit/>
          </a:bodyPr>
          <a:lstStyle>
            <a:lvl1pPr marL="0" indent="0" algn="r">
              <a:buFontTx/>
              <a:buNone/>
              <a:defRPr sz="2000" baseline="0"/>
            </a:lvl1pPr>
          </a:lstStyle>
          <a:p>
            <a:r>
              <a:rPr lang="en-US" dirty="0"/>
              <a:t>Drag picture to icon</a:t>
            </a:r>
            <a:br>
              <a:rPr lang="en-US" dirty="0"/>
            </a:br>
            <a:r>
              <a:rPr lang="en-US" dirty="0"/>
              <a:t>or click icon to add</a:t>
            </a:r>
          </a:p>
        </p:txBody>
      </p:sp>
      <p:sp>
        <p:nvSpPr>
          <p:cNvPr id="10" name="Rectangle 9"/>
          <p:cNvSpPr/>
          <p:nvPr userDrawn="1"/>
        </p:nvSpPr>
        <p:spPr>
          <a:xfrm>
            <a:off x="0" y="-1"/>
            <a:ext cx="4379485" cy="4511038"/>
          </a:xfrm>
          <a:prstGeom prst="rect">
            <a:avLst/>
          </a:prstGeom>
          <a:gradFill flip="none" rotWithShape="1">
            <a:gsLst>
              <a:gs pos="0">
                <a:schemeClr val="bg1">
                  <a:alpha val="70000"/>
                </a:schemeClr>
              </a:gs>
              <a:gs pos="10000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09034" y="204348"/>
            <a:ext cx="4970249" cy="968351"/>
          </a:xfrm>
        </p:spPr>
        <p:txBody>
          <a:bodyPr/>
          <a:lstStyle>
            <a:lvl1pPr>
              <a:defRPr/>
            </a:lvl1pPr>
          </a:lstStyle>
          <a:p>
            <a:r>
              <a:rPr lang="en-US" dirty="0"/>
              <a:t>Click to edit title</a:t>
            </a:r>
          </a:p>
        </p:txBody>
      </p:sp>
      <p:sp>
        <p:nvSpPr>
          <p:cNvPr id="4" name="Content Placeholder 3"/>
          <p:cNvSpPr>
            <a:spLocks noGrp="1"/>
          </p:cNvSpPr>
          <p:nvPr>
            <p:ph sz="half" idx="2" hasCustomPrompt="1"/>
          </p:nvPr>
        </p:nvSpPr>
        <p:spPr>
          <a:xfrm>
            <a:off x="445710" y="1813932"/>
            <a:ext cx="3730273" cy="25144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p:cNvSpPr>
            <a:spLocks noGrp="1"/>
          </p:cNvSpPr>
          <p:nvPr>
            <p:ph type="dt" sz="half" idx="10"/>
          </p:nvPr>
        </p:nvSpPr>
        <p:spPr>
          <a:xfrm>
            <a:off x="209034" y="4854839"/>
            <a:ext cx="652270" cy="155916"/>
          </a:xfrm>
        </p:spPr>
        <p:txBody>
          <a:bodyPr/>
          <a:lstStyle/>
          <a:p>
            <a:fld id="{DEDC6A20-E153-1B42-B5B6-F542880E143C}" type="datetime1">
              <a:rPr lang="en-US" smtClean="0"/>
              <a:t>2/7/2022</a:t>
            </a:fld>
            <a:endParaRPr lang="en-US"/>
          </a:p>
        </p:txBody>
      </p:sp>
      <p:sp>
        <p:nvSpPr>
          <p:cNvPr id="13" name="Footer Placeholder 4"/>
          <p:cNvSpPr>
            <a:spLocks noGrp="1"/>
          </p:cNvSpPr>
          <p:nvPr>
            <p:ph type="ftr" sz="quarter" idx="11"/>
          </p:nvPr>
        </p:nvSpPr>
        <p:spPr>
          <a:xfrm>
            <a:off x="209034" y="4594235"/>
            <a:ext cx="4221550" cy="227697"/>
          </a:xfrm>
        </p:spPr>
        <p:txBody>
          <a:bodyPr/>
          <a:lstStyle/>
          <a:p>
            <a:r>
              <a:rPr lang="en-US"/>
              <a:t>Considerations for Refugee Nutrition</a:t>
            </a:r>
          </a:p>
        </p:txBody>
      </p:sp>
      <p:sp>
        <p:nvSpPr>
          <p:cNvPr id="14" name="Slide Number Placeholder 5"/>
          <p:cNvSpPr>
            <a:spLocks noGrp="1"/>
          </p:cNvSpPr>
          <p:nvPr>
            <p:ph type="sldNum" sz="quarter" idx="12"/>
          </p:nvPr>
        </p:nvSpPr>
        <p:spPr>
          <a:xfrm>
            <a:off x="861304" y="4854839"/>
            <a:ext cx="455188" cy="155916"/>
          </a:xfrm>
        </p:spPr>
        <p:txBody>
          <a:bodyPr/>
          <a:lstStyle/>
          <a:p>
            <a:fld id="{2066355A-084C-D24E-9AD2-7E4FC41EA627}" type="slidenum">
              <a:rPr lang="en-US" smtClean="0"/>
              <a:t>‹#›</a:t>
            </a:fld>
            <a:endParaRPr lang="en-US"/>
          </a:p>
        </p:txBody>
      </p:sp>
      <p:sp>
        <p:nvSpPr>
          <p:cNvPr id="5" name="Text Placeholder 4"/>
          <p:cNvSpPr>
            <a:spLocks noGrp="1"/>
          </p:cNvSpPr>
          <p:nvPr>
            <p:ph type="body" sz="quarter" idx="14" hasCustomPrompt="1"/>
          </p:nvPr>
        </p:nvSpPr>
        <p:spPr>
          <a:xfrm>
            <a:off x="209550" y="1204913"/>
            <a:ext cx="4970463" cy="549275"/>
          </a:xfrm>
        </p:spPr>
        <p:txBody>
          <a:bodyPr anchor="ctr"/>
          <a:lstStyle>
            <a:lvl1pPr marL="0" indent="0">
              <a:buNone/>
              <a:defRPr baseline="0">
                <a:solidFill>
                  <a:srgbClr val="0072BC"/>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edit subtitle</a:t>
            </a:r>
            <a:endParaRPr lang="en-GB" dirty="0"/>
          </a:p>
        </p:txBody>
      </p:sp>
    </p:spTree>
    <p:extLst>
      <p:ext uri="{BB962C8B-B14F-4D97-AF65-F5344CB8AC3E}">
        <p14:creationId xmlns:p14="http://schemas.microsoft.com/office/powerpoint/2010/main" val="3371572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 Image and capt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9035" y="204787"/>
            <a:ext cx="3033204" cy="1061906"/>
          </a:xfrm>
        </p:spPr>
        <p:txBody>
          <a:bodyPr anchor="b">
            <a:noAutofit/>
          </a:bodyPr>
          <a:lstStyle>
            <a:lvl1pPr algn="l">
              <a:defRPr sz="3200" b="1"/>
            </a:lvl1pPr>
          </a:lstStyle>
          <a:p>
            <a:r>
              <a:rPr lang="en-US" dirty="0"/>
              <a:t>Click to edit title</a:t>
            </a:r>
          </a:p>
        </p:txBody>
      </p:sp>
      <p:sp>
        <p:nvSpPr>
          <p:cNvPr id="3" name="Content Placeholder 2"/>
          <p:cNvSpPr>
            <a:spLocks noGrp="1"/>
          </p:cNvSpPr>
          <p:nvPr>
            <p:ph idx="1" hasCustomPrompt="1"/>
          </p:nvPr>
        </p:nvSpPr>
        <p:spPr>
          <a:xfrm>
            <a:off x="3819309" y="204788"/>
            <a:ext cx="4885180" cy="4166913"/>
          </a:xfrm>
        </p:spPr>
        <p:txBody>
          <a:bodyPr anchor="ct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09035" y="1299600"/>
            <a:ext cx="3033203" cy="307210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209034" y="4854839"/>
            <a:ext cx="652270" cy="155916"/>
          </a:xfrm>
        </p:spPr>
        <p:txBody>
          <a:bodyPr/>
          <a:lstStyle/>
          <a:p>
            <a:fld id="{97920503-2239-4A4F-931C-86E0CE4E87A9}" type="datetime1">
              <a:rPr lang="en-US" smtClean="0"/>
              <a:t>2/7/2022</a:t>
            </a:fld>
            <a:endParaRPr lang="en-US"/>
          </a:p>
        </p:txBody>
      </p:sp>
      <p:sp>
        <p:nvSpPr>
          <p:cNvPr id="9" name="Footer Placeholder 4"/>
          <p:cNvSpPr>
            <a:spLocks noGrp="1"/>
          </p:cNvSpPr>
          <p:nvPr>
            <p:ph type="ftr" sz="quarter" idx="11"/>
          </p:nvPr>
        </p:nvSpPr>
        <p:spPr>
          <a:xfrm>
            <a:off x="209034" y="4594235"/>
            <a:ext cx="4221550" cy="227697"/>
          </a:xfrm>
        </p:spPr>
        <p:txBody>
          <a:bodyPr/>
          <a:lstStyle/>
          <a:p>
            <a:r>
              <a:rPr lang="en-US"/>
              <a:t>Considerations for Refugee Nutrition</a:t>
            </a:r>
          </a:p>
        </p:txBody>
      </p:sp>
      <p:sp>
        <p:nvSpPr>
          <p:cNvPr id="10" name="Slide Number Placeholder 5"/>
          <p:cNvSpPr>
            <a:spLocks noGrp="1"/>
          </p:cNvSpPr>
          <p:nvPr>
            <p:ph type="sldNum" sz="quarter" idx="12"/>
          </p:nvPr>
        </p:nvSpPr>
        <p:spPr>
          <a:xfrm>
            <a:off x="861304" y="4854839"/>
            <a:ext cx="455188" cy="155916"/>
          </a:xfr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1822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Image and caption 2">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9144000" cy="451037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dirty="0"/>
              <a:t>Click to edit text or select icon to add media</a:t>
            </a:r>
          </a:p>
        </p:txBody>
      </p:sp>
      <p:sp>
        <p:nvSpPr>
          <p:cNvPr id="9" name="Text Placeholder 3"/>
          <p:cNvSpPr>
            <a:spLocks noGrp="1"/>
          </p:cNvSpPr>
          <p:nvPr>
            <p:ph type="body" sz="half" idx="2"/>
          </p:nvPr>
        </p:nvSpPr>
        <p:spPr>
          <a:xfrm>
            <a:off x="0" y="3087195"/>
            <a:ext cx="9144000" cy="1423176"/>
          </a:xfrm>
          <a:gradFill flip="none" rotWithShape="1">
            <a:gsLst>
              <a:gs pos="21000">
                <a:schemeClr val="accent2">
                  <a:alpha val="75000"/>
                </a:schemeClr>
              </a:gs>
              <a:gs pos="100000">
                <a:schemeClr val="accent2">
                  <a:alpha val="0"/>
                </a:schemeClr>
              </a:gs>
            </a:gsLst>
            <a:lin ang="16200000" scaled="0"/>
            <a:tileRect/>
          </a:gradFill>
        </p:spPr>
        <p:txBody>
          <a:bodyPr lIns="180000" tIns="0" rIns="180000" bIns="180000" anchor="b" anchorCtr="0"/>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209034" y="4854839"/>
            <a:ext cx="652270" cy="155916"/>
          </a:xfrm>
        </p:spPr>
        <p:txBody>
          <a:bodyPr/>
          <a:lstStyle/>
          <a:p>
            <a:fld id="{C2BF5758-9C26-DF4F-A5AE-64A32D6D039C}" type="datetime1">
              <a:rPr lang="en-US" smtClean="0"/>
              <a:t>2/7/2022</a:t>
            </a:fld>
            <a:endParaRPr lang="en-US"/>
          </a:p>
        </p:txBody>
      </p:sp>
      <p:sp>
        <p:nvSpPr>
          <p:cNvPr id="10" name="Footer Placeholder 4"/>
          <p:cNvSpPr>
            <a:spLocks noGrp="1"/>
          </p:cNvSpPr>
          <p:nvPr>
            <p:ph type="ftr" sz="quarter" idx="11"/>
          </p:nvPr>
        </p:nvSpPr>
        <p:spPr>
          <a:xfrm>
            <a:off x="209034" y="4594235"/>
            <a:ext cx="4221550" cy="227697"/>
          </a:xfrm>
        </p:spPr>
        <p:txBody>
          <a:bodyPr/>
          <a:lstStyle/>
          <a:p>
            <a:r>
              <a:rPr lang="en-US"/>
              <a:t>Considerations for Refugee Nutrition</a:t>
            </a:r>
          </a:p>
        </p:txBody>
      </p:sp>
      <p:sp>
        <p:nvSpPr>
          <p:cNvPr id="11" name="Slide Number Placeholder 5"/>
          <p:cNvSpPr>
            <a:spLocks noGrp="1"/>
          </p:cNvSpPr>
          <p:nvPr>
            <p:ph type="sldNum" sz="quarter" idx="12"/>
          </p:nvPr>
        </p:nvSpPr>
        <p:spPr>
          <a:xfrm>
            <a:off x="861304" y="4854839"/>
            <a:ext cx="455188" cy="155916"/>
          </a:xfr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9034" y="204348"/>
            <a:ext cx="8713090" cy="968351"/>
          </a:xfrm>
        </p:spPr>
        <p:txBody>
          <a:bodyPr/>
          <a:lstStyle/>
          <a:p>
            <a:r>
              <a:rPr lang="en-US" dirty="0"/>
              <a:t>Click to edit title</a:t>
            </a:r>
          </a:p>
        </p:txBody>
      </p:sp>
      <p:sp>
        <p:nvSpPr>
          <p:cNvPr id="6" name="Date Placeholder 3"/>
          <p:cNvSpPr>
            <a:spLocks noGrp="1"/>
          </p:cNvSpPr>
          <p:nvPr>
            <p:ph type="dt" sz="half" idx="10"/>
          </p:nvPr>
        </p:nvSpPr>
        <p:spPr>
          <a:xfrm>
            <a:off x="209034" y="4854839"/>
            <a:ext cx="652270" cy="155916"/>
          </a:xfrm>
        </p:spPr>
        <p:txBody>
          <a:bodyPr/>
          <a:lstStyle/>
          <a:p>
            <a:fld id="{A57960F7-0BA1-4C46-9EDD-2E749F5C995F}" type="datetime1">
              <a:rPr lang="en-US" smtClean="0"/>
              <a:t>2/7/2022</a:t>
            </a:fld>
            <a:endParaRPr lang="en-US"/>
          </a:p>
        </p:txBody>
      </p:sp>
      <p:sp>
        <p:nvSpPr>
          <p:cNvPr id="7" name="Footer Placeholder 4"/>
          <p:cNvSpPr>
            <a:spLocks noGrp="1"/>
          </p:cNvSpPr>
          <p:nvPr>
            <p:ph type="ftr" sz="quarter" idx="11"/>
          </p:nvPr>
        </p:nvSpPr>
        <p:spPr>
          <a:xfrm>
            <a:off x="209034" y="4594235"/>
            <a:ext cx="4221550" cy="227697"/>
          </a:xfrm>
        </p:spPr>
        <p:txBody>
          <a:bodyPr/>
          <a:lstStyle/>
          <a:p>
            <a:r>
              <a:rPr lang="en-US"/>
              <a:t>Considerations for Refugee Nutrition</a:t>
            </a:r>
          </a:p>
        </p:txBody>
      </p:sp>
      <p:sp>
        <p:nvSpPr>
          <p:cNvPr id="8" name="Slide Number Placeholder 5"/>
          <p:cNvSpPr>
            <a:spLocks noGrp="1"/>
          </p:cNvSpPr>
          <p:nvPr>
            <p:ph type="sldNum" sz="quarter" idx="12"/>
          </p:nvPr>
        </p:nvSpPr>
        <p:spPr>
          <a:xfrm>
            <a:off x="861304" y="4854839"/>
            <a:ext cx="455188" cy="155916"/>
          </a:xfr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209034" y="4854839"/>
            <a:ext cx="652270" cy="155916"/>
          </a:xfrm>
        </p:spPr>
        <p:txBody>
          <a:bodyPr/>
          <a:lstStyle/>
          <a:p>
            <a:fld id="{2B4DC97C-7341-2A44-9CC3-B8CD722DC97B}" type="datetime1">
              <a:rPr lang="en-US" smtClean="0"/>
              <a:t>2/7/2022</a:t>
            </a:fld>
            <a:endParaRPr lang="en-US"/>
          </a:p>
        </p:txBody>
      </p:sp>
      <p:sp>
        <p:nvSpPr>
          <p:cNvPr id="6" name="Footer Placeholder 4"/>
          <p:cNvSpPr>
            <a:spLocks noGrp="1"/>
          </p:cNvSpPr>
          <p:nvPr>
            <p:ph type="ftr" sz="quarter" idx="11"/>
          </p:nvPr>
        </p:nvSpPr>
        <p:spPr>
          <a:xfrm>
            <a:off x="209034" y="4594235"/>
            <a:ext cx="4221550" cy="227697"/>
          </a:xfrm>
        </p:spPr>
        <p:txBody>
          <a:bodyPr/>
          <a:lstStyle/>
          <a:p>
            <a:r>
              <a:rPr lang="en-US"/>
              <a:t>Considerations for Refugee Nutrition</a:t>
            </a:r>
          </a:p>
        </p:txBody>
      </p:sp>
      <p:sp>
        <p:nvSpPr>
          <p:cNvPr id="7" name="Slide Number Placeholder 5"/>
          <p:cNvSpPr>
            <a:spLocks noGrp="1"/>
          </p:cNvSpPr>
          <p:nvPr>
            <p:ph type="sldNum" sz="quarter" idx="12"/>
          </p:nvPr>
        </p:nvSpPr>
        <p:spPr>
          <a:xfrm>
            <a:off x="861304" y="4854839"/>
            <a:ext cx="455188" cy="155916"/>
          </a:xfr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9034" y="204348"/>
            <a:ext cx="8754312" cy="968351"/>
          </a:xfrm>
        </p:spPr>
        <p:txBody>
          <a:bodyPr/>
          <a:lstStyle/>
          <a:p>
            <a:r>
              <a:rPr lang="en-US" dirty="0"/>
              <a:t>Click to edit title</a:t>
            </a:r>
          </a:p>
        </p:txBody>
      </p:sp>
      <p:sp>
        <p:nvSpPr>
          <p:cNvPr id="3" name="Vertical Text Placeholder 2"/>
          <p:cNvSpPr>
            <a:spLocks noGrp="1"/>
          </p:cNvSpPr>
          <p:nvPr>
            <p:ph type="body" orient="vert" idx="1" hasCustomPrompt="1"/>
          </p:nvPr>
        </p:nvSpPr>
        <p:spPr>
          <a:xfrm>
            <a:off x="209034" y="1299104"/>
            <a:ext cx="8754312" cy="3021510"/>
          </a:xfrm>
        </p:spPr>
        <p:txBody>
          <a:bodyPr vert="eaVert"/>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CC929D0-A8F1-8A40-9741-BC849419EFA1}" type="datetime1">
              <a:rPr lang="en-US" smtClean="0"/>
              <a:t>2/7/2022</a:t>
            </a:fld>
            <a:endParaRPr lang="en-US"/>
          </a:p>
        </p:txBody>
      </p:sp>
      <p:sp>
        <p:nvSpPr>
          <p:cNvPr id="5" name="Footer Placeholder 4"/>
          <p:cNvSpPr>
            <a:spLocks noGrp="1"/>
          </p:cNvSpPr>
          <p:nvPr>
            <p:ph type="ftr" sz="quarter" idx="11"/>
          </p:nvPr>
        </p:nvSpPr>
        <p:spPr/>
        <p:txBody>
          <a:bodyPr/>
          <a:lstStyle/>
          <a:p>
            <a:r>
              <a:rPr lang="en-US"/>
              <a:t>Considerations for Refugee Nutrition</a:t>
            </a:r>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884870" y="205979"/>
            <a:ext cx="2057400" cy="4173021"/>
          </a:xfrm>
        </p:spPr>
        <p:txBody>
          <a:bodyPr vert="eaVert"/>
          <a:lstStyle/>
          <a:p>
            <a:r>
              <a:rPr lang="en-US" dirty="0"/>
              <a:t>Click to title style</a:t>
            </a:r>
          </a:p>
        </p:txBody>
      </p:sp>
      <p:sp>
        <p:nvSpPr>
          <p:cNvPr id="3" name="Vertical Text Placeholder 2"/>
          <p:cNvSpPr>
            <a:spLocks noGrp="1"/>
          </p:cNvSpPr>
          <p:nvPr>
            <p:ph type="body" orient="vert" idx="1" hasCustomPrompt="1"/>
          </p:nvPr>
        </p:nvSpPr>
        <p:spPr>
          <a:xfrm>
            <a:off x="209034" y="205979"/>
            <a:ext cx="6523436" cy="4173021"/>
          </a:xfrm>
        </p:spPr>
        <p:txBody>
          <a:bodyPr vert="eaVert"/>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237792-413E-3446-A567-52D7756AF3AB}" type="datetime1">
              <a:rPr lang="en-US" smtClean="0"/>
              <a:t>2/7/2022</a:t>
            </a:fld>
            <a:endParaRPr lang="en-US"/>
          </a:p>
        </p:txBody>
      </p:sp>
      <p:sp>
        <p:nvSpPr>
          <p:cNvPr id="5" name="Footer Placeholder 4"/>
          <p:cNvSpPr>
            <a:spLocks noGrp="1"/>
          </p:cNvSpPr>
          <p:nvPr>
            <p:ph type="ftr" sz="quarter" idx="11"/>
          </p:nvPr>
        </p:nvSpPr>
        <p:spPr/>
        <p:txBody>
          <a:bodyPr/>
          <a:lstStyle/>
          <a:p>
            <a:r>
              <a:rPr lang="en-US"/>
              <a:t>Considerations for Refugee Nutrition</a:t>
            </a:r>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9034" y="270039"/>
            <a:ext cx="8733260" cy="2277042"/>
          </a:xfrm>
        </p:spPr>
        <p:txBody>
          <a:bodyPr tIns="0" bIns="0" anchor="b" anchorCtr="0">
            <a:noAutofit/>
          </a:bodyPr>
          <a:lstStyle>
            <a:lvl1pPr algn="ctr">
              <a:defRPr sz="4400" b="1">
                <a:solidFill>
                  <a:schemeClr val="bg2"/>
                </a:solidFill>
              </a:defRPr>
            </a:lvl1pPr>
          </a:lstStyle>
          <a:p>
            <a:r>
              <a:rPr lang="en-US" dirty="0"/>
              <a:t>Click to edit title</a:t>
            </a:r>
          </a:p>
        </p:txBody>
      </p:sp>
      <p:sp>
        <p:nvSpPr>
          <p:cNvPr id="3" name="Subtitle 2"/>
          <p:cNvSpPr>
            <a:spLocks noGrp="1"/>
          </p:cNvSpPr>
          <p:nvPr>
            <p:ph type="subTitle" idx="1" hasCustomPrompt="1"/>
          </p:nvPr>
        </p:nvSpPr>
        <p:spPr>
          <a:xfrm>
            <a:off x="209034" y="2659180"/>
            <a:ext cx="8733260" cy="1445895"/>
          </a:xfrm>
        </p:spPr>
        <p:txBody>
          <a:bodyPr tIns="0" bIns="0">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4" name="Date Placeholder 3"/>
          <p:cNvSpPr>
            <a:spLocks noGrp="1"/>
          </p:cNvSpPr>
          <p:nvPr>
            <p:ph type="dt" sz="half" idx="10"/>
          </p:nvPr>
        </p:nvSpPr>
        <p:spPr/>
        <p:txBody>
          <a:bodyPr/>
          <a:lstStyle/>
          <a:p>
            <a:fld id="{C8FA8A09-8F08-894C-9EBA-63F02E77DC7B}" type="datetime1">
              <a:rPr lang="en-US" smtClean="0"/>
              <a:t>2/7/2022</a:t>
            </a:fld>
            <a:endParaRPr lang="en-US" dirty="0"/>
          </a:p>
        </p:txBody>
      </p:sp>
      <p:sp>
        <p:nvSpPr>
          <p:cNvPr id="5" name="Footer Placeholder 4"/>
          <p:cNvSpPr>
            <a:spLocks noGrp="1"/>
          </p:cNvSpPr>
          <p:nvPr>
            <p:ph type="ftr" sz="quarter" idx="11"/>
          </p:nvPr>
        </p:nvSpPr>
        <p:spPr/>
        <p:txBody>
          <a:bodyPr/>
          <a:lstStyle/>
          <a:p>
            <a:r>
              <a:rPr lang="en-US"/>
              <a:t>Considerations for Refugee Nutrition</a:t>
            </a:r>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pic>
        <p:nvPicPr>
          <p:cNvPr id="9" name="Picture 8" descr="bluestrip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10087"/>
            <a:ext cx="9144000" cy="633413"/>
          </a:xfrm>
          <a:prstGeom prst="rect">
            <a:avLst/>
          </a:prstGeom>
        </p:spPr>
      </p:pic>
    </p:spTree>
    <p:extLst>
      <p:ext uri="{BB962C8B-B14F-4D97-AF65-F5344CB8AC3E}">
        <p14:creationId xmlns:p14="http://schemas.microsoft.com/office/powerpoint/2010/main" val="1675642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9034" y="204348"/>
            <a:ext cx="8713090" cy="968351"/>
          </a:xfrm>
        </p:spPr>
        <p:txBody>
          <a:bodyPr anchor="ctr" anchorCtr="0"/>
          <a:lstStyle/>
          <a:p>
            <a:r>
              <a:rPr lang="en-US" dirty="0"/>
              <a:t>Click to edit title</a:t>
            </a:r>
          </a:p>
        </p:txBody>
      </p:sp>
      <p:sp>
        <p:nvSpPr>
          <p:cNvPr id="3" name="Content Placeholder 2"/>
          <p:cNvSpPr>
            <a:spLocks noGrp="1"/>
          </p:cNvSpPr>
          <p:nvPr>
            <p:ph idx="1" hasCustomPrompt="1"/>
          </p:nvPr>
        </p:nvSpPr>
        <p:spPr>
          <a:xfrm>
            <a:off x="209034" y="1299104"/>
            <a:ext cx="8713090" cy="3021510"/>
          </a:xfrm>
        </p:spPr>
        <p:txBody>
          <a:bodyPr/>
          <a:lstStyle>
            <a:lvl1pPr>
              <a:defRPr/>
            </a:lvl1p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209034" y="4854839"/>
            <a:ext cx="652270" cy="155916"/>
          </a:xfrm>
        </p:spPr>
        <p:txBody>
          <a:bodyPr/>
          <a:lstStyle/>
          <a:p>
            <a:fld id="{EBCCD570-AD7C-9A4F-AC93-356E71A045B3}" type="datetime1">
              <a:rPr lang="en-US" smtClean="0"/>
              <a:t>2/7/2022</a:t>
            </a:fld>
            <a:endParaRPr lang="en-US"/>
          </a:p>
        </p:txBody>
      </p:sp>
      <p:sp>
        <p:nvSpPr>
          <p:cNvPr id="8" name="Footer Placeholder 4"/>
          <p:cNvSpPr>
            <a:spLocks noGrp="1"/>
          </p:cNvSpPr>
          <p:nvPr>
            <p:ph type="ftr" sz="quarter" idx="11"/>
          </p:nvPr>
        </p:nvSpPr>
        <p:spPr>
          <a:xfrm>
            <a:off x="209034" y="4594235"/>
            <a:ext cx="4221550" cy="227697"/>
          </a:xfrm>
        </p:spPr>
        <p:txBody>
          <a:bodyPr/>
          <a:lstStyle/>
          <a:p>
            <a:r>
              <a:rPr lang="en-US"/>
              <a:t>Considerations for Refugee Nutrition</a:t>
            </a:r>
            <a:endParaRPr lang="en-US" dirty="0"/>
          </a:p>
        </p:txBody>
      </p:sp>
      <p:sp>
        <p:nvSpPr>
          <p:cNvPr id="9" name="Slide Number Placeholder 5"/>
          <p:cNvSpPr>
            <a:spLocks noGrp="1"/>
          </p:cNvSpPr>
          <p:nvPr>
            <p:ph type="sldNum" sz="quarter" idx="12"/>
          </p:nvPr>
        </p:nvSpPr>
        <p:spPr>
          <a:xfrm>
            <a:off x="861304" y="4854839"/>
            <a:ext cx="455188" cy="155916"/>
          </a:xfr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Sub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9034" y="204348"/>
            <a:ext cx="8713090" cy="968351"/>
          </a:xfrm>
        </p:spPr>
        <p:txBody>
          <a:bodyPr anchor="ctr" anchorCtr="0"/>
          <a:lstStyle/>
          <a:p>
            <a:r>
              <a:rPr lang="en-US" dirty="0"/>
              <a:t>Click to edit title</a:t>
            </a:r>
          </a:p>
        </p:txBody>
      </p:sp>
      <p:sp>
        <p:nvSpPr>
          <p:cNvPr id="3" name="Content Placeholder 2"/>
          <p:cNvSpPr>
            <a:spLocks noGrp="1"/>
          </p:cNvSpPr>
          <p:nvPr>
            <p:ph idx="1" hasCustomPrompt="1"/>
          </p:nvPr>
        </p:nvSpPr>
        <p:spPr>
          <a:xfrm>
            <a:off x="209034" y="1791629"/>
            <a:ext cx="8713090" cy="2528984"/>
          </a:xfrm>
        </p:spPr>
        <p:txBody>
          <a:body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209034" y="4854839"/>
            <a:ext cx="652270" cy="155916"/>
          </a:xfrm>
        </p:spPr>
        <p:txBody>
          <a:bodyPr/>
          <a:lstStyle/>
          <a:p>
            <a:fld id="{0BBFC12A-5130-7242-B988-6BABD330F3D0}" type="datetime1">
              <a:rPr lang="en-US" smtClean="0"/>
              <a:t>2/7/2022</a:t>
            </a:fld>
            <a:endParaRPr lang="en-US"/>
          </a:p>
        </p:txBody>
      </p:sp>
      <p:sp>
        <p:nvSpPr>
          <p:cNvPr id="8" name="Footer Placeholder 4"/>
          <p:cNvSpPr>
            <a:spLocks noGrp="1"/>
          </p:cNvSpPr>
          <p:nvPr>
            <p:ph type="ftr" sz="quarter" idx="11"/>
          </p:nvPr>
        </p:nvSpPr>
        <p:spPr>
          <a:xfrm>
            <a:off x="209034" y="4594235"/>
            <a:ext cx="4221550" cy="227697"/>
          </a:xfrm>
        </p:spPr>
        <p:txBody>
          <a:bodyPr/>
          <a:lstStyle/>
          <a:p>
            <a:r>
              <a:rPr lang="en-US"/>
              <a:t>Considerations for Refugee Nutrition</a:t>
            </a:r>
            <a:endParaRPr lang="en-US" dirty="0"/>
          </a:p>
        </p:txBody>
      </p:sp>
      <p:sp>
        <p:nvSpPr>
          <p:cNvPr id="9" name="Slide Number Placeholder 5"/>
          <p:cNvSpPr>
            <a:spLocks noGrp="1"/>
          </p:cNvSpPr>
          <p:nvPr>
            <p:ph type="sldNum" sz="quarter" idx="12"/>
          </p:nvPr>
        </p:nvSpPr>
        <p:spPr>
          <a:xfrm>
            <a:off x="861304" y="4854839"/>
            <a:ext cx="455188" cy="155916"/>
          </a:xfrm>
        </p:spPr>
        <p:txBody>
          <a:bodyPr/>
          <a:lstStyle/>
          <a:p>
            <a:fld id="{2066355A-084C-D24E-9AD2-7E4FC41EA627}" type="slidenum">
              <a:rPr lang="en-US" smtClean="0"/>
              <a:t>‹#›</a:t>
            </a:fld>
            <a:endParaRPr lang="en-US"/>
          </a:p>
        </p:txBody>
      </p:sp>
      <p:sp>
        <p:nvSpPr>
          <p:cNvPr id="10" name="Subtitle 2"/>
          <p:cNvSpPr>
            <a:spLocks noGrp="1"/>
          </p:cNvSpPr>
          <p:nvPr>
            <p:ph type="subTitle" idx="13" hasCustomPrompt="1"/>
          </p:nvPr>
        </p:nvSpPr>
        <p:spPr>
          <a:xfrm>
            <a:off x="209034" y="1205606"/>
            <a:ext cx="8713090" cy="553116"/>
          </a:xfrm>
        </p:spPr>
        <p:txBody>
          <a:bodyPr tIns="0" bIns="0" anchor="ctr" anchorCtr="0">
            <a:normAutofit/>
          </a:bodyPr>
          <a:lstStyle>
            <a:lvl1pPr marL="0" indent="0" algn="l">
              <a:spcBef>
                <a:spcPts val="0"/>
              </a:spcBef>
              <a:buNone/>
              <a:defRPr sz="2400" b="0">
                <a:solidFill>
                  <a:srgbClr val="0072B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extLst>
      <p:ext uri="{BB962C8B-B14F-4D97-AF65-F5344CB8AC3E}">
        <p14:creationId xmlns:p14="http://schemas.microsoft.com/office/powerpoint/2010/main" val="2317866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 No Foot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982" y="204348"/>
            <a:ext cx="8767483" cy="968351"/>
          </a:xfrm>
        </p:spPr>
        <p:txBody>
          <a:bodyPr anchor="ctr" anchorCtr="0"/>
          <a:lstStyle/>
          <a:p>
            <a:r>
              <a:rPr lang="en-US" dirty="0"/>
              <a:t>Click to edit title</a:t>
            </a:r>
          </a:p>
        </p:txBody>
      </p:sp>
      <p:sp>
        <p:nvSpPr>
          <p:cNvPr id="3" name="Content Placeholder 2"/>
          <p:cNvSpPr>
            <a:spLocks noGrp="1"/>
          </p:cNvSpPr>
          <p:nvPr>
            <p:ph idx="1" hasCustomPrompt="1"/>
          </p:nvPr>
        </p:nvSpPr>
        <p:spPr>
          <a:xfrm>
            <a:off x="194982" y="1299104"/>
            <a:ext cx="8767483" cy="3021510"/>
          </a:xfrm>
        </p:spPr>
        <p:txBody>
          <a:bodyPr/>
          <a:lstStyle>
            <a:lvl1pPr>
              <a:defRPr baseline="0"/>
            </a:lvl1p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3887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Im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9144000" cy="4510087"/>
          </a:xfrm>
          <a:solidFill>
            <a:schemeClr val="bg1">
              <a:lumMod val="50000"/>
            </a:schemeClr>
          </a:solidFill>
        </p:spPr>
        <p:txBody>
          <a:bodyPr>
            <a:normAutofit/>
          </a:bodyPr>
          <a:lstStyle>
            <a:lvl1pPr marL="0" indent="0" algn="ctr">
              <a:buFontTx/>
              <a:buNone/>
              <a:defRPr sz="2000" baseline="0">
                <a:solidFill>
                  <a:schemeClr val="tx2"/>
                </a:solidFill>
              </a:defRPr>
            </a:lvl1pPr>
          </a:lstStyle>
          <a:p>
            <a:r>
              <a:rPr lang="en-US" dirty="0"/>
              <a:t>Drag background image here or click icon to add</a:t>
            </a:r>
          </a:p>
        </p:txBody>
      </p:sp>
      <p:sp>
        <p:nvSpPr>
          <p:cNvPr id="2" name="Title 1"/>
          <p:cNvSpPr>
            <a:spLocks noGrp="1"/>
          </p:cNvSpPr>
          <p:nvPr>
            <p:ph type="ctrTitle" hasCustomPrompt="1"/>
          </p:nvPr>
        </p:nvSpPr>
        <p:spPr>
          <a:xfrm>
            <a:off x="188259" y="488987"/>
            <a:ext cx="8780929" cy="2058093"/>
          </a:xfrm>
        </p:spPr>
        <p:txBody>
          <a:bodyPr tIns="0" bIns="0" anchor="b" anchorCtr="0">
            <a:noAutofit/>
          </a:bodyPr>
          <a:lstStyle>
            <a:lvl1pPr algn="ctr">
              <a:defRPr sz="4400" b="1">
                <a:solidFill>
                  <a:schemeClr val="tx2"/>
                </a:solidFill>
              </a:defRPr>
            </a:lvl1pPr>
          </a:lstStyle>
          <a:p>
            <a:r>
              <a:rPr lang="en-US" dirty="0"/>
              <a:t>Click to edit title</a:t>
            </a:r>
          </a:p>
        </p:txBody>
      </p:sp>
      <p:sp>
        <p:nvSpPr>
          <p:cNvPr id="3" name="Subtitle 2"/>
          <p:cNvSpPr>
            <a:spLocks noGrp="1"/>
          </p:cNvSpPr>
          <p:nvPr>
            <p:ph type="subTitle" idx="1"/>
          </p:nvPr>
        </p:nvSpPr>
        <p:spPr>
          <a:xfrm>
            <a:off x="188259" y="2659180"/>
            <a:ext cx="8780929" cy="1445895"/>
          </a:xfrm>
        </p:spPr>
        <p:txBody>
          <a:bodyPr tIns="0" bIns="0">
            <a:normAutofit/>
          </a:bodyPr>
          <a:lstStyle>
            <a:lvl1pPr marL="0" indent="0" algn="ctr">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94296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4303" y="2130362"/>
            <a:ext cx="7905381" cy="1021556"/>
          </a:xfrm>
        </p:spPr>
        <p:txBody>
          <a:bodyPr anchor="t"/>
          <a:lstStyle>
            <a:lvl1pPr algn="l">
              <a:defRPr sz="4000" b="1" cap="none"/>
            </a:lvl1pPr>
          </a:lstStyle>
          <a:p>
            <a:r>
              <a:rPr lang="en-US" dirty="0"/>
              <a:t>Click to edit title</a:t>
            </a:r>
          </a:p>
        </p:txBody>
      </p:sp>
      <p:sp>
        <p:nvSpPr>
          <p:cNvPr id="3" name="Text Placeholder 2"/>
          <p:cNvSpPr>
            <a:spLocks noGrp="1"/>
          </p:cNvSpPr>
          <p:nvPr>
            <p:ph type="body" idx="1"/>
          </p:nvPr>
        </p:nvSpPr>
        <p:spPr>
          <a:xfrm>
            <a:off x="604303" y="924940"/>
            <a:ext cx="7905381" cy="1125140"/>
          </a:xfrm>
        </p:spPr>
        <p:txBody>
          <a:bodyPr lIns="0" tIns="0" rIns="0" bIns="0" anchor="b">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a:xfrm>
            <a:off x="209034" y="4854839"/>
            <a:ext cx="652270" cy="155916"/>
          </a:xfrm>
        </p:spPr>
        <p:txBody>
          <a:bodyPr/>
          <a:lstStyle/>
          <a:p>
            <a:fld id="{9155ABD9-2682-FD43-8F5D-D6490743C27A}" type="datetime1">
              <a:rPr lang="en-US" smtClean="0"/>
              <a:t>2/7/2022</a:t>
            </a:fld>
            <a:endParaRPr lang="en-US"/>
          </a:p>
        </p:txBody>
      </p:sp>
      <p:sp>
        <p:nvSpPr>
          <p:cNvPr id="8" name="Footer Placeholder 4"/>
          <p:cNvSpPr>
            <a:spLocks noGrp="1"/>
          </p:cNvSpPr>
          <p:nvPr>
            <p:ph type="ftr" sz="quarter" idx="11"/>
          </p:nvPr>
        </p:nvSpPr>
        <p:spPr>
          <a:xfrm>
            <a:off x="209034" y="4594235"/>
            <a:ext cx="4221550" cy="227697"/>
          </a:xfrm>
        </p:spPr>
        <p:txBody>
          <a:bodyPr/>
          <a:lstStyle/>
          <a:p>
            <a:r>
              <a:rPr lang="en-US"/>
              <a:t>Considerations for Refugee Nutrition</a:t>
            </a:r>
            <a:endParaRPr lang="en-US" dirty="0"/>
          </a:p>
        </p:txBody>
      </p:sp>
      <p:sp>
        <p:nvSpPr>
          <p:cNvPr id="9" name="Slide Number Placeholder 5"/>
          <p:cNvSpPr>
            <a:spLocks noGrp="1"/>
          </p:cNvSpPr>
          <p:nvPr>
            <p:ph type="sldNum" sz="quarter" idx="12"/>
          </p:nvPr>
        </p:nvSpPr>
        <p:spPr>
          <a:xfrm>
            <a:off x="861304" y="4854839"/>
            <a:ext cx="455188" cy="155916"/>
          </a:xfr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Tw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9034" y="204348"/>
            <a:ext cx="8754312" cy="968351"/>
          </a:xfrm>
        </p:spPr>
        <p:txBody>
          <a:bodyPr anchor="t" anchorCtr="0"/>
          <a:lstStyle/>
          <a:p>
            <a:r>
              <a:rPr lang="en-US" dirty="0"/>
              <a:t>Click to edit title</a:t>
            </a:r>
          </a:p>
        </p:txBody>
      </p:sp>
      <p:sp>
        <p:nvSpPr>
          <p:cNvPr id="3" name="Content Placeholder 2"/>
          <p:cNvSpPr>
            <a:spLocks noGrp="1"/>
          </p:cNvSpPr>
          <p:nvPr>
            <p:ph sz="half" idx="1" hasCustomPrompt="1"/>
          </p:nvPr>
        </p:nvSpPr>
        <p:spPr>
          <a:xfrm>
            <a:off x="422257" y="1205606"/>
            <a:ext cx="4063388" cy="3181189"/>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58289" y="1205606"/>
            <a:ext cx="4093188" cy="3181189"/>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0"/>
          </p:nvPr>
        </p:nvSpPr>
        <p:spPr>
          <a:xfrm>
            <a:off x="209034" y="4854839"/>
            <a:ext cx="652270" cy="155916"/>
          </a:xfrm>
        </p:spPr>
        <p:txBody>
          <a:bodyPr/>
          <a:lstStyle/>
          <a:p>
            <a:fld id="{3F47C217-4868-F54C-B9DD-1D062D4C69E3}" type="datetime1">
              <a:rPr lang="en-US" smtClean="0"/>
              <a:t>2/7/2022</a:t>
            </a:fld>
            <a:endParaRPr lang="en-US"/>
          </a:p>
        </p:txBody>
      </p:sp>
      <p:sp>
        <p:nvSpPr>
          <p:cNvPr id="12" name="Footer Placeholder 4"/>
          <p:cNvSpPr>
            <a:spLocks noGrp="1"/>
          </p:cNvSpPr>
          <p:nvPr>
            <p:ph type="ftr" sz="quarter" idx="11"/>
          </p:nvPr>
        </p:nvSpPr>
        <p:spPr>
          <a:xfrm>
            <a:off x="209034" y="4594235"/>
            <a:ext cx="4221550" cy="227697"/>
          </a:xfrm>
        </p:spPr>
        <p:txBody>
          <a:bodyPr/>
          <a:lstStyle/>
          <a:p>
            <a:r>
              <a:rPr lang="en-US"/>
              <a:t>Considerations for Refugee Nutrition</a:t>
            </a:r>
            <a:endParaRPr lang="en-US" dirty="0"/>
          </a:p>
        </p:txBody>
      </p:sp>
      <p:sp>
        <p:nvSpPr>
          <p:cNvPr id="13" name="Slide Number Placeholder 5"/>
          <p:cNvSpPr>
            <a:spLocks noGrp="1"/>
          </p:cNvSpPr>
          <p:nvPr>
            <p:ph type="sldNum" sz="quarter" idx="12"/>
          </p:nvPr>
        </p:nvSpPr>
        <p:spPr>
          <a:xfrm>
            <a:off x="861304" y="4854839"/>
            <a:ext cx="455188" cy="155916"/>
          </a:xfr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Two Subtit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9034" y="204348"/>
            <a:ext cx="8754312" cy="968351"/>
          </a:xfrm>
        </p:spPr>
        <p:txBody>
          <a:bodyPr anchor="ctr" anchorCtr="0"/>
          <a:lstStyle/>
          <a:p>
            <a:r>
              <a:rPr lang="en-US" dirty="0"/>
              <a:t>Click to edit title</a:t>
            </a:r>
          </a:p>
        </p:txBody>
      </p:sp>
      <p:sp>
        <p:nvSpPr>
          <p:cNvPr id="3" name="Content Placeholder 2"/>
          <p:cNvSpPr>
            <a:spLocks noGrp="1"/>
          </p:cNvSpPr>
          <p:nvPr>
            <p:ph sz="half" idx="1" hasCustomPrompt="1"/>
          </p:nvPr>
        </p:nvSpPr>
        <p:spPr>
          <a:xfrm>
            <a:off x="422257" y="1791629"/>
            <a:ext cx="4063388" cy="2595166"/>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58289" y="1791629"/>
            <a:ext cx="4093188" cy="2595166"/>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0"/>
          </p:nvPr>
        </p:nvSpPr>
        <p:spPr>
          <a:xfrm>
            <a:off x="209034" y="4854839"/>
            <a:ext cx="652270" cy="155916"/>
          </a:xfrm>
        </p:spPr>
        <p:txBody>
          <a:bodyPr/>
          <a:lstStyle/>
          <a:p>
            <a:fld id="{89BBEBB1-65DE-B742-BE72-2979430272C7}" type="datetime1">
              <a:rPr lang="en-US" smtClean="0"/>
              <a:t>2/7/2022</a:t>
            </a:fld>
            <a:endParaRPr lang="en-US"/>
          </a:p>
        </p:txBody>
      </p:sp>
      <p:sp>
        <p:nvSpPr>
          <p:cNvPr id="12" name="Footer Placeholder 4"/>
          <p:cNvSpPr>
            <a:spLocks noGrp="1"/>
          </p:cNvSpPr>
          <p:nvPr>
            <p:ph type="ftr" sz="quarter" idx="11"/>
          </p:nvPr>
        </p:nvSpPr>
        <p:spPr>
          <a:xfrm>
            <a:off x="209034" y="4594235"/>
            <a:ext cx="4221550" cy="227697"/>
          </a:xfrm>
        </p:spPr>
        <p:txBody>
          <a:bodyPr/>
          <a:lstStyle/>
          <a:p>
            <a:r>
              <a:rPr lang="en-US"/>
              <a:t>Considerations for Refugee Nutrition</a:t>
            </a:r>
            <a:endParaRPr lang="en-US" dirty="0"/>
          </a:p>
        </p:txBody>
      </p:sp>
      <p:sp>
        <p:nvSpPr>
          <p:cNvPr id="13" name="Slide Number Placeholder 5"/>
          <p:cNvSpPr>
            <a:spLocks noGrp="1"/>
          </p:cNvSpPr>
          <p:nvPr>
            <p:ph type="sldNum" sz="quarter" idx="12"/>
          </p:nvPr>
        </p:nvSpPr>
        <p:spPr>
          <a:xfrm>
            <a:off x="861304" y="4854839"/>
            <a:ext cx="455188" cy="155916"/>
          </a:xfrm>
        </p:spPr>
        <p:txBody>
          <a:bodyPr/>
          <a:lstStyle/>
          <a:p>
            <a:fld id="{2066355A-084C-D24E-9AD2-7E4FC41EA627}" type="slidenum">
              <a:rPr lang="en-US" smtClean="0"/>
              <a:t>‹#›</a:t>
            </a:fld>
            <a:endParaRPr lang="en-US"/>
          </a:p>
        </p:txBody>
      </p:sp>
      <p:sp>
        <p:nvSpPr>
          <p:cNvPr id="14" name="Subtitle 2"/>
          <p:cNvSpPr>
            <a:spLocks noGrp="1"/>
          </p:cNvSpPr>
          <p:nvPr>
            <p:ph type="subTitle" idx="13" hasCustomPrompt="1"/>
          </p:nvPr>
        </p:nvSpPr>
        <p:spPr>
          <a:xfrm>
            <a:off x="422256" y="1205606"/>
            <a:ext cx="4063389" cy="553116"/>
          </a:xfrm>
        </p:spPr>
        <p:txBody>
          <a:bodyPr tIns="0" bIns="0" anchor="t" anchorCtr="0">
            <a:normAutofit/>
          </a:bodyPr>
          <a:lstStyle>
            <a:lvl1pPr marL="0" indent="0" algn="l">
              <a:spcBef>
                <a:spcPts val="0"/>
              </a:spcBef>
              <a:buNone/>
              <a:defRPr sz="2400" b="0">
                <a:solidFill>
                  <a:srgbClr val="0072B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21" name="Text Placeholder 20"/>
          <p:cNvSpPr>
            <a:spLocks noGrp="1"/>
          </p:cNvSpPr>
          <p:nvPr>
            <p:ph type="body" sz="quarter" idx="14" hasCustomPrompt="1"/>
          </p:nvPr>
        </p:nvSpPr>
        <p:spPr>
          <a:xfrm>
            <a:off x="4657725" y="1204913"/>
            <a:ext cx="4094163" cy="554037"/>
          </a:xfrm>
        </p:spPr>
        <p:txBody>
          <a:bodyPr anchor="t" anchorCtr="0"/>
          <a:lstStyle>
            <a:lvl1pPr marL="0" indent="0">
              <a:buNone/>
              <a:defRPr b="0" baseline="0">
                <a:solidFill>
                  <a:srgbClr val="0072BC"/>
                </a:solidFill>
              </a:defRPr>
            </a:lvl1pPr>
          </a:lstStyle>
          <a:p>
            <a:pPr lvl="0"/>
            <a:r>
              <a:rPr lang="en-US" dirty="0"/>
              <a:t>Click to edit subtitle</a:t>
            </a:r>
            <a:endParaRPr lang="en-GB" dirty="0"/>
          </a:p>
        </p:txBody>
      </p:sp>
    </p:spTree>
    <p:extLst>
      <p:ext uri="{BB962C8B-B14F-4D97-AF65-F5344CB8AC3E}">
        <p14:creationId xmlns:p14="http://schemas.microsoft.com/office/powerpoint/2010/main" val="4116329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9034" y="204348"/>
            <a:ext cx="8753431" cy="968351"/>
          </a:xfrm>
          <a:prstGeom prst="rect">
            <a:avLst/>
          </a:prstGeom>
        </p:spPr>
        <p:txBody>
          <a:bodyPr vert="horz" lIns="0" tIns="0" rIns="0" bIns="0" rtlCol="0" anchor="ctr" anchorCtr="0">
            <a:normAutofit/>
          </a:bodyPr>
          <a:lstStyle/>
          <a:p>
            <a:r>
              <a:rPr lang="en-US" dirty="0"/>
              <a:t>Click to edit title</a:t>
            </a:r>
          </a:p>
        </p:txBody>
      </p:sp>
      <p:sp>
        <p:nvSpPr>
          <p:cNvPr id="3" name="Text Placeholder 2"/>
          <p:cNvSpPr>
            <a:spLocks noGrp="1"/>
          </p:cNvSpPr>
          <p:nvPr>
            <p:ph type="body" idx="1"/>
          </p:nvPr>
        </p:nvSpPr>
        <p:spPr>
          <a:xfrm>
            <a:off x="209034" y="1299104"/>
            <a:ext cx="8753431" cy="3021510"/>
          </a:xfrm>
          <a:prstGeom prst="rect">
            <a:avLst/>
          </a:prstGeom>
        </p:spPr>
        <p:txBody>
          <a:bodyPr vert="horz" lIns="91440" tIns="45720" rIns="91440" bIns="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09034" y="4854839"/>
            <a:ext cx="652270" cy="155916"/>
          </a:xfrm>
          <a:prstGeom prst="rect">
            <a:avLst/>
          </a:prstGeom>
        </p:spPr>
        <p:txBody>
          <a:bodyPr vert="horz" lIns="0" tIns="0" rIns="0" bIns="0" rtlCol="0" anchor="t" anchorCtr="0"/>
          <a:lstStyle>
            <a:lvl1pPr algn="l">
              <a:defRPr sz="900">
                <a:solidFill>
                  <a:schemeClr val="bg1">
                    <a:lumMod val="50000"/>
                  </a:schemeClr>
                </a:solidFill>
              </a:defRPr>
            </a:lvl1pPr>
          </a:lstStyle>
          <a:p>
            <a:fld id="{DC88D053-C01D-7847-BC73-45C092CE9883}" type="datetime1">
              <a:rPr lang="en-US" smtClean="0"/>
              <a:t>2/7/2022</a:t>
            </a:fld>
            <a:endParaRPr lang="en-US" dirty="0"/>
          </a:p>
        </p:txBody>
      </p:sp>
      <p:sp>
        <p:nvSpPr>
          <p:cNvPr id="5" name="Footer Placeholder 4"/>
          <p:cNvSpPr>
            <a:spLocks noGrp="1"/>
          </p:cNvSpPr>
          <p:nvPr>
            <p:ph type="ftr" sz="quarter" idx="3"/>
          </p:nvPr>
        </p:nvSpPr>
        <p:spPr>
          <a:xfrm>
            <a:off x="209034" y="4594235"/>
            <a:ext cx="4221550" cy="227697"/>
          </a:xfrm>
          <a:prstGeom prst="rect">
            <a:avLst/>
          </a:prstGeom>
        </p:spPr>
        <p:txBody>
          <a:bodyPr vert="horz" lIns="0" tIns="0" rIns="0" bIns="0" rtlCol="0" anchor="b" anchorCtr="0">
            <a:noAutofit/>
          </a:bodyPr>
          <a:lstStyle>
            <a:lvl1pPr algn="l">
              <a:defRPr sz="1000">
                <a:solidFill>
                  <a:schemeClr val="bg1">
                    <a:lumMod val="50000"/>
                  </a:schemeClr>
                </a:solidFill>
              </a:defRPr>
            </a:lvl1pPr>
          </a:lstStyle>
          <a:p>
            <a:r>
              <a:rPr lang="en-US"/>
              <a:t>Considerations for Refugee Nutrition</a:t>
            </a:r>
            <a:endParaRPr lang="en-US" dirty="0"/>
          </a:p>
        </p:txBody>
      </p:sp>
      <p:sp>
        <p:nvSpPr>
          <p:cNvPr id="6" name="Slide Number Placeholder 5"/>
          <p:cNvSpPr>
            <a:spLocks noGrp="1"/>
          </p:cNvSpPr>
          <p:nvPr>
            <p:ph type="sldNum" sz="quarter" idx="4"/>
          </p:nvPr>
        </p:nvSpPr>
        <p:spPr>
          <a:xfrm>
            <a:off x="861304" y="4854839"/>
            <a:ext cx="455188" cy="155916"/>
          </a:xfrm>
          <a:prstGeom prst="rect">
            <a:avLst/>
          </a:prstGeom>
        </p:spPr>
        <p:txBody>
          <a:bodyPr vert="horz" lIns="0" tIns="0" rIns="91440" bIns="0" rtlCol="0" anchor="t" anchorCtr="0"/>
          <a:lstStyle>
            <a:lvl1pPr algn="l">
              <a:defRPr sz="900">
                <a:solidFill>
                  <a:schemeClr val="bg1">
                    <a:lumMod val="50000"/>
                  </a:schemeClr>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70" r:id="rId2"/>
    <p:sldLayoutId id="2147493457" r:id="rId3"/>
    <p:sldLayoutId id="2147493472" r:id="rId4"/>
    <p:sldLayoutId id="2147493471" r:id="rId5"/>
    <p:sldLayoutId id="2147493467" r:id="rId6"/>
    <p:sldLayoutId id="2147493458" r:id="rId7"/>
    <p:sldLayoutId id="2147493459" r:id="rId8"/>
    <p:sldLayoutId id="2147493473" r:id="rId9"/>
    <p:sldLayoutId id="2147493460" r:id="rId10"/>
    <p:sldLayoutId id="2147493468" r:id="rId11"/>
    <p:sldLayoutId id="2147493469" r:id="rId12"/>
    <p:sldLayoutId id="2147493463" r:id="rId13"/>
    <p:sldLayoutId id="2147493464" r:id="rId14"/>
    <p:sldLayoutId id="2147493461" r:id="rId15"/>
    <p:sldLayoutId id="2147493462" r:id="rId16"/>
    <p:sldLayoutId id="2147493465" r:id="rId17"/>
    <p:sldLayoutId id="2147493466" r:id="rId18"/>
  </p:sldLayoutIdLst>
  <p:hf sldNum="0" hdr="0" dt="0"/>
  <p:txStyles>
    <p:titleStyle>
      <a:lvl1pPr algn="l" defTabSz="4572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9033" y="379202"/>
            <a:ext cx="8746707" cy="2277042"/>
          </a:xfrm>
        </p:spPr>
        <p:txBody>
          <a:bodyPr anchor="t" anchorCtr="0"/>
          <a:lstStyle/>
          <a:p>
            <a:r>
              <a:rPr lang="en-GB" altLang="en-US" dirty="0"/>
              <a:t>Considerations for Refugee Nutrition</a:t>
            </a:r>
            <a:br>
              <a:rPr lang="en-GB" altLang="en-US" dirty="0"/>
            </a:br>
            <a:endParaRPr lang="en-GB" dirty="0"/>
          </a:p>
        </p:txBody>
      </p:sp>
      <p:sp>
        <p:nvSpPr>
          <p:cNvPr id="3" name="Subtitle 2"/>
          <p:cNvSpPr>
            <a:spLocks noGrp="1"/>
          </p:cNvSpPr>
          <p:nvPr>
            <p:ph type="subTitle" idx="1"/>
          </p:nvPr>
        </p:nvSpPr>
        <p:spPr/>
        <p:txBody>
          <a:bodyPr/>
          <a:lstStyle/>
          <a:p>
            <a:endParaRPr lang="en-GB"/>
          </a:p>
        </p:txBody>
      </p:sp>
      <p:sp>
        <p:nvSpPr>
          <p:cNvPr id="4" name="Footer Placeholder 3">
            <a:extLst>
              <a:ext uri="{FF2B5EF4-FFF2-40B4-BE49-F238E27FC236}">
                <a16:creationId xmlns:a16="http://schemas.microsoft.com/office/drawing/2014/main" id="{BC51DF6A-5297-3B4D-98AF-8223BC8A0679}"/>
              </a:ext>
            </a:extLst>
          </p:cNvPr>
          <p:cNvSpPr>
            <a:spLocks noGrp="1"/>
          </p:cNvSpPr>
          <p:nvPr>
            <p:ph type="ftr" sz="quarter" idx="11"/>
          </p:nvPr>
        </p:nvSpPr>
        <p:spPr/>
        <p:txBody>
          <a:bodyPr/>
          <a:lstStyle/>
          <a:p>
            <a:r>
              <a:rPr lang="en-US"/>
              <a:t>Considerations for Refugee Nutrition</a:t>
            </a:r>
            <a:endParaRPr lang="en-US" dirty="0"/>
          </a:p>
        </p:txBody>
      </p:sp>
      <p:pic>
        <p:nvPicPr>
          <p:cNvPr id="6" name="Picture 2">
            <a:extLst>
              <a:ext uri="{FF2B5EF4-FFF2-40B4-BE49-F238E27FC236}">
                <a16:creationId xmlns:a16="http://schemas.microsoft.com/office/drawing/2014/main" id="{E2D32C5C-96F5-8B4B-9A99-4C9D42A68E1A}"/>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t="9532" b="38341"/>
          <a:stretch/>
        </p:blipFill>
        <p:spPr bwMode="auto">
          <a:xfrm>
            <a:off x="161925" y="1819703"/>
            <a:ext cx="8820150" cy="2547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17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7E42E-FD88-654C-821A-AF2AAFCA2E41}"/>
              </a:ext>
            </a:extLst>
          </p:cNvPr>
          <p:cNvSpPr>
            <a:spLocks noGrp="1"/>
          </p:cNvSpPr>
          <p:nvPr>
            <p:ph type="title"/>
          </p:nvPr>
        </p:nvSpPr>
        <p:spPr>
          <a:xfrm>
            <a:off x="209034" y="204348"/>
            <a:ext cx="8713090" cy="968351"/>
          </a:xfrm>
        </p:spPr>
        <p:txBody>
          <a:bodyPr/>
          <a:lstStyle/>
          <a:p>
            <a:r>
              <a:rPr lang="en-US" dirty="0"/>
              <a:t>Nutrition Needs Assessment</a:t>
            </a:r>
          </a:p>
        </p:txBody>
      </p:sp>
      <p:sp>
        <p:nvSpPr>
          <p:cNvPr id="7" name="Content Placeholder 6">
            <a:extLst>
              <a:ext uri="{FF2B5EF4-FFF2-40B4-BE49-F238E27FC236}">
                <a16:creationId xmlns:a16="http://schemas.microsoft.com/office/drawing/2014/main" id="{A67ACADD-C173-5C40-A765-7EEA6F57F7A6}"/>
              </a:ext>
            </a:extLst>
          </p:cNvPr>
          <p:cNvSpPr>
            <a:spLocks noGrp="1"/>
          </p:cNvSpPr>
          <p:nvPr>
            <p:ph idx="1"/>
          </p:nvPr>
        </p:nvSpPr>
        <p:spPr>
          <a:xfrm>
            <a:off x="209550" y="1792288"/>
            <a:ext cx="5535468" cy="2528887"/>
          </a:xfrm>
        </p:spPr>
        <p:txBody>
          <a:bodyPr>
            <a:normAutofit fontScale="62500" lnSpcReduction="20000"/>
          </a:bodyPr>
          <a:lstStyle/>
          <a:p>
            <a:r>
              <a:rPr lang="en-US" dirty="0"/>
              <a:t>All incoming children 6-59 months should be screened for acute malnutrition with ongoing mass screenings</a:t>
            </a:r>
          </a:p>
          <a:p>
            <a:r>
              <a:rPr lang="en-US" dirty="0"/>
              <a:t>All children &lt;6 months should be screened for:</a:t>
            </a:r>
          </a:p>
          <a:p>
            <a:pPr lvl="1"/>
            <a:r>
              <a:rPr lang="en-US" dirty="0"/>
              <a:t>Visible signs of wasting, oedema</a:t>
            </a:r>
          </a:p>
          <a:p>
            <a:pPr lvl="1"/>
            <a:r>
              <a:rPr lang="en-US" dirty="0"/>
              <a:t>Breastfeeding vs BMS or mixed</a:t>
            </a:r>
          </a:p>
          <a:p>
            <a:pPr lvl="1"/>
            <a:r>
              <a:rPr lang="en-US" dirty="0"/>
              <a:t>Mother present?</a:t>
            </a:r>
          </a:p>
          <a:p>
            <a:pPr lvl="1"/>
            <a:r>
              <a:rPr lang="en-US" dirty="0"/>
              <a:t>Social criteria (e.g. trauma of mother, separation from mother)</a:t>
            </a:r>
          </a:p>
          <a:p>
            <a:r>
              <a:rPr lang="en-US" dirty="0"/>
              <a:t>Infants not breastfeeding and infants/children with acute malnutrition should be referred to health center/services</a:t>
            </a:r>
          </a:p>
        </p:txBody>
      </p:sp>
      <p:sp>
        <p:nvSpPr>
          <p:cNvPr id="2" name="Footer Placeholder 1">
            <a:extLst>
              <a:ext uri="{FF2B5EF4-FFF2-40B4-BE49-F238E27FC236}">
                <a16:creationId xmlns:a16="http://schemas.microsoft.com/office/drawing/2014/main" id="{A8AEF294-883A-BC41-AE33-0BE040260C55}"/>
              </a:ext>
            </a:extLst>
          </p:cNvPr>
          <p:cNvSpPr>
            <a:spLocks noGrp="1"/>
          </p:cNvSpPr>
          <p:nvPr>
            <p:ph type="ftr" sz="quarter" idx="11"/>
          </p:nvPr>
        </p:nvSpPr>
        <p:spPr>
          <a:xfrm>
            <a:off x="209034" y="4594235"/>
            <a:ext cx="4221550" cy="227697"/>
          </a:xfrm>
        </p:spPr>
        <p:txBody>
          <a:bodyPr/>
          <a:lstStyle/>
          <a:p>
            <a:r>
              <a:rPr lang="en-US"/>
              <a:t>Considerations for Refugee Nutrition</a:t>
            </a:r>
            <a:endParaRPr lang="en-US" dirty="0"/>
          </a:p>
        </p:txBody>
      </p:sp>
      <p:sp>
        <p:nvSpPr>
          <p:cNvPr id="9" name="Text Placeholder 8">
            <a:extLst>
              <a:ext uri="{FF2B5EF4-FFF2-40B4-BE49-F238E27FC236}">
                <a16:creationId xmlns:a16="http://schemas.microsoft.com/office/drawing/2014/main" id="{47077556-C37B-F548-89AD-50AFF50A0262}"/>
              </a:ext>
            </a:extLst>
          </p:cNvPr>
          <p:cNvSpPr>
            <a:spLocks noGrp="1"/>
          </p:cNvSpPr>
          <p:nvPr>
            <p:ph type="subTitle" idx="13"/>
          </p:nvPr>
        </p:nvSpPr>
        <p:spPr>
          <a:xfrm>
            <a:off x="209550" y="1204913"/>
            <a:ext cx="5387686" cy="554037"/>
          </a:xfrm>
        </p:spPr>
        <p:txBody>
          <a:bodyPr>
            <a:normAutofit fontScale="92500" lnSpcReduction="20000"/>
          </a:bodyPr>
          <a:lstStyle/>
          <a:p>
            <a:r>
              <a:rPr lang="en-US" dirty="0"/>
              <a:t>Rapid nutrition assessments should be continuous</a:t>
            </a:r>
          </a:p>
        </p:txBody>
      </p:sp>
      <p:pic>
        <p:nvPicPr>
          <p:cNvPr id="10" name="Picture 10" descr="A person sitting on a bed&#10;&#10;Description generated with very high confidence">
            <a:extLst>
              <a:ext uri="{FF2B5EF4-FFF2-40B4-BE49-F238E27FC236}">
                <a16:creationId xmlns:a16="http://schemas.microsoft.com/office/drawing/2014/main" id="{F98C1936-CF5C-9849-A06D-7DB39660E21A}"/>
              </a:ext>
            </a:extLst>
          </p:cNvPr>
          <p:cNvPicPr>
            <a:picLocks noGrp="1" noChangeAspect="1"/>
          </p:cNvPicPr>
          <p:nvPr>
            <p:ph type="pic" sz="quarter" idx="4294967295"/>
          </p:nvPr>
        </p:nvPicPr>
        <p:blipFill rotWithShape="1">
          <a:blip r:embed="rId2" cstate="print">
            <a:extLst>
              <a:ext uri="{28A0092B-C50C-407E-A947-70E740481C1C}">
                <a14:useLocalDpi xmlns:a14="http://schemas.microsoft.com/office/drawing/2010/main"/>
              </a:ext>
            </a:extLst>
          </a:blip>
          <a:srcRect l="9179" r="9179"/>
          <a:stretch/>
        </p:blipFill>
        <p:spPr>
          <a:xfrm>
            <a:off x="5762625" y="1173163"/>
            <a:ext cx="3171825" cy="3148012"/>
          </a:xfrm>
          <a:prstGeom prst="rect">
            <a:avLst/>
          </a:prstGeom>
        </p:spPr>
      </p:pic>
    </p:spTree>
    <p:extLst>
      <p:ext uri="{BB962C8B-B14F-4D97-AF65-F5344CB8AC3E}">
        <p14:creationId xmlns:p14="http://schemas.microsoft.com/office/powerpoint/2010/main" val="2120858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9025FB-8166-2845-A894-857F7016F9CA}"/>
              </a:ext>
            </a:extLst>
          </p:cNvPr>
          <p:cNvSpPr>
            <a:spLocks noGrp="1"/>
          </p:cNvSpPr>
          <p:nvPr>
            <p:ph type="title"/>
          </p:nvPr>
        </p:nvSpPr>
        <p:spPr>
          <a:xfrm>
            <a:off x="305354" y="140134"/>
            <a:ext cx="8713090" cy="968351"/>
          </a:xfrm>
        </p:spPr>
        <p:txBody>
          <a:bodyPr>
            <a:noAutofit/>
          </a:bodyPr>
          <a:lstStyle/>
          <a:p>
            <a:r>
              <a:rPr lang="en-US" dirty="0"/>
              <a:t>Infant feeding considerations in refugee emergency responses</a:t>
            </a:r>
          </a:p>
        </p:txBody>
      </p:sp>
      <p:sp>
        <p:nvSpPr>
          <p:cNvPr id="7" name="Content Placeholder 6">
            <a:extLst>
              <a:ext uri="{FF2B5EF4-FFF2-40B4-BE49-F238E27FC236}">
                <a16:creationId xmlns:a16="http://schemas.microsoft.com/office/drawing/2014/main" id="{668C6D1D-67A1-C044-B3CD-398178B8509D}"/>
              </a:ext>
            </a:extLst>
          </p:cNvPr>
          <p:cNvSpPr>
            <a:spLocks noGrp="1"/>
          </p:cNvSpPr>
          <p:nvPr>
            <p:ph idx="1"/>
          </p:nvPr>
        </p:nvSpPr>
        <p:spPr>
          <a:xfrm>
            <a:off x="119651" y="2029878"/>
            <a:ext cx="5230668" cy="2528887"/>
          </a:xfrm>
        </p:spPr>
        <p:txBody>
          <a:bodyPr>
            <a:normAutofit fontScale="85000" lnSpcReduction="10000"/>
          </a:bodyPr>
          <a:lstStyle/>
          <a:p>
            <a:r>
              <a:rPr lang="en-US" dirty="0"/>
              <a:t>Protecting, promoting, and supporting breastfeeding is always the preferred option</a:t>
            </a:r>
          </a:p>
          <a:p>
            <a:r>
              <a:rPr lang="en-US" dirty="0"/>
              <a:t>If the mother is not breastfeeding, support </a:t>
            </a:r>
            <a:r>
              <a:rPr lang="en-US" dirty="0" err="1"/>
              <a:t>relactation</a:t>
            </a:r>
            <a:r>
              <a:rPr lang="en-US" dirty="0"/>
              <a:t> as feasible</a:t>
            </a:r>
          </a:p>
          <a:p>
            <a:r>
              <a:rPr lang="en-US" dirty="0"/>
              <a:t>In instances where the mother is unable to breastfeed or is separated from the baby, wet nursing should be considered </a:t>
            </a:r>
          </a:p>
        </p:txBody>
      </p:sp>
      <p:sp>
        <p:nvSpPr>
          <p:cNvPr id="2" name="Footer Placeholder 1">
            <a:extLst>
              <a:ext uri="{FF2B5EF4-FFF2-40B4-BE49-F238E27FC236}">
                <a16:creationId xmlns:a16="http://schemas.microsoft.com/office/drawing/2014/main" id="{13866CDA-FCB1-1C4C-9B6C-A31439C6ED50}"/>
              </a:ext>
            </a:extLst>
          </p:cNvPr>
          <p:cNvSpPr>
            <a:spLocks noGrp="1"/>
          </p:cNvSpPr>
          <p:nvPr>
            <p:ph type="ftr" sz="quarter" idx="11"/>
          </p:nvPr>
        </p:nvSpPr>
        <p:spPr>
          <a:xfrm>
            <a:off x="209034" y="4594235"/>
            <a:ext cx="4221550" cy="227697"/>
          </a:xfrm>
        </p:spPr>
        <p:txBody>
          <a:bodyPr/>
          <a:lstStyle/>
          <a:p>
            <a:r>
              <a:rPr lang="en-US"/>
              <a:t>Considerations for Refugee Nutrition</a:t>
            </a:r>
            <a:endParaRPr lang="en-US" dirty="0"/>
          </a:p>
        </p:txBody>
      </p:sp>
      <p:sp>
        <p:nvSpPr>
          <p:cNvPr id="9" name="Text Placeholder 8">
            <a:extLst>
              <a:ext uri="{FF2B5EF4-FFF2-40B4-BE49-F238E27FC236}">
                <a16:creationId xmlns:a16="http://schemas.microsoft.com/office/drawing/2014/main" id="{1CC1C7EF-E8C8-3C4E-97DD-4355F25E528E}"/>
              </a:ext>
            </a:extLst>
          </p:cNvPr>
          <p:cNvSpPr>
            <a:spLocks noGrp="1"/>
          </p:cNvSpPr>
          <p:nvPr>
            <p:ph type="subTitle" idx="13"/>
          </p:nvPr>
        </p:nvSpPr>
        <p:spPr>
          <a:xfrm>
            <a:off x="209550" y="1384711"/>
            <a:ext cx="5313795" cy="554037"/>
          </a:xfrm>
        </p:spPr>
        <p:txBody>
          <a:bodyPr>
            <a:normAutofit fontScale="92500" lnSpcReduction="20000"/>
          </a:bodyPr>
          <a:lstStyle/>
          <a:p>
            <a:r>
              <a:rPr lang="en-US" dirty="0"/>
              <a:t>Breastfeeding is the healthiest and safest way to feed an infant</a:t>
            </a:r>
          </a:p>
        </p:txBody>
      </p:sp>
      <p:pic>
        <p:nvPicPr>
          <p:cNvPr id="11" name="Content Placeholder 11">
            <a:extLst>
              <a:ext uri="{FF2B5EF4-FFF2-40B4-BE49-F238E27FC236}">
                <a16:creationId xmlns:a16="http://schemas.microsoft.com/office/drawing/2014/main" id="{4B4C881C-786B-B242-BB0D-EDAF0750564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814"/>
          <a:stretch/>
        </p:blipFill>
        <p:spPr>
          <a:xfrm>
            <a:off x="5681946" y="1384711"/>
            <a:ext cx="3278332" cy="3027680"/>
          </a:xfrm>
          <a:prstGeom prst="rect">
            <a:avLst/>
          </a:prstGeom>
        </p:spPr>
      </p:pic>
    </p:spTree>
    <p:extLst>
      <p:ext uri="{BB962C8B-B14F-4D97-AF65-F5344CB8AC3E}">
        <p14:creationId xmlns:p14="http://schemas.microsoft.com/office/powerpoint/2010/main" val="2664208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147564-E021-7344-979C-B686DE3F981A}"/>
              </a:ext>
            </a:extLst>
          </p:cNvPr>
          <p:cNvSpPr>
            <a:spLocks noGrp="1"/>
          </p:cNvSpPr>
          <p:nvPr>
            <p:ph type="title"/>
          </p:nvPr>
        </p:nvSpPr>
        <p:spPr>
          <a:xfrm>
            <a:off x="209034" y="204348"/>
            <a:ext cx="8713090" cy="968351"/>
          </a:xfrm>
        </p:spPr>
        <p:txBody>
          <a:bodyPr/>
          <a:lstStyle/>
          <a:p>
            <a:r>
              <a:rPr lang="en-US" dirty="0"/>
              <a:t>Infant feeding considerations in refugee emergency responses</a:t>
            </a:r>
          </a:p>
        </p:txBody>
      </p:sp>
      <p:sp>
        <p:nvSpPr>
          <p:cNvPr id="7" name="Content Placeholder 6">
            <a:extLst>
              <a:ext uri="{FF2B5EF4-FFF2-40B4-BE49-F238E27FC236}">
                <a16:creationId xmlns:a16="http://schemas.microsoft.com/office/drawing/2014/main" id="{2B1F0D84-7058-E14F-94C2-394FE8425D67}"/>
              </a:ext>
            </a:extLst>
          </p:cNvPr>
          <p:cNvSpPr>
            <a:spLocks noGrp="1"/>
          </p:cNvSpPr>
          <p:nvPr>
            <p:ph idx="1"/>
          </p:nvPr>
        </p:nvSpPr>
        <p:spPr>
          <a:xfrm>
            <a:off x="209034" y="1299104"/>
            <a:ext cx="8713090" cy="3021510"/>
          </a:xfrm>
        </p:spPr>
        <p:txBody>
          <a:bodyPr vert="horz" lIns="91440" tIns="45720" rIns="91440" bIns="0" rtlCol="0" anchor="t">
            <a:normAutofit fontScale="92500" lnSpcReduction="10000"/>
          </a:bodyPr>
          <a:lstStyle/>
          <a:p>
            <a:r>
              <a:rPr lang="en-US" dirty="0"/>
              <a:t>The use of BMS in refugee contexts is a last resort and should only be used if:</a:t>
            </a:r>
          </a:p>
          <a:p>
            <a:pPr lvl="2"/>
            <a:r>
              <a:rPr lang="en-US" dirty="0"/>
              <a:t>The infant is &lt;6 months</a:t>
            </a:r>
          </a:p>
          <a:p>
            <a:pPr lvl="2"/>
            <a:r>
              <a:rPr lang="en-US" dirty="0"/>
              <a:t>The need for the individual infant has been determined through a skilled individual level assessment</a:t>
            </a:r>
          </a:p>
          <a:p>
            <a:pPr lvl="2"/>
            <a:r>
              <a:rPr lang="en-US" dirty="0"/>
              <a:t>The BMS used is an infant formula that is Codex compliant and meets the provisions of the Code. Generic formula is preferred, followed by commercial (branded) infant formula. Modified animal milks are a temporary ‘stop gap’ option.</a:t>
            </a:r>
            <a:endParaRPr lang="en-US" dirty="0">
              <a:cs typeface="Arial"/>
            </a:endParaRPr>
          </a:p>
          <a:p>
            <a:r>
              <a:rPr lang="en-US" dirty="0"/>
              <a:t>BMS should not be provided to infants or children &gt;6 months</a:t>
            </a:r>
          </a:p>
        </p:txBody>
      </p:sp>
      <p:sp>
        <p:nvSpPr>
          <p:cNvPr id="2" name="Footer Placeholder 1">
            <a:extLst>
              <a:ext uri="{FF2B5EF4-FFF2-40B4-BE49-F238E27FC236}">
                <a16:creationId xmlns:a16="http://schemas.microsoft.com/office/drawing/2014/main" id="{4AFE289F-EB91-8C49-9E41-212E004B7D5C}"/>
              </a:ext>
            </a:extLst>
          </p:cNvPr>
          <p:cNvSpPr>
            <a:spLocks noGrp="1"/>
          </p:cNvSpPr>
          <p:nvPr>
            <p:ph type="ftr" sz="quarter" idx="11"/>
          </p:nvPr>
        </p:nvSpPr>
        <p:spPr>
          <a:xfrm>
            <a:off x="209034" y="4594235"/>
            <a:ext cx="4221550" cy="227697"/>
          </a:xfrm>
        </p:spPr>
        <p:txBody>
          <a:bodyPr/>
          <a:lstStyle/>
          <a:p>
            <a:r>
              <a:rPr lang="en-US"/>
              <a:t>Considerations for Refugee Nutrition</a:t>
            </a:r>
            <a:endParaRPr lang="en-US" dirty="0"/>
          </a:p>
        </p:txBody>
      </p:sp>
    </p:spTree>
    <p:extLst>
      <p:ext uri="{BB962C8B-B14F-4D97-AF65-F5344CB8AC3E}">
        <p14:creationId xmlns:p14="http://schemas.microsoft.com/office/powerpoint/2010/main" val="1296522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D6DE47A-72B0-6344-AE2B-4BF8D9515E63}"/>
              </a:ext>
            </a:extLst>
          </p:cNvPr>
          <p:cNvSpPr>
            <a:spLocks noGrp="1"/>
          </p:cNvSpPr>
          <p:nvPr>
            <p:ph type="title"/>
          </p:nvPr>
        </p:nvSpPr>
        <p:spPr>
          <a:xfrm>
            <a:off x="209034" y="204348"/>
            <a:ext cx="8713090" cy="968351"/>
          </a:xfrm>
        </p:spPr>
        <p:txBody>
          <a:bodyPr/>
          <a:lstStyle/>
          <a:p>
            <a:r>
              <a:rPr lang="en-AU" dirty="0"/>
              <a:t>Key IYCF actions</a:t>
            </a:r>
            <a:endParaRPr lang="en-US" dirty="0"/>
          </a:p>
        </p:txBody>
      </p:sp>
      <p:sp>
        <p:nvSpPr>
          <p:cNvPr id="8" name="Content Placeholder 7">
            <a:extLst>
              <a:ext uri="{FF2B5EF4-FFF2-40B4-BE49-F238E27FC236}">
                <a16:creationId xmlns:a16="http://schemas.microsoft.com/office/drawing/2014/main" id="{655DBE33-4A4E-C444-9810-62B54DDB7722}"/>
              </a:ext>
            </a:extLst>
          </p:cNvPr>
          <p:cNvSpPr>
            <a:spLocks noGrp="1"/>
          </p:cNvSpPr>
          <p:nvPr>
            <p:ph idx="1"/>
          </p:nvPr>
        </p:nvSpPr>
        <p:spPr>
          <a:xfrm>
            <a:off x="209034" y="1791629"/>
            <a:ext cx="8713090" cy="2528984"/>
          </a:xfrm>
        </p:spPr>
        <p:txBody>
          <a:bodyPr>
            <a:normAutofit fontScale="77500" lnSpcReduction="20000"/>
          </a:bodyPr>
          <a:lstStyle/>
          <a:p>
            <a:r>
              <a:rPr lang="en-US" dirty="0" err="1"/>
              <a:t>Prioritise</a:t>
            </a:r>
            <a:r>
              <a:rPr lang="en-US" dirty="0"/>
              <a:t> access for </a:t>
            </a:r>
            <a:r>
              <a:rPr lang="en-GB" dirty="0"/>
              <a:t>pregnant and breastfeeding women and girls, children under 2, and their caregivers</a:t>
            </a:r>
            <a:endParaRPr lang="en-US" dirty="0"/>
          </a:p>
          <a:p>
            <a:r>
              <a:rPr lang="en-US" dirty="0"/>
              <a:t>Prevent the separation of children from their caregivers</a:t>
            </a:r>
          </a:p>
          <a:p>
            <a:r>
              <a:rPr lang="en-US" dirty="0"/>
              <a:t>Register households with pregnant women, children &lt;2 years of age and higher risk groups</a:t>
            </a:r>
          </a:p>
          <a:p>
            <a:r>
              <a:rPr lang="en-US" dirty="0"/>
              <a:t>Provide privacy and safe space to breastfeed</a:t>
            </a:r>
            <a:endParaRPr lang="en-GB" dirty="0"/>
          </a:p>
          <a:p>
            <a:r>
              <a:rPr lang="en-US" dirty="0"/>
              <a:t>Enable access to suitable complementary foods for children 6-23 months and additional nutritious foods for PLW</a:t>
            </a:r>
          </a:p>
          <a:p>
            <a:r>
              <a:rPr lang="en-US" dirty="0"/>
              <a:t>Disseminate </a:t>
            </a:r>
            <a:r>
              <a:rPr lang="en-US" dirty="0" err="1"/>
              <a:t>standardised</a:t>
            </a:r>
            <a:r>
              <a:rPr lang="en-US" dirty="0"/>
              <a:t>, clear and accurate messages on IYCF-E</a:t>
            </a:r>
          </a:p>
        </p:txBody>
      </p:sp>
      <p:sp>
        <p:nvSpPr>
          <p:cNvPr id="2" name="Footer Placeholder 1">
            <a:extLst>
              <a:ext uri="{FF2B5EF4-FFF2-40B4-BE49-F238E27FC236}">
                <a16:creationId xmlns:a16="http://schemas.microsoft.com/office/drawing/2014/main" id="{20BEB789-7566-EE4B-AFD0-492B982430EB}"/>
              </a:ext>
            </a:extLst>
          </p:cNvPr>
          <p:cNvSpPr>
            <a:spLocks noGrp="1"/>
          </p:cNvSpPr>
          <p:nvPr>
            <p:ph type="ftr" sz="quarter" idx="11"/>
          </p:nvPr>
        </p:nvSpPr>
        <p:spPr>
          <a:xfrm>
            <a:off x="209034" y="4594235"/>
            <a:ext cx="4221550" cy="227697"/>
          </a:xfrm>
        </p:spPr>
        <p:txBody>
          <a:bodyPr/>
          <a:lstStyle/>
          <a:p>
            <a:r>
              <a:rPr lang="en-US"/>
              <a:t>Considerations for Refugee Nutrition</a:t>
            </a:r>
            <a:endParaRPr lang="en-US" dirty="0"/>
          </a:p>
        </p:txBody>
      </p:sp>
      <p:sp>
        <p:nvSpPr>
          <p:cNvPr id="9" name="Subtitle 8">
            <a:extLst>
              <a:ext uri="{FF2B5EF4-FFF2-40B4-BE49-F238E27FC236}">
                <a16:creationId xmlns:a16="http://schemas.microsoft.com/office/drawing/2014/main" id="{2B6CFFC3-86B7-A740-9F69-F8D20DCA9B08}"/>
              </a:ext>
            </a:extLst>
          </p:cNvPr>
          <p:cNvSpPr>
            <a:spLocks noGrp="1"/>
          </p:cNvSpPr>
          <p:nvPr>
            <p:ph type="subTitle" idx="13"/>
          </p:nvPr>
        </p:nvSpPr>
        <p:spPr>
          <a:xfrm>
            <a:off x="209034" y="1205606"/>
            <a:ext cx="8713090" cy="553116"/>
          </a:xfrm>
        </p:spPr>
        <p:txBody>
          <a:bodyPr/>
          <a:lstStyle/>
          <a:p>
            <a:r>
              <a:rPr lang="en-US" dirty="0"/>
              <a:t>What can all sectors/responders do?</a:t>
            </a:r>
          </a:p>
        </p:txBody>
      </p:sp>
    </p:spTree>
    <p:extLst>
      <p:ext uri="{BB962C8B-B14F-4D97-AF65-F5344CB8AC3E}">
        <p14:creationId xmlns:p14="http://schemas.microsoft.com/office/powerpoint/2010/main" val="1381591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41E424-F1E4-5B47-9A2B-688DD4671D4C}"/>
              </a:ext>
            </a:extLst>
          </p:cNvPr>
          <p:cNvSpPr>
            <a:spLocks noGrp="1"/>
          </p:cNvSpPr>
          <p:nvPr>
            <p:ph type="title"/>
          </p:nvPr>
        </p:nvSpPr>
        <p:spPr>
          <a:xfrm>
            <a:off x="209034" y="204348"/>
            <a:ext cx="8713090" cy="968351"/>
          </a:xfrm>
        </p:spPr>
        <p:txBody>
          <a:bodyPr/>
          <a:lstStyle/>
          <a:p>
            <a:r>
              <a:rPr lang="en-AU" dirty="0"/>
              <a:t>Non-technical supportive actions</a:t>
            </a:r>
            <a:endParaRPr lang="en-US" dirty="0"/>
          </a:p>
        </p:txBody>
      </p:sp>
      <p:sp>
        <p:nvSpPr>
          <p:cNvPr id="7" name="Content Placeholder 6">
            <a:extLst>
              <a:ext uri="{FF2B5EF4-FFF2-40B4-BE49-F238E27FC236}">
                <a16:creationId xmlns:a16="http://schemas.microsoft.com/office/drawing/2014/main" id="{7A57837F-A977-E74D-A4C7-B72DE773C46A}"/>
              </a:ext>
            </a:extLst>
          </p:cNvPr>
          <p:cNvSpPr>
            <a:spLocks noGrp="1"/>
          </p:cNvSpPr>
          <p:nvPr>
            <p:ph idx="1"/>
          </p:nvPr>
        </p:nvSpPr>
        <p:spPr>
          <a:xfrm>
            <a:off x="209550" y="1376430"/>
            <a:ext cx="8712200" cy="2528887"/>
          </a:xfrm>
        </p:spPr>
        <p:txBody>
          <a:bodyPr/>
          <a:lstStyle/>
          <a:p>
            <a:r>
              <a:rPr lang="en-US" dirty="0"/>
              <a:t>Enable priority access for </a:t>
            </a:r>
            <a:r>
              <a:rPr lang="en-GB" dirty="0"/>
              <a:t>pregnant and breastfeeding women and girls, caregivers of children under 2 years and children under 2 years</a:t>
            </a:r>
            <a:endParaRPr lang="en-US" dirty="0"/>
          </a:p>
          <a:p>
            <a:endParaRPr lang="en-US" dirty="0"/>
          </a:p>
        </p:txBody>
      </p:sp>
      <p:sp>
        <p:nvSpPr>
          <p:cNvPr id="2" name="Footer Placeholder 1">
            <a:extLst>
              <a:ext uri="{FF2B5EF4-FFF2-40B4-BE49-F238E27FC236}">
                <a16:creationId xmlns:a16="http://schemas.microsoft.com/office/drawing/2014/main" id="{1F85536E-7055-5547-A31E-D6E2DD0DC0B9}"/>
              </a:ext>
            </a:extLst>
          </p:cNvPr>
          <p:cNvSpPr>
            <a:spLocks noGrp="1"/>
          </p:cNvSpPr>
          <p:nvPr>
            <p:ph type="ftr" sz="quarter" idx="11"/>
          </p:nvPr>
        </p:nvSpPr>
        <p:spPr>
          <a:xfrm>
            <a:off x="209034" y="4594235"/>
            <a:ext cx="4221550" cy="227697"/>
          </a:xfrm>
        </p:spPr>
        <p:txBody>
          <a:bodyPr/>
          <a:lstStyle/>
          <a:p>
            <a:r>
              <a:rPr lang="en-US"/>
              <a:t>Considerations for Refugee Nutrition</a:t>
            </a:r>
            <a:endParaRPr lang="en-US" dirty="0"/>
          </a:p>
        </p:txBody>
      </p:sp>
      <p:sp>
        <p:nvSpPr>
          <p:cNvPr id="8" name="Subtitle 7">
            <a:extLst>
              <a:ext uri="{FF2B5EF4-FFF2-40B4-BE49-F238E27FC236}">
                <a16:creationId xmlns:a16="http://schemas.microsoft.com/office/drawing/2014/main" id="{816347EE-81EF-3543-BE96-82D4C4285AC1}"/>
              </a:ext>
            </a:extLst>
          </p:cNvPr>
          <p:cNvSpPr>
            <a:spLocks noGrp="1"/>
          </p:cNvSpPr>
          <p:nvPr>
            <p:ph type="subTitle" idx="13"/>
          </p:nvPr>
        </p:nvSpPr>
        <p:spPr>
          <a:xfrm>
            <a:off x="209550" y="877319"/>
            <a:ext cx="8712200" cy="554037"/>
          </a:xfrm>
        </p:spPr>
        <p:txBody>
          <a:bodyPr/>
          <a:lstStyle/>
          <a:p>
            <a:r>
              <a:rPr lang="en-US" dirty="0"/>
              <a:t>Priority Access</a:t>
            </a:r>
          </a:p>
        </p:txBody>
      </p:sp>
      <p:grpSp>
        <p:nvGrpSpPr>
          <p:cNvPr id="20" name="Group 19">
            <a:extLst>
              <a:ext uri="{FF2B5EF4-FFF2-40B4-BE49-F238E27FC236}">
                <a16:creationId xmlns:a16="http://schemas.microsoft.com/office/drawing/2014/main" id="{557A33BC-2C0F-0844-8687-BF270AF34AE5}"/>
              </a:ext>
            </a:extLst>
          </p:cNvPr>
          <p:cNvGrpSpPr/>
          <p:nvPr/>
        </p:nvGrpSpPr>
        <p:grpSpPr>
          <a:xfrm>
            <a:off x="261061" y="2571750"/>
            <a:ext cx="8575692" cy="1970466"/>
            <a:chOff x="261061" y="1299381"/>
            <a:chExt cx="8575692" cy="1970466"/>
          </a:xfrm>
        </p:grpSpPr>
        <p:sp>
          <p:nvSpPr>
            <p:cNvPr id="21" name="AutoShape 16">
              <a:extLst>
                <a:ext uri="{FF2B5EF4-FFF2-40B4-BE49-F238E27FC236}">
                  <a16:creationId xmlns:a16="http://schemas.microsoft.com/office/drawing/2014/main" id="{E4EF97B6-FD35-D148-9420-E633DA4A5BDE}"/>
                </a:ext>
              </a:extLst>
            </p:cNvPr>
            <p:cNvSpPr>
              <a:spLocks noChangeArrowheads="1"/>
            </p:cNvSpPr>
            <p:nvPr/>
          </p:nvSpPr>
          <p:spPr bwMode="auto">
            <a:xfrm>
              <a:off x="261061" y="1299381"/>
              <a:ext cx="1416910" cy="914400"/>
            </a:xfrm>
            <a:prstGeom prst="roundRect">
              <a:avLst>
                <a:gd name="adj" fmla="val 16667"/>
              </a:avLst>
            </a:prstGeom>
            <a:solidFill>
              <a:schemeClr val="tx2"/>
            </a:solidFill>
            <a:ln w="9525">
              <a:solidFill>
                <a:schemeClr val="tx1"/>
              </a:solidFill>
              <a:round/>
              <a:headEnd/>
              <a:tailEnd/>
            </a:ln>
            <a:effectLst>
              <a:outerShdw dist="35921" dir="2700000" algn="ctr" rotWithShape="0">
                <a:schemeClr val="bg2"/>
              </a:outerShdw>
            </a:effectLst>
          </p:spPr>
          <p:txBody>
            <a:bodyPr lIns="90000" tIns="46800" rIns="90000" bIns="46800" anchor="ctr"/>
            <a:lstStyle/>
            <a:p>
              <a:pPr algn="ctr"/>
              <a:r>
                <a:rPr lang="en-US" sz="2000" dirty="0">
                  <a:solidFill>
                    <a:schemeClr val="accent1"/>
                  </a:solidFill>
                </a:rPr>
                <a:t>Priority in queues</a:t>
              </a:r>
            </a:p>
          </p:txBody>
        </p:sp>
        <p:sp>
          <p:nvSpPr>
            <p:cNvPr id="22" name="AutoShape 16">
              <a:extLst>
                <a:ext uri="{FF2B5EF4-FFF2-40B4-BE49-F238E27FC236}">
                  <a16:creationId xmlns:a16="http://schemas.microsoft.com/office/drawing/2014/main" id="{2321D1F3-DB1F-6748-A592-52D3AA223C12}"/>
                </a:ext>
              </a:extLst>
            </p:cNvPr>
            <p:cNvSpPr>
              <a:spLocks noChangeArrowheads="1"/>
            </p:cNvSpPr>
            <p:nvPr/>
          </p:nvSpPr>
          <p:spPr bwMode="auto">
            <a:xfrm>
              <a:off x="1844764" y="1299381"/>
              <a:ext cx="1831690" cy="914400"/>
            </a:xfrm>
            <a:prstGeom prst="roundRect">
              <a:avLst>
                <a:gd name="adj" fmla="val 16667"/>
              </a:avLst>
            </a:prstGeom>
            <a:solidFill>
              <a:schemeClr val="tx2"/>
            </a:solidFill>
            <a:ln w="9525">
              <a:solidFill>
                <a:schemeClr val="tx1"/>
              </a:solidFill>
              <a:round/>
              <a:headEnd/>
              <a:tailEnd/>
            </a:ln>
            <a:effectLst>
              <a:outerShdw dist="35921" dir="2700000" algn="ctr" rotWithShape="0">
                <a:schemeClr val="bg2"/>
              </a:outerShdw>
            </a:effectLst>
          </p:spPr>
          <p:txBody>
            <a:bodyPr lIns="90000" tIns="46800" rIns="90000" bIns="46800" anchor="ctr"/>
            <a:lstStyle/>
            <a:p>
              <a:pPr algn="ctr"/>
              <a:r>
                <a:rPr lang="en-US" sz="2000" dirty="0">
                  <a:solidFill>
                    <a:schemeClr val="accent1"/>
                  </a:solidFill>
                </a:rPr>
                <a:t>Targeted food programs</a:t>
              </a:r>
            </a:p>
          </p:txBody>
        </p:sp>
        <p:sp>
          <p:nvSpPr>
            <p:cNvPr id="23" name="AutoShape 16">
              <a:extLst>
                <a:ext uri="{FF2B5EF4-FFF2-40B4-BE49-F238E27FC236}">
                  <a16:creationId xmlns:a16="http://schemas.microsoft.com/office/drawing/2014/main" id="{9FFBC75E-A4DF-0F41-9011-321E20D4F9C0}"/>
                </a:ext>
              </a:extLst>
            </p:cNvPr>
            <p:cNvSpPr>
              <a:spLocks noChangeArrowheads="1"/>
            </p:cNvSpPr>
            <p:nvPr/>
          </p:nvSpPr>
          <p:spPr bwMode="auto">
            <a:xfrm>
              <a:off x="3843247" y="1299381"/>
              <a:ext cx="2636805" cy="914400"/>
            </a:xfrm>
            <a:prstGeom prst="roundRect">
              <a:avLst>
                <a:gd name="adj" fmla="val 16667"/>
              </a:avLst>
            </a:prstGeom>
            <a:solidFill>
              <a:schemeClr val="tx2"/>
            </a:solidFill>
            <a:ln w="9525">
              <a:solidFill>
                <a:schemeClr val="tx1"/>
              </a:solidFill>
              <a:round/>
              <a:headEnd/>
              <a:tailEnd/>
            </a:ln>
            <a:effectLst>
              <a:outerShdw dist="35921" dir="2700000" algn="ctr" rotWithShape="0">
                <a:schemeClr val="bg2"/>
              </a:outerShdw>
            </a:effectLst>
          </p:spPr>
          <p:txBody>
            <a:bodyPr lIns="90000" tIns="46800" rIns="90000" bIns="46800" anchor="ctr"/>
            <a:lstStyle/>
            <a:p>
              <a:pPr algn="ctr"/>
              <a:r>
                <a:rPr lang="en-US" sz="2000" dirty="0">
                  <a:solidFill>
                    <a:schemeClr val="accent1"/>
                  </a:solidFill>
                </a:rPr>
                <a:t>Allow stand-ins to attend on behalf of PLW</a:t>
              </a:r>
            </a:p>
          </p:txBody>
        </p:sp>
        <p:sp>
          <p:nvSpPr>
            <p:cNvPr id="24" name="AutoShape 16">
              <a:extLst>
                <a:ext uri="{FF2B5EF4-FFF2-40B4-BE49-F238E27FC236}">
                  <a16:creationId xmlns:a16="http://schemas.microsoft.com/office/drawing/2014/main" id="{3A6DBCD2-1F13-E743-B5DB-A87F7C90562C}"/>
                </a:ext>
              </a:extLst>
            </p:cNvPr>
            <p:cNvSpPr>
              <a:spLocks noChangeArrowheads="1"/>
            </p:cNvSpPr>
            <p:nvPr/>
          </p:nvSpPr>
          <p:spPr bwMode="auto">
            <a:xfrm>
              <a:off x="6599711" y="1299381"/>
              <a:ext cx="2237042" cy="914400"/>
            </a:xfrm>
            <a:prstGeom prst="roundRect">
              <a:avLst>
                <a:gd name="adj" fmla="val 16667"/>
              </a:avLst>
            </a:prstGeom>
            <a:solidFill>
              <a:schemeClr val="tx2"/>
            </a:solidFill>
            <a:ln w="9525">
              <a:solidFill>
                <a:schemeClr val="tx1"/>
              </a:solidFill>
              <a:round/>
              <a:headEnd/>
              <a:tailEnd/>
            </a:ln>
            <a:effectLst>
              <a:outerShdw dist="35921" dir="2700000" algn="ctr" rotWithShape="0">
                <a:schemeClr val="bg2"/>
              </a:outerShdw>
            </a:effectLst>
          </p:spPr>
          <p:txBody>
            <a:bodyPr lIns="90000" tIns="46800" rIns="90000" bIns="46800" anchor="ctr"/>
            <a:lstStyle/>
            <a:p>
              <a:pPr algn="ctr"/>
              <a:r>
                <a:rPr lang="en-US" sz="2000" dirty="0">
                  <a:solidFill>
                    <a:schemeClr val="accent1"/>
                  </a:solidFill>
                </a:rPr>
                <a:t>Establish referral pathways for services</a:t>
              </a:r>
            </a:p>
          </p:txBody>
        </p:sp>
        <p:sp>
          <p:nvSpPr>
            <p:cNvPr id="25" name="AutoShape 16">
              <a:extLst>
                <a:ext uri="{FF2B5EF4-FFF2-40B4-BE49-F238E27FC236}">
                  <a16:creationId xmlns:a16="http://schemas.microsoft.com/office/drawing/2014/main" id="{6FDBD42B-EF05-5648-8813-689DB7A05C94}"/>
                </a:ext>
              </a:extLst>
            </p:cNvPr>
            <p:cNvSpPr>
              <a:spLocks noChangeArrowheads="1"/>
            </p:cNvSpPr>
            <p:nvPr/>
          </p:nvSpPr>
          <p:spPr bwMode="auto">
            <a:xfrm>
              <a:off x="261061" y="2355447"/>
              <a:ext cx="2029652" cy="914400"/>
            </a:xfrm>
            <a:prstGeom prst="roundRect">
              <a:avLst>
                <a:gd name="adj" fmla="val 16667"/>
              </a:avLst>
            </a:prstGeom>
            <a:solidFill>
              <a:schemeClr val="tx2"/>
            </a:solidFill>
            <a:ln w="9525">
              <a:solidFill>
                <a:schemeClr val="tx1"/>
              </a:solidFill>
              <a:round/>
              <a:headEnd/>
              <a:tailEnd/>
            </a:ln>
            <a:effectLst>
              <a:outerShdw dist="35921" dir="2700000" algn="ctr" rotWithShape="0">
                <a:schemeClr val="bg2"/>
              </a:outerShdw>
            </a:effectLst>
          </p:spPr>
          <p:txBody>
            <a:bodyPr lIns="90000" tIns="46800" rIns="90000" bIns="46800" anchor="ctr"/>
            <a:lstStyle/>
            <a:p>
              <a:pPr algn="ctr"/>
              <a:r>
                <a:rPr lang="en-US" sz="2000" dirty="0">
                  <a:solidFill>
                    <a:schemeClr val="accent1"/>
                  </a:solidFill>
                </a:rPr>
                <a:t>Provide water when queueing</a:t>
              </a:r>
            </a:p>
          </p:txBody>
        </p:sp>
        <p:sp>
          <p:nvSpPr>
            <p:cNvPr id="26" name="AutoShape 16">
              <a:extLst>
                <a:ext uri="{FF2B5EF4-FFF2-40B4-BE49-F238E27FC236}">
                  <a16:creationId xmlns:a16="http://schemas.microsoft.com/office/drawing/2014/main" id="{401FA658-FE30-414A-A264-3BE87A700B8B}"/>
                </a:ext>
              </a:extLst>
            </p:cNvPr>
            <p:cNvSpPr>
              <a:spLocks noChangeArrowheads="1"/>
            </p:cNvSpPr>
            <p:nvPr/>
          </p:nvSpPr>
          <p:spPr bwMode="auto">
            <a:xfrm>
              <a:off x="2432116" y="2355447"/>
              <a:ext cx="2954427" cy="914400"/>
            </a:xfrm>
            <a:prstGeom prst="roundRect">
              <a:avLst>
                <a:gd name="adj" fmla="val 16667"/>
              </a:avLst>
            </a:prstGeom>
            <a:solidFill>
              <a:schemeClr val="tx2"/>
            </a:solidFill>
            <a:ln w="9525">
              <a:solidFill>
                <a:schemeClr val="tx1"/>
              </a:solidFill>
              <a:round/>
              <a:headEnd/>
              <a:tailEnd/>
            </a:ln>
            <a:effectLst>
              <a:outerShdw dist="35921" dir="2700000" algn="ctr" rotWithShape="0">
                <a:schemeClr val="bg2"/>
              </a:outerShdw>
            </a:effectLst>
          </p:spPr>
          <p:txBody>
            <a:bodyPr lIns="90000" tIns="46800" rIns="90000" bIns="46800" anchor="ctr"/>
            <a:lstStyle/>
            <a:p>
              <a:pPr algn="ctr"/>
              <a:r>
                <a:rPr lang="en-GB" sz="2000" dirty="0">
                  <a:solidFill>
                    <a:schemeClr val="accent1"/>
                  </a:solidFill>
                  <a:ea typeface="+mn-lt"/>
                  <a:cs typeface="+mn-lt"/>
                </a:rPr>
                <a:t>Consult with PLW when designing activities to enhance access</a:t>
              </a:r>
              <a:endParaRPr lang="en-US" sz="2000" dirty="0">
                <a:solidFill>
                  <a:schemeClr val="accent1"/>
                </a:solidFill>
              </a:endParaRPr>
            </a:p>
          </p:txBody>
        </p:sp>
        <p:sp>
          <p:nvSpPr>
            <p:cNvPr id="27" name="AutoShape 16">
              <a:extLst>
                <a:ext uri="{FF2B5EF4-FFF2-40B4-BE49-F238E27FC236}">
                  <a16:creationId xmlns:a16="http://schemas.microsoft.com/office/drawing/2014/main" id="{59C1E6CA-C81A-294B-A9B5-AEF05FA085C6}"/>
                </a:ext>
              </a:extLst>
            </p:cNvPr>
            <p:cNvSpPr>
              <a:spLocks noChangeArrowheads="1"/>
            </p:cNvSpPr>
            <p:nvPr/>
          </p:nvSpPr>
          <p:spPr bwMode="auto">
            <a:xfrm>
              <a:off x="5527946" y="2355447"/>
              <a:ext cx="3308807" cy="914400"/>
            </a:xfrm>
            <a:prstGeom prst="roundRect">
              <a:avLst>
                <a:gd name="adj" fmla="val 16667"/>
              </a:avLst>
            </a:prstGeom>
            <a:solidFill>
              <a:schemeClr val="tx2"/>
            </a:solidFill>
            <a:ln w="9525">
              <a:solidFill>
                <a:schemeClr val="tx1"/>
              </a:solidFill>
              <a:round/>
              <a:headEnd/>
              <a:tailEnd/>
            </a:ln>
            <a:effectLst>
              <a:outerShdw dist="35921" dir="2700000" algn="ctr" rotWithShape="0">
                <a:schemeClr val="bg2"/>
              </a:outerShdw>
            </a:effectLst>
          </p:spPr>
          <p:txBody>
            <a:bodyPr lIns="90000" tIns="46800" rIns="90000" bIns="46800" anchor="ctr"/>
            <a:lstStyle/>
            <a:p>
              <a:pPr algn="ctr"/>
              <a:r>
                <a:rPr lang="en-US" sz="2000" dirty="0">
                  <a:solidFill>
                    <a:schemeClr val="accent1"/>
                  </a:solidFill>
                </a:rPr>
                <a:t>Safe, private, accessible </a:t>
              </a:r>
            </a:p>
            <a:p>
              <a:pPr algn="ctr"/>
              <a:r>
                <a:rPr lang="en-US" sz="2000" dirty="0">
                  <a:solidFill>
                    <a:schemeClr val="accent1"/>
                  </a:solidFill>
                </a:rPr>
                <a:t>and comfortable waiting areas</a:t>
              </a:r>
            </a:p>
          </p:txBody>
        </p:sp>
      </p:grpSp>
    </p:spTree>
    <p:extLst>
      <p:ext uri="{BB962C8B-B14F-4D97-AF65-F5344CB8AC3E}">
        <p14:creationId xmlns:p14="http://schemas.microsoft.com/office/powerpoint/2010/main" val="1327727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64F096-EC3F-9D44-AED3-A178988AD37C}"/>
              </a:ext>
            </a:extLst>
          </p:cNvPr>
          <p:cNvSpPr>
            <a:spLocks noGrp="1"/>
          </p:cNvSpPr>
          <p:nvPr>
            <p:ph type="title"/>
          </p:nvPr>
        </p:nvSpPr>
        <p:spPr>
          <a:xfrm>
            <a:off x="209034" y="204348"/>
            <a:ext cx="8713090" cy="968351"/>
          </a:xfrm>
        </p:spPr>
        <p:txBody>
          <a:bodyPr/>
          <a:lstStyle/>
          <a:p>
            <a:r>
              <a:rPr lang="en-AU" dirty="0"/>
              <a:t>Non-technical supportive actions</a:t>
            </a:r>
            <a:endParaRPr lang="en-US" dirty="0"/>
          </a:p>
        </p:txBody>
      </p:sp>
      <p:sp>
        <p:nvSpPr>
          <p:cNvPr id="7" name="Content Placeholder 6">
            <a:extLst>
              <a:ext uri="{FF2B5EF4-FFF2-40B4-BE49-F238E27FC236}">
                <a16:creationId xmlns:a16="http://schemas.microsoft.com/office/drawing/2014/main" id="{38EB8A72-9889-2249-8CF7-958857C87641}"/>
              </a:ext>
            </a:extLst>
          </p:cNvPr>
          <p:cNvSpPr>
            <a:spLocks noGrp="1"/>
          </p:cNvSpPr>
          <p:nvPr>
            <p:ph idx="1"/>
          </p:nvPr>
        </p:nvSpPr>
        <p:spPr>
          <a:xfrm>
            <a:off x="209550" y="1173921"/>
            <a:ext cx="8712200" cy="2528887"/>
          </a:xfrm>
        </p:spPr>
        <p:txBody>
          <a:bodyPr vert="horz" lIns="91440" tIns="45720" rIns="91440" bIns="0" rtlCol="0" anchor="t">
            <a:normAutofit/>
          </a:bodyPr>
          <a:lstStyle/>
          <a:p>
            <a:pPr marL="0" indent="0">
              <a:buNone/>
            </a:pPr>
            <a:r>
              <a:rPr lang="en-US" dirty="0"/>
              <a:t>Prevent the separation of children from their caregivers</a:t>
            </a:r>
            <a:endParaRPr lang="en-US"/>
          </a:p>
          <a:p>
            <a:endParaRPr lang="en-US" dirty="0"/>
          </a:p>
        </p:txBody>
      </p:sp>
      <p:sp>
        <p:nvSpPr>
          <p:cNvPr id="2" name="Footer Placeholder 1">
            <a:extLst>
              <a:ext uri="{FF2B5EF4-FFF2-40B4-BE49-F238E27FC236}">
                <a16:creationId xmlns:a16="http://schemas.microsoft.com/office/drawing/2014/main" id="{7120F2B5-EBCD-6D41-8967-09C2B39FB54B}"/>
              </a:ext>
            </a:extLst>
          </p:cNvPr>
          <p:cNvSpPr>
            <a:spLocks noGrp="1"/>
          </p:cNvSpPr>
          <p:nvPr>
            <p:ph type="ftr" sz="quarter" idx="11"/>
          </p:nvPr>
        </p:nvSpPr>
        <p:spPr>
          <a:xfrm>
            <a:off x="209034" y="4594235"/>
            <a:ext cx="4221550" cy="227697"/>
          </a:xfrm>
        </p:spPr>
        <p:txBody>
          <a:bodyPr/>
          <a:lstStyle/>
          <a:p>
            <a:r>
              <a:rPr lang="en-US"/>
              <a:t>Considerations for Refugee Nutrition</a:t>
            </a:r>
            <a:endParaRPr lang="en-US" dirty="0"/>
          </a:p>
        </p:txBody>
      </p:sp>
      <p:sp>
        <p:nvSpPr>
          <p:cNvPr id="19" name="AutoShape 16">
            <a:extLst>
              <a:ext uri="{FF2B5EF4-FFF2-40B4-BE49-F238E27FC236}">
                <a16:creationId xmlns:a16="http://schemas.microsoft.com/office/drawing/2014/main" id="{B1C876BB-6DA6-4C47-9ECE-0D79C4344497}"/>
              </a:ext>
            </a:extLst>
          </p:cNvPr>
          <p:cNvSpPr>
            <a:spLocks noChangeArrowheads="1"/>
          </p:cNvSpPr>
          <p:nvPr/>
        </p:nvSpPr>
        <p:spPr bwMode="auto">
          <a:xfrm>
            <a:off x="108535" y="1807032"/>
            <a:ext cx="1420522" cy="1420522"/>
          </a:xfrm>
          <a:prstGeom prst="ellipse">
            <a:avLst/>
          </a:prstGeom>
          <a:solidFill>
            <a:schemeClr val="tx2"/>
          </a:solidFill>
          <a:ln w="9525">
            <a:solidFill>
              <a:schemeClr val="tx1"/>
            </a:solidFill>
            <a:round/>
            <a:headEnd/>
            <a:tailEnd/>
          </a:ln>
          <a:effectLst>
            <a:outerShdw dist="35921" dir="2700000" algn="ctr" rotWithShape="0">
              <a:schemeClr val="bg2"/>
            </a:outerShdw>
          </a:effectLst>
        </p:spPr>
        <p:txBody>
          <a:bodyPr lIns="90000" tIns="46800" rIns="90000" bIns="46800" anchor="ctr"/>
          <a:lstStyle/>
          <a:p>
            <a:pPr algn="ctr"/>
            <a:r>
              <a:rPr lang="en-US" sz="1600" dirty="0">
                <a:solidFill>
                  <a:schemeClr val="accent1"/>
                </a:solidFill>
              </a:rPr>
              <a:t>Rooming in</a:t>
            </a:r>
          </a:p>
        </p:txBody>
      </p:sp>
      <p:sp>
        <p:nvSpPr>
          <p:cNvPr id="20" name="AutoShape 16">
            <a:extLst>
              <a:ext uri="{FF2B5EF4-FFF2-40B4-BE49-F238E27FC236}">
                <a16:creationId xmlns:a16="http://schemas.microsoft.com/office/drawing/2014/main" id="{43AA73E6-09EE-A241-B3F2-3F26FB89EE74}"/>
              </a:ext>
            </a:extLst>
          </p:cNvPr>
          <p:cNvSpPr>
            <a:spLocks noChangeArrowheads="1"/>
          </p:cNvSpPr>
          <p:nvPr/>
        </p:nvSpPr>
        <p:spPr bwMode="auto">
          <a:xfrm>
            <a:off x="368165" y="3059048"/>
            <a:ext cx="1420522" cy="1420522"/>
          </a:xfrm>
          <a:prstGeom prst="ellipse">
            <a:avLst/>
          </a:prstGeom>
          <a:solidFill>
            <a:schemeClr val="tx2"/>
          </a:solidFill>
          <a:ln w="9525">
            <a:solidFill>
              <a:schemeClr val="tx1"/>
            </a:solidFill>
            <a:round/>
            <a:headEnd/>
            <a:tailEnd/>
          </a:ln>
          <a:effectLst>
            <a:outerShdw dist="35921" dir="2700000" algn="ctr" rotWithShape="0">
              <a:schemeClr val="bg2"/>
            </a:outerShdw>
          </a:effectLst>
        </p:spPr>
        <p:txBody>
          <a:bodyPr lIns="90000" tIns="46800" rIns="90000" bIns="46800" anchor="ctr"/>
          <a:lstStyle/>
          <a:p>
            <a:pPr algn="ctr"/>
            <a:r>
              <a:rPr lang="en-AU" sz="1600" dirty="0">
                <a:solidFill>
                  <a:schemeClr val="accent1"/>
                </a:solidFill>
                <a:ea typeface="+mn-lt"/>
                <a:cs typeface="+mn-lt"/>
              </a:rPr>
              <a:t>Provide baby slings</a:t>
            </a:r>
            <a:endParaRPr lang="en-US" sz="1600" dirty="0">
              <a:solidFill>
                <a:schemeClr val="accent1"/>
              </a:solidFill>
            </a:endParaRPr>
          </a:p>
        </p:txBody>
      </p:sp>
      <p:sp>
        <p:nvSpPr>
          <p:cNvPr id="21" name="AutoShape 16">
            <a:extLst>
              <a:ext uri="{FF2B5EF4-FFF2-40B4-BE49-F238E27FC236}">
                <a16:creationId xmlns:a16="http://schemas.microsoft.com/office/drawing/2014/main" id="{0D892334-FB5E-C648-BA14-AC9C36575795}"/>
              </a:ext>
            </a:extLst>
          </p:cNvPr>
          <p:cNvSpPr>
            <a:spLocks noChangeArrowheads="1"/>
          </p:cNvSpPr>
          <p:nvPr/>
        </p:nvSpPr>
        <p:spPr bwMode="auto">
          <a:xfrm>
            <a:off x="1240358" y="1852538"/>
            <a:ext cx="1916771" cy="1916771"/>
          </a:xfrm>
          <a:prstGeom prst="ellipse">
            <a:avLst/>
          </a:prstGeom>
          <a:solidFill>
            <a:schemeClr val="tx2"/>
          </a:solidFill>
          <a:ln w="9525">
            <a:solidFill>
              <a:schemeClr val="tx1"/>
            </a:solidFill>
            <a:round/>
            <a:headEnd/>
            <a:tailEnd/>
          </a:ln>
          <a:effectLst>
            <a:outerShdw dist="35921" dir="2700000" algn="ctr" rotWithShape="0">
              <a:schemeClr val="bg2"/>
            </a:outerShdw>
          </a:effectLst>
        </p:spPr>
        <p:txBody>
          <a:bodyPr lIns="90000" tIns="46800" rIns="90000" bIns="46800" anchor="ctr"/>
          <a:lstStyle/>
          <a:p>
            <a:pPr algn="ctr"/>
            <a:r>
              <a:rPr lang="en-AU" sz="1600" dirty="0">
                <a:solidFill>
                  <a:schemeClr val="accent1"/>
                </a:solidFill>
              </a:rPr>
              <a:t>Avoid unnecessary separation during outbreaks</a:t>
            </a:r>
          </a:p>
        </p:txBody>
      </p:sp>
      <p:sp>
        <p:nvSpPr>
          <p:cNvPr id="22" name="AutoShape 16">
            <a:extLst>
              <a:ext uri="{FF2B5EF4-FFF2-40B4-BE49-F238E27FC236}">
                <a16:creationId xmlns:a16="http://schemas.microsoft.com/office/drawing/2014/main" id="{C729021A-D90A-CA4E-86C9-33ED69264946}"/>
              </a:ext>
            </a:extLst>
          </p:cNvPr>
          <p:cNvSpPr>
            <a:spLocks noChangeArrowheads="1"/>
          </p:cNvSpPr>
          <p:nvPr/>
        </p:nvSpPr>
        <p:spPr bwMode="auto">
          <a:xfrm>
            <a:off x="6342259" y="2332042"/>
            <a:ext cx="2171174" cy="2171174"/>
          </a:xfrm>
          <a:prstGeom prst="ellipse">
            <a:avLst/>
          </a:prstGeom>
          <a:solidFill>
            <a:schemeClr val="tx2"/>
          </a:solidFill>
          <a:ln w="9525">
            <a:solidFill>
              <a:schemeClr val="tx1"/>
            </a:solidFill>
            <a:round/>
            <a:headEnd/>
            <a:tailEnd/>
          </a:ln>
          <a:effectLst>
            <a:outerShdw dist="35921" dir="2700000" algn="ctr" rotWithShape="0">
              <a:schemeClr val="bg2"/>
            </a:outerShdw>
          </a:effectLst>
        </p:spPr>
        <p:txBody>
          <a:bodyPr lIns="90000" tIns="46800" rIns="90000" bIns="46800" anchor="ctr"/>
          <a:lstStyle/>
          <a:p>
            <a:pPr algn="ctr"/>
            <a:r>
              <a:rPr lang="en-AU" sz="1600" dirty="0">
                <a:solidFill>
                  <a:schemeClr val="accent1"/>
                </a:solidFill>
                <a:ea typeface="+mn-lt"/>
                <a:cs typeface="+mn-lt"/>
              </a:rPr>
              <a:t>Design distribution sites with mother/ baby pairs in mind</a:t>
            </a:r>
            <a:endParaRPr lang="en-US" sz="1600" dirty="0">
              <a:solidFill>
                <a:schemeClr val="accent1"/>
              </a:solidFill>
            </a:endParaRPr>
          </a:p>
        </p:txBody>
      </p:sp>
      <p:sp>
        <p:nvSpPr>
          <p:cNvPr id="23" name="AutoShape 16">
            <a:extLst>
              <a:ext uri="{FF2B5EF4-FFF2-40B4-BE49-F238E27FC236}">
                <a16:creationId xmlns:a16="http://schemas.microsoft.com/office/drawing/2014/main" id="{87CDB6DD-26FF-A94A-BFBE-E95EBFF66D7A}"/>
              </a:ext>
            </a:extLst>
          </p:cNvPr>
          <p:cNvSpPr>
            <a:spLocks noChangeArrowheads="1"/>
          </p:cNvSpPr>
          <p:nvPr/>
        </p:nvSpPr>
        <p:spPr bwMode="auto">
          <a:xfrm>
            <a:off x="4333655" y="1856499"/>
            <a:ext cx="2552621" cy="2552621"/>
          </a:xfrm>
          <a:prstGeom prst="ellipse">
            <a:avLst/>
          </a:prstGeom>
          <a:solidFill>
            <a:schemeClr val="tx2"/>
          </a:solidFill>
          <a:ln w="9525">
            <a:solidFill>
              <a:schemeClr val="tx1"/>
            </a:solidFill>
            <a:round/>
            <a:headEnd/>
            <a:tailEnd/>
          </a:ln>
          <a:effectLst>
            <a:outerShdw dist="35921" dir="2700000" algn="ctr" rotWithShape="0">
              <a:schemeClr val="bg2"/>
            </a:outerShdw>
          </a:effectLst>
        </p:spPr>
        <p:txBody>
          <a:bodyPr lIns="90000" tIns="46800" rIns="90000" bIns="46800" anchor="ctr"/>
          <a:lstStyle/>
          <a:p>
            <a:pPr algn="ctr"/>
            <a:r>
              <a:rPr lang="en-AU" sz="1600" dirty="0">
                <a:solidFill>
                  <a:schemeClr val="accent1"/>
                </a:solidFill>
                <a:ea typeface="+mn-lt"/>
                <a:cs typeface="+mn-lt"/>
              </a:rPr>
              <a:t>Provide water / food /entertainment for young children to keep young children engaged / happy</a:t>
            </a:r>
            <a:endParaRPr lang="en-US" sz="1600" dirty="0">
              <a:solidFill>
                <a:schemeClr val="accent1"/>
              </a:solidFill>
            </a:endParaRPr>
          </a:p>
        </p:txBody>
      </p:sp>
      <p:sp>
        <p:nvSpPr>
          <p:cNvPr id="24" name="AutoShape 16">
            <a:extLst>
              <a:ext uri="{FF2B5EF4-FFF2-40B4-BE49-F238E27FC236}">
                <a16:creationId xmlns:a16="http://schemas.microsoft.com/office/drawing/2014/main" id="{454AE6DF-4344-A247-9108-B2E651FB5756}"/>
              </a:ext>
            </a:extLst>
          </p:cNvPr>
          <p:cNvSpPr>
            <a:spLocks noChangeArrowheads="1"/>
          </p:cNvSpPr>
          <p:nvPr/>
        </p:nvSpPr>
        <p:spPr bwMode="auto">
          <a:xfrm>
            <a:off x="2705583" y="2471556"/>
            <a:ext cx="2031660" cy="2031660"/>
          </a:xfrm>
          <a:prstGeom prst="ellipse">
            <a:avLst/>
          </a:prstGeom>
          <a:solidFill>
            <a:schemeClr val="tx2"/>
          </a:solidFill>
          <a:ln w="9525">
            <a:solidFill>
              <a:schemeClr val="tx1"/>
            </a:solidFill>
            <a:round/>
            <a:headEnd/>
            <a:tailEnd/>
          </a:ln>
          <a:effectLst>
            <a:outerShdw dist="35921" dir="2700000" algn="ctr" rotWithShape="0">
              <a:schemeClr val="bg2"/>
            </a:outerShdw>
          </a:effectLst>
        </p:spPr>
        <p:txBody>
          <a:bodyPr lIns="90000" tIns="46800" rIns="90000" bIns="46800" anchor="ctr"/>
          <a:lstStyle/>
          <a:p>
            <a:pPr algn="ctr"/>
            <a:r>
              <a:rPr lang="en-AU" sz="1600" dirty="0">
                <a:solidFill>
                  <a:schemeClr val="accent1"/>
                </a:solidFill>
                <a:ea typeface="+mn-lt"/>
                <a:cs typeface="+mn-lt"/>
              </a:rPr>
              <a:t>Prioritize mothers with young children in queue to avoid long wait times. </a:t>
            </a:r>
            <a:endParaRPr lang="en-US" sz="1600" dirty="0">
              <a:solidFill>
                <a:schemeClr val="accent1"/>
              </a:solidFill>
            </a:endParaRPr>
          </a:p>
        </p:txBody>
      </p:sp>
      <p:sp>
        <p:nvSpPr>
          <p:cNvPr id="25" name="AutoShape 16">
            <a:extLst>
              <a:ext uri="{FF2B5EF4-FFF2-40B4-BE49-F238E27FC236}">
                <a16:creationId xmlns:a16="http://schemas.microsoft.com/office/drawing/2014/main" id="{1EE0F669-2E29-BE40-A5C4-F90FAD8C3E60}"/>
              </a:ext>
            </a:extLst>
          </p:cNvPr>
          <p:cNvSpPr>
            <a:spLocks noChangeArrowheads="1"/>
          </p:cNvSpPr>
          <p:nvPr/>
        </p:nvSpPr>
        <p:spPr bwMode="auto">
          <a:xfrm>
            <a:off x="7579730" y="1665472"/>
            <a:ext cx="1455735" cy="1455735"/>
          </a:xfrm>
          <a:prstGeom prst="ellipse">
            <a:avLst/>
          </a:prstGeom>
          <a:solidFill>
            <a:schemeClr val="tx2"/>
          </a:solidFill>
          <a:ln w="9525">
            <a:solidFill>
              <a:schemeClr val="tx1"/>
            </a:solidFill>
            <a:round/>
            <a:headEnd/>
            <a:tailEnd/>
          </a:ln>
          <a:effectLst>
            <a:outerShdw dist="35921" dir="2700000" algn="ctr" rotWithShape="0">
              <a:schemeClr val="bg2"/>
            </a:outerShdw>
          </a:effectLst>
        </p:spPr>
        <p:txBody>
          <a:bodyPr lIns="90000" tIns="46800" rIns="90000" bIns="46800" anchor="ctr"/>
          <a:lstStyle/>
          <a:p>
            <a:pPr algn="ctr"/>
            <a:r>
              <a:rPr lang="en-AU" sz="1600" dirty="0">
                <a:solidFill>
                  <a:schemeClr val="accent1"/>
                </a:solidFill>
              </a:rPr>
              <a:t>ID on child</a:t>
            </a:r>
          </a:p>
        </p:txBody>
      </p:sp>
    </p:spTree>
    <p:extLst>
      <p:ext uri="{BB962C8B-B14F-4D97-AF65-F5344CB8AC3E}">
        <p14:creationId xmlns:p14="http://schemas.microsoft.com/office/powerpoint/2010/main" val="2618432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6">
            <a:extLst>
              <a:ext uri="{FF2B5EF4-FFF2-40B4-BE49-F238E27FC236}">
                <a16:creationId xmlns:a16="http://schemas.microsoft.com/office/drawing/2014/main" id="{E90EA592-B8E7-E04F-9FD3-9EC96D2B8697}"/>
              </a:ext>
            </a:extLst>
          </p:cNvPr>
          <p:cNvPicPr>
            <a:picLocks noChangeAspect="1" noChangeArrowheads="1"/>
          </p:cNvPicPr>
          <p:nvPr/>
        </p:nvPicPr>
        <p:blipFill rotWithShape="1">
          <a:blip r:embed="rId3"/>
          <a:srcRect t="1053" b="12096"/>
          <a:stretch/>
        </p:blipFill>
        <p:spPr bwMode="auto">
          <a:xfrm>
            <a:off x="1177793" y="2084359"/>
            <a:ext cx="6505839" cy="238888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E591E433-8561-3E42-9B30-1A9A214EF1C3}"/>
              </a:ext>
            </a:extLst>
          </p:cNvPr>
          <p:cNvSpPr>
            <a:spLocks noGrp="1"/>
          </p:cNvSpPr>
          <p:nvPr>
            <p:ph type="title"/>
          </p:nvPr>
        </p:nvSpPr>
        <p:spPr>
          <a:xfrm>
            <a:off x="209034" y="204348"/>
            <a:ext cx="8713090" cy="968351"/>
          </a:xfrm>
        </p:spPr>
        <p:txBody>
          <a:bodyPr/>
          <a:lstStyle/>
          <a:p>
            <a:r>
              <a:rPr lang="en-AU" dirty="0"/>
              <a:t>Non-technical supportive actions</a:t>
            </a:r>
            <a:endParaRPr lang="en-US" dirty="0"/>
          </a:p>
        </p:txBody>
      </p:sp>
      <p:sp>
        <p:nvSpPr>
          <p:cNvPr id="6" name="Content Placeholder 5">
            <a:extLst>
              <a:ext uri="{FF2B5EF4-FFF2-40B4-BE49-F238E27FC236}">
                <a16:creationId xmlns:a16="http://schemas.microsoft.com/office/drawing/2014/main" id="{9A65923D-BCBA-F741-8ABB-4C53AD1E0105}"/>
              </a:ext>
            </a:extLst>
          </p:cNvPr>
          <p:cNvSpPr>
            <a:spLocks noGrp="1"/>
          </p:cNvSpPr>
          <p:nvPr>
            <p:ph idx="1"/>
          </p:nvPr>
        </p:nvSpPr>
        <p:spPr>
          <a:xfrm>
            <a:off x="164601" y="1093868"/>
            <a:ext cx="8712200" cy="2528887"/>
          </a:xfrm>
        </p:spPr>
        <p:txBody>
          <a:bodyPr vert="horz" lIns="91440" tIns="45720" rIns="91440" bIns="0" rtlCol="0" anchor="t">
            <a:normAutofit/>
          </a:bodyPr>
          <a:lstStyle/>
          <a:p>
            <a:pPr marL="0" indent="0">
              <a:buNone/>
            </a:pPr>
            <a:r>
              <a:rPr lang="en-US" dirty="0"/>
              <a:t>Register households with PLW, children &lt;2 years of age and higher risk groups</a:t>
            </a:r>
            <a:endParaRPr lang="en-US"/>
          </a:p>
        </p:txBody>
      </p:sp>
      <p:sp>
        <p:nvSpPr>
          <p:cNvPr id="2" name="Footer Placeholder 1">
            <a:extLst>
              <a:ext uri="{FF2B5EF4-FFF2-40B4-BE49-F238E27FC236}">
                <a16:creationId xmlns:a16="http://schemas.microsoft.com/office/drawing/2014/main" id="{65C56E4E-8752-134D-B20B-3A6D4D836880}"/>
              </a:ext>
            </a:extLst>
          </p:cNvPr>
          <p:cNvSpPr>
            <a:spLocks noGrp="1"/>
          </p:cNvSpPr>
          <p:nvPr>
            <p:ph type="ftr" sz="quarter" idx="11"/>
          </p:nvPr>
        </p:nvSpPr>
        <p:spPr>
          <a:xfrm>
            <a:off x="209034" y="4594235"/>
            <a:ext cx="4221550" cy="227697"/>
          </a:xfrm>
        </p:spPr>
        <p:txBody>
          <a:bodyPr/>
          <a:lstStyle/>
          <a:p>
            <a:r>
              <a:rPr lang="en-US"/>
              <a:t>Considerations for Refugee Nutrition</a:t>
            </a:r>
            <a:endParaRPr lang="en-US" dirty="0"/>
          </a:p>
        </p:txBody>
      </p:sp>
      <p:sp>
        <p:nvSpPr>
          <p:cNvPr id="21" name="TextBox 20">
            <a:extLst>
              <a:ext uri="{FF2B5EF4-FFF2-40B4-BE49-F238E27FC236}">
                <a16:creationId xmlns:a16="http://schemas.microsoft.com/office/drawing/2014/main" id="{D2A46270-1CA5-D247-9292-B2F4E0FCE1E4}"/>
              </a:ext>
            </a:extLst>
          </p:cNvPr>
          <p:cNvSpPr txBox="1"/>
          <p:nvPr/>
        </p:nvSpPr>
        <p:spPr>
          <a:xfrm>
            <a:off x="2493645" y="5655194"/>
            <a:ext cx="4591050" cy="369332"/>
          </a:xfrm>
          <a:prstGeom prst="rect">
            <a:avLst/>
          </a:prstGeom>
          <a:noFill/>
        </p:spPr>
        <p:txBody>
          <a:bodyPr wrap="square">
            <a:spAutoFit/>
          </a:bodyPr>
          <a:lstStyle/>
          <a:p>
            <a:r>
              <a:rPr lang="en-US" sz="1800" i="1" dirty="0">
                <a:cs typeface="Gill Sans Infant Std"/>
              </a:rPr>
              <a:t>Image taken from </a:t>
            </a:r>
            <a:r>
              <a:rPr lang="en-US" sz="1800" i="1" dirty="0" err="1">
                <a:cs typeface="Gill Sans Infant Std"/>
              </a:rPr>
              <a:t>dreamstime.com</a:t>
            </a:r>
            <a:endParaRPr lang="en-US" sz="1800" i="1" dirty="0">
              <a:cs typeface="Gill Sans Infant Std"/>
            </a:endParaRPr>
          </a:p>
        </p:txBody>
      </p:sp>
      <p:grpSp>
        <p:nvGrpSpPr>
          <p:cNvPr id="24" name="Group 23">
            <a:extLst>
              <a:ext uri="{FF2B5EF4-FFF2-40B4-BE49-F238E27FC236}">
                <a16:creationId xmlns:a16="http://schemas.microsoft.com/office/drawing/2014/main" id="{B67F8156-FD82-1541-BDBA-BCFC7DDFF9CC}"/>
              </a:ext>
            </a:extLst>
          </p:cNvPr>
          <p:cNvGrpSpPr/>
          <p:nvPr/>
        </p:nvGrpSpPr>
        <p:grpSpPr>
          <a:xfrm>
            <a:off x="6759019" y="2251710"/>
            <a:ext cx="2233038" cy="2190986"/>
            <a:chOff x="6759019" y="2251710"/>
            <a:chExt cx="2233038" cy="2190986"/>
          </a:xfrm>
        </p:grpSpPr>
        <p:sp>
          <p:nvSpPr>
            <p:cNvPr id="25" name="Oval 11">
              <a:extLst>
                <a:ext uri="{FF2B5EF4-FFF2-40B4-BE49-F238E27FC236}">
                  <a16:creationId xmlns:a16="http://schemas.microsoft.com/office/drawing/2014/main" id="{90F8EAEC-80D4-0A4A-8266-6EB622B659CA}"/>
                </a:ext>
              </a:extLst>
            </p:cNvPr>
            <p:cNvSpPr/>
            <p:nvPr/>
          </p:nvSpPr>
          <p:spPr>
            <a:xfrm flipH="1">
              <a:off x="6759019" y="3345416"/>
              <a:ext cx="2233038" cy="457200"/>
            </a:xfrm>
            <a:prstGeom prst="homePlate">
              <a:avLst/>
            </a:prstGeom>
            <a:solidFill>
              <a:schemeClr val="bg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400" dirty="0">
                  <a:solidFill>
                    <a:schemeClr val="tx2"/>
                  </a:solidFill>
                </a:rPr>
                <a:t>BMS dependent infants</a:t>
              </a:r>
            </a:p>
          </p:txBody>
        </p:sp>
        <p:sp>
          <p:nvSpPr>
            <p:cNvPr id="26" name="Oval 12">
              <a:extLst>
                <a:ext uri="{FF2B5EF4-FFF2-40B4-BE49-F238E27FC236}">
                  <a16:creationId xmlns:a16="http://schemas.microsoft.com/office/drawing/2014/main" id="{DB11BB98-E098-A74E-94D1-EE5744441BE7}"/>
                </a:ext>
              </a:extLst>
            </p:cNvPr>
            <p:cNvSpPr/>
            <p:nvPr/>
          </p:nvSpPr>
          <p:spPr>
            <a:xfrm flipH="1">
              <a:off x="7250244" y="2888216"/>
              <a:ext cx="1741813" cy="457200"/>
            </a:xfrm>
            <a:prstGeom prst="homePlate">
              <a:avLst/>
            </a:prstGeom>
            <a:solidFill>
              <a:schemeClr val="bg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400" dirty="0">
                  <a:solidFill>
                    <a:schemeClr val="tx2"/>
                  </a:solidFill>
                </a:rPr>
                <a:t>Pregnant women</a:t>
              </a:r>
            </a:p>
          </p:txBody>
        </p:sp>
        <p:sp>
          <p:nvSpPr>
            <p:cNvPr id="27" name="Oval 15">
              <a:extLst>
                <a:ext uri="{FF2B5EF4-FFF2-40B4-BE49-F238E27FC236}">
                  <a16:creationId xmlns:a16="http://schemas.microsoft.com/office/drawing/2014/main" id="{F48A5B46-C5ED-B943-8C8C-1864C8ED98A3}"/>
                </a:ext>
              </a:extLst>
            </p:cNvPr>
            <p:cNvSpPr/>
            <p:nvPr/>
          </p:nvSpPr>
          <p:spPr>
            <a:xfrm flipH="1">
              <a:off x="7089086" y="3802616"/>
              <a:ext cx="1902971" cy="640080"/>
            </a:xfrm>
            <a:prstGeom prst="homePlate">
              <a:avLst/>
            </a:prstGeom>
            <a:solidFill>
              <a:schemeClr val="bg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400" dirty="0">
                  <a:solidFill>
                    <a:schemeClr val="tx2"/>
                  </a:solidFill>
                </a:rPr>
                <a:t>Mothers &amp; children with disabilities</a:t>
              </a:r>
            </a:p>
          </p:txBody>
        </p:sp>
        <p:sp>
          <p:nvSpPr>
            <p:cNvPr id="28" name="Oval 18">
              <a:extLst>
                <a:ext uri="{FF2B5EF4-FFF2-40B4-BE49-F238E27FC236}">
                  <a16:creationId xmlns:a16="http://schemas.microsoft.com/office/drawing/2014/main" id="{EBC9467D-759B-6543-9A73-AAE0F2DD85E5}"/>
                </a:ext>
              </a:extLst>
            </p:cNvPr>
            <p:cNvSpPr/>
            <p:nvPr/>
          </p:nvSpPr>
          <p:spPr>
            <a:xfrm flipH="1">
              <a:off x="6995203" y="2251710"/>
              <a:ext cx="1996854" cy="640080"/>
            </a:xfrm>
            <a:prstGeom prst="homePlate">
              <a:avLst/>
            </a:prstGeom>
            <a:solidFill>
              <a:schemeClr val="bg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400" dirty="0">
                  <a:solidFill>
                    <a:schemeClr val="tx2"/>
                  </a:solidFill>
                </a:rPr>
                <a:t>Single headed households</a:t>
              </a:r>
            </a:p>
          </p:txBody>
        </p:sp>
      </p:grpSp>
      <p:grpSp>
        <p:nvGrpSpPr>
          <p:cNvPr id="29" name="Group 28">
            <a:extLst>
              <a:ext uri="{FF2B5EF4-FFF2-40B4-BE49-F238E27FC236}">
                <a16:creationId xmlns:a16="http://schemas.microsoft.com/office/drawing/2014/main" id="{CD057C1C-62E4-1044-A5D4-F2F5921009EF}"/>
              </a:ext>
            </a:extLst>
          </p:cNvPr>
          <p:cNvGrpSpPr/>
          <p:nvPr/>
        </p:nvGrpSpPr>
        <p:grpSpPr>
          <a:xfrm>
            <a:off x="165857" y="2251710"/>
            <a:ext cx="1665920" cy="2192707"/>
            <a:chOff x="165857" y="2251710"/>
            <a:chExt cx="1665920" cy="2192707"/>
          </a:xfrm>
        </p:grpSpPr>
        <p:sp>
          <p:nvSpPr>
            <p:cNvPr id="30" name="Oval 10">
              <a:extLst>
                <a:ext uri="{FF2B5EF4-FFF2-40B4-BE49-F238E27FC236}">
                  <a16:creationId xmlns:a16="http://schemas.microsoft.com/office/drawing/2014/main" id="{4803CB76-0016-F44E-BA89-42F4C778008B}"/>
                </a:ext>
              </a:extLst>
            </p:cNvPr>
            <p:cNvSpPr/>
            <p:nvPr/>
          </p:nvSpPr>
          <p:spPr>
            <a:xfrm>
              <a:off x="165857" y="3987217"/>
              <a:ext cx="1526082" cy="457200"/>
            </a:xfrm>
            <a:prstGeom prst="homePlate">
              <a:avLst/>
            </a:prstGeom>
            <a:solidFill>
              <a:schemeClr val="bg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400" dirty="0">
                  <a:solidFill>
                    <a:schemeClr val="tx2"/>
                  </a:solidFill>
                </a:rPr>
                <a:t>Newborns</a:t>
              </a:r>
            </a:p>
          </p:txBody>
        </p:sp>
        <p:sp>
          <p:nvSpPr>
            <p:cNvPr id="31" name="Oval 13">
              <a:extLst>
                <a:ext uri="{FF2B5EF4-FFF2-40B4-BE49-F238E27FC236}">
                  <a16:creationId xmlns:a16="http://schemas.microsoft.com/office/drawing/2014/main" id="{FC13725F-CFCB-C645-9077-2F1806F6AB9A}"/>
                </a:ext>
              </a:extLst>
            </p:cNvPr>
            <p:cNvSpPr/>
            <p:nvPr/>
          </p:nvSpPr>
          <p:spPr>
            <a:xfrm>
              <a:off x="165857" y="2251710"/>
              <a:ext cx="1665920" cy="640080"/>
            </a:xfrm>
            <a:prstGeom prst="homePlate">
              <a:avLst/>
            </a:prstGeom>
            <a:solidFill>
              <a:schemeClr val="bg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400" dirty="0">
                  <a:solidFill>
                    <a:schemeClr val="tx2"/>
                  </a:solidFill>
                </a:rPr>
                <a:t>Children &lt;2 years</a:t>
              </a:r>
            </a:p>
          </p:txBody>
        </p:sp>
        <p:sp>
          <p:nvSpPr>
            <p:cNvPr id="32" name="Oval 14">
              <a:extLst>
                <a:ext uri="{FF2B5EF4-FFF2-40B4-BE49-F238E27FC236}">
                  <a16:creationId xmlns:a16="http://schemas.microsoft.com/office/drawing/2014/main" id="{908CBC80-6D56-AE45-86DB-96ADDB14528F}"/>
                </a:ext>
              </a:extLst>
            </p:cNvPr>
            <p:cNvSpPr/>
            <p:nvPr/>
          </p:nvSpPr>
          <p:spPr>
            <a:xfrm>
              <a:off x="165857" y="3530017"/>
              <a:ext cx="1310000" cy="457200"/>
            </a:xfrm>
            <a:prstGeom prst="homePlate">
              <a:avLst/>
            </a:prstGeom>
            <a:solidFill>
              <a:schemeClr val="bg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400" dirty="0">
                  <a:solidFill>
                    <a:schemeClr val="tx2"/>
                  </a:solidFill>
                </a:rPr>
                <a:t>Orphans</a:t>
              </a:r>
            </a:p>
          </p:txBody>
        </p:sp>
        <p:sp>
          <p:nvSpPr>
            <p:cNvPr id="33" name="Pentagon 32">
              <a:extLst>
                <a:ext uri="{FF2B5EF4-FFF2-40B4-BE49-F238E27FC236}">
                  <a16:creationId xmlns:a16="http://schemas.microsoft.com/office/drawing/2014/main" id="{3AAD12DD-8F4E-7945-A252-CA60C9A515D8}"/>
                </a:ext>
              </a:extLst>
            </p:cNvPr>
            <p:cNvSpPr/>
            <p:nvPr/>
          </p:nvSpPr>
          <p:spPr>
            <a:xfrm>
              <a:off x="165857" y="2891790"/>
              <a:ext cx="1665920" cy="640080"/>
            </a:xfrm>
            <a:prstGeom prst="homePlate">
              <a:avLst/>
            </a:prstGeom>
            <a:solidFill>
              <a:schemeClr val="bg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400" dirty="0">
                  <a:solidFill>
                    <a:schemeClr val="tx2"/>
                  </a:solidFill>
                </a:rPr>
                <a:t>Children &lt;6 months</a:t>
              </a:r>
            </a:p>
          </p:txBody>
        </p:sp>
      </p:grpSp>
    </p:spTree>
    <p:extLst>
      <p:ext uri="{BB962C8B-B14F-4D97-AF65-F5344CB8AC3E}">
        <p14:creationId xmlns:p14="http://schemas.microsoft.com/office/powerpoint/2010/main" val="484998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736D26-3113-FA45-BD6D-B19654DF724C}"/>
              </a:ext>
            </a:extLst>
          </p:cNvPr>
          <p:cNvSpPr>
            <a:spLocks noGrp="1"/>
          </p:cNvSpPr>
          <p:nvPr>
            <p:ph type="title"/>
          </p:nvPr>
        </p:nvSpPr>
        <p:spPr>
          <a:xfrm>
            <a:off x="209034" y="204348"/>
            <a:ext cx="8713090" cy="968351"/>
          </a:xfrm>
        </p:spPr>
        <p:txBody>
          <a:bodyPr/>
          <a:lstStyle/>
          <a:p>
            <a:r>
              <a:rPr lang="en-AU" dirty="0"/>
              <a:t>Non-technical supportive actions</a:t>
            </a:r>
            <a:endParaRPr lang="en-US" dirty="0"/>
          </a:p>
        </p:txBody>
      </p:sp>
      <p:sp>
        <p:nvSpPr>
          <p:cNvPr id="5" name="Content Placeholder 4">
            <a:extLst>
              <a:ext uri="{FF2B5EF4-FFF2-40B4-BE49-F238E27FC236}">
                <a16:creationId xmlns:a16="http://schemas.microsoft.com/office/drawing/2014/main" id="{1BA8B8C2-223E-404F-9149-2C300ACA9B61}"/>
              </a:ext>
            </a:extLst>
          </p:cNvPr>
          <p:cNvSpPr>
            <a:spLocks noGrp="1"/>
          </p:cNvSpPr>
          <p:nvPr>
            <p:ph idx="1"/>
          </p:nvPr>
        </p:nvSpPr>
        <p:spPr>
          <a:xfrm>
            <a:off x="209550" y="1123833"/>
            <a:ext cx="8712200" cy="2528887"/>
          </a:xfrm>
        </p:spPr>
        <p:txBody>
          <a:bodyPr vert="horz" lIns="91440" tIns="45720" rIns="91440" bIns="0" rtlCol="0" anchor="t">
            <a:normAutofit/>
          </a:bodyPr>
          <a:lstStyle/>
          <a:p>
            <a:pPr marL="0" indent="0">
              <a:buNone/>
            </a:pPr>
            <a:r>
              <a:rPr lang="en-US" dirty="0"/>
              <a:t>Provide privacy and space to breastfeed</a:t>
            </a:r>
            <a:endParaRPr lang="en-GB" dirty="0">
              <a:cs typeface="Arial"/>
            </a:endParaRPr>
          </a:p>
          <a:p>
            <a:endParaRPr lang="en-US" dirty="0"/>
          </a:p>
        </p:txBody>
      </p:sp>
      <p:sp>
        <p:nvSpPr>
          <p:cNvPr id="2" name="Footer Placeholder 1">
            <a:extLst>
              <a:ext uri="{FF2B5EF4-FFF2-40B4-BE49-F238E27FC236}">
                <a16:creationId xmlns:a16="http://schemas.microsoft.com/office/drawing/2014/main" id="{6051821E-8AC4-AA47-BC18-31550E4CF9C4}"/>
              </a:ext>
            </a:extLst>
          </p:cNvPr>
          <p:cNvSpPr>
            <a:spLocks noGrp="1"/>
          </p:cNvSpPr>
          <p:nvPr>
            <p:ph type="ftr" sz="quarter" idx="11"/>
          </p:nvPr>
        </p:nvSpPr>
        <p:spPr>
          <a:xfrm>
            <a:off x="209034" y="4594235"/>
            <a:ext cx="4221550" cy="227697"/>
          </a:xfrm>
        </p:spPr>
        <p:txBody>
          <a:bodyPr/>
          <a:lstStyle/>
          <a:p>
            <a:r>
              <a:rPr lang="en-US"/>
              <a:t>Considerations for Refugee Nutrition</a:t>
            </a:r>
            <a:endParaRPr lang="en-US" dirty="0"/>
          </a:p>
        </p:txBody>
      </p:sp>
      <p:pic>
        <p:nvPicPr>
          <p:cNvPr id="19" name="Picture 18">
            <a:extLst>
              <a:ext uri="{FF2B5EF4-FFF2-40B4-BE49-F238E27FC236}">
                <a16:creationId xmlns:a16="http://schemas.microsoft.com/office/drawing/2014/main" id="{4BE975EA-28A4-D349-8DCC-3656CA279788}"/>
              </a:ext>
            </a:extLst>
          </p:cNvPr>
          <p:cNvPicPr>
            <a:picLocks noChangeAspect="1"/>
          </p:cNvPicPr>
          <p:nvPr/>
        </p:nvPicPr>
        <p:blipFill rotWithShape="1">
          <a:blip r:embed="rId3"/>
          <a:srcRect b="18443"/>
          <a:stretch/>
        </p:blipFill>
        <p:spPr>
          <a:xfrm>
            <a:off x="2215945" y="1792190"/>
            <a:ext cx="4712111" cy="2731446"/>
          </a:xfrm>
          <a:prstGeom prst="rect">
            <a:avLst/>
          </a:prstGeom>
        </p:spPr>
      </p:pic>
      <p:sp>
        <p:nvSpPr>
          <p:cNvPr id="20" name="TextBox 19">
            <a:extLst>
              <a:ext uri="{FF2B5EF4-FFF2-40B4-BE49-F238E27FC236}">
                <a16:creationId xmlns:a16="http://schemas.microsoft.com/office/drawing/2014/main" id="{9E5A9644-0763-CA40-B16B-D4985F6B03B6}"/>
              </a:ext>
            </a:extLst>
          </p:cNvPr>
          <p:cNvSpPr txBox="1"/>
          <p:nvPr/>
        </p:nvSpPr>
        <p:spPr>
          <a:xfrm rot="16200000">
            <a:off x="7569234" y="3072228"/>
            <a:ext cx="2437087" cy="153888"/>
          </a:xfrm>
          <a:prstGeom prst="rect">
            <a:avLst/>
          </a:prstGeom>
          <a:noFill/>
        </p:spPr>
        <p:txBody>
          <a:bodyPr wrap="square" lIns="0" tIns="0" rIns="0" bIns="0" rtlCol="0">
            <a:spAutoFit/>
          </a:bodyPr>
          <a:lstStyle/>
          <a:p>
            <a:r>
              <a:rPr lang="en-US" sz="1000" i="1" dirty="0" err="1">
                <a:cs typeface="Gill Sans Infant Std"/>
              </a:rPr>
              <a:t>Joelie</a:t>
            </a:r>
            <a:r>
              <a:rPr lang="en-US" sz="1000" i="1" dirty="0">
                <a:cs typeface="Gill Sans Infant Std"/>
              </a:rPr>
              <a:t> Asaf, Action Against Hunger</a:t>
            </a:r>
          </a:p>
        </p:txBody>
      </p:sp>
      <p:sp>
        <p:nvSpPr>
          <p:cNvPr id="21" name="TextBox 20">
            <a:extLst>
              <a:ext uri="{FF2B5EF4-FFF2-40B4-BE49-F238E27FC236}">
                <a16:creationId xmlns:a16="http://schemas.microsoft.com/office/drawing/2014/main" id="{51C7CB76-2DA4-9E44-B014-02297C673338}"/>
              </a:ext>
            </a:extLst>
          </p:cNvPr>
          <p:cNvSpPr txBox="1"/>
          <p:nvPr/>
        </p:nvSpPr>
        <p:spPr>
          <a:xfrm>
            <a:off x="6520894" y="2889615"/>
            <a:ext cx="1998896" cy="479239"/>
          </a:xfrm>
          <a:prstGeom prst="rect">
            <a:avLst/>
          </a:prstGeom>
          <a:solidFill>
            <a:schemeClr val="bg2"/>
          </a:solidFill>
        </p:spPr>
        <p:txBody>
          <a:bodyPr wrap="square">
            <a:spAutoFit/>
          </a:bodyPr>
          <a:lstStyle/>
          <a:p>
            <a:r>
              <a:rPr lang="en-US" sz="1200" dirty="0">
                <a:solidFill>
                  <a:schemeClr val="bg1"/>
                </a:solidFill>
                <a:cs typeface="Gill Sans Infant Std"/>
              </a:rPr>
              <a:t>Baby Friendly Space in </a:t>
            </a:r>
            <a:r>
              <a:rPr lang="en-US" sz="1200" dirty="0" err="1">
                <a:solidFill>
                  <a:schemeClr val="bg1"/>
                </a:solidFill>
                <a:cs typeface="Gill Sans Infant Std"/>
              </a:rPr>
              <a:t>Arsal</a:t>
            </a:r>
            <a:r>
              <a:rPr lang="en-US" sz="1200" dirty="0">
                <a:solidFill>
                  <a:schemeClr val="bg1"/>
                </a:solidFill>
                <a:cs typeface="Gill Sans Infant Std"/>
              </a:rPr>
              <a:t>, Lebanon in 2020.</a:t>
            </a:r>
          </a:p>
        </p:txBody>
      </p:sp>
      <p:sp>
        <p:nvSpPr>
          <p:cNvPr id="22" name="AutoShape 16">
            <a:extLst>
              <a:ext uri="{FF2B5EF4-FFF2-40B4-BE49-F238E27FC236}">
                <a16:creationId xmlns:a16="http://schemas.microsoft.com/office/drawing/2014/main" id="{9191E75E-FBE7-D643-B91C-3A948DFB295D}"/>
              </a:ext>
            </a:extLst>
          </p:cNvPr>
          <p:cNvSpPr>
            <a:spLocks noChangeArrowheads="1"/>
          </p:cNvSpPr>
          <p:nvPr/>
        </p:nvSpPr>
        <p:spPr bwMode="auto">
          <a:xfrm>
            <a:off x="731548" y="3590382"/>
            <a:ext cx="1828800" cy="914400"/>
          </a:xfrm>
          <a:prstGeom prst="trapezoid">
            <a:avLst/>
          </a:prstGeom>
          <a:solidFill>
            <a:schemeClr val="bg1"/>
          </a:solidFill>
          <a:ln w="9525">
            <a:solidFill>
              <a:schemeClr val="tx1"/>
            </a:solidFill>
            <a:round/>
            <a:headEnd/>
            <a:tailEnd/>
          </a:ln>
          <a:effectLst>
            <a:outerShdw dist="35921" dir="2700000" algn="ctr" rotWithShape="0">
              <a:schemeClr val="bg2"/>
            </a:outerShdw>
          </a:effectLst>
        </p:spPr>
        <p:txBody>
          <a:bodyPr lIns="90000" tIns="46800" rIns="90000" bIns="46800" anchor="ctr"/>
          <a:lstStyle/>
          <a:p>
            <a:pPr algn="ctr"/>
            <a:r>
              <a:rPr lang="en-US" dirty="0">
                <a:solidFill>
                  <a:schemeClr val="bg2"/>
                </a:solidFill>
              </a:rPr>
              <a:t>Arrival/ Registration Centers</a:t>
            </a:r>
          </a:p>
        </p:txBody>
      </p:sp>
      <p:sp>
        <p:nvSpPr>
          <p:cNvPr id="23" name="AutoShape 16">
            <a:extLst>
              <a:ext uri="{FF2B5EF4-FFF2-40B4-BE49-F238E27FC236}">
                <a16:creationId xmlns:a16="http://schemas.microsoft.com/office/drawing/2014/main" id="{236BC8B0-3EC9-8C41-B0C5-3340DE85F1F5}"/>
              </a:ext>
            </a:extLst>
          </p:cNvPr>
          <p:cNvSpPr>
            <a:spLocks noChangeArrowheads="1"/>
          </p:cNvSpPr>
          <p:nvPr/>
        </p:nvSpPr>
        <p:spPr bwMode="auto">
          <a:xfrm>
            <a:off x="2588629" y="3590382"/>
            <a:ext cx="1828800" cy="914400"/>
          </a:xfrm>
          <a:prstGeom prst="trapezoid">
            <a:avLst/>
          </a:prstGeom>
          <a:solidFill>
            <a:schemeClr val="bg2">
              <a:lumMod val="20000"/>
              <a:lumOff val="80000"/>
            </a:schemeClr>
          </a:solidFill>
          <a:ln w="9525">
            <a:solidFill>
              <a:schemeClr val="tx1"/>
            </a:solidFill>
            <a:round/>
            <a:headEnd/>
            <a:tailEnd/>
          </a:ln>
          <a:effectLst>
            <a:outerShdw dist="35921" dir="2700000" algn="ctr" rotWithShape="0">
              <a:schemeClr val="bg2"/>
            </a:outerShdw>
          </a:effectLst>
        </p:spPr>
        <p:txBody>
          <a:bodyPr lIns="90000" tIns="46800" rIns="90000" bIns="46800" anchor="ctr"/>
          <a:lstStyle/>
          <a:p>
            <a:pPr algn="ctr"/>
            <a:r>
              <a:rPr lang="en-US" dirty="0">
                <a:solidFill>
                  <a:schemeClr val="bg2"/>
                </a:solidFill>
              </a:rPr>
              <a:t>Waiting Areas</a:t>
            </a:r>
          </a:p>
        </p:txBody>
      </p:sp>
      <p:sp>
        <p:nvSpPr>
          <p:cNvPr id="24" name="AutoShape 16">
            <a:extLst>
              <a:ext uri="{FF2B5EF4-FFF2-40B4-BE49-F238E27FC236}">
                <a16:creationId xmlns:a16="http://schemas.microsoft.com/office/drawing/2014/main" id="{28D5FEFC-A40F-6A48-B123-3FFD754C6EBA}"/>
              </a:ext>
            </a:extLst>
          </p:cNvPr>
          <p:cNvSpPr>
            <a:spLocks noChangeArrowheads="1"/>
          </p:cNvSpPr>
          <p:nvPr/>
        </p:nvSpPr>
        <p:spPr bwMode="auto">
          <a:xfrm>
            <a:off x="4445710" y="3590382"/>
            <a:ext cx="1828800" cy="914400"/>
          </a:xfrm>
          <a:prstGeom prst="trapezoid">
            <a:avLst/>
          </a:prstGeom>
          <a:solidFill>
            <a:schemeClr val="bg1"/>
          </a:solidFill>
          <a:ln w="9525">
            <a:solidFill>
              <a:schemeClr val="tx1"/>
            </a:solidFill>
            <a:round/>
            <a:headEnd/>
            <a:tailEnd/>
          </a:ln>
          <a:effectLst>
            <a:outerShdw dist="35921" dir="2700000" algn="ctr" rotWithShape="0">
              <a:schemeClr val="bg2"/>
            </a:outerShdw>
          </a:effectLst>
        </p:spPr>
        <p:txBody>
          <a:bodyPr lIns="90000" tIns="46800" rIns="90000" bIns="46800" anchor="ctr"/>
          <a:lstStyle/>
          <a:p>
            <a:pPr algn="ctr"/>
            <a:r>
              <a:rPr lang="en-US" dirty="0">
                <a:solidFill>
                  <a:schemeClr val="bg2"/>
                </a:solidFill>
              </a:rPr>
              <a:t>Health Facilities</a:t>
            </a:r>
          </a:p>
        </p:txBody>
      </p:sp>
      <p:sp>
        <p:nvSpPr>
          <p:cNvPr id="25" name="AutoShape 16">
            <a:extLst>
              <a:ext uri="{FF2B5EF4-FFF2-40B4-BE49-F238E27FC236}">
                <a16:creationId xmlns:a16="http://schemas.microsoft.com/office/drawing/2014/main" id="{E8E2B4DA-92B7-1E43-9816-8C3F094F5D89}"/>
              </a:ext>
            </a:extLst>
          </p:cNvPr>
          <p:cNvSpPr>
            <a:spLocks noChangeArrowheads="1"/>
          </p:cNvSpPr>
          <p:nvPr/>
        </p:nvSpPr>
        <p:spPr bwMode="auto">
          <a:xfrm>
            <a:off x="6302790" y="3590382"/>
            <a:ext cx="1828800" cy="914400"/>
          </a:xfrm>
          <a:prstGeom prst="trapezoid">
            <a:avLst/>
          </a:prstGeom>
          <a:solidFill>
            <a:schemeClr val="bg2">
              <a:lumMod val="20000"/>
              <a:lumOff val="80000"/>
            </a:schemeClr>
          </a:solidFill>
          <a:ln w="9525">
            <a:solidFill>
              <a:schemeClr val="tx1"/>
            </a:solidFill>
            <a:round/>
            <a:headEnd/>
            <a:tailEnd/>
          </a:ln>
          <a:effectLst>
            <a:outerShdw dist="35921" dir="2700000" algn="ctr" rotWithShape="0">
              <a:schemeClr val="bg2"/>
            </a:outerShdw>
          </a:effectLst>
        </p:spPr>
        <p:txBody>
          <a:bodyPr lIns="90000" tIns="46800" rIns="90000" bIns="46800" anchor="ctr"/>
          <a:lstStyle/>
          <a:p>
            <a:pPr algn="ctr"/>
            <a:r>
              <a:rPr lang="en-US" dirty="0">
                <a:solidFill>
                  <a:schemeClr val="bg2"/>
                </a:solidFill>
              </a:rPr>
              <a:t>Distribution Points</a:t>
            </a:r>
          </a:p>
        </p:txBody>
      </p:sp>
    </p:spTree>
    <p:extLst>
      <p:ext uri="{BB962C8B-B14F-4D97-AF65-F5344CB8AC3E}">
        <p14:creationId xmlns:p14="http://schemas.microsoft.com/office/powerpoint/2010/main" val="4111014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6ACBDB-9655-3249-8413-063017E3CB44}"/>
              </a:ext>
            </a:extLst>
          </p:cNvPr>
          <p:cNvSpPr>
            <a:spLocks noGrp="1"/>
          </p:cNvSpPr>
          <p:nvPr>
            <p:ph type="title"/>
          </p:nvPr>
        </p:nvSpPr>
        <p:spPr>
          <a:xfrm>
            <a:off x="209034" y="204348"/>
            <a:ext cx="8713090" cy="968351"/>
          </a:xfrm>
        </p:spPr>
        <p:txBody>
          <a:bodyPr/>
          <a:lstStyle/>
          <a:p>
            <a:r>
              <a:rPr lang="en-AU" dirty="0"/>
              <a:t>Non-technical supportive actions</a:t>
            </a:r>
            <a:endParaRPr lang="en-US" dirty="0"/>
          </a:p>
        </p:txBody>
      </p:sp>
      <p:sp>
        <p:nvSpPr>
          <p:cNvPr id="4" name="Content Placeholder 3">
            <a:extLst>
              <a:ext uri="{FF2B5EF4-FFF2-40B4-BE49-F238E27FC236}">
                <a16:creationId xmlns:a16="http://schemas.microsoft.com/office/drawing/2014/main" id="{E1A2B8E1-A66C-E14E-85AB-327C901B5EE5}"/>
              </a:ext>
            </a:extLst>
          </p:cNvPr>
          <p:cNvSpPr>
            <a:spLocks noGrp="1"/>
          </p:cNvSpPr>
          <p:nvPr>
            <p:ph idx="1"/>
          </p:nvPr>
        </p:nvSpPr>
        <p:spPr>
          <a:xfrm>
            <a:off x="215971" y="1173343"/>
            <a:ext cx="8712200" cy="2528887"/>
          </a:xfrm>
        </p:spPr>
        <p:txBody>
          <a:bodyPr vert="horz" lIns="91440" tIns="45720" rIns="91440" bIns="0" rtlCol="0" anchor="t">
            <a:normAutofit/>
          </a:bodyPr>
          <a:lstStyle/>
          <a:p>
            <a:pPr marL="0" indent="0">
              <a:buNone/>
            </a:pPr>
            <a:r>
              <a:rPr lang="en-US" dirty="0"/>
              <a:t>Enable access to adequate and safe foods for children 6-23 months and PLW</a:t>
            </a:r>
            <a:endParaRPr lang="en-US"/>
          </a:p>
        </p:txBody>
      </p:sp>
      <p:sp>
        <p:nvSpPr>
          <p:cNvPr id="2" name="Footer Placeholder 1">
            <a:extLst>
              <a:ext uri="{FF2B5EF4-FFF2-40B4-BE49-F238E27FC236}">
                <a16:creationId xmlns:a16="http://schemas.microsoft.com/office/drawing/2014/main" id="{BC3AA687-64F7-164A-BD31-A95E36583249}"/>
              </a:ext>
            </a:extLst>
          </p:cNvPr>
          <p:cNvSpPr>
            <a:spLocks noGrp="1"/>
          </p:cNvSpPr>
          <p:nvPr>
            <p:ph type="ftr" sz="quarter" idx="11"/>
          </p:nvPr>
        </p:nvSpPr>
        <p:spPr>
          <a:xfrm>
            <a:off x="209034" y="4594235"/>
            <a:ext cx="4221550" cy="227697"/>
          </a:xfrm>
        </p:spPr>
        <p:txBody>
          <a:bodyPr/>
          <a:lstStyle/>
          <a:p>
            <a:r>
              <a:rPr lang="en-US"/>
              <a:t>Considerations for Refugee Nutrition</a:t>
            </a:r>
            <a:endParaRPr lang="en-US" dirty="0"/>
          </a:p>
        </p:txBody>
      </p:sp>
      <p:sp>
        <p:nvSpPr>
          <p:cNvPr id="19" name="TextBox 18">
            <a:extLst>
              <a:ext uri="{FF2B5EF4-FFF2-40B4-BE49-F238E27FC236}">
                <a16:creationId xmlns:a16="http://schemas.microsoft.com/office/drawing/2014/main" id="{8F3D5568-79CD-6540-8C95-B25BA046CDC0}"/>
              </a:ext>
            </a:extLst>
          </p:cNvPr>
          <p:cNvSpPr txBox="1"/>
          <p:nvPr/>
        </p:nvSpPr>
        <p:spPr>
          <a:xfrm>
            <a:off x="3353230" y="3841664"/>
            <a:ext cx="2582158" cy="64633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1400" dirty="0">
                <a:ea typeface="MS PGothic"/>
                <a:cs typeface="Gill Sans Infant Std"/>
              </a:rPr>
              <a:t>Soap</a:t>
            </a:r>
            <a:endParaRPr lang="en-US" sz="1400" dirty="0"/>
          </a:p>
          <a:p>
            <a:pPr marL="285750" indent="-285750">
              <a:buFont typeface="Arial" panose="020B0604020202020204" pitchFamily="34" charset="0"/>
              <a:buChar char="•"/>
            </a:pPr>
            <a:r>
              <a:rPr lang="en-US" sz="1400" dirty="0">
                <a:ea typeface="MS PGothic"/>
                <a:cs typeface="Gill Sans Infant Std"/>
              </a:rPr>
              <a:t>Water</a:t>
            </a:r>
          </a:p>
          <a:p>
            <a:pPr marL="285750" indent="-285750">
              <a:buFont typeface="Arial" panose="020B0604020202020204" pitchFamily="34" charset="0"/>
              <a:buChar char="•"/>
            </a:pPr>
            <a:r>
              <a:rPr lang="en-US" sz="1400" dirty="0">
                <a:ea typeface="MS PGothic"/>
                <a:cs typeface="Gill Sans Infant Std"/>
              </a:rPr>
              <a:t>Food hygiene</a:t>
            </a:r>
          </a:p>
        </p:txBody>
      </p:sp>
      <p:sp>
        <p:nvSpPr>
          <p:cNvPr id="20" name="TextBox 19">
            <a:extLst>
              <a:ext uri="{FF2B5EF4-FFF2-40B4-BE49-F238E27FC236}">
                <a16:creationId xmlns:a16="http://schemas.microsoft.com/office/drawing/2014/main" id="{BA9E13AA-2214-0244-B384-D4006C0310A1}"/>
              </a:ext>
            </a:extLst>
          </p:cNvPr>
          <p:cNvSpPr txBox="1"/>
          <p:nvPr/>
        </p:nvSpPr>
        <p:spPr>
          <a:xfrm>
            <a:off x="6577856" y="3005058"/>
            <a:ext cx="2414867" cy="129266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1400" dirty="0">
                <a:ea typeface="MS PGothic"/>
              </a:rPr>
              <a:t>Fuel</a:t>
            </a:r>
            <a:endParaRPr lang="en-US" sz="1400" dirty="0"/>
          </a:p>
          <a:p>
            <a:pPr marL="285750" indent="-285750">
              <a:buFont typeface="Arial" panose="020B0604020202020204" pitchFamily="34" charset="0"/>
              <a:buChar char="•"/>
            </a:pPr>
            <a:r>
              <a:rPr lang="en-US" sz="1400" dirty="0">
                <a:ea typeface="MS PGothic"/>
              </a:rPr>
              <a:t>Cooking equipment</a:t>
            </a:r>
          </a:p>
          <a:p>
            <a:pPr marL="285750" indent="-285750">
              <a:buFont typeface="Arial" panose="020B0604020202020204" pitchFamily="34" charset="0"/>
              <a:buChar char="•"/>
            </a:pPr>
            <a:r>
              <a:rPr lang="en-US" sz="1400" dirty="0">
                <a:ea typeface="MS PGothic"/>
              </a:rPr>
              <a:t>Assistive products for children with disabilities e.g. adapted cups or utensils</a:t>
            </a:r>
            <a:endParaRPr lang="en-US" sz="1400" dirty="0"/>
          </a:p>
        </p:txBody>
      </p:sp>
      <p:sp>
        <p:nvSpPr>
          <p:cNvPr id="21" name="TextBox 20">
            <a:extLst>
              <a:ext uri="{FF2B5EF4-FFF2-40B4-BE49-F238E27FC236}">
                <a16:creationId xmlns:a16="http://schemas.microsoft.com/office/drawing/2014/main" id="{42681C98-955D-B342-A125-E826A8A3C600}"/>
              </a:ext>
            </a:extLst>
          </p:cNvPr>
          <p:cNvSpPr txBox="1"/>
          <p:nvPr/>
        </p:nvSpPr>
        <p:spPr>
          <a:xfrm>
            <a:off x="633053" y="3005058"/>
            <a:ext cx="1831690" cy="64633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1400" dirty="0">
                <a:solidFill>
                  <a:srgbClr val="222221"/>
                </a:solidFill>
                <a:ea typeface="MS PGothic"/>
              </a:rPr>
              <a:t>Suitable foods</a:t>
            </a:r>
            <a:endParaRPr lang="en-US" sz="1400" dirty="0">
              <a:solidFill>
                <a:srgbClr val="222221"/>
              </a:solidFill>
            </a:endParaRPr>
          </a:p>
          <a:p>
            <a:pPr marL="285750" indent="-285750">
              <a:buFont typeface="Arial" panose="020B0604020202020204" pitchFamily="34" charset="0"/>
              <a:buChar char="•"/>
            </a:pPr>
            <a:r>
              <a:rPr lang="en-US" sz="1400" dirty="0">
                <a:solidFill>
                  <a:srgbClr val="222221"/>
                </a:solidFill>
                <a:ea typeface="MS PGothic"/>
              </a:rPr>
              <a:t>Vouchers/ Cash</a:t>
            </a:r>
          </a:p>
          <a:p>
            <a:pPr marL="285750" indent="-285750">
              <a:buFont typeface="Arial" panose="020B0604020202020204" pitchFamily="34" charset="0"/>
              <a:buChar char="•"/>
            </a:pPr>
            <a:r>
              <a:rPr lang="en-US" sz="1400" dirty="0">
                <a:solidFill>
                  <a:srgbClr val="222221"/>
                </a:solidFill>
                <a:ea typeface="MS PGothic"/>
              </a:rPr>
              <a:t>Diverse foods</a:t>
            </a:r>
            <a:endParaRPr lang="en-US" sz="1400" dirty="0">
              <a:solidFill>
                <a:srgbClr val="222221"/>
              </a:solidFill>
            </a:endParaRPr>
          </a:p>
        </p:txBody>
      </p:sp>
      <p:sp>
        <p:nvSpPr>
          <p:cNvPr id="22" name="TextBox 21">
            <a:extLst>
              <a:ext uri="{FF2B5EF4-FFF2-40B4-BE49-F238E27FC236}">
                <a16:creationId xmlns:a16="http://schemas.microsoft.com/office/drawing/2014/main" id="{53F1AA32-AA3B-7847-A44E-3EDFCCB274AD}"/>
              </a:ext>
            </a:extLst>
          </p:cNvPr>
          <p:cNvSpPr txBox="1"/>
          <p:nvPr/>
        </p:nvSpPr>
        <p:spPr>
          <a:xfrm>
            <a:off x="3353230" y="2444131"/>
            <a:ext cx="2414867" cy="64633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1400" dirty="0">
                <a:ea typeface="MS PGothic"/>
              </a:rPr>
              <a:t>Counselling</a:t>
            </a:r>
            <a:endParaRPr lang="en-US" sz="1400" dirty="0"/>
          </a:p>
          <a:p>
            <a:pPr marL="285750" indent="-285750">
              <a:buFont typeface="Arial" panose="020B0604020202020204" pitchFamily="34" charset="0"/>
              <a:buChar char="•"/>
            </a:pPr>
            <a:r>
              <a:rPr lang="en-US" sz="1400" dirty="0">
                <a:ea typeface="MS PGothic"/>
              </a:rPr>
              <a:t>Education on adequate feeding / nutrition</a:t>
            </a:r>
          </a:p>
        </p:txBody>
      </p:sp>
      <p:sp>
        <p:nvSpPr>
          <p:cNvPr id="23" name="AutoShape 16">
            <a:extLst>
              <a:ext uri="{FF2B5EF4-FFF2-40B4-BE49-F238E27FC236}">
                <a16:creationId xmlns:a16="http://schemas.microsoft.com/office/drawing/2014/main" id="{90FA038D-7DA0-1447-8CEB-ACC59B5A300A}"/>
              </a:ext>
            </a:extLst>
          </p:cNvPr>
          <p:cNvSpPr>
            <a:spLocks noChangeArrowheads="1"/>
          </p:cNvSpPr>
          <p:nvPr/>
        </p:nvSpPr>
        <p:spPr bwMode="auto">
          <a:xfrm>
            <a:off x="3514868" y="1942191"/>
            <a:ext cx="1831690" cy="457200"/>
          </a:xfrm>
          <a:prstGeom prst="roundRect">
            <a:avLst>
              <a:gd name="adj" fmla="val 16667"/>
            </a:avLst>
          </a:prstGeom>
          <a:solidFill>
            <a:schemeClr val="tx2"/>
          </a:solidFill>
          <a:ln w="9525">
            <a:solidFill>
              <a:schemeClr val="tx1"/>
            </a:solidFill>
            <a:round/>
            <a:headEnd/>
            <a:tailEnd/>
          </a:ln>
          <a:effectLst>
            <a:outerShdw dist="35921" dir="2700000" algn="ctr" rotWithShape="0">
              <a:schemeClr val="bg2"/>
            </a:outerShdw>
          </a:effectLst>
        </p:spPr>
        <p:txBody>
          <a:bodyPr lIns="90000" tIns="46800" rIns="90000" bIns="46800" anchor="ctr"/>
          <a:lstStyle/>
          <a:p>
            <a:pPr algn="ctr"/>
            <a:r>
              <a:rPr lang="en-US" sz="2000" dirty="0">
                <a:solidFill>
                  <a:schemeClr val="accent1"/>
                </a:solidFill>
              </a:rPr>
              <a:t>Nutrition</a:t>
            </a:r>
          </a:p>
        </p:txBody>
      </p:sp>
      <p:sp>
        <p:nvSpPr>
          <p:cNvPr id="24" name="AutoShape 16">
            <a:extLst>
              <a:ext uri="{FF2B5EF4-FFF2-40B4-BE49-F238E27FC236}">
                <a16:creationId xmlns:a16="http://schemas.microsoft.com/office/drawing/2014/main" id="{E7E7D331-7A59-BF47-B5E9-AE1D5ABBD846}"/>
              </a:ext>
            </a:extLst>
          </p:cNvPr>
          <p:cNvSpPr>
            <a:spLocks noChangeArrowheads="1"/>
          </p:cNvSpPr>
          <p:nvPr/>
        </p:nvSpPr>
        <p:spPr bwMode="auto">
          <a:xfrm>
            <a:off x="633052" y="2455623"/>
            <a:ext cx="1831690" cy="457200"/>
          </a:xfrm>
          <a:prstGeom prst="roundRect">
            <a:avLst>
              <a:gd name="adj" fmla="val 16667"/>
            </a:avLst>
          </a:prstGeom>
          <a:solidFill>
            <a:schemeClr val="tx2"/>
          </a:solidFill>
          <a:ln w="9525">
            <a:solidFill>
              <a:schemeClr val="tx1"/>
            </a:solidFill>
            <a:round/>
            <a:headEnd/>
            <a:tailEnd/>
          </a:ln>
          <a:effectLst>
            <a:outerShdw dist="35921" dir="2700000" algn="ctr" rotWithShape="0">
              <a:schemeClr val="bg2"/>
            </a:outerShdw>
          </a:effectLst>
        </p:spPr>
        <p:txBody>
          <a:bodyPr lIns="90000" tIns="46800" rIns="90000" bIns="46800" anchor="ctr"/>
          <a:lstStyle/>
          <a:p>
            <a:pPr algn="ctr"/>
            <a:r>
              <a:rPr lang="en-US" sz="2000" dirty="0">
                <a:solidFill>
                  <a:schemeClr val="accent1"/>
                </a:solidFill>
              </a:rPr>
              <a:t>FSL</a:t>
            </a:r>
          </a:p>
        </p:txBody>
      </p:sp>
      <p:sp>
        <p:nvSpPr>
          <p:cNvPr id="25" name="AutoShape 16">
            <a:extLst>
              <a:ext uri="{FF2B5EF4-FFF2-40B4-BE49-F238E27FC236}">
                <a16:creationId xmlns:a16="http://schemas.microsoft.com/office/drawing/2014/main" id="{2030604F-8F45-4C4F-A7DA-08E4CACAC69C}"/>
              </a:ext>
            </a:extLst>
          </p:cNvPr>
          <p:cNvSpPr>
            <a:spLocks noChangeArrowheads="1"/>
          </p:cNvSpPr>
          <p:nvPr/>
        </p:nvSpPr>
        <p:spPr bwMode="auto">
          <a:xfrm>
            <a:off x="6590031" y="2455623"/>
            <a:ext cx="1831690" cy="457200"/>
          </a:xfrm>
          <a:prstGeom prst="roundRect">
            <a:avLst>
              <a:gd name="adj" fmla="val 16667"/>
            </a:avLst>
          </a:prstGeom>
          <a:solidFill>
            <a:schemeClr val="tx2"/>
          </a:solidFill>
          <a:ln w="9525">
            <a:solidFill>
              <a:schemeClr val="tx1"/>
            </a:solidFill>
            <a:round/>
            <a:headEnd/>
            <a:tailEnd/>
          </a:ln>
          <a:effectLst>
            <a:outerShdw dist="35921" dir="2700000" algn="ctr" rotWithShape="0">
              <a:schemeClr val="bg2"/>
            </a:outerShdw>
          </a:effectLst>
        </p:spPr>
        <p:txBody>
          <a:bodyPr lIns="90000" tIns="46800" rIns="90000" bIns="46800" anchor="ctr"/>
          <a:lstStyle/>
          <a:p>
            <a:pPr algn="ctr"/>
            <a:r>
              <a:rPr lang="en-US" sz="2000" dirty="0">
                <a:solidFill>
                  <a:schemeClr val="accent1"/>
                </a:solidFill>
                <a:cs typeface="Arial"/>
              </a:rPr>
              <a:t>CRI</a:t>
            </a:r>
          </a:p>
        </p:txBody>
      </p:sp>
      <p:sp>
        <p:nvSpPr>
          <p:cNvPr id="26" name="AutoShape 16">
            <a:extLst>
              <a:ext uri="{FF2B5EF4-FFF2-40B4-BE49-F238E27FC236}">
                <a16:creationId xmlns:a16="http://schemas.microsoft.com/office/drawing/2014/main" id="{932CCB1F-6AD6-D340-B394-0C27EBEFB1C7}"/>
              </a:ext>
            </a:extLst>
          </p:cNvPr>
          <p:cNvSpPr>
            <a:spLocks noChangeArrowheads="1"/>
          </p:cNvSpPr>
          <p:nvPr/>
        </p:nvSpPr>
        <p:spPr bwMode="auto">
          <a:xfrm>
            <a:off x="3514868" y="3293028"/>
            <a:ext cx="1831690" cy="457200"/>
          </a:xfrm>
          <a:prstGeom prst="roundRect">
            <a:avLst>
              <a:gd name="adj" fmla="val 16667"/>
            </a:avLst>
          </a:prstGeom>
          <a:solidFill>
            <a:schemeClr val="tx2"/>
          </a:solidFill>
          <a:ln w="9525">
            <a:solidFill>
              <a:schemeClr val="tx1"/>
            </a:solidFill>
            <a:round/>
            <a:headEnd/>
            <a:tailEnd/>
          </a:ln>
          <a:effectLst>
            <a:outerShdw dist="35921" dir="2700000" algn="ctr" rotWithShape="0">
              <a:schemeClr val="bg2"/>
            </a:outerShdw>
          </a:effectLst>
        </p:spPr>
        <p:txBody>
          <a:bodyPr lIns="90000" tIns="46800" rIns="90000" bIns="46800" anchor="ctr"/>
          <a:lstStyle/>
          <a:p>
            <a:pPr algn="ctr"/>
            <a:r>
              <a:rPr lang="en-US" sz="2000" dirty="0">
                <a:solidFill>
                  <a:schemeClr val="accent1"/>
                </a:solidFill>
              </a:rPr>
              <a:t>WASH</a:t>
            </a:r>
          </a:p>
        </p:txBody>
      </p:sp>
    </p:spTree>
    <p:extLst>
      <p:ext uri="{BB962C8B-B14F-4D97-AF65-F5344CB8AC3E}">
        <p14:creationId xmlns:p14="http://schemas.microsoft.com/office/powerpoint/2010/main" val="1772955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8F7FC-6BC5-9042-8A5B-3F3F80E4AB2C}"/>
              </a:ext>
            </a:extLst>
          </p:cNvPr>
          <p:cNvSpPr>
            <a:spLocks noGrp="1"/>
          </p:cNvSpPr>
          <p:nvPr>
            <p:ph type="title"/>
          </p:nvPr>
        </p:nvSpPr>
        <p:spPr>
          <a:xfrm>
            <a:off x="209034" y="204348"/>
            <a:ext cx="8713090" cy="968351"/>
          </a:xfrm>
        </p:spPr>
        <p:txBody>
          <a:bodyPr/>
          <a:lstStyle/>
          <a:p>
            <a:r>
              <a:rPr lang="en-AU" dirty="0"/>
              <a:t>Non-technical supportive actions</a:t>
            </a:r>
            <a:endParaRPr lang="en-US" dirty="0"/>
          </a:p>
        </p:txBody>
      </p:sp>
      <p:sp>
        <p:nvSpPr>
          <p:cNvPr id="3" name="Content Placeholder 2">
            <a:extLst>
              <a:ext uri="{FF2B5EF4-FFF2-40B4-BE49-F238E27FC236}">
                <a16:creationId xmlns:a16="http://schemas.microsoft.com/office/drawing/2014/main" id="{AFD56612-16B2-B149-B264-E18C12C4A4E5}"/>
              </a:ext>
            </a:extLst>
          </p:cNvPr>
          <p:cNvSpPr>
            <a:spLocks noGrp="1"/>
          </p:cNvSpPr>
          <p:nvPr>
            <p:ph idx="1"/>
          </p:nvPr>
        </p:nvSpPr>
        <p:spPr>
          <a:xfrm>
            <a:off x="131978" y="1367820"/>
            <a:ext cx="8713090" cy="2528984"/>
          </a:xfrm>
        </p:spPr>
        <p:txBody>
          <a:bodyPr vert="horz" lIns="91440" tIns="45720" rIns="91440" bIns="0" rtlCol="0" anchor="t">
            <a:normAutofit fontScale="92500"/>
          </a:bodyPr>
          <a:lstStyle/>
          <a:p>
            <a:pPr marL="0" indent="0">
              <a:spcAft>
                <a:spcPts val="1800"/>
              </a:spcAft>
              <a:buNone/>
            </a:pPr>
            <a:r>
              <a:rPr lang="en-US" dirty="0"/>
              <a:t>Disseminate </a:t>
            </a:r>
            <a:r>
              <a:rPr lang="en-US" dirty="0" err="1"/>
              <a:t>standardised</a:t>
            </a:r>
            <a:r>
              <a:rPr lang="en-US" dirty="0"/>
              <a:t>, clear and accurate messages on IYCF-E</a:t>
            </a:r>
            <a:endParaRPr lang="en-US"/>
          </a:p>
          <a:p>
            <a:pPr marL="0" indent="0" algn="ctr">
              <a:buNone/>
            </a:pPr>
            <a:r>
              <a:rPr lang="en-US" i="1" dirty="0"/>
              <a:t>The </a:t>
            </a:r>
            <a:r>
              <a:rPr lang="en-US" i="1" dirty="0">
                <a:solidFill>
                  <a:schemeClr val="bg2"/>
                </a:solidFill>
              </a:rPr>
              <a:t>right message</a:t>
            </a:r>
            <a:r>
              <a:rPr lang="en-US" i="1" dirty="0"/>
              <a:t>, </a:t>
            </a:r>
            <a:endParaRPr lang="en-US" i="1" dirty="0">
              <a:cs typeface="Arial"/>
            </a:endParaRPr>
          </a:p>
          <a:p>
            <a:pPr marL="0" indent="0" algn="ctr">
              <a:buNone/>
            </a:pPr>
            <a:r>
              <a:rPr lang="en-US" i="1" dirty="0"/>
              <a:t>at the </a:t>
            </a:r>
            <a:r>
              <a:rPr lang="en-US" i="1" dirty="0">
                <a:solidFill>
                  <a:schemeClr val="bg2"/>
                </a:solidFill>
              </a:rPr>
              <a:t>right time</a:t>
            </a:r>
            <a:r>
              <a:rPr lang="en-US" i="1" dirty="0"/>
              <a:t>, </a:t>
            </a:r>
            <a:endParaRPr lang="en-US" i="1" dirty="0">
              <a:cs typeface="Arial"/>
            </a:endParaRPr>
          </a:p>
          <a:p>
            <a:pPr marL="0" indent="0" algn="ctr">
              <a:buNone/>
            </a:pPr>
            <a:r>
              <a:rPr lang="en-US" i="1" dirty="0"/>
              <a:t>from the </a:t>
            </a:r>
            <a:r>
              <a:rPr lang="en-US" i="1" dirty="0">
                <a:solidFill>
                  <a:schemeClr val="bg2"/>
                </a:solidFill>
              </a:rPr>
              <a:t>right person</a:t>
            </a:r>
            <a:r>
              <a:rPr lang="en-US" i="1" dirty="0"/>
              <a:t>,</a:t>
            </a:r>
            <a:endParaRPr lang="en-US" i="1" dirty="0">
              <a:cs typeface="Arial"/>
            </a:endParaRPr>
          </a:p>
          <a:p>
            <a:pPr marL="0" indent="0" algn="ctr">
              <a:buNone/>
            </a:pPr>
            <a:r>
              <a:rPr lang="en-US" i="1" dirty="0"/>
              <a:t>to the </a:t>
            </a:r>
            <a:r>
              <a:rPr lang="en-US" i="1" dirty="0">
                <a:solidFill>
                  <a:schemeClr val="bg2"/>
                </a:solidFill>
              </a:rPr>
              <a:t>right person</a:t>
            </a:r>
            <a:endParaRPr lang="en-US" i="1" dirty="0">
              <a:solidFill>
                <a:schemeClr val="bg2"/>
              </a:solidFill>
              <a:cs typeface="Arial"/>
            </a:endParaRPr>
          </a:p>
        </p:txBody>
      </p:sp>
      <p:sp>
        <p:nvSpPr>
          <p:cNvPr id="5" name="Footer Placeholder 4">
            <a:extLst>
              <a:ext uri="{FF2B5EF4-FFF2-40B4-BE49-F238E27FC236}">
                <a16:creationId xmlns:a16="http://schemas.microsoft.com/office/drawing/2014/main" id="{E10D024B-C8F5-1346-B7CD-6D98E2B023D9}"/>
              </a:ext>
            </a:extLst>
          </p:cNvPr>
          <p:cNvSpPr>
            <a:spLocks noGrp="1"/>
          </p:cNvSpPr>
          <p:nvPr>
            <p:ph type="ftr" sz="quarter" idx="11"/>
          </p:nvPr>
        </p:nvSpPr>
        <p:spPr>
          <a:xfrm>
            <a:off x="209034" y="4594235"/>
            <a:ext cx="4221550" cy="227697"/>
          </a:xfrm>
        </p:spPr>
        <p:txBody>
          <a:bodyPr/>
          <a:lstStyle/>
          <a:p>
            <a:r>
              <a:rPr lang="en-US"/>
              <a:t>Considerations for Refugee Nutrition</a:t>
            </a:r>
            <a:endParaRPr lang="en-US" dirty="0"/>
          </a:p>
        </p:txBody>
      </p:sp>
    </p:spTree>
    <p:extLst>
      <p:ext uri="{BB962C8B-B14F-4D97-AF65-F5344CB8AC3E}">
        <p14:creationId xmlns:p14="http://schemas.microsoft.com/office/powerpoint/2010/main" val="131390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DC0F53-0566-0B45-B12E-1B5C31966692}"/>
              </a:ext>
            </a:extLst>
          </p:cNvPr>
          <p:cNvSpPr>
            <a:spLocks noGrp="1"/>
          </p:cNvSpPr>
          <p:nvPr>
            <p:ph type="title"/>
          </p:nvPr>
        </p:nvSpPr>
        <p:spPr>
          <a:xfrm>
            <a:off x="209034" y="204348"/>
            <a:ext cx="8713090" cy="968351"/>
          </a:xfrm>
        </p:spPr>
        <p:txBody>
          <a:bodyPr/>
          <a:lstStyle/>
          <a:p>
            <a:r>
              <a:rPr lang="en-US" altLang="en-US" dirty="0"/>
              <a:t>SESSION OBJECTIVES</a:t>
            </a:r>
            <a:endParaRPr lang="en-US" dirty="0"/>
          </a:p>
        </p:txBody>
      </p:sp>
      <p:sp>
        <p:nvSpPr>
          <p:cNvPr id="5" name="Content Placeholder 4">
            <a:extLst>
              <a:ext uri="{FF2B5EF4-FFF2-40B4-BE49-F238E27FC236}">
                <a16:creationId xmlns:a16="http://schemas.microsoft.com/office/drawing/2014/main" id="{0DA80936-8B2F-B446-81F0-33233908E73A}"/>
              </a:ext>
            </a:extLst>
          </p:cNvPr>
          <p:cNvSpPr>
            <a:spLocks noGrp="1"/>
          </p:cNvSpPr>
          <p:nvPr>
            <p:ph idx="1"/>
          </p:nvPr>
        </p:nvSpPr>
        <p:spPr>
          <a:xfrm>
            <a:off x="209034" y="1299104"/>
            <a:ext cx="8713090" cy="3021510"/>
          </a:xfrm>
        </p:spPr>
        <p:txBody>
          <a:bodyPr/>
          <a:lstStyle/>
          <a:p>
            <a:r>
              <a:rPr lang="en-GB" altLang="en-US" dirty="0"/>
              <a:t>By the end of this session, you will be able to:</a:t>
            </a:r>
          </a:p>
          <a:p>
            <a:pPr lvl="1"/>
            <a:r>
              <a:rPr lang="en-GB" altLang="en-US" dirty="0"/>
              <a:t>Describe the nutrition risks that refugees may face</a:t>
            </a:r>
          </a:p>
          <a:p>
            <a:pPr lvl="1"/>
            <a:r>
              <a:rPr lang="en-GB" altLang="en-US" dirty="0"/>
              <a:t>List the key components of nutrition needs assessment within a refugee emergency</a:t>
            </a:r>
          </a:p>
          <a:p>
            <a:pPr lvl="1"/>
            <a:r>
              <a:rPr lang="en-US" altLang="en-US" dirty="0"/>
              <a:t>Recognize key IYCF actions within a refugee response and the role that you and other sectors can play</a:t>
            </a:r>
            <a:endParaRPr lang="en-GB" altLang="en-US" dirty="0"/>
          </a:p>
          <a:p>
            <a:endParaRPr lang="en-US" dirty="0"/>
          </a:p>
        </p:txBody>
      </p:sp>
      <p:sp>
        <p:nvSpPr>
          <p:cNvPr id="2" name="Footer Placeholder 1">
            <a:extLst>
              <a:ext uri="{FF2B5EF4-FFF2-40B4-BE49-F238E27FC236}">
                <a16:creationId xmlns:a16="http://schemas.microsoft.com/office/drawing/2014/main" id="{9749D58A-0886-AC46-912D-0C3ED7B95E6A}"/>
              </a:ext>
            </a:extLst>
          </p:cNvPr>
          <p:cNvSpPr>
            <a:spLocks noGrp="1"/>
          </p:cNvSpPr>
          <p:nvPr>
            <p:ph type="ftr" sz="quarter" idx="11"/>
          </p:nvPr>
        </p:nvSpPr>
        <p:spPr>
          <a:xfrm>
            <a:off x="209034" y="4594235"/>
            <a:ext cx="4221550" cy="227697"/>
          </a:xfrm>
        </p:spPr>
        <p:txBody>
          <a:bodyPr/>
          <a:lstStyle/>
          <a:p>
            <a:r>
              <a:rPr lang="en-US"/>
              <a:t>Considerations for Refugee Nutrition</a:t>
            </a:r>
            <a:endParaRPr lang="en-US" dirty="0"/>
          </a:p>
        </p:txBody>
      </p:sp>
    </p:spTree>
    <p:extLst>
      <p:ext uri="{BB962C8B-B14F-4D97-AF65-F5344CB8AC3E}">
        <p14:creationId xmlns:p14="http://schemas.microsoft.com/office/powerpoint/2010/main" val="683330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B76D546-06F6-1348-9ECE-80B1C4478F46}"/>
              </a:ext>
            </a:extLst>
          </p:cNvPr>
          <p:cNvSpPr>
            <a:spLocks noGrp="1"/>
          </p:cNvSpPr>
          <p:nvPr>
            <p:ph type="title"/>
          </p:nvPr>
        </p:nvSpPr>
        <p:spPr>
          <a:xfrm>
            <a:off x="209034" y="204348"/>
            <a:ext cx="8713090" cy="968351"/>
          </a:xfrm>
        </p:spPr>
        <p:txBody>
          <a:bodyPr>
            <a:normAutofit fontScale="90000"/>
          </a:bodyPr>
          <a:lstStyle/>
          <a:p>
            <a:r>
              <a:rPr lang="en-GB" dirty="0"/>
              <a:t>IYCF Framework: A Multi-Sectoral Framework for Action by UNHCR and Save the Children</a:t>
            </a:r>
            <a:endParaRPr lang="en-US" dirty="0"/>
          </a:p>
        </p:txBody>
      </p:sp>
      <p:pic>
        <p:nvPicPr>
          <p:cNvPr id="10" name="Content Placeholder 9">
            <a:extLst>
              <a:ext uri="{FF2B5EF4-FFF2-40B4-BE49-F238E27FC236}">
                <a16:creationId xmlns:a16="http://schemas.microsoft.com/office/drawing/2014/main" id="{D06EC9C4-1ADA-5F44-B9C4-9440C94BE2B7}"/>
              </a:ext>
            </a:extLst>
          </p:cNvPr>
          <p:cNvPicPr>
            <a:picLocks noGrp="1" noChangeAspect="1"/>
          </p:cNvPicPr>
          <p:nvPr>
            <p:ph idx="1"/>
          </p:nvPr>
        </p:nvPicPr>
        <p:blipFill>
          <a:blip r:embed="rId3"/>
          <a:stretch>
            <a:fillRect/>
          </a:stretch>
        </p:blipFill>
        <p:spPr>
          <a:xfrm>
            <a:off x="2180403" y="1298575"/>
            <a:ext cx="4770493" cy="3022600"/>
          </a:xfr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Footer Placeholder 1">
            <a:extLst>
              <a:ext uri="{FF2B5EF4-FFF2-40B4-BE49-F238E27FC236}">
                <a16:creationId xmlns:a16="http://schemas.microsoft.com/office/drawing/2014/main" id="{9AC35003-2D7D-1E47-ABB5-82060EBA800F}"/>
              </a:ext>
            </a:extLst>
          </p:cNvPr>
          <p:cNvSpPr>
            <a:spLocks noGrp="1"/>
          </p:cNvSpPr>
          <p:nvPr>
            <p:ph type="ftr" sz="quarter" idx="11"/>
          </p:nvPr>
        </p:nvSpPr>
        <p:spPr>
          <a:xfrm>
            <a:off x="209034" y="4594235"/>
            <a:ext cx="4221550" cy="227697"/>
          </a:xfrm>
        </p:spPr>
        <p:txBody>
          <a:bodyPr/>
          <a:lstStyle/>
          <a:p>
            <a:r>
              <a:rPr lang="en-US"/>
              <a:t>Considerations for Refugee Nutrition</a:t>
            </a:r>
            <a:endParaRPr lang="en-US" dirty="0"/>
          </a:p>
        </p:txBody>
      </p:sp>
    </p:spTree>
    <p:extLst>
      <p:ext uri="{BB962C8B-B14F-4D97-AF65-F5344CB8AC3E}">
        <p14:creationId xmlns:p14="http://schemas.microsoft.com/office/powerpoint/2010/main" val="3355005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7A2D2D-6DA9-F843-AEFC-95B9A9626B2F}"/>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2829373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34" y="204348"/>
            <a:ext cx="8713090" cy="968351"/>
          </a:xfrm>
        </p:spPr>
        <p:txBody>
          <a:bodyPr/>
          <a:lstStyle/>
          <a:p>
            <a:r>
              <a:rPr lang="en-US" dirty="0"/>
              <a:t>Refugees—How many people are affected?</a:t>
            </a:r>
            <a:endParaRPr lang="en-GB" dirty="0"/>
          </a:p>
        </p:txBody>
      </p:sp>
      <p:pic>
        <p:nvPicPr>
          <p:cNvPr id="4" name="Content Placeholder 3" descr="Timeline&#10;&#10;Description automatically generated">
            <a:extLst>
              <a:ext uri="{FF2B5EF4-FFF2-40B4-BE49-F238E27FC236}">
                <a16:creationId xmlns:a16="http://schemas.microsoft.com/office/drawing/2014/main" id="{FCB371D7-6310-0041-9C78-031DD40ED5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0431" y="963600"/>
            <a:ext cx="6663139" cy="3357575"/>
          </a:xfrm>
        </p:spPr>
      </p:pic>
      <p:sp>
        <p:nvSpPr>
          <p:cNvPr id="3" name="Footer Placeholder 2">
            <a:extLst>
              <a:ext uri="{FF2B5EF4-FFF2-40B4-BE49-F238E27FC236}">
                <a16:creationId xmlns:a16="http://schemas.microsoft.com/office/drawing/2014/main" id="{0021F46C-54D1-E144-9352-AC2B3144BFB0}"/>
              </a:ext>
            </a:extLst>
          </p:cNvPr>
          <p:cNvSpPr>
            <a:spLocks noGrp="1"/>
          </p:cNvSpPr>
          <p:nvPr>
            <p:ph type="ftr" sz="quarter" idx="11"/>
          </p:nvPr>
        </p:nvSpPr>
        <p:spPr>
          <a:xfrm>
            <a:off x="209034" y="4594235"/>
            <a:ext cx="4221550" cy="227697"/>
          </a:xfrm>
        </p:spPr>
        <p:txBody>
          <a:bodyPr/>
          <a:lstStyle/>
          <a:p>
            <a:r>
              <a:rPr lang="en-US"/>
              <a:t>Considerations for Refugee Nutrition</a:t>
            </a:r>
            <a:endParaRPr lang="en-US" dirty="0"/>
          </a:p>
        </p:txBody>
      </p:sp>
    </p:spTree>
    <p:extLst>
      <p:ext uri="{BB962C8B-B14F-4D97-AF65-F5344CB8AC3E}">
        <p14:creationId xmlns:p14="http://schemas.microsoft.com/office/powerpoint/2010/main" val="1869023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2C3CDE-C13E-1F43-B106-29A3BE866B5F}"/>
              </a:ext>
            </a:extLst>
          </p:cNvPr>
          <p:cNvSpPr>
            <a:spLocks noGrp="1"/>
          </p:cNvSpPr>
          <p:nvPr>
            <p:ph type="title"/>
          </p:nvPr>
        </p:nvSpPr>
        <p:spPr>
          <a:xfrm>
            <a:off x="209034" y="204348"/>
            <a:ext cx="8713090" cy="968351"/>
          </a:xfrm>
        </p:spPr>
        <p:txBody>
          <a:bodyPr>
            <a:normAutofit/>
          </a:bodyPr>
          <a:lstStyle/>
          <a:p>
            <a:r>
              <a:rPr lang="en-US" dirty="0"/>
              <a:t>Why focus on nutrition for refugees?</a:t>
            </a:r>
          </a:p>
        </p:txBody>
      </p:sp>
      <p:sp>
        <p:nvSpPr>
          <p:cNvPr id="6" name="Content Placeholder 5">
            <a:extLst>
              <a:ext uri="{FF2B5EF4-FFF2-40B4-BE49-F238E27FC236}">
                <a16:creationId xmlns:a16="http://schemas.microsoft.com/office/drawing/2014/main" id="{9C5864F2-65A5-2247-8341-AF9C2E0095F4}"/>
              </a:ext>
            </a:extLst>
          </p:cNvPr>
          <p:cNvSpPr>
            <a:spLocks noGrp="1"/>
          </p:cNvSpPr>
          <p:nvPr>
            <p:ph idx="1"/>
          </p:nvPr>
        </p:nvSpPr>
        <p:spPr>
          <a:xfrm>
            <a:off x="209550" y="1298575"/>
            <a:ext cx="2866159" cy="3022600"/>
          </a:xfrm>
        </p:spPr>
        <p:txBody>
          <a:bodyPr/>
          <a:lstStyle/>
          <a:p>
            <a:r>
              <a:rPr lang="en-US" dirty="0"/>
              <a:t>How do you think a refugee’s nutrition might be affected by their situation?</a:t>
            </a:r>
          </a:p>
        </p:txBody>
      </p:sp>
      <p:sp>
        <p:nvSpPr>
          <p:cNvPr id="2" name="Footer Placeholder 1">
            <a:extLst>
              <a:ext uri="{FF2B5EF4-FFF2-40B4-BE49-F238E27FC236}">
                <a16:creationId xmlns:a16="http://schemas.microsoft.com/office/drawing/2014/main" id="{165A2A23-9F8C-3C4E-A0B8-08415AB30442}"/>
              </a:ext>
            </a:extLst>
          </p:cNvPr>
          <p:cNvSpPr>
            <a:spLocks noGrp="1"/>
          </p:cNvSpPr>
          <p:nvPr>
            <p:ph type="ftr" sz="quarter" idx="11"/>
          </p:nvPr>
        </p:nvSpPr>
        <p:spPr>
          <a:xfrm>
            <a:off x="209034" y="4594235"/>
            <a:ext cx="4221550" cy="227697"/>
          </a:xfrm>
        </p:spPr>
        <p:txBody>
          <a:bodyPr/>
          <a:lstStyle/>
          <a:p>
            <a:r>
              <a:rPr lang="en-US"/>
              <a:t>Considerations for Refugee Nutrition</a:t>
            </a:r>
            <a:endParaRPr lang="en-US" dirty="0"/>
          </a:p>
        </p:txBody>
      </p:sp>
      <p:pic>
        <p:nvPicPr>
          <p:cNvPr id="11" name="Picture 14">
            <a:extLst>
              <a:ext uri="{FF2B5EF4-FFF2-40B4-BE49-F238E27FC236}">
                <a16:creationId xmlns:a16="http://schemas.microsoft.com/office/drawing/2014/main" id="{A09E3599-AF9A-224C-BB33-A538D4C5DE29}"/>
              </a:ext>
            </a:extLst>
          </p:cNvPr>
          <p:cNvPicPr>
            <a:picLocks noChangeAspect="1"/>
          </p:cNvPicPr>
          <p:nvPr/>
        </p:nvPicPr>
        <p:blipFill rotWithShape="1">
          <a:blip r:embed="rId3">
            <a:extLst>
              <a:ext uri="{28A0092B-C50C-407E-A947-70E740481C1C}">
                <a14:useLocalDpi xmlns:a14="http://schemas.microsoft.com/office/drawing/2010/main"/>
              </a:ext>
            </a:extLst>
          </a:blip>
          <a:srcRect b="17271"/>
          <a:stretch/>
        </p:blipFill>
        <p:spPr bwMode="auto">
          <a:xfrm>
            <a:off x="3263805" y="1333711"/>
            <a:ext cx="5670645" cy="2952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20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CE7582-1631-7247-80EA-008683925C7F}"/>
              </a:ext>
            </a:extLst>
          </p:cNvPr>
          <p:cNvSpPr>
            <a:spLocks noGrp="1"/>
          </p:cNvSpPr>
          <p:nvPr>
            <p:ph type="title"/>
          </p:nvPr>
        </p:nvSpPr>
        <p:spPr>
          <a:xfrm>
            <a:off x="209034" y="204348"/>
            <a:ext cx="8713090" cy="968351"/>
          </a:xfrm>
        </p:spPr>
        <p:txBody>
          <a:bodyPr/>
          <a:lstStyle/>
          <a:p>
            <a:r>
              <a:rPr lang="en-US" dirty="0"/>
              <a:t>Key nutrition risks among refugee populations</a:t>
            </a:r>
          </a:p>
        </p:txBody>
      </p:sp>
      <p:sp>
        <p:nvSpPr>
          <p:cNvPr id="5" name="Content Placeholder 4">
            <a:extLst>
              <a:ext uri="{FF2B5EF4-FFF2-40B4-BE49-F238E27FC236}">
                <a16:creationId xmlns:a16="http://schemas.microsoft.com/office/drawing/2014/main" id="{0B66ABB4-23F3-1242-9A27-C3A31134AB05}"/>
              </a:ext>
            </a:extLst>
          </p:cNvPr>
          <p:cNvSpPr>
            <a:spLocks noGrp="1"/>
          </p:cNvSpPr>
          <p:nvPr>
            <p:ph idx="1"/>
          </p:nvPr>
        </p:nvSpPr>
        <p:spPr>
          <a:xfrm>
            <a:off x="209034" y="1120511"/>
            <a:ext cx="8713090" cy="3407273"/>
          </a:xfrm>
        </p:spPr>
        <p:txBody>
          <a:bodyPr vert="horz" lIns="91440" tIns="45720" rIns="91440" bIns="0" rtlCol="0" anchor="t">
            <a:noAutofit/>
          </a:bodyPr>
          <a:lstStyle/>
          <a:p>
            <a:r>
              <a:rPr lang="en-US" sz="1600" dirty="0"/>
              <a:t>Food insecurity</a:t>
            </a:r>
            <a:endParaRPr lang="en-US" sz="1600" dirty="0">
              <a:cs typeface="Arial"/>
            </a:endParaRPr>
          </a:p>
          <a:p>
            <a:r>
              <a:rPr lang="en-US" sz="1600" dirty="0"/>
              <a:t>Increased prevalence of acute malnutrition, micronutrient deficiencies</a:t>
            </a:r>
            <a:endParaRPr lang="en-US" sz="1600" dirty="0">
              <a:cs typeface="Arial"/>
            </a:endParaRPr>
          </a:p>
          <a:p>
            <a:r>
              <a:rPr lang="en-US" sz="1600" dirty="0"/>
              <a:t>Inadequate clean drinking water</a:t>
            </a:r>
            <a:endParaRPr lang="en-US" sz="1600" dirty="0">
              <a:cs typeface="Arial"/>
            </a:endParaRPr>
          </a:p>
          <a:p>
            <a:r>
              <a:rPr lang="en-US" sz="1600" dirty="0"/>
              <a:t>Trauma—negative impacts on a mother or caregiver’s ability to feed and care for their children</a:t>
            </a:r>
            <a:endParaRPr lang="en-US" sz="1600" dirty="0">
              <a:cs typeface="Arial"/>
            </a:endParaRPr>
          </a:p>
          <a:p>
            <a:r>
              <a:rPr lang="en-US" sz="1600" dirty="0"/>
              <a:t>Separation of mother and baby (impacts on breastfeeding, psychosocial/mental health)</a:t>
            </a:r>
            <a:endParaRPr lang="en-US" sz="1600" dirty="0">
              <a:cs typeface="Arial"/>
            </a:endParaRPr>
          </a:p>
          <a:p>
            <a:r>
              <a:rPr lang="en-US" sz="1600" dirty="0"/>
              <a:t>Often indiscriminate distribution of breast milk substitutes, which interferes with breastfeeding. Breastfeeding is always the first feeding choice for infants, and it is important to protect breastfeeding to 2 years and beyond.</a:t>
            </a:r>
            <a:endParaRPr lang="en-US" sz="1600" dirty="0">
              <a:cs typeface="Arial"/>
            </a:endParaRPr>
          </a:p>
          <a:p>
            <a:r>
              <a:rPr lang="en-US" sz="1600" dirty="0"/>
              <a:t>Often long journeys to get to the camp/final destination—lack of food, water</a:t>
            </a:r>
            <a:endParaRPr lang="en-US" sz="1600" dirty="0">
              <a:cs typeface="Arial"/>
            </a:endParaRPr>
          </a:p>
          <a:p>
            <a:r>
              <a:rPr lang="en-US" sz="1600" dirty="0"/>
              <a:t>Often inadequate access to health and nutrition services</a:t>
            </a:r>
            <a:endParaRPr lang="en-US" sz="1600" dirty="0">
              <a:cs typeface="Arial"/>
            </a:endParaRPr>
          </a:p>
          <a:p>
            <a:r>
              <a:rPr lang="en-US" sz="1600" dirty="0"/>
              <a:t>Safety</a:t>
            </a:r>
            <a:endParaRPr lang="en-US" sz="1600" dirty="0">
              <a:cs typeface="Arial"/>
            </a:endParaRPr>
          </a:p>
        </p:txBody>
      </p:sp>
      <p:sp>
        <p:nvSpPr>
          <p:cNvPr id="2" name="Footer Placeholder 1">
            <a:extLst>
              <a:ext uri="{FF2B5EF4-FFF2-40B4-BE49-F238E27FC236}">
                <a16:creationId xmlns:a16="http://schemas.microsoft.com/office/drawing/2014/main" id="{73C64BB2-155F-E145-9648-1A082FCD8124}"/>
              </a:ext>
            </a:extLst>
          </p:cNvPr>
          <p:cNvSpPr>
            <a:spLocks noGrp="1"/>
          </p:cNvSpPr>
          <p:nvPr>
            <p:ph type="ftr" sz="quarter" idx="11"/>
          </p:nvPr>
        </p:nvSpPr>
        <p:spPr>
          <a:xfrm>
            <a:off x="209034" y="4594235"/>
            <a:ext cx="4221550" cy="227697"/>
          </a:xfrm>
        </p:spPr>
        <p:txBody>
          <a:bodyPr/>
          <a:lstStyle/>
          <a:p>
            <a:r>
              <a:rPr lang="en-US"/>
              <a:t>Considerations for Refugee Nutrition</a:t>
            </a:r>
            <a:endParaRPr lang="en-US" dirty="0"/>
          </a:p>
        </p:txBody>
      </p:sp>
    </p:spTree>
    <p:extLst>
      <p:ext uri="{BB962C8B-B14F-4D97-AF65-F5344CB8AC3E}">
        <p14:creationId xmlns:p14="http://schemas.microsoft.com/office/powerpoint/2010/main" val="2369869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6B310F-517C-8544-866A-9DE4C85F50CF}"/>
              </a:ext>
            </a:extLst>
          </p:cNvPr>
          <p:cNvSpPr>
            <a:spLocks noGrp="1"/>
          </p:cNvSpPr>
          <p:nvPr>
            <p:ph type="title"/>
          </p:nvPr>
        </p:nvSpPr>
        <p:spPr>
          <a:xfrm>
            <a:off x="209034" y="204348"/>
            <a:ext cx="8713090" cy="968351"/>
          </a:xfrm>
        </p:spPr>
        <p:txBody>
          <a:bodyPr/>
          <a:lstStyle/>
          <a:p>
            <a:r>
              <a:rPr lang="en-US" dirty="0"/>
              <a:t>Overview—Aim of nutrition response in refugee emergencies</a:t>
            </a:r>
          </a:p>
        </p:txBody>
      </p:sp>
      <p:sp>
        <p:nvSpPr>
          <p:cNvPr id="6" name="Content Placeholder 5">
            <a:extLst>
              <a:ext uri="{FF2B5EF4-FFF2-40B4-BE49-F238E27FC236}">
                <a16:creationId xmlns:a16="http://schemas.microsoft.com/office/drawing/2014/main" id="{36EF8DB0-3505-0B49-BF04-091C28E8F49C}"/>
              </a:ext>
            </a:extLst>
          </p:cNvPr>
          <p:cNvSpPr>
            <a:spLocks noGrp="1"/>
          </p:cNvSpPr>
          <p:nvPr>
            <p:ph idx="1"/>
          </p:nvPr>
        </p:nvSpPr>
        <p:spPr>
          <a:xfrm>
            <a:off x="209034" y="1791629"/>
            <a:ext cx="8713090" cy="2528984"/>
          </a:xfrm>
        </p:spPr>
        <p:txBody>
          <a:bodyPr>
            <a:normAutofit fontScale="92500" lnSpcReduction="20000"/>
          </a:bodyPr>
          <a:lstStyle/>
          <a:p>
            <a:r>
              <a:rPr lang="en-US" dirty="0"/>
              <a:t>A person’s nutritional status is impacted by: </a:t>
            </a:r>
          </a:p>
          <a:p>
            <a:r>
              <a:rPr lang="en-US" dirty="0"/>
              <a:t>Their environment, </a:t>
            </a:r>
          </a:p>
          <a:p>
            <a:r>
              <a:rPr lang="en-US" dirty="0"/>
              <a:t>water sanitation and hygiene (WASH), </a:t>
            </a:r>
          </a:p>
          <a:p>
            <a:r>
              <a:rPr lang="en-US" dirty="0"/>
              <a:t>access to health services, </a:t>
            </a:r>
          </a:p>
          <a:p>
            <a:r>
              <a:rPr lang="en-US" dirty="0"/>
              <a:t>food and nutrition security and care, and </a:t>
            </a:r>
          </a:p>
          <a:p>
            <a:r>
              <a:rPr lang="en-US" dirty="0"/>
              <a:t>shelter</a:t>
            </a:r>
          </a:p>
          <a:p>
            <a:r>
              <a:rPr lang="en-US" dirty="0"/>
              <a:t>Where these are inadequate, risk of malnutrition increases.</a:t>
            </a:r>
          </a:p>
          <a:p>
            <a:endParaRPr lang="en-US" dirty="0"/>
          </a:p>
        </p:txBody>
      </p:sp>
      <p:sp>
        <p:nvSpPr>
          <p:cNvPr id="2" name="Footer Placeholder 1">
            <a:extLst>
              <a:ext uri="{FF2B5EF4-FFF2-40B4-BE49-F238E27FC236}">
                <a16:creationId xmlns:a16="http://schemas.microsoft.com/office/drawing/2014/main" id="{669E57B1-F7FC-AF42-8DF1-37A1D6A16A64}"/>
              </a:ext>
            </a:extLst>
          </p:cNvPr>
          <p:cNvSpPr>
            <a:spLocks noGrp="1"/>
          </p:cNvSpPr>
          <p:nvPr>
            <p:ph type="ftr" sz="quarter" idx="11"/>
          </p:nvPr>
        </p:nvSpPr>
        <p:spPr>
          <a:xfrm>
            <a:off x="209034" y="4594235"/>
            <a:ext cx="4221550" cy="227697"/>
          </a:xfrm>
        </p:spPr>
        <p:txBody>
          <a:bodyPr/>
          <a:lstStyle/>
          <a:p>
            <a:r>
              <a:rPr lang="en-US"/>
              <a:t>Considerations for Refugee Nutrition</a:t>
            </a:r>
            <a:endParaRPr lang="en-US" dirty="0"/>
          </a:p>
        </p:txBody>
      </p:sp>
      <p:sp>
        <p:nvSpPr>
          <p:cNvPr id="7" name="Subtitle 6">
            <a:extLst>
              <a:ext uri="{FF2B5EF4-FFF2-40B4-BE49-F238E27FC236}">
                <a16:creationId xmlns:a16="http://schemas.microsoft.com/office/drawing/2014/main" id="{D59E7A55-D1DA-4B49-ABF6-C3AC11404ABE}"/>
              </a:ext>
            </a:extLst>
          </p:cNvPr>
          <p:cNvSpPr>
            <a:spLocks noGrp="1"/>
          </p:cNvSpPr>
          <p:nvPr>
            <p:ph type="subTitle" idx="13"/>
          </p:nvPr>
        </p:nvSpPr>
        <p:spPr>
          <a:xfrm>
            <a:off x="209034" y="1205606"/>
            <a:ext cx="8713090" cy="553116"/>
          </a:xfrm>
        </p:spPr>
        <p:txBody>
          <a:bodyPr>
            <a:normAutofit fontScale="70000" lnSpcReduction="20000"/>
          </a:bodyPr>
          <a:lstStyle/>
          <a:p>
            <a:r>
              <a:rPr lang="en-US" dirty="0"/>
              <a:t>Aim: to improve the immediate food security and nutritional well-being of refugees, mainly by tackling the immediate and underlying causes of malnutrition. </a:t>
            </a:r>
          </a:p>
        </p:txBody>
      </p:sp>
    </p:spTree>
    <p:extLst>
      <p:ext uri="{BB962C8B-B14F-4D97-AF65-F5344CB8AC3E}">
        <p14:creationId xmlns:p14="http://schemas.microsoft.com/office/powerpoint/2010/main" val="2023420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3ECD4E-26B4-8E4E-94E0-52FBA26D4D0A}"/>
              </a:ext>
            </a:extLst>
          </p:cNvPr>
          <p:cNvSpPr>
            <a:spLocks noGrp="1"/>
          </p:cNvSpPr>
          <p:nvPr>
            <p:ph type="title"/>
          </p:nvPr>
        </p:nvSpPr>
        <p:spPr>
          <a:xfrm>
            <a:off x="209034" y="204348"/>
            <a:ext cx="8713090" cy="968351"/>
          </a:xfrm>
        </p:spPr>
        <p:txBody>
          <a:bodyPr/>
          <a:lstStyle/>
          <a:p>
            <a:r>
              <a:rPr lang="en-US" dirty="0"/>
              <a:t>Nutrition objectives in refugee populations</a:t>
            </a:r>
          </a:p>
        </p:txBody>
      </p:sp>
      <p:sp>
        <p:nvSpPr>
          <p:cNvPr id="5" name="Content Placeholder 4">
            <a:extLst>
              <a:ext uri="{FF2B5EF4-FFF2-40B4-BE49-F238E27FC236}">
                <a16:creationId xmlns:a16="http://schemas.microsoft.com/office/drawing/2014/main" id="{0012F232-97E5-D04F-BCEB-389EA3C77CC2}"/>
              </a:ext>
            </a:extLst>
          </p:cNvPr>
          <p:cNvSpPr>
            <a:spLocks noGrp="1"/>
          </p:cNvSpPr>
          <p:nvPr>
            <p:ph idx="1"/>
          </p:nvPr>
        </p:nvSpPr>
        <p:spPr>
          <a:xfrm>
            <a:off x="209034" y="1299104"/>
            <a:ext cx="8713090" cy="3021510"/>
          </a:xfrm>
        </p:spPr>
        <p:txBody>
          <a:bodyPr>
            <a:normAutofit fontScale="85000" lnSpcReduction="10000"/>
          </a:bodyPr>
          <a:lstStyle/>
          <a:p>
            <a:r>
              <a:rPr lang="en-US" dirty="0"/>
              <a:t>Ensure access at all times to safe and nutritious food, sufficient to maintain a healthy and active life.</a:t>
            </a:r>
          </a:p>
          <a:p>
            <a:r>
              <a:rPr lang="en-US" dirty="0"/>
              <a:t>Respect the right to food and the right to health. </a:t>
            </a:r>
          </a:p>
          <a:p>
            <a:r>
              <a:rPr lang="en-US" dirty="0"/>
              <a:t>Ensure that refugees receive appropriate treatment for moderate acute malnutrition (MAM) and severe acute malnutrition (SAM). </a:t>
            </a:r>
          </a:p>
          <a:p>
            <a:r>
              <a:rPr lang="en-US" dirty="0"/>
              <a:t>Protect, promote, and support breastfeeding </a:t>
            </a:r>
          </a:p>
          <a:p>
            <a:r>
              <a:rPr lang="en-US" dirty="0"/>
              <a:t>Ensure access to adequate complementary feeding for children 6-23 months </a:t>
            </a:r>
          </a:p>
          <a:p>
            <a:r>
              <a:rPr lang="en-US" dirty="0"/>
              <a:t>For the non-breastfed infant &lt;6 months, ensure access to safe BMS</a:t>
            </a:r>
          </a:p>
        </p:txBody>
      </p:sp>
      <p:sp>
        <p:nvSpPr>
          <p:cNvPr id="2" name="Footer Placeholder 1">
            <a:extLst>
              <a:ext uri="{FF2B5EF4-FFF2-40B4-BE49-F238E27FC236}">
                <a16:creationId xmlns:a16="http://schemas.microsoft.com/office/drawing/2014/main" id="{DCED71CE-A9DF-7E42-93F6-CCFDCB288498}"/>
              </a:ext>
            </a:extLst>
          </p:cNvPr>
          <p:cNvSpPr>
            <a:spLocks noGrp="1"/>
          </p:cNvSpPr>
          <p:nvPr>
            <p:ph type="ftr" sz="quarter" idx="11"/>
          </p:nvPr>
        </p:nvSpPr>
        <p:spPr>
          <a:xfrm>
            <a:off x="209034" y="4594235"/>
            <a:ext cx="4221550" cy="227697"/>
          </a:xfrm>
        </p:spPr>
        <p:txBody>
          <a:bodyPr/>
          <a:lstStyle/>
          <a:p>
            <a:r>
              <a:rPr lang="en-US"/>
              <a:t>Considerations for Refugee Nutrition</a:t>
            </a:r>
            <a:endParaRPr lang="en-US" dirty="0"/>
          </a:p>
        </p:txBody>
      </p:sp>
    </p:spTree>
    <p:extLst>
      <p:ext uri="{BB962C8B-B14F-4D97-AF65-F5344CB8AC3E}">
        <p14:creationId xmlns:p14="http://schemas.microsoft.com/office/powerpoint/2010/main" val="373550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31C5C8-D41C-A947-85C2-394BF616E645}"/>
              </a:ext>
            </a:extLst>
          </p:cNvPr>
          <p:cNvSpPr>
            <a:spLocks noGrp="1"/>
          </p:cNvSpPr>
          <p:nvPr>
            <p:ph type="title"/>
          </p:nvPr>
        </p:nvSpPr>
        <p:spPr/>
        <p:txBody>
          <a:bodyPr/>
          <a:lstStyle/>
          <a:p>
            <a:r>
              <a:rPr lang="en-US" dirty="0"/>
              <a:t>Target groups</a:t>
            </a:r>
          </a:p>
        </p:txBody>
      </p:sp>
      <p:sp>
        <p:nvSpPr>
          <p:cNvPr id="6" name="Content Placeholder 5">
            <a:extLst>
              <a:ext uri="{FF2B5EF4-FFF2-40B4-BE49-F238E27FC236}">
                <a16:creationId xmlns:a16="http://schemas.microsoft.com/office/drawing/2014/main" id="{FDBD7CF8-3303-3B49-91BB-E54E42A5830E}"/>
              </a:ext>
            </a:extLst>
          </p:cNvPr>
          <p:cNvSpPr>
            <a:spLocks noGrp="1"/>
          </p:cNvSpPr>
          <p:nvPr>
            <p:ph idx="1"/>
          </p:nvPr>
        </p:nvSpPr>
        <p:spPr>
          <a:xfrm>
            <a:off x="209034" y="1299104"/>
            <a:ext cx="5397439" cy="3021510"/>
          </a:xfrm>
        </p:spPr>
        <p:txBody>
          <a:bodyPr/>
          <a:lstStyle/>
          <a:p>
            <a:r>
              <a:rPr lang="en-US" dirty="0"/>
              <a:t>Pregnant women</a:t>
            </a:r>
          </a:p>
          <a:p>
            <a:r>
              <a:rPr lang="en-US" dirty="0"/>
              <a:t>Adolescent girls</a:t>
            </a:r>
          </a:p>
          <a:p>
            <a:r>
              <a:rPr lang="en-US" dirty="0"/>
              <a:t>Infants and children &lt;2 years of age</a:t>
            </a:r>
          </a:p>
          <a:p>
            <a:r>
              <a:rPr lang="en-US" dirty="0"/>
              <a:t>Other vulnerable groups</a:t>
            </a:r>
          </a:p>
        </p:txBody>
      </p:sp>
      <p:sp>
        <p:nvSpPr>
          <p:cNvPr id="2" name="Footer Placeholder 1">
            <a:extLst>
              <a:ext uri="{FF2B5EF4-FFF2-40B4-BE49-F238E27FC236}">
                <a16:creationId xmlns:a16="http://schemas.microsoft.com/office/drawing/2014/main" id="{60C7802D-EB84-FA41-AC5D-30E79BF71751}"/>
              </a:ext>
            </a:extLst>
          </p:cNvPr>
          <p:cNvSpPr>
            <a:spLocks noGrp="1"/>
          </p:cNvSpPr>
          <p:nvPr>
            <p:ph type="ftr" sz="quarter" idx="11"/>
          </p:nvPr>
        </p:nvSpPr>
        <p:spPr/>
        <p:txBody>
          <a:bodyPr/>
          <a:lstStyle/>
          <a:p>
            <a:r>
              <a:rPr lang="en-US"/>
              <a:t>Considerations for Refugee Nutrition</a:t>
            </a:r>
            <a:endParaRPr lang="en-US" dirty="0"/>
          </a:p>
        </p:txBody>
      </p:sp>
      <p:pic>
        <p:nvPicPr>
          <p:cNvPr id="10" name="Picture 9" descr="IMG_0397">
            <a:extLst>
              <a:ext uri="{FF2B5EF4-FFF2-40B4-BE49-F238E27FC236}">
                <a16:creationId xmlns:a16="http://schemas.microsoft.com/office/drawing/2014/main" id="{F3C48EE5-F8A5-BA4E-8026-31D5681BAE4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97610" y="286327"/>
            <a:ext cx="2737356" cy="4104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94461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1F5920D-7A3B-3447-8D3B-5B6704EADAA5}"/>
              </a:ext>
            </a:extLst>
          </p:cNvPr>
          <p:cNvSpPr>
            <a:spLocks noGrp="1"/>
          </p:cNvSpPr>
          <p:nvPr>
            <p:ph type="title"/>
          </p:nvPr>
        </p:nvSpPr>
        <p:spPr>
          <a:xfrm>
            <a:off x="209034" y="204348"/>
            <a:ext cx="8713090" cy="968351"/>
          </a:xfrm>
        </p:spPr>
        <p:txBody>
          <a:bodyPr/>
          <a:lstStyle/>
          <a:p>
            <a:r>
              <a:rPr lang="en-US" dirty="0"/>
              <a:t>Nutrition Needs Assessment</a:t>
            </a:r>
          </a:p>
        </p:txBody>
      </p:sp>
      <p:sp>
        <p:nvSpPr>
          <p:cNvPr id="8" name="Content Placeholder 7">
            <a:extLst>
              <a:ext uri="{FF2B5EF4-FFF2-40B4-BE49-F238E27FC236}">
                <a16:creationId xmlns:a16="http://schemas.microsoft.com/office/drawing/2014/main" id="{162D6DB5-09C1-5245-8090-650D12D57A0A}"/>
              </a:ext>
            </a:extLst>
          </p:cNvPr>
          <p:cNvSpPr>
            <a:spLocks noGrp="1"/>
          </p:cNvSpPr>
          <p:nvPr>
            <p:ph idx="1"/>
          </p:nvPr>
        </p:nvSpPr>
        <p:spPr>
          <a:xfrm>
            <a:off x="209034" y="1791629"/>
            <a:ext cx="8713090" cy="2528984"/>
          </a:xfrm>
        </p:spPr>
        <p:txBody>
          <a:bodyPr>
            <a:normAutofit fontScale="85000" lnSpcReduction="20000"/>
          </a:bodyPr>
          <a:lstStyle/>
          <a:p>
            <a:r>
              <a:rPr lang="en-US" dirty="0"/>
              <a:t>Initial rapid assessment for nutrition to understand:</a:t>
            </a:r>
          </a:p>
          <a:p>
            <a:pPr lvl="2"/>
            <a:r>
              <a:rPr lang="en-US" dirty="0"/>
              <a:t>Acute malnutrition prevalence (using MUAC and oedema screening)</a:t>
            </a:r>
          </a:p>
          <a:p>
            <a:pPr lvl="2"/>
            <a:r>
              <a:rPr lang="en-US" dirty="0"/>
              <a:t>Exclusive breastfeeding &lt;6 months</a:t>
            </a:r>
          </a:p>
          <a:p>
            <a:pPr lvl="2"/>
            <a:r>
              <a:rPr lang="en-US" dirty="0"/>
              <a:t>Other key IYCF practices (early BF initiation, mixed feeding prevalence, BMS use, complementary feeding practices)</a:t>
            </a:r>
          </a:p>
          <a:p>
            <a:pPr lvl="2"/>
            <a:r>
              <a:rPr lang="en-US" dirty="0"/>
              <a:t>Cultural habits that may affect food intake or behaviors</a:t>
            </a:r>
          </a:p>
          <a:p>
            <a:r>
              <a:rPr lang="en-US" dirty="0"/>
              <a:t>Should be linked with and include expertise in public health, nutrition, WASH and shelter/site planning.</a:t>
            </a:r>
          </a:p>
          <a:p>
            <a:r>
              <a:rPr lang="en-US" dirty="0"/>
              <a:t>Within 3-6 months of the start of the emergency, a more comprehensive nutrition survey should be conducted</a:t>
            </a:r>
          </a:p>
        </p:txBody>
      </p:sp>
      <p:sp>
        <p:nvSpPr>
          <p:cNvPr id="2" name="Footer Placeholder 1">
            <a:extLst>
              <a:ext uri="{FF2B5EF4-FFF2-40B4-BE49-F238E27FC236}">
                <a16:creationId xmlns:a16="http://schemas.microsoft.com/office/drawing/2014/main" id="{B1B4F0CD-72D0-D549-8EDA-6757A4F9045D}"/>
              </a:ext>
            </a:extLst>
          </p:cNvPr>
          <p:cNvSpPr>
            <a:spLocks noGrp="1"/>
          </p:cNvSpPr>
          <p:nvPr>
            <p:ph type="ftr" sz="quarter" idx="11"/>
          </p:nvPr>
        </p:nvSpPr>
        <p:spPr>
          <a:xfrm>
            <a:off x="209034" y="4594235"/>
            <a:ext cx="4221550" cy="227697"/>
          </a:xfrm>
        </p:spPr>
        <p:txBody>
          <a:bodyPr/>
          <a:lstStyle/>
          <a:p>
            <a:r>
              <a:rPr lang="en-US"/>
              <a:t>Considerations for Refugee Nutrition</a:t>
            </a:r>
            <a:endParaRPr lang="en-US" dirty="0"/>
          </a:p>
        </p:txBody>
      </p:sp>
      <p:sp>
        <p:nvSpPr>
          <p:cNvPr id="9" name="Subtitle 8">
            <a:extLst>
              <a:ext uri="{FF2B5EF4-FFF2-40B4-BE49-F238E27FC236}">
                <a16:creationId xmlns:a16="http://schemas.microsoft.com/office/drawing/2014/main" id="{70250A77-48E8-694B-900E-FE1D468ECD3C}"/>
              </a:ext>
            </a:extLst>
          </p:cNvPr>
          <p:cNvSpPr>
            <a:spLocks noGrp="1"/>
          </p:cNvSpPr>
          <p:nvPr>
            <p:ph type="subTitle" idx="13"/>
          </p:nvPr>
        </p:nvSpPr>
        <p:spPr>
          <a:xfrm>
            <a:off x="209034" y="1205606"/>
            <a:ext cx="8713090" cy="553116"/>
          </a:xfrm>
        </p:spPr>
        <p:txBody>
          <a:bodyPr>
            <a:normAutofit fontScale="92500" lnSpcReduction="20000"/>
          </a:bodyPr>
          <a:lstStyle/>
          <a:p>
            <a:r>
              <a:rPr lang="en-US" dirty="0"/>
              <a:t>Understanding the nutrition situation and needs at the start of the refugee response is key</a:t>
            </a:r>
          </a:p>
        </p:txBody>
      </p:sp>
    </p:spTree>
    <p:extLst>
      <p:ext uri="{BB962C8B-B14F-4D97-AF65-F5344CB8AC3E}">
        <p14:creationId xmlns:p14="http://schemas.microsoft.com/office/powerpoint/2010/main" val="2443500045"/>
      </p:ext>
    </p:extLst>
  </p:cSld>
  <p:clrMapOvr>
    <a:masterClrMapping/>
  </p:clrMapOvr>
</p:sld>
</file>

<file path=ppt/theme/theme1.xml><?xml version="1.0" encoding="utf-8"?>
<a:theme xmlns:a="http://schemas.openxmlformats.org/drawingml/2006/main" name="UNHCR2016">
  <a:themeElements>
    <a:clrScheme name="UNHCR2016">
      <a:dk1>
        <a:sysClr val="windowText" lastClr="000000"/>
      </a:dk1>
      <a:lt1>
        <a:sysClr val="window" lastClr="FFFFFF"/>
      </a:lt1>
      <a:dk2>
        <a:srgbClr val="FFFFFF"/>
      </a:dk2>
      <a:lt2>
        <a:srgbClr val="0072BC"/>
      </a:lt2>
      <a:accent1>
        <a:srgbClr val="0072BC"/>
      </a:accent1>
      <a:accent2>
        <a:srgbClr val="000000"/>
      </a:accent2>
      <a:accent3>
        <a:srgbClr val="FAEB00"/>
      </a:accent3>
      <a:accent4>
        <a:srgbClr val="17375F"/>
      </a:accent4>
      <a:accent5>
        <a:srgbClr val="08B499"/>
      </a:accent5>
      <a:accent6>
        <a:srgbClr val="EF4960"/>
      </a:accent6>
      <a:hlink>
        <a:srgbClr val="0072BC"/>
      </a:hlink>
      <a:folHlink>
        <a:srgbClr val="0072BC"/>
      </a:folHlink>
    </a:clrScheme>
    <a:fontScheme name="UNHCR2016">
      <a:majorFont>
        <a:latin typeface="Arial"/>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 Template 2.0 with changes v2" id="{A808CB3D-CBBC-441E-917E-FD886B5A3312}" vid="{F98D2C1E-11AA-4951-B23B-3CA09D13E4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9B2CD1B46F96448DBF11EC4B1526F1" ma:contentTypeVersion="13" ma:contentTypeDescription="Create a new document." ma:contentTypeScope="" ma:versionID="903ac5eed88ae58ced7a51a3cd9a972d">
  <xsd:schema xmlns:xsd="http://www.w3.org/2001/XMLSchema" xmlns:xs="http://www.w3.org/2001/XMLSchema" xmlns:p="http://schemas.microsoft.com/office/2006/metadata/properties" xmlns:ns2="ff000d6c-50d7-44b2-8dbd-59db44c411b6" xmlns:ns3="2f48e1d0-7cb8-41d9-828b-ed81fdeb0972" targetNamespace="http://schemas.microsoft.com/office/2006/metadata/properties" ma:root="true" ma:fieldsID="84ea504d58f449a8c9c2a0bf41e04a08" ns2:_="" ns3:_="">
    <xsd:import namespace="ff000d6c-50d7-44b2-8dbd-59db44c411b6"/>
    <xsd:import namespace="2f48e1d0-7cb8-41d9-828b-ed81fdeb09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000d6c-50d7-44b2-8dbd-59db44c411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48e1d0-7cb8-41d9-828b-ed81fdeb097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20D66A-9BFF-4B45-844B-0FA64AE71D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000d6c-50d7-44b2-8dbd-59db44c411b6"/>
    <ds:schemaRef ds:uri="2f48e1d0-7cb8-41d9-828b-ed81fdeb09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7843C3-027B-4FEE-A9C6-027C9CC7B605}">
  <ds:schemaRefs>
    <ds:schemaRef ds:uri="http://schemas.microsoft.com/sharepoint/v3/contenttype/forms"/>
  </ds:schemaRefs>
</ds:datastoreItem>
</file>

<file path=customXml/itemProps3.xml><?xml version="1.0" encoding="utf-8"?>
<ds:datastoreItem xmlns:ds="http://schemas.openxmlformats.org/officeDocument/2006/customXml" ds:itemID="{9B5C3034-5080-4EBC-BF6A-CF481852BF87}">
  <ds:schemaRefs>
    <ds:schemaRef ds:uri="http://purl.org/dc/terms/"/>
    <ds:schemaRef ds:uri="458d262f-0782-4c02-ae99-38d6040ade62"/>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a673553b-e85d-4085-989b-b167054402d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UNHCR PowerPoint 2.0</Template>
  <TotalTime>189</TotalTime>
  <Words>4018</Words>
  <Application>Microsoft Office PowerPoint</Application>
  <PresentationFormat>On-screen Show (16:9)</PresentationFormat>
  <Paragraphs>305</Paragraphs>
  <Slides>21</Slides>
  <Notes>12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UNHCR2016</vt:lpstr>
      <vt:lpstr>Considerations for Refugee Nutrition </vt:lpstr>
      <vt:lpstr>SESSION OBJECTIVES</vt:lpstr>
      <vt:lpstr>Refugees—How many people are affected?</vt:lpstr>
      <vt:lpstr>Why focus on nutrition for refugees?</vt:lpstr>
      <vt:lpstr>Key nutrition risks among refugee populations</vt:lpstr>
      <vt:lpstr>Overview—Aim of nutrition response in refugee emergencies</vt:lpstr>
      <vt:lpstr>Nutrition objectives in refugee populations</vt:lpstr>
      <vt:lpstr>Target groups</vt:lpstr>
      <vt:lpstr>Nutrition Needs Assessment</vt:lpstr>
      <vt:lpstr>Nutrition Needs Assessment</vt:lpstr>
      <vt:lpstr>Infant feeding considerations in refugee emergency responses</vt:lpstr>
      <vt:lpstr>Infant feeding considerations in refugee emergency responses</vt:lpstr>
      <vt:lpstr>Key IYCF actions</vt:lpstr>
      <vt:lpstr>Non-technical supportive actions</vt:lpstr>
      <vt:lpstr>Non-technical supportive actions</vt:lpstr>
      <vt:lpstr>Non-technical supportive actions</vt:lpstr>
      <vt:lpstr>Non-technical supportive actions</vt:lpstr>
      <vt:lpstr>Non-technical supportive actions</vt:lpstr>
      <vt:lpstr>Non-technical supportive actions</vt:lpstr>
      <vt:lpstr>IYCF Framework: A Multi-Sectoral Framework for Action by UNHCR and Save the Children</vt:lpstr>
      <vt:lpstr>THANK YOU</vt:lpstr>
    </vt:vector>
  </TitlesOfParts>
  <Company>UNHCR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Burton</dc:creator>
  <cp:lastModifiedBy>tessa magnuson</cp:lastModifiedBy>
  <cp:revision>63</cp:revision>
  <dcterms:created xsi:type="dcterms:W3CDTF">2021-11-05T09:27:48Z</dcterms:created>
  <dcterms:modified xsi:type="dcterms:W3CDTF">2022-02-07T11:53:34Z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0x010100199B2CD1B46F96448DBF11EC4B1526F1</vt:lpwstr>
  </property>
</Properties>
</file>