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5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315" r:id="rId41"/>
    <p:sldId id="293" r:id="rId42"/>
    <p:sldId id="294" r:id="rId43"/>
    <p:sldId id="295" r:id="rId44"/>
    <p:sldId id="296" r:id="rId45"/>
    <p:sldId id="297" r:id="rId46"/>
    <p:sldId id="316" r:id="rId47"/>
    <p:sldId id="317" r:id="rId48"/>
    <p:sldId id="300" r:id="rId49"/>
    <p:sldId id="309" r:id="rId50"/>
    <p:sldId id="310" r:id="rId51"/>
    <p:sldId id="311" r:id="rId52"/>
    <p:sldId id="312" r:id="rId53"/>
    <p:sldId id="313" r:id="rId54"/>
    <p:sldId id="314" r:id="rId5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BC"/>
    <a:srgbClr val="FAEB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1CCA14-3935-E4EC-5C1F-8773D350878B}" v="6" dt="2022-02-07T12:03:47.524"/>
    <p1510:client id="{957269C9-563C-EAB5-65E9-BDE22B95769C}" v="72" dt="2022-01-06T20:56:29.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72" autoAdjust="0"/>
    <p:restoredTop sz="83939" autoAdjust="0"/>
  </p:normalViewPr>
  <p:slideViewPr>
    <p:cSldViewPr snapToGrid="0" snapToObjects="1">
      <p:cViewPr varScale="1">
        <p:scale>
          <a:sx n="126" d="100"/>
          <a:sy n="126" d="100"/>
        </p:scale>
        <p:origin x="208" y="15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a41f8d1c7bdab4176367859bb09b52dfcce07bd6cf3d719c874baff6b97820ad::" providerId="AD" clId="Web-{901CCA14-3935-E4EC-5C1F-8773D350878B}"/>
    <pc:docChg chg="modSld">
      <pc:chgData name="Guest User" userId="S::urn:spo:anon#a41f8d1c7bdab4176367859bb09b52dfcce07bd6cf3d719c874baff6b97820ad::" providerId="AD" clId="Web-{901CCA14-3935-E4EC-5C1F-8773D350878B}" dt="2022-02-07T12:03:47.524" v="4" actId="14100"/>
      <pc:docMkLst>
        <pc:docMk/>
      </pc:docMkLst>
      <pc:sldChg chg="addSp delSp modSp">
        <pc:chgData name="Guest User" userId="S::urn:spo:anon#a41f8d1c7bdab4176367859bb09b52dfcce07bd6cf3d719c874baff6b97820ad::" providerId="AD" clId="Web-{901CCA14-3935-E4EC-5C1F-8773D350878B}" dt="2022-02-07T12:03:47.524" v="4" actId="14100"/>
        <pc:sldMkLst>
          <pc:docMk/>
          <pc:sldMk cId="1772955985" sldId="273"/>
        </pc:sldMkLst>
        <pc:spChg chg="del">
          <ac:chgData name="Guest User" userId="S::urn:spo:anon#a41f8d1c7bdab4176367859bb09b52dfcce07bd6cf3d719c874baff6b97820ad::" providerId="AD" clId="Web-{901CCA14-3935-E4EC-5C1F-8773D350878B}" dt="2022-02-07T12:03:31.727" v="0"/>
          <ac:spMkLst>
            <pc:docMk/>
            <pc:sldMk cId="1772955985" sldId="273"/>
            <ac:spMk id="12" creationId="{AEC334DF-A59C-4C4E-9290-DF98C42C2751}"/>
          </ac:spMkLst>
        </pc:spChg>
        <pc:picChg chg="add mod ord">
          <ac:chgData name="Guest User" userId="S::urn:spo:anon#a41f8d1c7bdab4176367859bb09b52dfcce07bd6cf3d719c874baff6b97820ad::" providerId="AD" clId="Web-{901CCA14-3935-E4EC-5C1F-8773D350878B}" dt="2022-02-07T12:03:47.524" v="4" actId="14100"/>
          <ac:picMkLst>
            <pc:docMk/>
            <pc:sldMk cId="1772955985" sldId="273"/>
            <ac:picMk id="4" creationId="{5435B84F-B887-46EA-97C6-7F643AB5FAE7}"/>
          </ac:picMkLst>
        </pc:picChg>
      </pc:sldChg>
    </pc:docChg>
  </pc:docChgLst>
  <pc:docChgLst>
    <pc:chgData name="Welch, Patricia" userId="S::pwelch@savechildren.org::d9b6511c-8f9c-4066-b9ca-757eefb72a40" providerId="AD" clId="Web-{957269C9-563C-EAB5-65E9-BDE22B95769C}"/>
    <pc:docChg chg="modSld">
      <pc:chgData name="Welch, Patricia" userId="S::pwelch@savechildren.org::d9b6511c-8f9c-4066-b9ca-757eefb72a40" providerId="AD" clId="Web-{957269C9-563C-EAB5-65E9-BDE22B95769C}" dt="2022-01-06T20:56:29.540" v="63" actId="1076"/>
      <pc:docMkLst>
        <pc:docMk/>
      </pc:docMkLst>
      <pc:sldChg chg="modSp">
        <pc:chgData name="Welch, Patricia" userId="S::pwelch@savechildren.org::d9b6511c-8f9c-4066-b9ca-757eefb72a40" providerId="AD" clId="Web-{957269C9-563C-EAB5-65E9-BDE22B95769C}" dt="2022-01-06T20:41:21.997" v="1" actId="20577"/>
        <pc:sldMkLst>
          <pc:docMk/>
          <pc:sldMk cId="4220390" sldId="259"/>
        </pc:sldMkLst>
        <pc:spChg chg="mod">
          <ac:chgData name="Welch, Patricia" userId="S::pwelch@savechildren.org::d9b6511c-8f9c-4066-b9ca-757eefb72a40" providerId="AD" clId="Web-{957269C9-563C-EAB5-65E9-BDE22B95769C}" dt="2022-01-06T20:41:21.997" v="1" actId="20577"/>
          <ac:spMkLst>
            <pc:docMk/>
            <pc:sldMk cId="4220390" sldId="259"/>
            <ac:spMk id="5" creationId="{F1068829-46BF-D845-B91E-5D5B4926D8EB}"/>
          </ac:spMkLst>
        </pc:spChg>
      </pc:sldChg>
      <pc:sldChg chg="modSp">
        <pc:chgData name="Welch, Patricia" userId="S::pwelch@savechildren.org::d9b6511c-8f9c-4066-b9ca-757eefb72a40" providerId="AD" clId="Web-{957269C9-563C-EAB5-65E9-BDE22B95769C}" dt="2022-01-06T20:50:15.264" v="18" actId="20577"/>
        <pc:sldMkLst>
          <pc:docMk/>
          <pc:sldMk cId="2023420267" sldId="261"/>
        </pc:sldMkLst>
        <pc:spChg chg="mod">
          <ac:chgData name="Welch, Patricia" userId="S::pwelch@savechildren.org::d9b6511c-8f9c-4066-b9ca-757eefb72a40" providerId="AD" clId="Web-{957269C9-563C-EAB5-65E9-BDE22B95769C}" dt="2022-01-06T20:50:15.264" v="18" actId="20577"/>
          <ac:spMkLst>
            <pc:docMk/>
            <pc:sldMk cId="2023420267" sldId="261"/>
            <ac:spMk id="7" creationId="{C04B932E-0F3B-E642-AE80-1A2B2635DBDA}"/>
          </ac:spMkLst>
        </pc:spChg>
      </pc:sldChg>
      <pc:sldChg chg="modSp">
        <pc:chgData name="Welch, Patricia" userId="S::pwelch@savechildren.org::d9b6511c-8f9c-4066-b9ca-757eefb72a40" providerId="AD" clId="Web-{957269C9-563C-EAB5-65E9-BDE22B95769C}" dt="2022-01-06T20:50:10.639" v="16" actId="20577"/>
        <pc:sldMkLst>
          <pc:docMk/>
          <pc:sldMk cId="373550669" sldId="262"/>
        </pc:sldMkLst>
        <pc:spChg chg="mod">
          <ac:chgData name="Welch, Patricia" userId="S::pwelch@savechildren.org::d9b6511c-8f9c-4066-b9ca-757eefb72a40" providerId="AD" clId="Web-{957269C9-563C-EAB5-65E9-BDE22B95769C}" dt="2022-01-06T20:50:10.639" v="16" actId="20577"/>
          <ac:spMkLst>
            <pc:docMk/>
            <pc:sldMk cId="373550669" sldId="262"/>
            <ac:spMk id="6" creationId="{57033569-CC46-B84B-9D4E-FA69F4061431}"/>
          </ac:spMkLst>
        </pc:spChg>
        <pc:picChg chg="mod">
          <ac:chgData name="Welch, Patricia" userId="S::pwelch@savechildren.org::d9b6511c-8f9c-4066-b9ca-757eefb72a40" providerId="AD" clId="Web-{957269C9-563C-EAB5-65E9-BDE22B95769C}" dt="2022-01-06T20:41:48.045" v="3" actId="1076"/>
          <ac:picMkLst>
            <pc:docMk/>
            <pc:sldMk cId="373550669" sldId="262"/>
            <ac:picMk id="7" creationId="{D893D80D-C049-0B4C-96DF-6A65A69D73ED}"/>
          </ac:picMkLst>
        </pc:picChg>
      </pc:sldChg>
      <pc:sldChg chg="modSp">
        <pc:chgData name="Welch, Patricia" userId="S::pwelch@savechildren.org::d9b6511c-8f9c-4066-b9ca-757eefb72a40" providerId="AD" clId="Web-{957269C9-563C-EAB5-65E9-BDE22B95769C}" dt="2022-01-06T20:49:55.811" v="13" actId="20577"/>
        <pc:sldMkLst>
          <pc:docMk/>
          <pc:sldMk cId="4194461087" sldId="263"/>
        </pc:sldMkLst>
        <pc:spChg chg="mod">
          <ac:chgData name="Welch, Patricia" userId="S::pwelch@savechildren.org::d9b6511c-8f9c-4066-b9ca-757eefb72a40" providerId="AD" clId="Web-{957269C9-563C-EAB5-65E9-BDE22B95769C}" dt="2022-01-06T20:49:55.811" v="13" actId="20577"/>
          <ac:spMkLst>
            <pc:docMk/>
            <pc:sldMk cId="4194461087" sldId="263"/>
            <ac:spMk id="7" creationId="{05543957-A5F2-5B47-B269-63EB03F6A1A5}"/>
          </ac:spMkLst>
        </pc:spChg>
      </pc:sldChg>
      <pc:sldChg chg="modSp">
        <pc:chgData name="Welch, Patricia" userId="S::pwelch@savechildren.org::d9b6511c-8f9c-4066-b9ca-757eefb72a40" providerId="AD" clId="Web-{957269C9-563C-EAB5-65E9-BDE22B95769C}" dt="2022-01-06T20:50:58.422" v="25" actId="1076"/>
        <pc:sldMkLst>
          <pc:docMk/>
          <pc:sldMk cId="2443500045" sldId="264"/>
        </pc:sldMkLst>
        <pc:spChg chg="mod">
          <ac:chgData name="Welch, Patricia" userId="S::pwelch@savechildren.org::d9b6511c-8f9c-4066-b9ca-757eefb72a40" providerId="AD" clId="Web-{957269C9-563C-EAB5-65E9-BDE22B95769C}" dt="2022-01-06T20:50:58.422" v="25" actId="1076"/>
          <ac:spMkLst>
            <pc:docMk/>
            <pc:sldMk cId="2443500045" sldId="264"/>
            <ac:spMk id="13" creationId="{FDFEB515-0706-4347-9B3B-56A68121371F}"/>
          </ac:spMkLst>
        </pc:spChg>
        <pc:picChg chg="mod">
          <ac:chgData name="Welch, Patricia" userId="S::pwelch@savechildren.org::d9b6511c-8f9c-4066-b9ca-757eefb72a40" providerId="AD" clId="Web-{957269C9-563C-EAB5-65E9-BDE22B95769C}" dt="2022-01-06T20:50:54.766" v="24" actId="1076"/>
          <ac:picMkLst>
            <pc:docMk/>
            <pc:sldMk cId="2443500045" sldId="264"/>
            <ac:picMk id="12" creationId="{08189955-C126-3648-84CB-A61B2774DD72}"/>
          </ac:picMkLst>
        </pc:picChg>
      </pc:sldChg>
      <pc:sldChg chg="modSp">
        <pc:chgData name="Welch, Patricia" userId="S::pwelch@savechildren.org::d9b6511c-8f9c-4066-b9ca-757eefb72a40" providerId="AD" clId="Web-{957269C9-563C-EAB5-65E9-BDE22B95769C}" dt="2022-01-06T20:51:26.610" v="28" actId="1076"/>
        <pc:sldMkLst>
          <pc:docMk/>
          <pc:sldMk cId="2120858789" sldId="265"/>
        </pc:sldMkLst>
        <pc:spChg chg="mod">
          <ac:chgData name="Welch, Patricia" userId="S::pwelch@savechildren.org::d9b6511c-8f9c-4066-b9ca-757eefb72a40" providerId="AD" clId="Web-{957269C9-563C-EAB5-65E9-BDE22B95769C}" dt="2022-01-06T20:51:22.079" v="27" actId="1076"/>
          <ac:spMkLst>
            <pc:docMk/>
            <pc:sldMk cId="2120858789" sldId="265"/>
            <ac:spMk id="11" creationId="{30D741F1-9AD1-9F4B-9BD5-E3A66FF2A2C6}"/>
          </ac:spMkLst>
        </pc:spChg>
        <pc:picChg chg="mod">
          <ac:chgData name="Welch, Patricia" userId="S::pwelch@savechildren.org::d9b6511c-8f9c-4066-b9ca-757eefb72a40" providerId="AD" clId="Web-{957269C9-563C-EAB5-65E9-BDE22B95769C}" dt="2022-01-06T20:51:26.610" v="28" actId="1076"/>
          <ac:picMkLst>
            <pc:docMk/>
            <pc:sldMk cId="2120858789" sldId="265"/>
            <ac:picMk id="9" creationId="{E1B2E8C8-2662-3646-917C-BACBE857CECE}"/>
          </ac:picMkLst>
        </pc:picChg>
      </pc:sldChg>
      <pc:sldChg chg="modSp">
        <pc:chgData name="Welch, Patricia" userId="S::pwelch@savechildren.org::d9b6511c-8f9c-4066-b9ca-757eefb72a40" providerId="AD" clId="Web-{957269C9-563C-EAB5-65E9-BDE22B95769C}" dt="2022-01-06T20:51:47.017" v="34" actId="1076"/>
        <pc:sldMkLst>
          <pc:docMk/>
          <pc:sldMk cId="2664208348" sldId="266"/>
        </pc:sldMkLst>
        <pc:spChg chg="mod">
          <ac:chgData name="Welch, Patricia" userId="S::pwelch@savechildren.org::d9b6511c-8f9c-4066-b9ca-757eefb72a40" providerId="AD" clId="Web-{957269C9-563C-EAB5-65E9-BDE22B95769C}" dt="2022-01-06T20:51:38.704" v="32" actId="20577"/>
          <ac:spMkLst>
            <pc:docMk/>
            <pc:sldMk cId="2664208348" sldId="266"/>
            <ac:spMk id="8" creationId="{CC1AA2DE-5074-E44C-8DAD-301F9962EDA4}"/>
          </ac:spMkLst>
        </pc:spChg>
        <pc:picChg chg="mod">
          <ac:chgData name="Welch, Patricia" userId="S::pwelch@savechildren.org::d9b6511c-8f9c-4066-b9ca-757eefb72a40" providerId="AD" clId="Web-{957269C9-563C-EAB5-65E9-BDE22B95769C}" dt="2022-01-06T20:51:47.017" v="34" actId="1076"/>
          <ac:picMkLst>
            <pc:docMk/>
            <pc:sldMk cId="2664208348" sldId="266"/>
            <ac:picMk id="9" creationId="{D72A8501-9CAC-494A-AC92-DADD8B409181}"/>
          </ac:picMkLst>
        </pc:picChg>
      </pc:sldChg>
      <pc:sldChg chg="modSp">
        <pc:chgData name="Welch, Patricia" userId="S::pwelch@savechildren.org::d9b6511c-8f9c-4066-b9ca-757eefb72a40" providerId="AD" clId="Web-{957269C9-563C-EAB5-65E9-BDE22B95769C}" dt="2022-01-06T20:51:53.720" v="35" actId="20577"/>
        <pc:sldMkLst>
          <pc:docMk/>
          <pc:sldMk cId="1296522848" sldId="267"/>
        </pc:sldMkLst>
        <pc:spChg chg="mod">
          <ac:chgData name="Welch, Patricia" userId="S::pwelch@savechildren.org::d9b6511c-8f9c-4066-b9ca-757eefb72a40" providerId="AD" clId="Web-{957269C9-563C-EAB5-65E9-BDE22B95769C}" dt="2022-01-06T20:51:53.720" v="35" actId="20577"/>
          <ac:spMkLst>
            <pc:docMk/>
            <pc:sldMk cId="1296522848" sldId="267"/>
            <ac:spMk id="8" creationId="{3AAEA870-6880-EC40-A10D-C2B5BBD0448A}"/>
          </ac:spMkLst>
        </pc:spChg>
      </pc:sldChg>
      <pc:sldChg chg="modSp">
        <pc:chgData name="Welch, Patricia" userId="S::pwelch@savechildren.org::d9b6511c-8f9c-4066-b9ca-757eefb72a40" providerId="AD" clId="Web-{957269C9-563C-EAB5-65E9-BDE22B95769C}" dt="2022-01-06T20:52:11.611" v="38" actId="1076"/>
        <pc:sldMkLst>
          <pc:docMk/>
          <pc:sldMk cId="1381591705" sldId="268"/>
        </pc:sldMkLst>
        <pc:spChg chg="mod">
          <ac:chgData name="Welch, Patricia" userId="S::pwelch@savechildren.org::d9b6511c-8f9c-4066-b9ca-757eefb72a40" providerId="AD" clId="Web-{957269C9-563C-EAB5-65E9-BDE22B95769C}" dt="2022-01-06T20:52:11.611" v="38" actId="1076"/>
          <ac:spMkLst>
            <pc:docMk/>
            <pc:sldMk cId="1381591705" sldId="268"/>
            <ac:spMk id="7" creationId="{B2A17C88-F03F-8342-817A-890E4190006F}"/>
          </ac:spMkLst>
        </pc:spChg>
        <pc:picChg chg="mod">
          <ac:chgData name="Welch, Patricia" userId="S::pwelch@savechildren.org::d9b6511c-8f9c-4066-b9ca-757eefb72a40" providerId="AD" clId="Web-{957269C9-563C-EAB5-65E9-BDE22B95769C}" dt="2022-01-06T20:52:06.752" v="37" actId="1076"/>
          <ac:picMkLst>
            <pc:docMk/>
            <pc:sldMk cId="1381591705" sldId="268"/>
            <ac:picMk id="8" creationId="{F3BFB316-3B52-3146-87A8-1A2D846BEC3E}"/>
          </ac:picMkLst>
        </pc:picChg>
      </pc:sldChg>
      <pc:sldChg chg="addSp delSp modSp">
        <pc:chgData name="Welch, Patricia" userId="S::pwelch@savechildren.org::d9b6511c-8f9c-4066-b9ca-757eefb72a40" providerId="AD" clId="Web-{957269C9-563C-EAB5-65E9-BDE22B95769C}" dt="2022-01-06T20:53:43.755" v="43" actId="20577"/>
        <pc:sldMkLst>
          <pc:docMk/>
          <pc:sldMk cId="3155800902" sldId="284"/>
        </pc:sldMkLst>
        <pc:spChg chg="mod">
          <ac:chgData name="Welch, Patricia" userId="S::pwelch@savechildren.org::d9b6511c-8f9c-4066-b9ca-757eefb72a40" providerId="AD" clId="Web-{957269C9-563C-EAB5-65E9-BDE22B95769C}" dt="2022-01-06T20:53:43.755" v="43" actId="20577"/>
          <ac:spMkLst>
            <pc:docMk/>
            <pc:sldMk cId="3155800902" sldId="284"/>
            <ac:spMk id="5" creationId="{D05BCEC2-57D3-BD47-8ABA-93825948B66C}"/>
          </ac:spMkLst>
        </pc:spChg>
        <pc:spChg chg="del mod">
          <ac:chgData name="Welch, Patricia" userId="S::pwelch@savechildren.org::d9b6511c-8f9c-4066-b9ca-757eefb72a40" providerId="AD" clId="Web-{957269C9-563C-EAB5-65E9-BDE22B95769C}" dt="2022-01-06T20:53:34.286" v="40"/>
          <ac:spMkLst>
            <pc:docMk/>
            <pc:sldMk cId="3155800902" sldId="284"/>
            <ac:spMk id="6" creationId="{A78C951F-0642-EB4E-8105-BE354C49BAE6}"/>
          </ac:spMkLst>
        </pc:spChg>
        <pc:spChg chg="add del mod">
          <ac:chgData name="Welch, Patricia" userId="S::pwelch@savechildren.org::d9b6511c-8f9c-4066-b9ca-757eefb72a40" providerId="AD" clId="Web-{957269C9-563C-EAB5-65E9-BDE22B95769C}" dt="2022-01-06T20:53:38.067" v="41"/>
          <ac:spMkLst>
            <pc:docMk/>
            <pc:sldMk cId="3155800902" sldId="284"/>
            <ac:spMk id="7" creationId="{126ED912-E52A-40D1-A915-10C1A7F610DB}"/>
          </ac:spMkLst>
        </pc:spChg>
      </pc:sldChg>
      <pc:sldChg chg="addSp delSp modSp">
        <pc:chgData name="Welch, Patricia" userId="S::pwelch@savechildren.org::d9b6511c-8f9c-4066-b9ca-757eefb72a40" providerId="AD" clId="Web-{957269C9-563C-EAB5-65E9-BDE22B95769C}" dt="2022-01-06T20:54:01.771" v="47" actId="1076"/>
        <pc:sldMkLst>
          <pc:docMk/>
          <pc:sldMk cId="1134640201" sldId="285"/>
        </pc:sldMkLst>
        <pc:spChg chg="mod">
          <ac:chgData name="Welch, Patricia" userId="S::pwelch@savechildren.org::d9b6511c-8f9c-4066-b9ca-757eefb72a40" providerId="AD" clId="Web-{957269C9-563C-EAB5-65E9-BDE22B95769C}" dt="2022-01-06T20:54:01.771" v="47" actId="1076"/>
          <ac:spMkLst>
            <pc:docMk/>
            <pc:sldMk cId="1134640201" sldId="285"/>
            <ac:spMk id="5" creationId="{787B0E22-AA5F-D94B-80A6-FED3D659B3CB}"/>
          </ac:spMkLst>
        </pc:spChg>
        <pc:spChg chg="del">
          <ac:chgData name="Welch, Patricia" userId="S::pwelch@savechildren.org::d9b6511c-8f9c-4066-b9ca-757eefb72a40" providerId="AD" clId="Web-{957269C9-563C-EAB5-65E9-BDE22B95769C}" dt="2022-01-06T20:53:54.849" v="45"/>
          <ac:spMkLst>
            <pc:docMk/>
            <pc:sldMk cId="1134640201" sldId="285"/>
            <ac:spMk id="6" creationId="{983DD5F8-15A2-CB46-B88B-C23417D5F85E}"/>
          </ac:spMkLst>
        </pc:spChg>
        <pc:spChg chg="add del mod">
          <ac:chgData name="Welch, Patricia" userId="S::pwelch@savechildren.org::d9b6511c-8f9c-4066-b9ca-757eefb72a40" providerId="AD" clId="Web-{957269C9-563C-EAB5-65E9-BDE22B95769C}" dt="2022-01-06T20:53:58.177" v="46"/>
          <ac:spMkLst>
            <pc:docMk/>
            <pc:sldMk cId="1134640201" sldId="285"/>
            <ac:spMk id="7" creationId="{43EC0228-53F8-4E26-837F-4F10CDF9E4D4}"/>
          </ac:spMkLst>
        </pc:spChg>
      </pc:sldChg>
      <pc:sldChg chg="addSp delSp modSp">
        <pc:chgData name="Welch, Patricia" userId="S::pwelch@savechildren.org::d9b6511c-8f9c-4066-b9ca-757eefb72a40" providerId="AD" clId="Web-{957269C9-563C-EAB5-65E9-BDE22B95769C}" dt="2022-01-06T20:54:26.850" v="53" actId="20577"/>
        <pc:sldMkLst>
          <pc:docMk/>
          <pc:sldMk cId="3194922886" sldId="286"/>
        </pc:sldMkLst>
        <pc:spChg chg="mod">
          <ac:chgData name="Welch, Patricia" userId="S::pwelch@savechildren.org::d9b6511c-8f9c-4066-b9ca-757eefb72a40" providerId="AD" clId="Web-{957269C9-563C-EAB5-65E9-BDE22B95769C}" dt="2022-01-06T20:54:26.850" v="53" actId="20577"/>
          <ac:spMkLst>
            <pc:docMk/>
            <pc:sldMk cId="3194922886" sldId="286"/>
            <ac:spMk id="5" creationId="{8988D7C5-3905-4A49-891B-B433132C5375}"/>
          </ac:spMkLst>
        </pc:spChg>
        <pc:spChg chg="del mod">
          <ac:chgData name="Welch, Patricia" userId="S::pwelch@savechildren.org::d9b6511c-8f9c-4066-b9ca-757eefb72a40" providerId="AD" clId="Web-{957269C9-563C-EAB5-65E9-BDE22B95769C}" dt="2022-01-06T20:54:17.615" v="50"/>
          <ac:spMkLst>
            <pc:docMk/>
            <pc:sldMk cId="3194922886" sldId="286"/>
            <ac:spMk id="6" creationId="{F44D2DE1-70B5-C743-AF17-5582F69EA8C4}"/>
          </ac:spMkLst>
        </pc:spChg>
        <pc:spChg chg="add del mod">
          <ac:chgData name="Welch, Patricia" userId="S::pwelch@savechildren.org::d9b6511c-8f9c-4066-b9ca-757eefb72a40" providerId="AD" clId="Web-{957269C9-563C-EAB5-65E9-BDE22B95769C}" dt="2022-01-06T20:54:20.677" v="51"/>
          <ac:spMkLst>
            <pc:docMk/>
            <pc:sldMk cId="3194922886" sldId="286"/>
            <ac:spMk id="7" creationId="{B7AA2ACB-F2EC-4368-8914-D584F30A5393}"/>
          </ac:spMkLst>
        </pc:spChg>
      </pc:sldChg>
      <pc:sldChg chg="addSp delSp modSp">
        <pc:chgData name="Welch, Patricia" userId="S::pwelch@savechildren.org::d9b6511c-8f9c-4066-b9ca-757eefb72a40" providerId="AD" clId="Web-{957269C9-563C-EAB5-65E9-BDE22B95769C}" dt="2022-01-06T20:54:46.944" v="57" actId="1076"/>
        <pc:sldMkLst>
          <pc:docMk/>
          <pc:sldMk cId="2849920883" sldId="287"/>
        </pc:sldMkLst>
        <pc:spChg chg="mod">
          <ac:chgData name="Welch, Patricia" userId="S::pwelch@savechildren.org::d9b6511c-8f9c-4066-b9ca-757eefb72a40" providerId="AD" clId="Web-{957269C9-563C-EAB5-65E9-BDE22B95769C}" dt="2022-01-06T20:54:46.944" v="57" actId="1076"/>
          <ac:spMkLst>
            <pc:docMk/>
            <pc:sldMk cId="2849920883" sldId="287"/>
            <ac:spMk id="5" creationId="{AFEBC94A-698E-7648-AA07-9B2A5973A6BF}"/>
          </ac:spMkLst>
        </pc:spChg>
        <pc:spChg chg="del">
          <ac:chgData name="Welch, Patricia" userId="S::pwelch@savechildren.org::d9b6511c-8f9c-4066-b9ca-757eefb72a40" providerId="AD" clId="Web-{957269C9-563C-EAB5-65E9-BDE22B95769C}" dt="2022-01-06T20:54:36.662" v="54"/>
          <ac:spMkLst>
            <pc:docMk/>
            <pc:sldMk cId="2849920883" sldId="287"/>
            <ac:spMk id="6" creationId="{7DBFDEA2-4DD6-8A4C-8D0F-49EDB53F1154}"/>
          </ac:spMkLst>
        </pc:spChg>
        <pc:spChg chg="add del mod">
          <ac:chgData name="Welch, Patricia" userId="S::pwelch@savechildren.org::d9b6511c-8f9c-4066-b9ca-757eefb72a40" providerId="AD" clId="Web-{957269C9-563C-EAB5-65E9-BDE22B95769C}" dt="2022-01-06T20:54:39.725" v="55"/>
          <ac:spMkLst>
            <pc:docMk/>
            <pc:sldMk cId="2849920883" sldId="287"/>
            <ac:spMk id="7" creationId="{4877DAC9-3276-4DEE-87DB-3957A2EE19A6}"/>
          </ac:spMkLst>
        </pc:spChg>
      </pc:sldChg>
      <pc:sldChg chg="addSp delSp modSp">
        <pc:chgData name="Welch, Patricia" userId="S::pwelch@savechildren.org::d9b6511c-8f9c-4066-b9ca-757eefb72a40" providerId="AD" clId="Web-{957269C9-563C-EAB5-65E9-BDE22B95769C}" dt="2022-01-06T20:55:45.336" v="62" actId="20577"/>
        <pc:sldMkLst>
          <pc:docMk/>
          <pc:sldMk cId="1725809461" sldId="288"/>
        </pc:sldMkLst>
        <pc:spChg chg="mod">
          <ac:chgData name="Welch, Patricia" userId="S::pwelch@savechildren.org::d9b6511c-8f9c-4066-b9ca-757eefb72a40" providerId="AD" clId="Web-{957269C9-563C-EAB5-65E9-BDE22B95769C}" dt="2022-01-06T20:55:45.336" v="62" actId="20577"/>
          <ac:spMkLst>
            <pc:docMk/>
            <pc:sldMk cId="1725809461" sldId="288"/>
            <ac:spMk id="5" creationId="{7BC43B17-FBAA-F541-8C86-96E4839CB977}"/>
          </ac:spMkLst>
        </pc:spChg>
        <pc:spChg chg="del">
          <ac:chgData name="Welch, Patricia" userId="S::pwelch@savechildren.org::d9b6511c-8f9c-4066-b9ca-757eefb72a40" providerId="AD" clId="Web-{957269C9-563C-EAB5-65E9-BDE22B95769C}" dt="2022-01-06T20:55:30.476" v="58"/>
          <ac:spMkLst>
            <pc:docMk/>
            <pc:sldMk cId="1725809461" sldId="288"/>
            <ac:spMk id="6" creationId="{7F7EB0D7-EA95-9243-B7DB-38EDDA1BB4B8}"/>
          </ac:spMkLst>
        </pc:spChg>
        <pc:spChg chg="add del mod">
          <ac:chgData name="Welch, Patricia" userId="S::pwelch@savechildren.org::d9b6511c-8f9c-4066-b9ca-757eefb72a40" providerId="AD" clId="Web-{957269C9-563C-EAB5-65E9-BDE22B95769C}" dt="2022-01-06T20:55:32.929" v="59"/>
          <ac:spMkLst>
            <pc:docMk/>
            <pc:sldMk cId="1725809461" sldId="288"/>
            <ac:spMk id="7" creationId="{BF06DA6C-D07C-4D3C-99B6-29A736CBEDFB}"/>
          </ac:spMkLst>
        </pc:spChg>
      </pc:sldChg>
      <pc:sldChg chg="modSp">
        <pc:chgData name="Welch, Patricia" userId="S::pwelch@savechildren.org::d9b6511c-8f9c-4066-b9ca-757eefb72a40" providerId="AD" clId="Web-{957269C9-563C-EAB5-65E9-BDE22B95769C}" dt="2022-01-06T20:56:29.540" v="63" actId="1076"/>
        <pc:sldMkLst>
          <pc:docMk/>
          <pc:sldMk cId="3678783960" sldId="314"/>
        </pc:sldMkLst>
        <pc:spChg chg="mod">
          <ac:chgData name="Welch, Patricia" userId="S::pwelch@savechildren.org::d9b6511c-8f9c-4066-b9ca-757eefb72a40" providerId="AD" clId="Web-{957269C9-563C-EAB5-65E9-BDE22B95769C}" dt="2022-01-06T20:56:29.540" v="63" actId="1076"/>
          <ac:spMkLst>
            <pc:docMk/>
            <pc:sldMk cId="3678783960" sldId="314"/>
            <ac:spMk id="5" creationId="{00669888-8727-3147-BEA9-4D81331DBE95}"/>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5C9CD-9876-144A-B86F-15D8BBEB67B6}" type="datetimeFigureOut">
              <a:rPr lang="en-US" smtClean="0"/>
              <a:t>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78D16-C2A7-194E-9EA8-EC2D6202875B}" type="slidenum">
              <a:rPr lang="en-US" smtClean="0"/>
              <a:t>‹#›</a:t>
            </a:fld>
            <a:endParaRPr lang="en-US"/>
          </a:p>
        </p:txBody>
      </p:sp>
    </p:spTree>
    <p:extLst>
      <p:ext uri="{BB962C8B-B14F-4D97-AF65-F5344CB8AC3E}">
        <p14:creationId xmlns:p14="http://schemas.microsoft.com/office/powerpoint/2010/main" val="1855604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illinoisaap.org/wp-content/uploads/Whats-In-Breastmilk.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orldnutritionjournal.org/index.php/wn/article/view/584/539"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theconversation.com/babies-and-toddlers-might-not-know-theres-a-fire-but-disasters-still-take-their-toll-12969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nnonline.net/attachments/4115/Infant-feeding-during-infectious-disease-outbreaks-a-guide-for-policy-makers.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mergency.cdc.gov/cerc/manual/index.asp"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Start with asking why we promote IYCF at all? Why is it especially important in emergencies?</a:t>
            </a:r>
          </a:p>
          <a:p>
            <a:endParaRPr lang="en-GB" alt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1</a:t>
            </a:fld>
            <a:endParaRPr lang="en-US"/>
          </a:p>
        </p:txBody>
      </p:sp>
    </p:spTree>
    <p:extLst>
      <p:ext uri="{BB962C8B-B14F-4D97-AF65-F5344CB8AC3E}">
        <p14:creationId xmlns:p14="http://schemas.microsoft.com/office/powerpoint/2010/main" val="105759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latin typeface="Arial" panose="020B0604020202020204" pitchFamily="34" charset="0"/>
                <a:cs typeface="Arial" panose="020B0604020202020204" pitchFamily="34" charset="0"/>
              </a:rPr>
              <a:t>SAY:</a:t>
            </a:r>
          </a:p>
          <a:p>
            <a:pPr algn="just"/>
            <a:r>
              <a:rPr lang="en-GB" baseline="0" dirty="0">
                <a:latin typeface="Arial" panose="020B0604020202020204" pitchFamily="34" charset="0"/>
                <a:cs typeface="Arial" panose="020B0604020202020204" pitchFamily="34" charset="0"/>
              </a:rPr>
              <a:t>The good news is that all this: illnesses, malnutrition and deaths can be prevented! Therefore, it is so important that IYCF is not overlooked. Prevention is better than cure.</a:t>
            </a:r>
          </a:p>
          <a:p>
            <a:pPr algn="just"/>
            <a:r>
              <a:rPr lang="en-GB" b="1" baseline="0" dirty="0">
                <a:latin typeface="Arial" panose="020B0604020202020204" pitchFamily="34" charset="0"/>
                <a:cs typeface="Arial" panose="020B0604020202020204" pitchFamily="34" charset="0"/>
              </a:rPr>
              <a:t>DO:</a:t>
            </a:r>
          </a:p>
          <a:p>
            <a:pPr algn="just"/>
            <a:r>
              <a:rPr lang="en-GB" baseline="0" dirty="0">
                <a:latin typeface="Arial" panose="020B0604020202020204" pitchFamily="34" charset="0"/>
                <a:cs typeface="Arial" panose="020B0604020202020204" pitchFamily="34" charset="0"/>
              </a:rPr>
              <a:t>Now show the graph. </a:t>
            </a:r>
          </a:p>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a:latin typeface="Arial" panose="020B0604020202020204" pitchFamily="34" charset="0"/>
                <a:cs typeface="Arial" panose="020B0604020202020204" pitchFamily="34" charset="0"/>
              </a:rPr>
              <a:t>SAY:</a:t>
            </a:r>
            <a:endParaRPr lang="en-US" sz="120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This graph</a:t>
            </a:r>
            <a:r>
              <a:rPr lang="en-US" sz="1200" baseline="0" dirty="0">
                <a:latin typeface="Arial" panose="020B0604020202020204" pitchFamily="34" charset="0"/>
                <a:cs typeface="Arial" panose="020B0604020202020204" pitchFamily="34" charset="0"/>
              </a:rPr>
              <a:t> shows r</a:t>
            </a:r>
            <a:r>
              <a:rPr lang="en-US" sz="1200" dirty="0">
                <a:latin typeface="Arial" panose="020B0604020202020204" pitchFamily="34" charset="0"/>
                <a:cs typeface="Arial" panose="020B0604020202020204" pitchFamily="34" charset="0"/>
              </a:rPr>
              <a:t>elative risk of not breastfeeding for infections</a:t>
            </a:r>
            <a:r>
              <a:rPr lang="en-US" sz="1200" baseline="0" dirty="0">
                <a:latin typeface="Arial" panose="020B0604020202020204" pitchFamily="34" charset="0"/>
                <a:cs typeface="Arial" panose="020B0604020202020204" pitchFamily="34" charset="0"/>
              </a:rPr>
              <a:t> and mortality compared to exclusive breastfeeding from 0-5 months. The risk is lowest when fed only breastmilk, shown in green and the risk is highest when not breastfed at all, shown in red.</a:t>
            </a: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11</a:t>
            </a:fld>
            <a:endParaRPr lang="en-US"/>
          </a:p>
        </p:txBody>
      </p:sp>
    </p:spTree>
    <p:extLst>
      <p:ext uri="{BB962C8B-B14F-4D97-AF65-F5344CB8AC3E}">
        <p14:creationId xmlns:p14="http://schemas.microsoft.com/office/powerpoint/2010/main" val="282461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baseline="0" dirty="0">
                <a:latin typeface="Arial" panose="020B0604020202020204" pitchFamily="34" charset="0"/>
                <a:cs typeface="Arial" panose="020B0604020202020204" pitchFamily="34" charset="0"/>
              </a:rPr>
              <a:t>SAY:</a:t>
            </a:r>
          </a:p>
          <a:p>
            <a:pPr algn="just"/>
            <a:r>
              <a:rPr lang="en-GB" baseline="0" dirty="0">
                <a:latin typeface="Arial" panose="020B0604020202020204" pitchFamily="34" charset="0"/>
                <a:cs typeface="Arial" panose="020B0604020202020204" pitchFamily="34" charset="0"/>
              </a:rPr>
              <a:t>This graph shows that a child’s weight is predetermined even before his birth and is affected for the years to come. This is why the time from pregnancy to child’s 2 years of age is</a:t>
            </a:r>
            <a:r>
              <a:rPr lang="en-GB" dirty="0">
                <a:latin typeface="Arial" panose="020B0604020202020204" pitchFamily="34" charset="0"/>
                <a:cs typeface="Arial" panose="020B0604020202020204" pitchFamily="34" charset="0"/>
              </a:rPr>
              <a:t> called the ‘window of opportunity</a:t>
            </a:r>
            <a:r>
              <a:rPr lang="en-GB" baseline="0" dirty="0">
                <a:latin typeface="Arial" panose="020B0604020202020204" pitchFamily="34" charset="0"/>
                <a:cs typeface="Arial" panose="020B0604020202020204" pitchFamily="34" charset="0"/>
              </a:rPr>
              <a:t>’.</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b="1" dirty="0">
                <a:latin typeface="Arial" panose="020B0604020202020204" pitchFamily="34" charset="0"/>
                <a:cs typeface="Arial" panose="020B0604020202020204" pitchFamily="34" charset="0"/>
              </a:rPr>
              <a:t>SAY:</a:t>
            </a:r>
            <a:endParaRPr lang="en-GB" baseline="0" dirty="0">
              <a:latin typeface="Arial" panose="020B0604020202020204" pitchFamily="34" charset="0"/>
              <a:cs typeface="Arial" panose="020B0604020202020204" pitchFamily="34" charset="0"/>
            </a:endParaRPr>
          </a:p>
          <a:p>
            <a:pPr algn="just"/>
            <a:r>
              <a:rPr lang="en-GB" baseline="0" dirty="0">
                <a:latin typeface="Arial" panose="020B0604020202020204" pitchFamily="34" charset="0"/>
                <a:cs typeface="Arial" panose="020B0604020202020204" pitchFamily="34" charset="0"/>
              </a:rPr>
              <a:t>We can see here that children from different regions start off with different birth weights, one of them has children who are starting off with lower birth weights meaning they are already malnourished at birth (mouse click). These children and other children experience sharp faltering in the first year of life confirming the importance of concentrating preventative interventions at this age or earlier. Improvements in intrauterine growth per se can be expected to reduce the prevalence of underweight. </a:t>
            </a:r>
          </a:p>
          <a:p>
            <a:pPr algn="just"/>
            <a:endParaRPr lang="en-GB" baseline="0"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Source: WHO, 2010</a:t>
            </a:r>
          </a:p>
          <a:p>
            <a:pPr algn="just"/>
            <a:endParaRPr lang="en-GB"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12</a:t>
            </a:fld>
            <a:endParaRPr lang="en-US"/>
          </a:p>
        </p:txBody>
      </p:sp>
    </p:spTree>
    <p:extLst>
      <p:ext uri="{BB962C8B-B14F-4D97-AF65-F5344CB8AC3E}">
        <p14:creationId xmlns:p14="http://schemas.microsoft.com/office/powerpoint/2010/main" val="2486651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Arial" panose="020B0604020202020204" pitchFamily="34" charset="0"/>
                <a:ea typeface="ＭＳ Ｐゴシック" charset="0"/>
                <a:cs typeface="Arial" panose="020B0604020202020204" pitchFamily="34" charset="0"/>
              </a:rPr>
              <a:t>SAY:</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ＭＳ Ｐゴシック" charset="0"/>
                <a:cs typeface="Arial" panose="020B0604020202020204" pitchFamily="34" charset="0"/>
              </a:rPr>
              <a:t>This graph shows that two of the most important appropriate IYCF practices actually two of the most important practices to prevent child deaths in comparison to other health practices. A higher percent of child deaths could be prevented with 99% coverage of appropriate breastfeeding and complementary feeding (CF). We will talk about CF shortly.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13</a:t>
            </a:fld>
            <a:endParaRPr lang="en-US"/>
          </a:p>
        </p:txBody>
      </p:sp>
    </p:spTree>
    <p:extLst>
      <p:ext uri="{BB962C8B-B14F-4D97-AF65-F5344CB8AC3E}">
        <p14:creationId xmlns:p14="http://schemas.microsoft.com/office/powerpoint/2010/main" val="2276487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688" eaLnBrk="1" hangingPunct="1">
              <a:spcBef>
                <a:spcPts val="450"/>
              </a:spcBef>
            </a:pPr>
            <a:r>
              <a:rPr lang="en-US" b="1" dirty="0">
                <a:solidFill>
                  <a:srgbClr val="000000"/>
                </a:solidFill>
                <a:latin typeface="Arial" panose="020B0604020202020204" pitchFamily="34" charset="0"/>
                <a:cs typeface="Arial" panose="020B0604020202020204" pitchFamily="34" charset="0"/>
                <a:sym typeface="Times New Roman" charset="0"/>
              </a:rPr>
              <a:t>SAY:</a:t>
            </a:r>
          </a:p>
          <a:p>
            <a:pPr marL="39688" eaLnBrk="1" hangingPunct="1">
              <a:spcBef>
                <a:spcPts val="450"/>
              </a:spcBef>
            </a:pPr>
            <a:r>
              <a:rPr lang="en-US" dirty="0">
                <a:solidFill>
                  <a:srgbClr val="000000"/>
                </a:solidFill>
                <a:latin typeface="Arial" panose="020B0604020202020204" pitchFamily="34" charset="0"/>
                <a:cs typeface="Arial" panose="020B0604020202020204" pitchFamily="34" charset="0"/>
                <a:sym typeface="Times New Roman" charset="0"/>
              </a:rPr>
              <a:t>This brings us to the question: what are the recommendations for optimal IYCF practices? We</a:t>
            </a:r>
            <a:r>
              <a:rPr lang="en-US" baseline="0" dirty="0">
                <a:solidFill>
                  <a:srgbClr val="000000"/>
                </a:solidFill>
                <a:latin typeface="Arial" panose="020B0604020202020204" pitchFamily="34" charset="0"/>
                <a:cs typeface="Arial" panose="020B0604020202020204" pitchFamily="34" charset="0"/>
                <a:sym typeface="Times New Roman" charset="0"/>
              </a:rPr>
              <a:t> talked about breastfeeding and complementary feeding in the last slide. Lets take a closer look at them.</a:t>
            </a:r>
          </a:p>
          <a:p>
            <a:pPr marL="39688" eaLnBrk="1" hangingPunct="1">
              <a:spcBef>
                <a:spcPts val="450"/>
              </a:spcBef>
            </a:pPr>
            <a:r>
              <a:rPr lang="en-US" b="1" baseline="0" dirty="0">
                <a:solidFill>
                  <a:srgbClr val="000000"/>
                </a:solidFill>
                <a:latin typeface="Arial" panose="020B0604020202020204" pitchFamily="34" charset="0"/>
                <a:cs typeface="Arial" panose="020B0604020202020204" pitchFamily="34" charset="0"/>
                <a:sym typeface="Times New Roman" charset="0"/>
              </a:rPr>
              <a:t>DO:</a:t>
            </a:r>
          </a:p>
          <a:p>
            <a:pPr marL="39688" eaLnBrk="1" hangingPunct="1">
              <a:spcBef>
                <a:spcPts val="450"/>
              </a:spcBef>
            </a:pPr>
            <a:r>
              <a:rPr lang="en-US" baseline="0" dirty="0">
                <a:solidFill>
                  <a:srgbClr val="000000"/>
                </a:solidFill>
                <a:latin typeface="Arial" panose="020B0604020202020204" pitchFamily="34" charset="0"/>
                <a:cs typeface="Arial" panose="020B0604020202020204" pitchFamily="34" charset="0"/>
                <a:sym typeface="Times New Roman" charset="0"/>
              </a:rPr>
              <a:t>Now, show the slide.</a:t>
            </a:r>
          </a:p>
          <a:p>
            <a:pPr marL="39688" eaLnBrk="1" hangingPunct="1">
              <a:spcBef>
                <a:spcPts val="450"/>
              </a:spcBef>
            </a:pPr>
            <a:r>
              <a:rPr lang="en-US" b="1" baseline="0" dirty="0">
                <a:solidFill>
                  <a:srgbClr val="000000"/>
                </a:solidFill>
                <a:latin typeface="Arial" panose="020B0604020202020204" pitchFamily="34" charset="0"/>
                <a:cs typeface="Arial" panose="020B0604020202020204" pitchFamily="34" charset="0"/>
                <a:sym typeface="Times New Roman" charset="0"/>
              </a:rPr>
              <a:t>SAY:</a:t>
            </a:r>
            <a:endParaRPr lang="en-US" b="1" dirty="0">
              <a:solidFill>
                <a:srgbClr val="000000"/>
              </a:solidFill>
              <a:latin typeface="Arial" panose="020B0604020202020204" pitchFamily="34" charset="0"/>
              <a:cs typeface="Arial" panose="020B0604020202020204" pitchFamily="34" charset="0"/>
              <a:sym typeface="Times New Roman" charset="0"/>
            </a:endParaRPr>
          </a:p>
          <a:p>
            <a:pPr marL="39688" eaLnBrk="1" hangingPunct="1">
              <a:spcBef>
                <a:spcPts val="450"/>
              </a:spcBef>
            </a:pPr>
            <a:r>
              <a:rPr lang="en-US" dirty="0">
                <a:solidFill>
                  <a:srgbClr val="000000"/>
                </a:solidFill>
                <a:latin typeface="Arial" panose="020B0604020202020204" pitchFamily="34" charset="0"/>
                <a:cs typeface="Arial" panose="020B0604020202020204" pitchFamily="34" charset="0"/>
                <a:sym typeface="Times New Roman" charset="0"/>
              </a:rPr>
              <a:t>Optimal IYCF recommendations are:</a:t>
            </a:r>
          </a:p>
          <a:p>
            <a:pPr marL="39688" eaLnBrk="1" hangingPunct="1">
              <a:spcBef>
                <a:spcPts val="450"/>
              </a:spcBef>
            </a:pPr>
            <a:r>
              <a:rPr lang="en-US" dirty="0">
                <a:solidFill>
                  <a:srgbClr val="000000"/>
                </a:solidFill>
                <a:latin typeface="Arial" panose="020B0604020202020204" pitchFamily="34" charset="0"/>
                <a:cs typeface="Arial" panose="020B0604020202020204" pitchFamily="34" charset="0"/>
                <a:sym typeface="Times New Roman" charset="0"/>
              </a:rPr>
              <a:t>Early initiation of breastfeeding – this means breastfeeding within 1 hour of birth</a:t>
            </a:r>
          </a:p>
          <a:p>
            <a:pPr marL="39688" eaLnBrk="1" hangingPunct="1">
              <a:spcBef>
                <a:spcPts val="450"/>
              </a:spcBef>
            </a:pPr>
            <a:r>
              <a:rPr lang="en-US" b="1" dirty="0">
                <a:solidFill>
                  <a:srgbClr val="000000"/>
                </a:solidFill>
                <a:latin typeface="Arial" panose="020B0604020202020204" pitchFamily="34" charset="0"/>
                <a:cs typeface="Arial" panose="020B0604020202020204" pitchFamily="34" charset="0"/>
                <a:sym typeface="Times New Roman" charset="0"/>
              </a:rPr>
              <a:t>DO:</a:t>
            </a:r>
          </a:p>
          <a:p>
            <a:pPr marL="39688" eaLnBrk="1" hangingPunct="1">
              <a:spcBef>
                <a:spcPts val="450"/>
              </a:spcBef>
            </a:pPr>
            <a:r>
              <a:rPr lang="en-US" dirty="0">
                <a:solidFill>
                  <a:srgbClr val="000000"/>
                </a:solidFill>
                <a:latin typeface="Arial" panose="020B0604020202020204" pitchFamily="34" charset="0"/>
                <a:cs typeface="Arial" panose="020B0604020202020204" pitchFamily="34" charset="0"/>
                <a:sym typeface="Times New Roman" charset="0"/>
              </a:rPr>
              <a:t>Mouse</a:t>
            </a:r>
            <a:r>
              <a:rPr lang="en-US" baseline="0" dirty="0">
                <a:solidFill>
                  <a:srgbClr val="000000"/>
                </a:solidFill>
                <a:latin typeface="Arial" panose="020B0604020202020204" pitchFamily="34" charset="0"/>
                <a:cs typeface="Arial" panose="020B0604020202020204" pitchFamily="34" charset="0"/>
                <a:sym typeface="Times New Roman" charset="0"/>
              </a:rPr>
              <a:t> </a:t>
            </a:r>
            <a:r>
              <a:rPr lang="en-US" dirty="0">
                <a:solidFill>
                  <a:srgbClr val="000000"/>
                </a:solidFill>
                <a:latin typeface="Arial" panose="020B0604020202020204" pitchFamily="34" charset="0"/>
                <a:cs typeface="Arial" panose="020B0604020202020204" pitchFamily="34" charset="0"/>
                <a:sym typeface="Times New Roman" charset="0"/>
              </a:rPr>
              <a:t>Click to show definition of EBF.</a:t>
            </a:r>
          </a:p>
          <a:p>
            <a:pPr marL="39688" eaLnBrk="1" hangingPunct="1">
              <a:spcBef>
                <a:spcPts val="450"/>
              </a:spcBef>
            </a:pPr>
            <a:r>
              <a:rPr lang="en-US" b="1" dirty="0">
                <a:solidFill>
                  <a:srgbClr val="000000"/>
                </a:solidFill>
                <a:latin typeface="Arial" panose="020B0604020202020204" pitchFamily="34" charset="0"/>
                <a:cs typeface="Arial" panose="020B0604020202020204" pitchFamily="34" charset="0"/>
                <a:sym typeface="Times New Roman" charset="0"/>
              </a:rPr>
              <a:t>SAY:</a:t>
            </a:r>
          </a:p>
          <a:p>
            <a:pPr marL="39688" eaLnBrk="1" hangingPunct="1">
              <a:spcBef>
                <a:spcPts val="450"/>
              </a:spcBef>
            </a:pPr>
            <a:r>
              <a:rPr lang="en-US" dirty="0">
                <a:solidFill>
                  <a:srgbClr val="000000"/>
                </a:solidFill>
                <a:latin typeface="Arial" panose="020B0604020202020204" pitchFamily="34" charset="0"/>
                <a:cs typeface="Arial" panose="020B0604020202020204" pitchFamily="34" charset="0"/>
                <a:sym typeface="Times New Roman" charset="0"/>
              </a:rPr>
              <a:t>Exclusive Breastfeeding for 6 months – exclusive breastfeeding means an infant receives only breastmilk, no other liquids or solids, not even water, with the exception of necessary vitamins, mineral supplements or medicines.</a:t>
            </a:r>
            <a:endParaRPr lang="en-US" b="1" dirty="0">
              <a:solidFill>
                <a:srgbClr val="000000"/>
              </a:solidFill>
              <a:latin typeface="Arial" panose="020B0604020202020204" pitchFamily="34" charset="0"/>
              <a:cs typeface="Arial" panose="020B0604020202020204" pitchFamily="34" charset="0"/>
              <a:sym typeface="Times New Roman" charset="0"/>
            </a:endParaRPr>
          </a:p>
          <a:p>
            <a:pPr marL="39688" eaLnBrk="1" hangingPunct="1">
              <a:spcBef>
                <a:spcPts val="450"/>
              </a:spcBef>
            </a:pPr>
            <a:r>
              <a:rPr lang="en-US" dirty="0">
                <a:solidFill>
                  <a:srgbClr val="000000"/>
                </a:solidFill>
                <a:latin typeface="Arial" panose="020B0604020202020204" pitchFamily="34" charset="0"/>
                <a:cs typeface="Arial" panose="020B0604020202020204" pitchFamily="34" charset="0"/>
                <a:sym typeface="Times New Roman" charset="0"/>
              </a:rPr>
              <a:t>Continued breastfeeding to 2 years or beyond -</a:t>
            </a:r>
            <a:r>
              <a:rPr lang="en-US" baseline="0" dirty="0">
                <a:solidFill>
                  <a:srgbClr val="000000"/>
                </a:solidFill>
                <a:latin typeface="Arial" panose="020B0604020202020204" pitchFamily="34" charset="0"/>
                <a:cs typeface="Arial" panose="020B0604020202020204" pitchFamily="34" charset="0"/>
                <a:sym typeface="Times New Roman" charset="0"/>
              </a:rPr>
              <a:t> </a:t>
            </a:r>
            <a:r>
              <a:rPr lang="en-US" dirty="0">
                <a:solidFill>
                  <a:srgbClr val="000000"/>
                </a:solidFill>
                <a:latin typeface="Arial" panose="020B0604020202020204" pitchFamily="34" charset="0"/>
                <a:cs typeface="Arial" panose="020B0604020202020204" pitchFamily="34" charset="0"/>
                <a:sym typeface="Times New Roman" charset="0"/>
              </a:rPr>
              <a:t>Complementary feeding encompasses continued breastfeeding, the introduction of complementary foods at six months, and how that is done in the nutritional and developmental interests of the child.</a:t>
            </a:r>
          </a:p>
          <a:p>
            <a:pPr marL="39688" eaLnBrk="1" hangingPunct="1">
              <a:spcBef>
                <a:spcPts val="450"/>
              </a:spcBef>
            </a:pPr>
            <a:r>
              <a:rPr lang="en-US" b="1" dirty="0">
                <a:solidFill>
                  <a:srgbClr val="000000"/>
                </a:solidFill>
                <a:latin typeface="Arial" panose="020B0604020202020204" pitchFamily="34" charset="0"/>
                <a:cs typeface="Arial" panose="020B0604020202020204" pitchFamily="34" charset="0"/>
                <a:sym typeface="Times New Roman" charset="0"/>
              </a:rPr>
              <a:t>DO:</a:t>
            </a:r>
          </a:p>
          <a:p>
            <a:pPr marL="39688" eaLnBrk="1" hangingPunct="1">
              <a:spcBef>
                <a:spcPts val="450"/>
              </a:spcBef>
            </a:pPr>
            <a:r>
              <a:rPr lang="en-US" dirty="0">
                <a:solidFill>
                  <a:srgbClr val="000000"/>
                </a:solidFill>
                <a:latin typeface="Arial" panose="020B0604020202020204" pitchFamily="34" charset="0"/>
                <a:cs typeface="Arial" panose="020B0604020202020204" pitchFamily="34" charset="0"/>
                <a:sym typeface="Times New Roman" charset="0"/>
              </a:rPr>
              <a:t>Mouse</a:t>
            </a:r>
            <a:r>
              <a:rPr lang="en-US" baseline="0" dirty="0">
                <a:solidFill>
                  <a:srgbClr val="000000"/>
                </a:solidFill>
                <a:latin typeface="Arial" panose="020B0604020202020204" pitchFamily="34" charset="0"/>
                <a:cs typeface="Arial" panose="020B0604020202020204" pitchFamily="34" charset="0"/>
                <a:sym typeface="Times New Roman" charset="0"/>
              </a:rPr>
              <a:t> </a:t>
            </a:r>
            <a:r>
              <a:rPr lang="en-US" dirty="0">
                <a:solidFill>
                  <a:srgbClr val="000000"/>
                </a:solidFill>
                <a:latin typeface="Arial" panose="020B0604020202020204" pitchFamily="34" charset="0"/>
                <a:cs typeface="Arial" panose="020B0604020202020204" pitchFamily="34" charset="0"/>
                <a:sym typeface="Times New Roman" charset="0"/>
              </a:rPr>
              <a:t>Click to show definition of CF.</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14</a:t>
            </a:fld>
            <a:endParaRPr lang="en-US"/>
          </a:p>
        </p:txBody>
      </p:sp>
    </p:spTree>
    <p:extLst>
      <p:ext uri="{BB962C8B-B14F-4D97-AF65-F5344CB8AC3E}">
        <p14:creationId xmlns:p14="http://schemas.microsoft.com/office/powerpoint/2010/main" val="1235942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b="1" dirty="0">
                <a:latin typeface="Arial" panose="020B0604020202020204" pitchFamily="34" charset="0"/>
                <a:cs typeface="Arial" panose="020B0604020202020204" pitchFamily="34" charset="0"/>
              </a:rPr>
              <a:t>SAY:</a:t>
            </a:r>
          </a:p>
          <a:p>
            <a:pPr eaLnBrk="1" fontAlgn="auto" hangingPunct="1">
              <a:spcBef>
                <a:spcPts val="0"/>
              </a:spcBef>
              <a:spcAft>
                <a:spcPts val="0"/>
              </a:spcAft>
              <a:defRPr/>
            </a:pPr>
            <a:r>
              <a:rPr lang="en-GB" dirty="0">
                <a:latin typeface="Arial" panose="020B0604020202020204" pitchFamily="34" charset="0"/>
                <a:cs typeface="Arial" panose="020B0604020202020204" pitchFamily="34" charset="0"/>
              </a:rPr>
              <a:t>We saw earlier in a graph how important feeding</a:t>
            </a:r>
            <a:r>
              <a:rPr lang="en-GB" baseline="0" dirty="0">
                <a:latin typeface="Arial" panose="020B0604020202020204" pitchFamily="34" charset="0"/>
                <a:cs typeface="Arial" panose="020B0604020202020204" pitchFamily="34" charset="0"/>
              </a:rPr>
              <a:t> only breastmilk is. Therefore, it is recommended to not to use any artificial feeding which includes feeding breastmilk substitute or infant formula, unless it is medically necessary. Also, no use of feeding bottles, treats or pacifiers.</a:t>
            </a: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15</a:t>
            </a:fld>
            <a:endParaRPr lang="en-US"/>
          </a:p>
        </p:txBody>
      </p:sp>
    </p:spTree>
    <p:extLst>
      <p:ext uri="{BB962C8B-B14F-4D97-AF65-F5344CB8AC3E}">
        <p14:creationId xmlns:p14="http://schemas.microsoft.com/office/powerpoint/2010/main" val="4277982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lang="en-US" sz="1200" b="1" kern="1200" dirty="0">
                <a:solidFill>
                  <a:schemeClr val="tx1"/>
                </a:solidFill>
                <a:effectLst/>
                <a:latin typeface="Arial" panose="020B0604020202020204" pitchFamily="34" charset="0"/>
                <a:ea typeface="MS PGothic" panose="020B0600070205080204" pitchFamily="34" charset="-128"/>
                <a:cs typeface="Arial" panose="020B0604020202020204" pitchFamily="34" charset="0"/>
              </a:rPr>
              <a:t>Artificial feeding</a:t>
            </a:r>
            <a:r>
              <a:rPr lang="en-US" sz="1200" kern="1200" dirty="0">
                <a:solidFill>
                  <a:schemeClr val="tx1"/>
                </a:solidFill>
                <a:effectLst/>
                <a:latin typeface="Arial" panose="020B0604020202020204" pitchFamily="34" charset="0"/>
                <a:ea typeface="MS PGothic" panose="020B0600070205080204" pitchFamily="34" charset="-128"/>
                <a:cs typeface="Arial" panose="020B0604020202020204" pitchFamily="34" charset="0"/>
              </a:rPr>
              <a:t>: feeding with breast milk substitute.</a:t>
            </a:r>
          </a:p>
          <a:p>
            <a:pPr eaLnBrk="1" hangingPunct="1">
              <a:spcBef>
                <a:spcPct val="0"/>
              </a:spcBef>
              <a:buFontTx/>
              <a:buChar char="•"/>
            </a:pPr>
            <a:r>
              <a:rPr lang="en-GB" altLang="zh-CN" dirty="0">
                <a:latin typeface="Arial" panose="020B0604020202020204" pitchFamily="34" charset="0"/>
                <a:cs typeface="Arial" panose="020B0604020202020204" pitchFamily="34" charset="0"/>
              </a:rPr>
              <a:t>It does not have the protection of breastmilk – a </a:t>
            </a:r>
            <a:r>
              <a:rPr lang="en-US" sz="1200" kern="1200" dirty="0">
                <a:solidFill>
                  <a:schemeClr val="tx1"/>
                </a:solidFill>
                <a:effectLst/>
                <a:latin typeface="Arial" panose="020B0604020202020204" pitchFamily="34" charset="0"/>
                <a:ea typeface="MS PGothic" panose="020B0600070205080204" pitchFamily="34" charset="-128"/>
                <a:cs typeface="Arial" panose="020B0604020202020204" pitchFamily="34" charset="0"/>
              </a:rPr>
              <a:t>breast-milk substitute is a different substance than breastmilk. i.e. not designed to meet the age/stage of infant/child, and it does not contain the same things. See visual slide to show the differences between breastmilk and artificial milk: </a:t>
            </a:r>
            <a:r>
              <a:rPr lang="en-US" sz="1200" u="sng" kern="1200" dirty="0">
                <a:solidFill>
                  <a:schemeClr val="tx1"/>
                </a:solidFill>
                <a:effectLst/>
                <a:latin typeface="Arial" panose="020B0604020202020204" pitchFamily="34" charset="0"/>
                <a:ea typeface="MS PGothic" panose="020B0600070205080204" pitchFamily="34" charset="-128"/>
                <a:cs typeface="Arial" panose="020B0604020202020204" pitchFamily="34" charset="0"/>
                <a:hlinkClick r:id="rId3"/>
              </a:rPr>
              <a:t>http://illinoisaap.org/wp-content/uploads/Whats-In-Breastmilk.pdf</a:t>
            </a:r>
            <a:r>
              <a:rPr lang="en-GB" altLang="zh-CN" dirty="0">
                <a:latin typeface="Arial" panose="020B0604020202020204" pitchFamily="34" charset="0"/>
                <a:cs typeface="Arial" panose="020B0604020202020204" pitchFamily="34" charset="0"/>
              </a:rPr>
              <a:t> </a:t>
            </a:r>
          </a:p>
          <a:p>
            <a:pPr eaLnBrk="1" hangingPunct="1">
              <a:spcBef>
                <a:spcPct val="0"/>
              </a:spcBef>
              <a:buFontTx/>
              <a:buChar char="•"/>
            </a:pPr>
            <a:r>
              <a:rPr lang="en-GB" altLang="zh-CN" baseline="0" dirty="0">
                <a:latin typeface="Arial" panose="020B0604020202020204" pitchFamily="34" charset="0"/>
                <a:cs typeface="Arial" panose="020B0604020202020204" pitchFamily="34" charset="0"/>
              </a:rPr>
              <a:t> It</a:t>
            </a:r>
            <a:r>
              <a:rPr lang="en-GB" altLang="zh-CN" dirty="0">
                <a:latin typeface="Arial" panose="020B0604020202020204" pitchFamily="34" charset="0"/>
                <a:cs typeface="Arial" panose="020B0604020202020204" pitchFamily="34" charset="0"/>
              </a:rPr>
              <a:t> is not sterile, it increases food insecurity and dependency, it is costly in time, resources and care, and bottle feeding increases risk further due to difficulties in cleaning, adding a source of infection.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16</a:t>
            </a:fld>
            <a:endParaRPr lang="en-US"/>
          </a:p>
        </p:txBody>
      </p:sp>
    </p:spTree>
    <p:extLst>
      <p:ext uri="{BB962C8B-B14F-4D97-AF65-F5344CB8AC3E}">
        <p14:creationId xmlns:p14="http://schemas.microsoft.com/office/powerpoint/2010/main" val="1392450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00" indent="-190500" eaLnBrk="1" fontAlgn="auto" hangingPunct="1">
              <a:spcBef>
                <a:spcPts val="0"/>
              </a:spcBef>
              <a:spcAft>
                <a:spcPts val="0"/>
              </a:spcAft>
              <a:buFont typeface="Arial"/>
              <a:buChar char="•"/>
              <a:defRPr/>
            </a:pPr>
            <a:r>
              <a:rPr lang="en-GB" altLang="zh-CN" dirty="0">
                <a:latin typeface="Arial" pitchFamily="34" charset="0"/>
                <a:ea typeface="+mn-ea"/>
                <a:cs typeface="Arial" pitchFamily="34" charset="0"/>
              </a:rPr>
              <a:t>The risks of artificial feeding are heightened in emergencies, with constraints on water and sanitation, fuel, preparation, storage and supplies. </a:t>
            </a:r>
          </a:p>
          <a:p>
            <a:pPr marL="190500" indent="-190500" eaLnBrk="1" fontAlgn="auto" hangingPunct="1">
              <a:spcBef>
                <a:spcPts val="0"/>
              </a:spcBef>
              <a:spcAft>
                <a:spcPts val="0"/>
              </a:spcAft>
              <a:buFont typeface="Arial"/>
              <a:buChar char="•"/>
              <a:defRPr/>
            </a:pPr>
            <a:r>
              <a:rPr lang="fr-FR" altLang="zh-CN" dirty="0">
                <a:latin typeface="Arial" pitchFamily="34" charset="0"/>
                <a:ea typeface="+mn-ea"/>
                <a:cs typeface="Arial" pitchFamily="34" charset="0"/>
              </a:rPr>
              <a:t>Emergencies are </a:t>
            </a:r>
            <a:r>
              <a:rPr lang="fr-FR" altLang="zh-CN" dirty="0" err="1">
                <a:latin typeface="Arial" pitchFamily="34" charset="0"/>
                <a:ea typeface="+mn-ea"/>
                <a:cs typeface="Arial" pitchFamily="34" charset="0"/>
              </a:rPr>
              <a:t>characterized</a:t>
            </a:r>
            <a:r>
              <a:rPr lang="fr-FR" altLang="zh-CN" dirty="0">
                <a:latin typeface="Arial" pitchFamily="34" charset="0"/>
                <a:ea typeface="+mn-ea"/>
                <a:cs typeface="Arial" pitchFamily="34" charset="0"/>
              </a:rPr>
              <a:t> by </a:t>
            </a:r>
            <a:r>
              <a:rPr lang="fr-FR" altLang="zh-CN" dirty="0" err="1">
                <a:latin typeface="Arial" pitchFamily="34" charset="0"/>
                <a:ea typeface="+mn-ea"/>
                <a:cs typeface="Arial" pitchFamily="34" charset="0"/>
              </a:rPr>
              <a:t>extremely</a:t>
            </a:r>
            <a:r>
              <a:rPr lang="fr-FR" altLang="zh-CN" dirty="0">
                <a:latin typeface="Arial" pitchFamily="34" charset="0"/>
                <a:ea typeface="+mn-ea"/>
                <a:cs typeface="Arial" pitchFamily="34" charset="0"/>
              </a:rPr>
              <a:t> </a:t>
            </a:r>
            <a:r>
              <a:rPr lang="fr-FR" altLang="zh-CN" dirty="0" err="1">
                <a:latin typeface="Arial" pitchFamily="34" charset="0"/>
                <a:ea typeface="+mn-ea"/>
                <a:cs typeface="Arial" pitchFamily="34" charset="0"/>
              </a:rPr>
              <a:t>infectious</a:t>
            </a:r>
            <a:r>
              <a:rPr lang="fr-FR" altLang="zh-CN" dirty="0">
                <a:latin typeface="Arial" pitchFamily="34" charset="0"/>
                <a:ea typeface="+mn-ea"/>
                <a:cs typeface="Arial" pitchFamily="34" charset="0"/>
              </a:rPr>
              <a:t> </a:t>
            </a:r>
            <a:r>
              <a:rPr lang="fr-FR" altLang="zh-CN" dirty="0" err="1">
                <a:latin typeface="Arial" pitchFamily="34" charset="0"/>
                <a:ea typeface="+mn-ea"/>
                <a:cs typeface="Arial" pitchFamily="34" charset="0"/>
              </a:rPr>
              <a:t>environments</a:t>
            </a:r>
            <a:r>
              <a:rPr lang="fr-FR" altLang="zh-CN" dirty="0">
                <a:latin typeface="Arial" pitchFamily="34" charset="0"/>
                <a:ea typeface="+mn-ea"/>
                <a:cs typeface="Arial" pitchFamily="34" charset="0"/>
              </a:rPr>
              <a:t>.</a:t>
            </a:r>
            <a:r>
              <a:rPr lang="en-GB" altLang="zh-CN" dirty="0">
                <a:latin typeface="Arial" pitchFamily="34" charset="0"/>
                <a:ea typeface="+mn-ea"/>
                <a:cs typeface="Arial" pitchFamily="34" charset="0"/>
              </a:rPr>
              <a:t> </a:t>
            </a:r>
          </a:p>
          <a:p>
            <a:pPr marL="190500" indent="-190500" eaLnBrk="1" fontAlgn="auto" hangingPunct="1">
              <a:spcBef>
                <a:spcPts val="0"/>
              </a:spcBef>
              <a:spcAft>
                <a:spcPts val="0"/>
              </a:spcAft>
              <a:buFont typeface="Arial"/>
              <a:buChar char="•"/>
              <a:defRPr/>
            </a:pPr>
            <a:r>
              <a:rPr lang="en-GB" altLang="zh-CN" dirty="0">
                <a:latin typeface="Arial" pitchFamily="34" charset="0"/>
                <a:ea typeface="+mn-ea"/>
                <a:cs typeface="Arial" pitchFamily="34" charset="0"/>
              </a:rPr>
              <a:t>Considerable skilled and well resourced support </a:t>
            </a:r>
            <a:r>
              <a:rPr lang="en-AU" altLang="zh-CN" dirty="0">
                <a:latin typeface="Arial" pitchFamily="34" charset="0"/>
                <a:ea typeface="+mn-ea"/>
                <a:cs typeface="Arial" pitchFamily="34" charset="0"/>
              </a:rPr>
              <a:t>are needed to minimise the risks of artificial feeding in this environment. </a:t>
            </a:r>
          </a:p>
          <a:p>
            <a:pPr marL="190500" indent="-190500" eaLnBrk="1" fontAlgn="auto" hangingPunct="1">
              <a:spcBef>
                <a:spcPts val="0"/>
              </a:spcBef>
              <a:spcAft>
                <a:spcPts val="0"/>
              </a:spcAft>
              <a:buFont typeface="Arial"/>
              <a:buChar char="•"/>
              <a:defRPr/>
            </a:pPr>
            <a:r>
              <a:rPr lang="en-US" altLang="zh-CN" dirty="0">
                <a:latin typeface="Arial" pitchFamily="34" charset="0"/>
                <a:ea typeface="+mn-ea"/>
                <a:cs typeface="Arial" pitchFamily="34" charset="0"/>
              </a:rPr>
              <a:t>Why? Because, infant formula does not have the protective properties of breastmilk or safe feeding mode - breastfeeding</a:t>
            </a:r>
          </a:p>
          <a:p>
            <a:pPr marL="190500" indent="-190500" eaLnBrk="1" fontAlgn="auto" hangingPunct="1">
              <a:spcBef>
                <a:spcPts val="0"/>
              </a:spcBef>
              <a:spcAft>
                <a:spcPts val="0"/>
              </a:spcAft>
              <a:defRPr/>
            </a:pPr>
            <a:endParaRPr lang="en-AU" altLang="zh-CN" dirty="0">
              <a:latin typeface="Arial" pitchFamily="34" charset="0"/>
              <a:ea typeface="+mn-ea"/>
              <a:cs typeface="Arial"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17</a:t>
            </a:fld>
            <a:endParaRPr lang="en-US"/>
          </a:p>
        </p:txBody>
      </p:sp>
    </p:spTree>
    <p:extLst>
      <p:ext uri="{BB962C8B-B14F-4D97-AF65-F5344CB8AC3E}">
        <p14:creationId xmlns:p14="http://schemas.microsoft.com/office/powerpoint/2010/main" val="3951919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altLang="zh-CN" sz="1200" b="1" kern="1200" dirty="0">
                <a:solidFill>
                  <a:schemeClr val="tx1"/>
                </a:solidFill>
                <a:latin typeface="Arial" pitchFamily="34" charset="0"/>
                <a:ea typeface="ＭＳ Ｐゴシック" charset="0"/>
                <a:cs typeface="Arial" pitchFamily="34" charset="0"/>
              </a:rPr>
              <a:t>SAY:</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There is a number of legislature,</a:t>
            </a:r>
            <a:r>
              <a:rPr lang="en-US" baseline="0" dirty="0">
                <a:latin typeface="Arial" panose="020B0604020202020204" pitchFamily="34" charset="0"/>
                <a:ea typeface="ＭＳ Ｐゴシック" charset="0"/>
                <a:cs typeface="Arial" panose="020B0604020202020204" pitchFamily="34" charset="0"/>
              </a:rPr>
              <a:t> guides and strategies available  on IYCF.</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DO:</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ea typeface="ＭＳ Ｐゴシック" charset="0"/>
                <a:cs typeface="Arial" panose="020B0604020202020204" pitchFamily="34" charset="0"/>
              </a:rPr>
              <a:t>Show one by 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SAY:</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a:t>
            </a:r>
            <a:r>
              <a:rPr lang="en-US" altLang="en-US" dirty="0">
                <a:latin typeface="Arial" panose="020B0604020202020204" pitchFamily="34" charset="0"/>
                <a:ea typeface="ＭＳ Ｐゴシック" charset="0"/>
                <a:cs typeface="Arial" panose="020B0604020202020204" pitchFamily="34" charset="0"/>
              </a:rPr>
              <a:t>International Code on marketing of BMS</a:t>
            </a:r>
            <a:r>
              <a:rPr lang="en-US" dirty="0">
                <a:latin typeface="Arial" panose="020B0604020202020204" pitchFamily="34" charset="0"/>
                <a:ea typeface="ＭＳ Ｐゴシック" charset="0"/>
                <a:cs typeface="Arial" panose="020B0604020202020204" pitchFamily="34" charset="0"/>
              </a:rPr>
              <a:t> highlights the importance of breastfeeding and prioritizes protection and promotion of breastfeeding in order to ensure proper BMS usage and distribution by enlisting the responsibilities that fall on health workers, health systems, manufacturers and distributers regarding BMS.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MS PGothic" charset="0"/>
                <a:cs typeface="Arial" panose="020B0604020202020204" pitchFamily="34" charset="0"/>
              </a:rPr>
              <a:t>Global</a:t>
            </a:r>
            <a:r>
              <a:rPr lang="en-US" baseline="0" dirty="0">
                <a:latin typeface="Arial" panose="020B0604020202020204" pitchFamily="34" charset="0"/>
                <a:ea typeface="MS PGothic" charset="0"/>
                <a:cs typeface="Arial" panose="020B0604020202020204" pitchFamily="34" charset="0"/>
              </a:rPr>
              <a:t> strategy for IYCF</a:t>
            </a:r>
            <a:r>
              <a:rPr lang="en-US" dirty="0">
                <a:latin typeface="Arial" panose="020B0604020202020204" pitchFamily="34" charset="0"/>
                <a:ea typeface="ＭＳ Ｐゴシック" charset="0"/>
                <a:cs typeface="Arial" panose="020B0604020202020204" pitchFamily="34" charset="0"/>
              </a:rPr>
              <a:t> specifies responsibilities of governments, international organizations, non-governmental organizations and others</a:t>
            </a:r>
            <a:r>
              <a:rPr lang="en-GB" dirty="0">
                <a:latin typeface="Arial" panose="020B0604020202020204" pitchFamily="34" charset="0"/>
                <a:ea typeface="ＭＳ Ｐゴシック" charset="0"/>
                <a:cs typeface="Arial" panose="020B0604020202020204" pitchFamily="34" charset="0"/>
              </a:rPr>
              <a:t> in IYCF.</a:t>
            </a: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MS PGothic" charset="0"/>
                <a:cs typeface="Arial" panose="020B0604020202020204" pitchFamily="34" charset="0"/>
              </a:rPr>
              <a:t>The guiding principles for actions that help prevent increased morbidity and mortality informing decision-makers about the key interventions required to protect</a:t>
            </a:r>
            <a:r>
              <a:rPr lang="en-US" baseline="0" dirty="0">
                <a:latin typeface="Arial" panose="020B0604020202020204" pitchFamily="34" charset="0"/>
                <a:ea typeface="MS PGothic" charset="0"/>
                <a:cs typeface="Arial" panose="020B0604020202020204" pitchFamily="34" charset="0"/>
              </a:rPr>
              <a:t> </a:t>
            </a:r>
            <a:r>
              <a:rPr lang="en-US" dirty="0">
                <a:latin typeface="Arial" panose="020B0604020202020204" pitchFamily="34" charset="0"/>
                <a:ea typeface="MS PGothic" charset="0"/>
                <a:cs typeface="Arial" panose="020B0604020202020204" pitchFamily="34" charset="0"/>
              </a:rPr>
              <a:t>and promote optimal feeding for infants and young children that should be routinely included in any emergency relief response.</a:t>
            </a:r>
            <a:endParaRPr lang="en-US" altLang="en-US" dirty="0">
              <a:latin typeface="Arial" panose="020B0604020202020204" pitchFamily="34" charset="0"/>
              <a:ea typeface="ＭＳ Ｐゴシック"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Operational guidance on IYCF-E</a:t>
            </a:r>
            <a:r>
              <a:rPr lang="en-GB" dirty="0">
                <a:latin typeface="Arial" panose="020B0604020202020204" pitchFamily="34" charset="0"/>
                <a:ea typeface="ＭＳ Ｐゴシック" charset="0"/>
                <a:cs typeface="Arial" panose="020B0604020202020204" pitchFamily="34" charset="0"/>
              </a:rPr>
              <a:t> is a non technical guide on how to ensure appropriate infant and young child feeding in emergencies.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charset="0"/>
                <a:cs typeface="Arial" panose="020B0604020202020204" pitchFamily="34" charset="0"/>
              </a:rPr>
              <a:t>SPHERE handbook enlists policy guidance and coordination on IYCF-E, and provision of basic and skilled support for IYCF-E as minimum standards of IYCF-E.</a:t>
            </a:r>
            <a:endParaRPr lang="en-GB" dirty="0">
              <a:latin typeface="Arial" panose="020B0604020202020204" pitchFamily="34" charset="0"/>
              <a:ea typeface="ＭＳ Ｐゴシック" charset="0"/>
              <a:cs typeface="Arial" panose="020B0604020202020204" pitchFamily="34"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fr-FR" dirty="0" err="1">
                <a:latin typeface="Arial" panose="020B0604020202020204" pitchFamily="34" charset="0"/>
                <a:ea typeface="MS PGothic" charset="0"/>
                <a:cs typeface="Arial" panose="020B0604020202020204" pitchFamily="34" charset="0"/>
              </a:rPr>
              <a:t>UNICEF’s</a:t>
            </a:r>
            <a:r>
              <a:rPr lang="fr-FR" dirty="0">
                <a:latin typeface="Arial" panose="020B0604020202020204" pitchFamily="34" charset="0"/>
                <a:ea typeface="MS PGothic" charset="0"/>
                <a:cs typeface="Arial" panose="020B0604020202020204" pitchFamily="34" charset="0"/>
              </a:rPr>
              <a:t> IYCF </a:t>
            </a:r>
            <a:r>
              <a:rPr lang="fr-FR" dirty="0" err="1">
                <a:latin typeface="Arial" panose="020B0604020202020204" pitchFamily="34" charset="0"/>
                <a:ea typeface="MS PGothic" charset="0"/>
                <a:cs typeface="Arial" panose="020B0604020202020204" pitchFamily="34" charset="0"/>
              </a:rPr>
              <a:t>programming</a:t>
            </a:r>
            <a:r>
              <a:rPr lang="fr-FR" dirty="0">
                <a:latin typeface="Arial" panose="020B0604020202020204" pitchFamily="34" charset="0"/>
                <a:ea typeface="MS PGothic" charset="0"/>
                <a:cs typeface="Arial" panose="020B0604020202020204" pitchFamily="34" charset="0"/>
              </a:rPr>
              <a:t> guide</a:t>
            </a:r>
            <a:r>
              <a:rPr lang="en-US" dirty="0">
                <a:solidFill>
                  <a:srgbClr val="000000"/>
                </a:solidFill>
                <a:latin typeface="Arial" panose="020B0604020202020204" pitchFamily="34" charset="0"/>
                <a:cs typeface="Arial" panose="020B0604020202020204" pitchFamily="34" charset="0"/>
              </a:rPr>
              <a:t> details the “how” of programming at all levels of technical IYCF aspects.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18</a:t>
            </a:fld>
            <a:endParaRPr lang="en-US"/>
          </a:p>
        </p:txBody>
      </p:sp>
    </p:spTree>
    <p:extLst>
      <p:ext uri="{BB962C8B-B14F-4D97-AF65-F5344CB8AC3E}">
        <p14:creationId xmlns:p14="http://schemas.microsoft.com/office/powerpoint/2010/main" val="317621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u="sng" dirty="0">
                <a:latin typeface="Arial" panose="020B0604020202020204" pitchFamily="34" charset="0"/>
                <a:ea typeface="ＭＳ Ｐゴシック"/>
                <a:cs typeface="Arial" panose="020B0604020202020204" pitchFamily="34" charset="0"/>
              </a:rPr>
              <a:t>Participant instructions:</a:t>
            </a:r>
          </a:p>
          <a:p>
            <a:pPr marL="171450" indent="-171450">
              <a:buFont typeface="Symbol"/>
              <a:buChar char="•"/>
            </a:pPr>
            <a:r>
              <a:rPr lang="en-US" dirty="0">
                <a:latin typeface="Arial" panose="020B0604020202020204" pitchFamily="34" charset="0"/>
                <a:ea typeface="ＭＳ Ｐゴシック"/>
                <a:cs typeface="Arial" panose="020B0604020202020204" pitchFamily="34" charset="0"/>
              </a:rPr>
              <a:t>One side of the room is “true” and the other is “false”. (Online alternative: Zoom Poll)</a:t>
            </a:r>
          </a:p>
          <a:p>
            <a:pPr marL="171450" indent="-171450">
              <a:buFont typeface="Symbol"/>
              <a:buChar char="•"/>
            </a:pPr>
            <a:r>
              <a:rPr lang="en-US" dirty="0">
                <a:latin typeface="Arial" panose="020B0604020202020204" pitchFamily="34" charset="0"/>
                <a:ea typeface="ＭＳ Ｐゴシック"/>
                <a:cs typeface="Arial" panose="020B0604020202020204" pitchFamily="34" charset="0"/>
              </a:rPr>
              <a:t>When you see each statement on the screen, QUICKLY and SILENTLY move to the end of the room with which you agree i.e. either move to the “true” end or to the “false” end of the room.</a:t>
            </a:r>
          </a:p>
          <a:p>
            <a:pPr marL="171450" indent="-171450">
              <a:buFont typeface="Symbol"/>
              <a:buChar char="•"/>
            </a:pPr>
            <a:r>
              <a:rPr lang="en-US" dirty="0">
                <a:latin typeface="Arial" panose="020B0604020202020204" pitchFamily="34" charset="0"/>
                <a:ea typeface="ＭＳ Ｐゴシック"/>
                <a:cs typeface="Arial" panose="020B0604020202020204" pitchFamily="34" charset="0"/>
              </a:rPr>
              <a:t>We shall discuss each statement.</a:t>
            </a:r>
          </a:p>
          <a:p>
            <a:pPr marL="171450" indent="-171450">
              <a:buFont typeface="Symbol"/>
              <a:buChar char="•"/>
            </a:pPr>
            <a:r>
              <a:rPr lang="en-US" dirty="0">
                <a:latin typeface="Arial" panose="020B0604020202020204" pitchFamily="34" charset="0"/>
                <a:ea typeface="ＭＳ Ｐゴシック"/>
                <a:cs typeface="Arial" panose="020B0604020202020204" pitchFamily="34" charset="0"/>
              </a:rPr>
              <a:t>Move back to the </a:t>
            </a:r>
            <a:r>
              <a:rPr lang="en-US" dirty="0" err="1">
                <a:latin typeface="Arial" panose="020B0604020202020204" pitchFamily="34" charset="0"/>
                <a:ea typeface="ＭＳ Ｐゴシック"/>
                <a:cs typeface="Arial" panose="020B0604020202020204" pitchFamily="34" charset="0"/>
              </a:rPr>
              <a:t>centre</a:t>
            </a:r>
            <a:r>
              <a:rPr lang="en-US" dirty="0">
                <a:latin typeface="Arial" panose="020B0604020202020204" pitchFamily="34" charset="0"/>
                <a:ea typeface="ＭＳ Ｐゴシック"/>
                <a:cs typeface="Arial" panose="020B0604020202020204" pitchFamily="34" charset="0"/>
              </a:rPr>
              <a:t> of the room after each discussion. </a:t>
            </a:r>
          </a:p>
          <a:p>
            <a:pPr marL="171450" indent="-171450">
              <a:buFont typeface="Symbol"/>
              <a:buChar char="•"/>
            </a:pPr>
            <a:r>
              <a:rPr lang="en-US" dirty="0">
                <a:latin typeface="Arial" panose="020B0604020202020204" pitchFamily="34" charset="0"/>
                <a:ea typeface="ＭＳ Ｐゴシック"/>
                <a:cs typeface="Arial" panose="020B0604020202020204" pitchFamily="34" charset="0"/>
              </a:rPr>
              <a:t>WARNING! As we are discussing myths and misconceptions during this session, you will hear some statements that are </a:t>
            </a:r>
            <a:r>
              <a:rPr lang="en-US" u="sng" dirty="0">
                <a:latin typeface="Arial" panose="020B0604020202020204" pitchFamily="34" charset="0"/>
                <a:ea typeface="ＭＳ Ｐゴシック"/>
                <a:cs typeface="Arial" panose="020B0604020202020204" pitchFamily="34" charset="0"/>
              </a:rPr>
              <a:t>not true.</a:t>
            </a:r>
            <a:endParaRPr lang="en-US" dirty="0">
              <a:latin typeface="Arial" panose="020B0604020202020204" pitchFamily="34" charset="0"/>
              <a:ea typeface="ＭＳ Ｐゴシック"/>
              <a:cs typeface="Arial" panose="020B0604020202020204" pitchFamily="34" charset="0"/>
            </a:endParaRPr>
          </a:p>
          <a:p>
            <a:pPr marL="171450" indent="-171450">
              <a:buFont typeface="Symbol"/>
              <a:buChar char="•"/>
            </a:pPr>
            <a:r>
              <a:rPr lang="en-US" dirty="0">
                <a:latin typeface="Arial" panose="020B0604020202020204" pitchFamily="34" charset="0"/>
                <a:ea typeface="ＭＳ Ｐゴシック"/>
                <a:cs typeface="Arial" panose="020B0604020202020204" pitchFamily="34" charset="0"/>
              </a:rPr>
              <a:t>Please go with your own knowledge, experience and beliefs rather than following your colleagues – this will greatly help us to learn from each other and this activity. </a:t>
            </a:r>
            <a:br>
              <a:rPr lang="en-US" dirty="0">
                <a:latin typeface="Arial" panose="020B0604020202020204" pitchFamily="34" charset="0"/>
                <a:ea typeface="ＭＳ Ｐゴシック"/>
                <a:cs typeface="Arial" panose="020B0604020202020204" pitchFamily="34" charset="0"/>
              </a:rPr>
            </a:br>
            <a:endParaRPr lang="en-US" dirty="0">
              <a:latin typeface="Arial" panose="020B0604020202020204" pitchFamily="34" charset="0"/>
              <a:ea typeface="ＭＳ Ｐゴシック"/>
              <a:cs typeface="Arial" panose="020B0604020202020204" pitchFamily="34" charset="0"/>
            </a:endParaRPr>
          </a:p>
          <a:p>
            <a:r>
              <a:rPr lang="en-US" altLang="en-US" b="1" u="sng" dirty="0">
                <a:solidFill>
                  <a:srgbClr val="000000"/>
                </a:solidFill>
                <a:latin typeface="Arial" panose="020B0604020202020204" pitchFamily="34" charset="0"/>
                <a:ea typeface="ＭＳ Ｐゴシック"/>
                <a:cs typeface="Arial" panose="020B0604020202020204" pitchFamily="34" charset="0"/>
              </a:rPr>
              <a:t>Facilitator notes:</a:t>
            </a:r>
            <a:endParaRPr lang="en-US" u="sng" dirty="0">
              <a:latin typeface="Arial" panose="020B0604020202020204" pitchFamily="34" charset="0"/>
              <a:cs typeface="Arial" panose="020B0604020202020204" pitchFamily="34" charset="0"/>
            </a:endParaRPr>
          </a:p>
          <a:p>
            <a:pPr marL="171450" indent="-171450">
              <a:buFont typeface="Arial"/>
              <a:buChar char="•"/>
            </a:pPr>
            <a:r>
              <a:rPr lang="en-US" altLang="en-US" dirty="0">
                <a:latin typeface="Arial" panose="020B0604020202020204" pitchFamily="34" charset="0"/>
                <a:ea typeface="ＭＳ Ｐゴシック"/>
                <a:cs typeface="Arial" panose="020B0604020202020204" pitchFamily="34" charset="0"/>
              </a:rPr>
              <a:t>Each statement projected is TRUE </a:t>
            </a:r>
          </a:p>
          <a:p>
            <a:pPr marL="171450" indent="-171450">
              <a:buFont typeface="Arial"/>
              <a:buChar char="•"/>
            </a:pPr>
            <a:r>
              <a:rPr lang="en-US" altLang="en-US" dirty="0">
                <a:latin typeface="Arial" panose="020B0604020202020204" pitchFamily="34" charset="0"/>
                <a:ea typeface="ＭＳ Ｐゴシック"/>
                <a:cs typeface="Arial" panose="020B0604020202020204" pitchFamily="34" charset="0"/>
              </a:rPr>
              <a:t>This means that the statement itself may not be the common myth – instead, it is linked to a common myth (which should be drawn out by the facilitator as part of the discussion)</a:t>
            </a:r>
          </a:p>
          <a:p>
            <a:pPr marL="171450" indent="-171450">
              <a:buFont typeface="Arial"/>
              <a:buChar char="•"/>
            </a:pPr>
            <a:r>
              <a:rPr lang="en-US" altLang="en-US" dirty="0">
                <a:latin typeface="Arial" panose="020B0604020202020204" pitchFamily="34" charset="0"/>
                <a:ea typeface="ＭＳ Ｐゴシック"/>
                <a:cs typeface="Arial" panose="020B0604020202020204" pitchFamily="34" charset="0"/>
              </a:rPr>
              <a:t>While this may make the exercise/myth less obvious, this method has been intentionally chosen to avoid reinforcing myths: the more often we hear something, the more likely we are to remember / believe it. </a:t>
            </a:r>
          </a:p>
          <a:p>
            <a:pPr marL="171450" indent="-171450">
              <a:buFont typeface="Arial"/>
              <a:buChar char="•"/>
            </a:pPr>
            <a:r>
              <a:rPr lang="en-US" altLang="en-US" dirty="0">
                <a:latin typeface="Arial" panose="020B0604020202020204" pitchFamily="34" charset="0"/>
                <a:ea typeface="ＭＳ Ｐゴシック"/>
                <a:cs typeface="Arial" panose="020B0604020202020204" pitchFamily="34" charset="0"/>
              </a:rPr>
              <a:t>Repeating misinformation generally increases familiarity and truth ratings, but can also make correction more salient and effective when it is correctly refuted / debunked.</a:t>
            </a:r>
            <a:endParaRPr lang="en-US" altLang="en-US" dirty="0">
              <a:latin typeface="Arial" panose="020B0604020202020204" pitchFamily="34" charset="0"/>
              <a:cs typeface="Arial" panose="020B0604020202020204" pitchFamily="34" charset="0"/>
            </a:endParaRPr>
          </a:p>
          <a:p>
            <a:pPr marL="171450" indent="-171450">
              <a:buFont typeface="Arial"/>
              <a:buChar char="•"/>
            </a:pPr>
            <a:r>
              <a:rPr lang="en-US" altLang="en-US" dirty="0">
                <a:latin typeface="Arial" panose="020B0604020202020204" pitchFamily="34" charset="0"/>
                <a:ea typeface="ＭＳ Ｐゴシック"/>
                <a:cs typeface="Arial" panose="020B0604020202020204" pitchFamily="34" charset="0"/>
              </a:rPr>
              <a:t>Therefore, a detailed discussion structure is provided below, which facilitators are strongly encouraged to follow for each statement. </a:t>
            </a:r>
          </a:p>
          <a:p>
            <a:pPr marL="171450" indent="-171450">
              <a:buFont typeface="Arial"/>
              <a:buChar char="•"/>
            </a:pPr>
            <a:r>
              <a:rPr lang="en-US" altLang="en-US" dirty="0">
                <a:latin typeface="Arial" panose="020B0604020202020204" pitchFamily="34" charset="0"/>
                <a:ea typeface="ＭＳ Ｐゴシック"/>
                <a:cs typeface="Arial" panose="020B0604020202020204" pitchFamily="34" charset="0"/>
              </a:rPr>
              <a:t>Make every effort to create a safe space for learning and discussion by demonstrating compassion and understanding for why participants may believe certain myths. </a:t>
            </a:r>
          </a:p>
          <a:p>
            <a:endParaRPr lang="en-US" altLang="en-US" dirty="0">
              <a:latin typeface="Arial" panose="020B0604020202020204" pitchFamily="34" charset="0"/>
              <a:ea typeface="ＭＳ Ｐゴシック"/>
              <a:cs typeface="Arial" panose="020B0604020202020204" pitchFamily="34" charset="0"/>
            </a:endParaRPr>
          </a:p>
          <a:p>
            <a:r>
              <a:rPr lang="en-US" altLang="en-US" b="1" u="sng" dirty="0">
                <a:latin typeface="Arial" panose="020B0604020202020204" pitchFamily="34" charset="0"/>
                <a:ea typeface="ＭＳ Ｐゴシック"/>
                <a:cs typeface="Arial" panose="020B0604020202020204" pitchFamily="34" charset="0"/>
              </a:rPr>
              <a:t>Facilitator instructions:</a:t>
            </a:r>
          </a:p>
          <a:p>
            <a:endParaRPr lang="en-US" altLang="en-US" b="1" u="sng"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171450" indent="-171450">
              <a:buFont typeface="Arial"/>
              <a:buChar char="•"/>
            </a:pPr>
            <a:r>
              <a:rPr lang="en-US" altLang="en-US" dirty="0">
                <a:latin typeface="Arial" panose="020B0604020202020204" pitchFamily="34" charset="0"/>
                <a:ea typeface="ＭＳ Ｐゴシック"/>
                <a:cs typeface="Arial" panose="020B0604020202020204" pitchFamily="34" charset="0"/>
              </a:rPr>
              <a:t>Do NOT cover all the myths here – choose the most relevant ones for the context. </a:t>
            </a:r>
            <a:endParaRPr lang="en-US" altLang="en-US" b="1" dirty="0">
              <a:latin typeface="Arial" panose="020B0604020202020204" pitchFamily="34" charset="0"/>
              <a:ea typeface="ＭＳ Ｐゴシック"/>
              <a:cs typeface="Arial" panose="020B0604020202020204" pitchFamily="34" charset="0"/>
            </a:endParaRPr>
          </a:p>
          <a:p>
            <a:pPr marL="171450" indent="-171450">
              <a:buFont typeface="Arial"/>
              <a:buChar char="•"/>
            </a:pPr>
            <a:r>
              <a:rPr lang="en-US" altLang="en-US" dirty="0">
                <a:latin typeface="Arial" panose="020B0604020202020204" pitchFamily="34" charset="0"/>
                <a:ea typeface="ＭＳ Ｐゴシック"/>
                <a:cs typeface="Arial" panose="020B0604020202020204" pitchFamily="34" charset="0"/>
              </a:rPr>
              <a:t>Instruct participants to stand in the middle of the room </a:t>
            </a:r>
          </a:p>
          <a:p>
            <a:pPr marL="171450" indent="-171450">
              <a:buFont typeface="Arial"/>
              <a:buChar char="•"/>
            </a:pPr>
            <a:r>
              <a:rPr lang="en-US" altLang="en-US" dirty="0">
                <a:latin typeface="Arial" panose="020B0604020202020204" pitchFamily="34" charset="0"/>
                <a:ea typeface="ＭＳ Ｐゴシック"/>
                <a:cs typeface="Arial" panose="020B0604020202020204" pitchFamily="34" charset="0"/>
              </a:rPr>
              <a:t>Project the statement, and instruct participants to quickly move to the "true" or "false" end of the room to reflect their level of agreement with the statement (without discussing!)</a:t>
            </a:r>
          </a:p>
          <a:p>
            <a:pPr marL="171450" indent="-171450">
              <a:buFont typeface="Arial"/>
              <a:buChar char="•"/>
            </a:pPr>
            <a:r>
              <a:rPr lang="en-US" altLang="en-US" dirty="0">
                <a:latin typeface="Arial" panose="020B0604020202020204" pitchFamily="34" charset="0"/>
                <a:ea typeface="ＭＳ Ｐゴシック"/>
                <a:cs typeface="Arial" panose="020B0604020202020204" pitchFamily="34" charset="0"/>
              </a:rPr>
              <a:t>Follow this general discussion outline (1. State the Truth 2. Warn that a myth is coming 3. Explain how the myth misleads 4. Finish by repeating the fact multiple times) </a:t>
            </a:r>
          </a:p>
          <a:p>
            <a:pPr marL="171450" indent="-171450">
              <a:buFont typeface="Arial"/>
              <a:buChar char="•"/>
            </a:pPr>
            <a:r>
              <a:rPr lang="en-US" altLang="en-US" b="1" dirty="0">
                <a:latin typeface="Arial" panose="020B0604020202020204" pitchFamily="34" charset="0"/>
                <a:ea typeface="ＭＳ Ｐゴシック"/>
                <a:cs typeface="Arial" panose="020B0604020202020204" pitchFamily="34" charset="0"/>
              </a:rPr>
              <a:t>SAY: </a:t>
            </a:r>
            <a:r>
              <a:rPr lang="en-US" altLang="en-US" dirty="0">
                <a:latin typeface="Arial" panose="020B0604020202020204" pitchFamily="34" charset="0"/>
                <a:ea typeface="ＭＳ Ｐゴシック"/>
                <a:cs typeface="Arial" panose="020B0604020202020204" pitchFamily="34" charset="0"/>
              </a:rPr>
              <a:t>This statement is TRUE. Repeat the statement. </a:t>
            </a:r>
            <a:endParaRPr lang="en-US" altLang="en-US" b="1" dirty="0">
              <a:latin typeface="Arial" panose="020B0604020202020204" pitchFamily="34" charset="0"/>
              <a:ea typeface="ＭＳ Ｐゴシック"/>
              <a:cs typeface="Arial" panose="020B0604020202020204" pitchFamily="34" charset="0"/>
            </a:endParaRPr>
          </a:p>
          <a:p>
            <a:pPr marL="171450" indent="-171450">
              <a:buFont typeface="Arial"/>
              <a:buChar char="•"/>
            </a:pPr>
            <a:r>
              <a:rPr lang="en-US" altLang="en-US" b="1" dirty="0">
                <a:latin typeface="Arial" panose="020B0604020202020204" pitchFamily="34" charset="0"/>
                <a:ea typeface="ＭＳ Ｐゴシック"/>
                <a:cs typeface="Arial" panose="020B0604020202020204" pitchFamily="34" charset="0"/>
              </a:rPr>
              <a:t>ASK participants standing on the FALSE side: </a:t>
            </a:r>
            <a:r>
              <a:rPr lang="en-US" altLang="en-US" dirty="0">
                <a:latin typeface="Arial" panose="020B0604020202020204" pitchFamily="34" charset="0"/>
                <a:ea typeface="ＭＳ Ｐゴシック"/>
                <a:cs typeface="Arial" panose="020B0604020202020204" pitchFamily="34" charset="0"/>
              </a:rPr>
              <a:t>Why did you move to this side? What have you seen / experienced? Do you think the mothers/caregivers/people you work with believe this statement is true? If not, what do they believe instead / what have you heard mothers/people say?  (Draw out the myth) </a:t>
            </a:r>
          </a:p>
          <a:p>
            <a:pPr marL="171450" indent="-171450">
              <a:buFont typeface="Arial"/>
              <a:buChar char="•"/>
            </a:pPr>
            <a:r>
              <a:rPr lang="en-US" altLang="en-US" b="1" dirty="0">
                <a:latin typeface="Arial" panose="020B0604020202020204" pitchFamily="34" charset="0"/>
                <a:ea typeface="ＭＳ Ｐゴシック"/>
                <a:cs typeface="Arial" panose="020B0604020202020204" pitchFamily="34" charset="0"/>
              </a:rPr>
              <a:t>SAY: </a:t>
            </a:r>
            <a:r>
              <a:rPr lang="en-US" altLang="en-US" dirty="0">
                <a:latin typeface="Arial" panose="020B0604020202020204" pitchFamily="34" charset="0"/>
                <a:ea typeface="ＭＳ Ｐゴシック"/>
                <a:cs typeface="Arial" panose="020B0604020202020204" pitchFamily="34" charset="0"/>
              </a:rPr>
              <a:t>This is a WARNING that what I am about to say is </a:t>
            </a:r>
            <a:r>
              <a:rPr lang="en-US" altLang="en-US" u="sng" dirty="0">
                <a:latin typeface="Arial" panose="020B0604020202020204" pitchFamily="34" charset="0"/>
                <a:ea typeface="ＭＳ Ｐゴシック"/>
                <a:cs typeface="Arial" panose="020B0604020202020204" pitchFamily="34" charset="0"/>
              </a:rPr>
              <a:t>not true</a:t>
            </a:r>
            <a:r>
              <a:rPr lang="en-US" altLang="en-US" dirty="0">
                <a:latin typeface="Arial" panose="020B0604020202020204" pitchFamily="34" charset="0"/>
                <a:ea typeface="ＭＳ Ｐゴシック"/>
                <a:cs typeface="Arial" panose="020B0604020202020204" pitchFamily="34" charset="0"/>
              </a:rPr>
              <a:t>, but it is a common myth that... &lt;state myth&gt; . (Do not repeat the myth more than one time) </a:t>
            </a:r>
            <a:endParaRPr lang="en-US" altLang="en-US" u="sng" dirty="0">
              <a:latin typeface="Arial" panose="020B0604020202020204" pitchFamily="34" charset="0"/>
              <a:ea typeface="ＭＳ Ｐゴシック"/>
              <a:cs typeface="Arial" panose="020B0604020202020204" pitchFamily="34" charset="0"/>
            </a:endParaRPr>
          </a:p>
          <a:p>
            <a:pPr marL="171450" indent="-171450">
              <a:buFont typeface="Arial"/>
              <a:buChar char="•"/>
            </a:pPr>
            <a:r>
              <a:rPr lang="en-US" b="1" dirty="0">
                <a:latin typeface="Arial" panose="020B0604020202020204" pitchFamily="34" charset="0"/>
                <a:ea typeface="ＭＳ Ｐゴシック"/>
                <a:cs typeface="Arial" panose="020B0604020202020204" pitchFamily="34" charset="0"/>
              </a:rPr>
              <a:t>ASK participants standing on the TRUE side: </a:t>
            </a:r>
            <a:r>
              <a:rPr lang="en-US" dirty="0">
                <a:latin typeface="Arial" panose="020B0604020202020204" pitchFamily="34" charset="0"/>
                <a:ea typeface="ＭＳ Ｐゴシック"/>
                <a:cs typeface="Arial" panose="020B0604020202020204" pitchFamily="34" charset="0"/>
              </a:rPr>
              <a:t>Why did you move to this side? What do you know to be true? What have you seen / experienced?</a:t>
            </a:r>
            <a:endParaRPr lang="en-US" altLang="en-US" dirty="0">
              <a:latin typeface="Arial" panose="020B0604020202020204" pitchFamily="34" charset="0"/>
              <a:ea typeface="ＭＳ Ｐゴシック"/>
              <a:cs typeface="Arial" panose="020B0604020202020204" pitchFamily="34" charset="0"/>
            </a:endParaRPr>
          </a:p>
          <a:p>
            <a:pPr marL="171450" indent="-171450">
              <a:buFont typeface="Arial"/>
              <a:buChar char="•"/>
            </a:pPr>
            <a:r>
              <a:rPr lang="en-US" b="1" dirty="0">
                <a:latin typeface="Arial" panose="020B0604020202020204" pitchFamily="34" charset="0"/>
                <a:ea typeface="ＭＳ Ｐゴシック"/>
                <a:cs typeface="Arial" panose="020B0604020202020204" pitchFamily="34" charset="0"/>
              </a:rPr>
              <a:t>EXPLAIN </a:t>
            </a:r>
            <a:r>
              <a:rPr lang="en-US" dirty="0">
                <a:latin typeface="Arial" panose="020B0604020202020204" pitchFamily="34" charset="0"/>
                <a:ea typeface="ＭＳ Ｐゴシック"/>
                <a:cs typeface="Arial" panose="020B0604020202020204" pitchFamily="34" charset="0"/>
              </a:rPr>
              <a:t>the origins of the myth / how the misunderstanding might arise.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ea typeface="ＭＳ Ｐゴシック"/>
                <a:cs typeface="Arial" panose="020B0604020202020204" pitchFamily="34" charset="0"/>
              </a:rPr>
              <a:t>Note: It is important not to dismiss mother's / people's lived experience, but to sensitively explain why a certain situation / experience may have been misinterpreted. </a:t>
            </a:r>
          </a:p>
          <a:p>
            <a:r>
              <a:rPr lang="en-US" dirty="0">
                <a:latin typeface="Arial" panose="020B0604020202020204" pitchFamily="34" charset="0"/>
                <a:ea typeface="ＭＳ Ｐゴシック"/>
                <a:cs typeface="Arial" panose="020B0604020202020204" pitchFamily="34" charset="0"/>
              </a:rPr>
              <a:t>Note: For debunking to be effective, it is important to provide detailed refutations </a:t>
            </a:r>
          </a:p>
          <a:p>
            <a:pPr marL="171450" indent="-171450">
              <a:buFont typeface="Arial"/>
              <a:buChar char="•"/>
            </a:pPr>
            <a:r>
              <a:rPr lang="en-US" b="1" dirty="0">
                <a:latin typeface="Arial" panose="020B0604020202020204" pitchFamily="34" charset="0"/>
                <a:ea typeface="ＭＳ Ｐゴシック"/>
                <a:cs typeface="Arial" panose="020B0604020202020204" pitchFamily="34" charset="0"/>
              </a:rPr>
              <a:t>REPEAT </a:t>
            </a:r>
            <a:r>
              <a:rPr lang="en-US" dirty="0">
                <a:latin typeface="Arial" panose="020B0604020202020204" pitchFamily="34" charset="0"/>
                <a:ea typeface="ＭＳ Ｐゴシック"/>
                <a:cs typeface="Arial" panose="020B0604020202020204" pitchFamily="34" charset="0"/>
              </a:rPr>
              <a:t>the true statement </a:t>
            </a:r>
          </a:p>
          <a:p>
            <a:pPr marL="171450" indent="-171450">
              <a:buFont typeface="Arial"/>
              <a:buChar char="•"/>
            </a:pPr>
            <a:r>
              <a:rPr lang="en-US" dirty="0">
                <a:latin typeface="Arial" panose="020B0604020202020204" pitchFamily="34" charset="0"/>
                <a:ea typeface="ＭＳ Ｐゴシック"/>
                <a:cs typeface="Arial" panose="020B0604020202020204" pitchFamily="34" charset="0"/>
              </a:rPr>
              <a:t>Instruct participants to move back to the middle of the room. </a:t>
            </a:r>
          </a:p>
          <a:p>
            <a:endParaRPr lang="en-US" altLang="en-US" dirty="0">
              <a:latin typeface="Arial" panose="020B0604020202020204" pitchFamily="34" charset="0"/>
              <a:ea typeface="ＭＳ Ｐゴシック"/>
              <a:cs typeface="Arial" panose="020B0604020202020204" pitchFamily="34" charset="0"/>
            </a:endParaRPr>
          </a:p>
          <a:p>
            <a:r>
              <a:rPr lang="en-US" altLang="en-US" dirty="0">
                <a:latin typeface="Arial" panose="020B0604020202020204" pitchFamily="34" charset="0"/>
                <a:ea typeface="ＭＳ Ｐゴシック"/>
                <a:cs typeface="Arial" panose="020B0604020202020204" pitchFamily="34" charset="0"/>
              </a:rPr>
              <a:t>Note: information to guide the discussion is provided for each statement. </a:t>
            </a:r>
          </a:p>
          <a:p>
            <a:pPr marL="171450" indent="-171450">
              <a:buFont typeface="Arial"/>
              <a:buChar char="•"/>
            </a:pPr>
            <a:endParaRPr lang="en-US" altLang="en-US" dirty="0">
              <a:latin typeface="Arial" panose="020B0604020202020204" pitchFamily="34" charset="0"/>
              <a:ea typeface="ＭＳ Ｐゴシック"/>
              <a:cs typeface="Arial" panose="020B0604020202020204" pitchFamily="34" charset="0"/>
            </a:endParaRPr>
          </a:p>
          <a:p>
            <a:endParaRPr lang="en-US" altLang="en-US" b="1" u="sng" dirty="0">
              <a:latin typeface="Arial" panose="020B0604020202020204" pitchFamily="34" charset="0"/>
              <a:ea typeface="ＭＳ Ｐゴシック"/>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19</a:t>
            </a:fld>
            <a:endParaRPr lang="en-US"/>
          </a:p>
        </p:txBody>
      </p:sp>
    </p:spTree>
    <p:extLst>
      <p:ext uri="{BB962C8B-B14F-4D97-AF65-F5344CB8AC3E}">
        <p14:creationId xmlns:p14="http://schemas.microsoft.com/office/powerpoint/2010/main" val="1201690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latin typeface="Arial" panose="020B0604020202020204" pitchFamily="34" charset="0"/>
                <a:ea typeface="ＭＳ Ｐゴシック"/>
                <a:cs typeface="Arial" panose="020B0604020202020204" pitchFamily="34" charset="0"/>
              </a:rPr>
              <a:t>It is </a:t>
            </a:r>
            <a:r>
              <a:rPr lang="en-US" b="1" dirty="0">
                <a:latin typeface="Arial" panose="020B0604020202020204" pitchFamily="34" charset="0"/>
                <a:ea typeface="ＭＳ Ｐゴシック"/>
                <a:cs typeface="Arial" panose="020B0604020202020204" pitchFamily="34" charset="0"/>
              </a:rPr>
              <a:t>true </a:t>
            </a:r>
            <a:r>
              <a:rPr lang="en-US" dirty="0">
                <a:latin typeface="Arial" panose="020B0604020202020204" pitchFamily="34" charset="0"/>
                <a:ea typeface="ＭＳ Ｐゴシック"/>
                <a:cs typeface="Arial" panose="020B0604020202020204" pitchFamily="34" charset="0"/>
              </a:rPr>
              <a:t>that a mother who is not eating well should continue to breastfeed her baby</a:t>
            </a:r>
          </a:p>
          <a:p>
            <a:pPr marL="171450" indent="-171450">
              <a:buFont typeface="Arial,Sans-Serif"/>
              <a:buChar char="•"/>
            </a:pPr>
            <a:r>
              <a:rPr lang="en-US" b="1" dirty="0">
                <a:latin typeface="Arial" panose="020B0604020202020204" pitchFamily="34" charset="0"/>
                <a:ea typeface="ＭＳ Ｐゴシック"/>
                <a:cs typeface="Arial" panose="020B0604020202020204" pitchFamily="34" charset="0"/>
              </a:rPr>
              <a:t>(WARNING!) Myths: </a:t>
            </a:r>
            <a:endParaRPr lang="en-US" dirty="0">
              <a:latin typeface="Arial" panose="020B0604020202020204" pitchFamily="34" charset="0"/>
              <a:ea typeface="ＭＳ Ｐゴシック"/>
              <a:cs typeface="Arial" panose="020B0604020202020204" pitchFamily="34" charset="0"/>
            </a:endParaRPr>
          </a:p>
          <a:p>
            <a:pPr marL="1257300" lvl="1" indent="-171450">
              <a:buFont typeface="Arial,Sans-Serif"/>
              <a:buChar char="•"/>
            </a:pPr>
            <a:r>
              <a:rPr lang="en-US" dirty="0">
                <a:latin typeface="Arial" panose="020B0604020202020204" pitchFamily="34" charset="0"/>
                <a:ea typeface="ＭＳ Ｐゴシック"/>
                <a:cs typeface="Arial" panose="020B0604020202020204" pitchFamily="34" charset="0"/>
              </a:rPr>
              <a:t>If a mother is not eating well, her milk will not be good enough for her baby</a:t>
            </a:r>
          </a:p>
          <a:p>
            <a:pPr marL="1257300" lvl="1" indent="-171450">
              <a:buFont typeface="Arial,Sans-Serif"/>
              <a:buChar char="•"/>
            </a:pPr>
            <a:r>
              <a:rPr lang="en-US" dirty="0">
                <a:latin typeface="Arial" panose="020B0604020202020204" pitchFamily="34" charset="0"/>
                <a:ea typeface="ＭＳ Ｐゴシック"/>
                <a:cs typeface="Arial" panose="020B0604020202020204" pitchFamily="34" charset="0"/>
              </a:rPr>
              <a:t>Malnourished mothers cannot breastfeed / make enough milk / make good enough milk</a:t>
            </a:r>
          </a:p>
          <a:p>
            <a:pPr marL="1257300" lvl="1" indent="-171450">
              <a:buFont typeface="Arial,Sans-Serif"/>
              <a:buChar char="•"/>
            </a:pPr>
            <a:r>
              <a:rPr lang="en-US" dirty="0">
                <a:latin typeface="Arial" panose="020B0604020202020204" pitchFamily="34" charset="0"/>
                <a:ea typeface="ＭＳ Ｐゴシック"/>
                <a:cs typeface="Arial" panose="020B0604020202020204" pitchFamily="34" charset="0"/>
              </a:rPr>
              <a:t>If a mother is not eating well / malnourished, it is better to give formula </a:t>
            </a:r>
          </a:p>
          <a:p>
            <a:pPr marL="171450" indent="-171450">
              <a:buFont typeface="Arial,Sans-Serif"/>
              <a:buChar char="•"/>
            </a:pPr>
            <a:r>
              <a:rPr lang="en-US" b="1" dirty="0">
                <a:latin typeface="Arial" panose="020B0604020202020204" pitchFamily="34" charset="0"/>
                <a:cs typeface="Arial" panose="020B0604020202020204" pitchFamily="34" charset="0"/>
              </a:rPr>
              <a:t>Why this myth exists:</a:t>
            </a:r>
            <a:endParaRPr lang="en-US" dirty="0">
              <a:latin typeface="Arial" panose="020B0604020202020204" pitchFamily="34" charset="0"/>
              <a:cs typeface="Arial" panose="020B0604020202020204" pitchFamily="34" charset="0"/>
            </a:endParaRPr>
          </a:p>
          <a:p>
            <a:pPr marL="628650" lvl="1" indent="-171450">
              <a:buFont typeface="Arial,Sans-Serif"/>
              <a:buChar char="•"/>
            </a:pPr>
            <a:r>
              <a:rPr lang="en-US" dirty="0">
                <a:latin typeface="Arial" panose="020B0604020202020204" pitchFamily="34" charset="0"/>
                <a:ea typeface="ＭＳ Ｐゴシック"/>
                <a:cs typeface="Arial" panose="020B0604020202020204" pitchFamily="34" charset="0"/>
              </a:rPr>
              <a:t>Influence of the formula industry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20</a:t>
            </a:fld>
            <a:endParaRPr lang="en-US"/>
          </a:p>
        </p:txBody>
      </p:sp>
    </p:spTree>
    <p:extLst>
      <p:ext uri="{BB962C8B-B14F-4D97-AF65-F5344CB8AC3E}">
        <p14:creationId xmlns:p14="http://schemas.microsoft.com/office/powerpoint/2010/main" val="116905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DO:</a:t>
            </a:r>
          </a:p>
          <a:p>
            <a:r>
              <a:rPr lang="en-US" dirty="0">
                <a:latin typeface="Arial" panose="020B0604020202020204" pitchFamily="34" charset="0"/>
                <a:cs typeface="Arial" panose="020B0604020202020204" pitchFamily="34" charset="0"/>
              </a:rPr>
              <a:t>Go over</a:t>
            </a:r>
            <a:r>
              <a:rPr lang="en-US" baseline="0" dirty="0">
                <a:latin typeface="Arial" panose="020B0604020202020204" pitchFamily="34" charset="0"/>
                <a:cs typeface="Arial" panose="020B0604020202020204" pitchFamily="34" charset="0"/>
              </a:rPr>
              <a:t> the Training plan with the participants.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2</a:t>
            </a:fld>
            <a:endParaRPr lang="en-US"/>
          </a:p>
        </p:txBody>
      </p:sp>
    </p:spTree>
    <p:extLst>
      <p:ext uri="{BB962C8B-B14F-4D97-AF65-F5344CB8AC3E}">
        <p14:creationId xmlns:p14="http://schemas.microsoft.com/office/powerpoint/2010/main" val="201603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latin typeface="Arial" panose="020B0604020202020204" pitchFamily="34" charset="0"/>
                <a:ea typeface="ＭＳ Ｐゴシック"/>
                <a:cs typeface="Arial" panose="020B0604020202020204" pitchFamily="34" charset="0"/>
              </a:rPr>
              <a:t>It is </a:t>
            </a:r>
            <a:r>
              <a:rPr lang="en-US" b="1" dirty="0">
                <a:latin typeface="Arial" panose="020B0604020202020204" pitchFamily="34" charset="0"/>
                <a:ea typeface="ＭＳ Ｐゴシック"/>
                <a:cs typeface="Arial" panose="020B0604020202020204" pitchFamily="34" charset="0"/>
              </a:rPr>
              <a:t>true </a:t>
            </a:r>
            <a:r>
              <a:rPr lang="en-US" dirty="0">
                <a:latin typeface="Arial" panose="020B0604020202020204" pitchFamily="34" charset="0"/>
                <a:ea typeface="ＭＳ Ｐゴシック"/>
                <a:cs typeface="Arial" panose="020B0604020202020204" pitchFamily="34" charset="0"/>
              </a:rPr>
              <a:t>that stressed mothers can breastfeed </a:t>
            </a:r>
            <a:endParaRPr lang="en-US" dirty="0">
              <a:latin typeface="Arial" panose="020B0604020202020204" pitchFamily="34" charset="0"/>
              <a:cs typeface="Arial" panose="020B0604020202020204" pitchFamily="34" charset="0"/>
            </a:endParaRPr>
          </a:p>
          <a:p>
            <a:pPr marL="171450" indent="-171450">
              <a:buFont typeface="Arial,Sans-Serif"/>
              <a:buChar char="•"/>
            </a:pPr>
            <a:r>
              <a:rPr lang="en-US" b="1" dirty="0">
                <a:latin typeface="Arial" panose="020B0604020202020204" pitchFamily="34" charset="0"/>
                <a:ea typeface="ＭＳ Ｐゴシック"/>
                <a:cs typeface="Arial" panose="020B0604020202020204" pitchFamily="34" charset="0"/>
              </a:rPr>
              <a:t>(WARNING!) Myths: </a:t>
            </a:r>
            <a:endParaRPr lang="en-US" dirty="0">
              <a:latin typeface="Arial" panose="020B0604020202020204" pitchFamily="34" charset="0"/>
              <a:ea typeface="ＭＳ Ｐゴシック"/>
              <a:cs typeface="Arial" panose="020B0604020202020204" pitchFamily="34" charset="0"/>
            </a:endParaRPr>
          </a:p>
          <a:p>
            <a:pPr marL="1257300" lvl="1" indent="-171450">
              <a:buFont typeface="Arial,Sans-Serif"/>
              <a:buChar char="•"/>
            </a:pPr>
            <a:r>
              <a:rPr lang="en-US" dirty="0">
                <a:latin typeface="Arial" panose="020B0604020202020204" pitchFamily="34" charset="0"/>
                <a:ea typeface="ＭＳ Ｐゴシック"/>
                <a:cs typeface="Arial" panose="020B0604020202020204" pitchFamily="34" charset="0"/>
              </a:rPr>
              <a:t>Stressed mothers cannot breastfeed</a:t>
            </a:r>
          </a:p>
          <a:p>
            <a:pPr marL="1257300" lvl="1" indent="-171450">
              <a:buFont typeface="Arial,Sans-Serif"/>
              <a:buChar char="•"/>
            </a:pPr>
            <a:r>
              <a:rPr lang="en-US" dirty="0">
                <a:latin typeface="Arial" panose="020B0604020202020204" pitchFamily="34" charset="0"/>
                <a:ea typeface="ＭＳ Ｐゴシック"/>
                <a:cs typeface="Arial" panose="020B0604020202020204" pitchFamily="34" charset="0"/>
              </a:rPr>
              <a:t>Stressed mothers cannot make enough breastmilk for their baby </a:t>
            </a:r>
          </a:p>
          <a:p>
            <a:pPr marL="1257300" lvl="1" indent="-171450">
              <a:buFont typeface="Arial,Sans-Serif"/>
              <a:buChar char="•"/>
            </a:pPr>
            <a:r>
              <a:rPr lang="en-US" dirty="0">
                <a:latin typeface="Arial" panose="020B0604020202020204" pitchFamily="34" charset="0"/>
                <a:ea typeface="ＭＳ Ｐゴシック"/>
                <a:cs typeface="Arial" panose="020B0604020202020204" pitchFamily="34" charset="0"/>
              </a:rPr>
              <a:t>Negative emotions such as stress are passed from mother to baby, harming baby </a:t>
            </a:r>
          </a:p>
          <a:p>
            <a:pPr marL="1257300" lvl="1" indent="-171450">
              <a:buFont typeface="Arial,Sans-Serif"/>
              <a:buChar char="•"/>
            </a:pPr>
            <a:r>
              <a:rPr lang="en-US" dirty="0">
                <a:latin typeface="Arial" panose="020B0604020202020204" pitchFamily="34" charset="0"/>
                <a:ea typeface="ＭＳ Ｐゴシック"/>
                <a:cs typeface="Arial" panose="020B0604020202020204" pitchFamily="34" charset="0"/>
              </a:rPr>
              <a:t>Breastfeeding during an emergency will just cause extra stress for a mother </a:t>
            </a:r>
          </a:p>
          <a:p>
            <a:pPr marL="1085850" lvl="1"/>
            <a:endParaRPr lang="en-US" dirty="0">
              <a:latin typeface="Arial" panose="020B0604020202020204" pitchFamily="34" charset="0"/>
              <a:ea typeface="ＭＳ Ｐゴシック"/>
              <a:cs typeface="Arial" panose="020B0604020202020204" pitchFamily="34" charset="0"/>
            </a:endParaRPr>
          </a:p>
          <a:p>
            <a:pPr marL="171450" indent="-171450">
              <a:buFont typeface="Arial,Sans-Serif"/>
              <a:buChar char="•"/>
            </a:pPr>
            <a:r>
              <a:rPr lang="en-US" b="1" dirty="0">
                <a:latin typeface="Arial" panose="020B0604020202020204" pitchFamily="34" charset="0"/>
                <a:ea typeface="ＭＳ Ｐゴシック"/>
                <a:cs typeface="Arial" panose="020B0604020202020204" pitchFamily="34" charset="0"/>
              </a:rPr>
              <a:t>Why this myth exists:</a:t>
            </a:r>
            <a:endParaRPr lang="en-US" dirty="0">
              <a:latin typeface="Arial" panose="020B0604020202020204" pitchFamily="34" charset="0"/>
              <a:ea typeface="ＭＳ Ｐゴシック"/>
              <a:cs typeface="Arial" panose="020B0604020202020204" pitchFamily="34" charset="0"/>
            </a:endParaRPr>
          </a:p>
          <a:p>
            <a:pPr marL="628650" lvl="1" indent="-171450">
              <a:buFont typeface="Arial,Sans-Serif"/>
              <a:buChar char="•"/>
            </a:pPr>
            <a:r>
              <a:rPr lang="en-US" dirty="0">
                <a:latin typeface="Arial" panose="020B0604020202020204" pitchFamily="34" charset="0"/>
                <a:ea typeface="ＭＳ Ｐゴシック"/>
                <a:cs typeface="Arial" panose="020B0604020202020204" pitchFamily="34" charset="0"/>
              </a:rPr>
              <a:t>In times of stress, babies feed more frequently </a:t>
            </a:r>
            <a:endParaRPr lang="en-US" dirty="0">
              <a:latin typeface="Arial" panose="020B0604020202020204" pitchFamily="34" charset="0"/>
              <a:cs typeface="Arial" panose="020B0604020202020204" pitchFamily="34" charset="0"/>
            </a:endParaRPr>
          </a:p>
          <a:p>
            <a:pPr marL="628650" lvl="1" indent="-171450">
              <a:buFont typeface="Arial,Sans-Serif"/>
              <a:buChar char="•"/>
            </a:pPr>
            <a:r>
              <a:rPr lang="en-US" dirty="0">
                <a:latin typeface="Arial" panose="020B0604020202020204" pitchFamily="34" charset="0"/>
                <a:ea typeface="ＭＳ Ｐゴシック"/>
                <a:cs typeface="Arial" panose="020B0604020202020204" pitchFamily="34" charset="0"/>
              </a:rPr>
              <a:t>Babies are often more fussy / unsettled during (and between) feeds </a:t>
            </a:r>
            <a:endParaRPr lang="en-US" dirty="0">
              <a:latin typeface="Arial" panose="020B0604020202020204" pitchFamily="34" charset="0"/>
              <a:cs typeface="Arial" panose="020B0604020202020204" pitchFamily="34" charset="0"/>
            </a:endParaRPr>
          </a:p>
          <a:p>
            <a:pPr marL="628650" lvl="1" indent="-171450">
              <a:buFont typeface="Arial,Sans-Serif"/>
              <a:buChar char="•"/>
            </a:pPr>
            <a:r>
              <a:rPr lang="en-US" dirty="0">
                <a:latin typeface="Arial" panose="020B0604020202020204" pitchFamily="34" charset="0"/>
                <a:ea typeface="ＭＳ Ｐゴシック"/>
                <a:cs typeface="Arial" panose="020B0604020202020204" pitchFamily="34" charset="0"/>
              </a:rPr>
              <a:t>Misinterpretation: baby is not getting enough breastmilk</a:t>
            </a:r>
          </a:p>
          <a:p>
            <a:pPr lvl="2" indent="-171450">
              <a:buFont typeface="Arial,Sans-Serif"/>
              <a:buChar char="•"/>
            </a:pPr>
            <a:endParaRPr lang="en-US" dirty="0">
              <a:latin typeface="Arial" panose="020B0604020202020204" pitchFamily="34" charset="0"/>
              <a:cs typeface="Arial" panose="020B0604020202020204" pitchFamily="34" charset="0"/>
            </a:endParaRPr>
          </a:p>
          <a:p>
            <a:pPr marL="742950" lvl="2"/>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21</a:t>
            </a:fld>
            <a:endParaRPr lang="en-US"/>
          </a:p>
        </p:txBody>
      </p:sp>
    </p:spTree>
    <p:extLst>
      <p:ext uri="{BB962C8B-B14F-4D97-AF65-F5344CB8AC3E}">
        <p14:creationId xmlns:p14="http://schemas.microsoft.com/office/powerpoint/2010/main" val="4032013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ea typeface="ＭＳ Ｐゴシック"/>
                <a:cs typeface="Arial" panose="020B0604020202020204" pitchFamily="34" charset="0"/>
              </a:rPr>
              <a:t>The truth:</a:t>
            </a:r>
          </a:p>
          <a:p>
            <a:pPr marL="171450" indent="-171450">
              <a:buFont typeface="Arial"/>
              <a:buChar char="•"/>
            </a:pPr>
            <a:r>
              <a:rPr lang="en-US" dirty="0">
                <a:latin typeface="Arial" panose="020B0604020202020204" pitchFamily="34" charset="0"/>
                <a:ea typeface="ＭＳ Ｐゴシック"/>
                <a:cs typeface="Arial" panose="020B0604020202020204" pitchFamily="34" charset="0"/>
              </a:rPr>
              <a:t>It is normal and expected for baby's </a:t>
            </a:r>
            <a:r>
              <a:rPr lang="en-US" dirty="0" err="1">
                <a:latin typeface="Arial" panose="020B0604020202020204" pitchFamily="34" charset="0"/>
                <a:ea typeface="ＭＳ Ｐゴシック"/>
                <a:cs typeface="Arial" panose="020B0604020202020204" pitchFamily="34" charset="0"/>
              </a:rPr>
              <a:t>behaviour</a:t>
            </a:r>
            <a:r>
              <a:rPr lang="en-US" dirty="0">
                <a:latin typeface="Arial" panose="020B0604020202020204" pitchFamily="34" charset="0"/>
                <a:ea typeface="ＭＳ Ｐゴシック"/>
                <a:cs typeface="Arial" panose="020B0604020202020204" pitchFamily="34" charset="0"/>
              </a:rPr>
              <a:t> to change during an abnormal situation – they are likely to be more fussy and upset than usual, feed more often than usual, wake at night more often and be less tolerant of maternal separation for reasons that have nothing to do with their mother's capacity to make enough breastmilk (e.g. change in structure and routine, feeling their parent's stress etc.)  but are interpreted as such. </a:t>
            </a:r>
            <a:endParaRPr lang="en-US" b="1" dirty="0">
              <a:latin typeface="Arial" panose="020B0604020202020204" pitchFamily="34" charset="0"/>
              <a:ea typeface="ＭＳ Ｐゴシック"/>
              <a:cs typeface="Arial" panose="020B0604020202020204" pitchFamily="34" charset="0"/>
            </a:endParaRPr>
          </a:p>
          <a:p>
            <a:pPr marL="171450" indent="-171450">
              <a:buFont typeface="Arial"/>
              <a:buChar char="•"/>
            </a:pPr>
            <a:r>
              <a:rPr lang="en-US" dirty="0">
                <a:latin typeface="Arial" panose="020B0604020202020204" pitchFamily="34" charset="0"/>
                <a:ea typeface="ＭＳ Ｐゴシック"/>
                <a:cs typeface="Arial" panose="020B0604020202020204" pitchFamily="34" charset="0"/>
              </a:rPr>
              <a:t>Being close to their mother and breastfeeding is comforting for baby, so they do it more often. </a:t>
            </a:r>
            <a:endParaRPr lang="en-US" b="1" dirty="0">
              <a:latin typeface="Arial" panose="020B0604020202020204" pitchFamily="34" charset="0"/>
              <a:ea typeface="ＭＳ Ｐゴシック"/>
              <a:cs typeface="Arial" panose="020B0604020202020204" pitchFamily="34" charset="0"/>
            </a:endParaRPr>
          </a:p>
          <a:p>
            <a:pPr marL="171450" indent="-171450">
              <a:buFont typeface="Arial"/>
              <a:buChar char="•"/>
            </a:pPr>
            <a:r>
              <a:rPr lang="en-US" dirty="0">
                <a:latin typeface="Arial" panose="020B0604020202020204" pitchFamily="34" charset="0"/>
                <a:ea typeface="ＭＳ Ｐゴシック"/>
                <a:cs typeface="Arial" panose="020B0604020202020204" pitchFamily="34" charset="0"/>
              </a:rPr>
              <a:t>Research tells us stress has </a:t>
            </a:r>
            <a:r>
              <a:rPr lang="en-US" dirty="0">
                <a:latin typeface="Arial" panose="020B0604020202020204" pitchFamily="34" charset="0"/>
                <a:ea typeface="ＭＳ Ｐゴシック"/>
                <a:cs typeface="Arial" panose="020B0604020202020204" pitchFamily="34" charset="0"/>
                <a:hlinkClick r:id="rId3"/>
              </a:rPr>
              <a:t>no impact on milk production</a:t>
            </a:r>
            <a:r>
              <a:rPr lang="en-US" dirty="0">
                <a:latin typeface="Arial" panose="020B0604020202020204" pitchFamily="34" charset="0"/>
                <a:ea typeface="ＭＳ Ｐゴシック"/>
                <a:cs typeface="Arial" panose="020B0604020202020204" pitchFamily="34" charset="0"/>
              </a:rPr>
              <a:t>. But it can slow the release of milk ("let down").  Maternal adrenaline inhibits the let-down reflex, slowing milk flow and making babies fussy or frustrated at the breast.  This can mistakenly result in concerns around breastmilk supply</a:t>
            </a:r>
            <a:endParaRPr lang="en-US" dirty="0">
              <a:latin typeface="Arial" panose="020B0604020202020204" pitchFamily="34" charset="0"/>
              <a:cs typeface="Arial" panose="020B0604020202020204" pitchFamily="34" charset="0"/>
            </a:endParaRPr>
          </a:p>
          <a:p>
            <a:pPr marL="171450" indent="-171450">
              <a:buFont typeface="Arial"/>
              <a:buChar char="•"/>
            </a:pPr>
            <a:r>
              <a:rPr lang="en-US" dirty="0">
                <a:latin typeface="Arial" panose="020B0604020202020204" pitchFamily="34" charset="0"/>
                <a:ea typeface="ＭＳ Ｐゴシック"/>
                <a:cs typeface="Arial" panose="020B0604020202020204" pitchFamily="34" charset="0"/>
              </a:rPr>
              <a:t>In fact, </a:t>
            </a:r>
            <a:r>
              <a:rPr lang="en-US" dirty="0" err="1">
                <a:latin typeface="Arial" panose="020B0604020202020204" pitchFamily="34" charset="0"/>
                <a:ea typeface="ＭＳ Ｐゴシック"/>
                <a:cs typeface="Arial" panose="020B0604020202020204" pitchFamily="34" charset="0"/>
              </a:rPr>
              <a:t>behaviours</a:t>
            </a:r>
            <a:r>
              <a:rPr lang="en-US" dirty="0">
                <a:latin typeface="Arial" panose="020B0604020202020204" pitchFamily="34" charset="0"/>
                <a:ea typeface="ＭＳ Ｐゴシック"/>
                <a:cs typeface="Arial" panose="020B0604020202020204" pitchFamily="34" charset="0"/>
              </a:rPr>
              <a:t> such as fussing and crying at the breast are milk stimulating </a:t>
            </a:r>
            <a:r>
              <a:rPr lang="en-US" dirty="0" err="1">
                <a:latin typeface="Arial" panose="020B0604020202020204" pitchFamily="34" charset="0"/>
                <a:ea typeface="ＭＳ Ｐゴシック"/>
                <a:cs typeface="Arial" panose="020B0604020202020204" pitchFamily="34" charset="0"/>
              </a:rPr>
              <a:t>behaviours</a:t>
            </a:r>
            <a:r>
              <a:rPr lang="en-US" dirty="0">
                <a:latin typeface="Arial" panose="020B0604020202020204" pitchFamily="34" charset="0"/>
                <a:ea typeface="ＭＳ Ｐゴシック"/>
                <a:cs typeface="Arial" panose="020B0604020202020204" pitchFamily="34" charset="0"/>
              </a:rPr>
              <a:t> – baby is working to help the milk to flow. </a:t>
            </a:r>
          </a:p>
          <a:p>
            <a:pPr marL="171450" indent="-171450">
              <a:buFont typeface="Arial"/>
              <a:buChar char="•"/>
            </a:pPr>
            <a:r>
              <a:rPr lang="en-US" dirty="0">
                <a:latin typeface="Arial" panose="020B0604020202020204" pitchFamily="34" charset="0"/>
                <a:ea typeface="ＭＳ Ｐゴシック"/>
                <a:cs typeface="Arial" panose="020B0604020202020204" pitchFamily="34" charset="0"/>
              </a:rPr>
              <a:t>Staying close to baby, focusing on baby and thinking about love for baby while feeding will release hormones that make the milk flow and help mother and baby feel more relaxed. Emergency responders should facilitate and encourage this closeness and connection. </a:t>
            </a:r>
            <a:br>
              <a:rPr lang="en-US" dirty="0">
                <a:latin typeface="Arial" panose="020B0604020202020204" pitchFamily="34" charset="0"/>
                <a:ea typeface="ＭＳ Ｐゴシック"/>
                <a:cs typeface="Arial" panose="020B0604020202020204" pitchFamily="34" charset="0"/>
              </a:rPr>
            </a:br>
            <a:endParaRPr lang="en-US" dirty="0">
              <a:latin typeface="Arial" panose="020B0604020202020204" pitchFamily="34" charset="0"/>
              <a:ea typeface="ＭＳ Ｐゴシック"/>
              <a:cs typeface="Arial" panose="020B0604020202020204" pitchFamily="34" charset="0"/>
            </a:endParaRPr>
          </a:p>
          <a:p>
            <a:r>
              <a:rPr lang="en-US" dirty="0">
                <a:latin typeface="Arial" panose="020B0604020202020204" pitchFamily="34" charset="0"/>
                <a:ea typeface="ＭＳ Ｐゴシック"/>
                <a:cs typeface="Arial" panose="020B0604020202020204" pitchFamily="34" charset="0"/>
              </a:rPr>
              <a:t>Further reading: </a:t>
            </a:r>
            <a:r>
              <a:rPr lang="en-US" dirty="0">
                <a:latin typeface="Arial" panose="020B0604020202020204" pitchFamily="34" charset="0"/>
                <a:ea typeface="ＭＳ Ｐゴシック"/>
                <a:cs typeface="Arial" panose="020B0604020202020204" pitchFamily="34" charset="0"/>
                <a:hlinkClick r:id="rId4"/>
              </a:rPr>
              <a:t>Babies and toddlers might not know there's a fire but disasters still take their toll (theconversation.com) </a:t>
            </a:r>
            <a:endParaRPr lang="en-US" dirty="0">
              <a:latin typeface="Arial" panose="020B0604020202020204" pitchFamily="34" charset="0"/>
              <a:ea typeface="ＭＳ Ｐゴシック"/>
              <a:cs typeface="Arial" panose="020B0604020202020204" pitchFamily="34" charset="0"/>
            </a:endParaRPr>
          </a:p>
          <a:p>
            <a:endParaRPr lang="en-US" b="1" dirty="0">
              <a:latin typeface="Arial" panose="020B0604020202020204" pitchFamily="34" charset="0"/>
              <a:ea typeface="ＭＳ Ｐゴシック"/>
              <a:cs typeface="Arial" panose="020B0604020202020204" pitchFamily="34" charset="0"/>
            </a:endParaRPr>
          </a:p>
          <a:p>
            <a:r>
              <a:rPr lang="en-US" b="1" dirty="0">
                <a:latin typeface="Arial" panose="020B0604020202020204" pitchFamily="34" charset="0"/>
                <a:ea typeface="ＭＳ Ｐゴシック"/>
                <a:cs typeface="Arial" panose="020B0604020202020204" pitchFamily="34" charset="0"/>
              </a:rPr>
              <a:t>Facilitator note: </a:t>
            </a:r>
            <a:r>
              <a:rPr lang="en-US" dirty="0">
                <a:latin typeface="Arial" panose="020B0604020202020204" pitchFamily="34" charset="0"/>
                <a:ea typeface="ＭＳ Ｐゴシック"/>
                <a:cs typeface="Arial" panose="020B0604020202020204" pitchFamily="34" charset="0"/>
              </a:rPr>
              <a:t>This will be addressed further in "Breastfeeding in Emergencies" and "MHPSS"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22</a:t>
            </a:fld>
            <a:endParaRPr lang="en-US"/>
          </a:p>
        </p:txBody>
      </p:sp>
    </p:spTree>
    <p:extLst>
      <p:ext uri="{BB962C8B-B14F-4D97-AF65-F5344CB8AC3E}">
        <p14:creationId xmlns:p14="http://schemas.microsoft.com/office/powerpoint/2010/main" val="2489823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ea typeface="ＭＳ Ｐゴシック"/>
                <a:cs typeface="Arial" panose="020B0604020202020204" pitchFamily="34" charset="0"/>
              </a:rPr>
              <a:t>Facilitator notes:</a:t>
            </a:r>
          </a:p>
          <a:p>
            <a:r>
              <a:rPr lang="en-US" dirty="0">
                <a:latin typeface="Arial" panose="020B0604020202020204" pitchFamily="34" charset="0"/>
                <a:ea typeface="ＭＳ Ｐゴシック"/>
                <a:cs typeface="Arial" panose="020B0604020202020204" pitchFamily="34" charset="0"/>
              </a:rPr>
              <a:t>Lactogenesis II is defined as </a:t>
            </a:r>
            <a:r>
              <a:rPr lang="en-US" b="1" dirty="0">
                <a:latin typeface="Arial" panose="020B0604020202020204" pitchFamily="34" charset="0"/>
                <a:ea typeface="ＭＳ Ｐゴシック"/>
                <a:cs typeface="Arial" panose="020B0604020202020204" pitchFamily="34" charset="0"/>
              </a:rPr>
              <a:t>the onset of copious milk production</a:t>
            </a:r>
            <a:r>
              <a:rPr lang="en-US" dirty="0">
                <a:latin typeface="Arial" panose="020B0604020202020204" pitchFamily="34" charset="0"/>
                <a:ea typeface="ＭＳ Ｐゴシック"/>
                <a:cs typeface="Arial" panose="020B0604020202020204" pitchFamily="34" charset="0"/>
              </a:rPr>
              <a:t> , which typically occurs between 48 and 72 h postpartum.</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23</a:t>
            </a:fld>
            <a:endParaRPr lang="en-US"/>
          </a:p>
        </p:txBody>
      </p:sp>
    </p:spTree>
    <p:extLst>
      <p:ext uri="{BB962C8B-B14F-4D97-AF65-F5344CB8AC3E}">
        <p14:creationId xmlns:p14="http://schemas.microsoft.com/office/powerpoint/2010/main" val="986010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latin typeface="Arial" panose="020B0604020202020204" pitchFamily="34" charset="0"/>
              <a:ea typeface="ＭＳ Ｐゴシック"/>
              <a:cs typeface="Arial" panose="020B0604020202020204" pitchFamily="34" charset="0"/>
            </a:endParaRPr>
          </a:p>
          <a:p>
            <a:pPr marL="171450" indent="-171450">
              <a:buFont typeface="Arial"/>
              <a:buChar char="•"/>
            </a:pPr>
            <a:r>
              <a:rPr lang="en-US" dirty="0">
                <a:latin typeface="Arial" panose="020B0604020202020204" pitchFamily="34" charset="0"/>
                <a:ea typeface="ＭＳ Ｐゴシック"/>
                <a:cs typeface="Arial" panose="020B0604020202020204" pitchFamily="34" charset="0"/>
              </a:rPr>
              <a:t>It is </a:t>
            </a:r>
            <a:r>
              <a:rPr lang="en-US" b="1" dirty="0">
                <a:latin typeface="Arial" panose="020B0604020202020204" pitchFamily="34" charset="0"/>
                <a:ea typeface="ＭＳ Ｐゴシック"/>
                <a:cs typeface="Arial" panose="020B0604020202020204" pitchFamily="34" charset="0"/>
              </a:rPr>
              <a:t>true </a:t>
            </a:r>
            <a:r>
              <a:rPr lang="en-US" dirty="0">
                <a:latin typeface="Arial" panose="020B0604020202020204" pitchFamily="34" charset="0"/>
                <a:ea typeface="ＭＳ Ｐゴシック"/>
                <a:cs typeface="Arial" panose="020B0604020202020204" pitchFamily="34" charset="0"/>
              </a:rPr>
              <a:t>that breastmilk provides all the fluids that a 5 month old infant needs, even in very hot weather. </a:t>
            </a:r>
            <a:endParaRPr lang="en-US" dirty="0">
              <a:latin typeface="Arial" panose="020B0604020202020204" pitchFamily="34" charset="0"/>
              <a:cs typeface="Arial" panose="020B0604020202020204" pitchFamily="34" charset="0"/>
            </a:endParaRPr>
          </a:p>
          <a:p>
            <a:pPr marL="171450" indent="-171450">
              <a:buFont typeface="Arial"/>
              <a:buChar char="•"/>
            </a:pPr>
            <a:r>
              <a:rPr lang="en-US" b="1" dirty="0">
                <a:latin typeface="Arial" panose="020B0604020202020204" pitchFamily="34" charset="0"/>
                <a:ea typeface="ＭＳ Ｐゴシック"/>
                <a:cs typeface="Arial" panose="020B0604020202020204" pitchFamily="34" charset="0"/>
              </a:rPr>
              <a:t>(WARNING!) Myth: </a:t>
            </a:r>
            <a:r>
              <a:rPr lang="en-US" dirty="0">
                <a:latin typeface="Arial" panose="020B0604020202020204" pitchFamily="34" charset="0"/>
                <a:ea typeface="ＭＳ Ｐゴシック"/>
                <a:cs typeface="Arial" panose="020B0604020202020204" pitchFamily="34" charset="0"/>
              </a:rPr>
              <a:t>Babies need extra water/fluids when it is very hot </a:t>
            </a:r>
          </a:p>
          <a:p>
            <a:pPr marL="171450" indent="-171450">
              <a:buFont typeface="Arial"/>
              <a:buChar char="•"/>
            </a:pPr>
            <a:r>
              <a:rPr lang="en-US" b="1" dirty="0">
                <a:latin typeface="Arial" panose="020B0604020202020204" pitchFamily="34" charset="0"/>
                <a:ea typeface="ＭＳ Ｐゴシック"/>
                <a:cs typeface="Arial" panose="020B0604020202020204" pitchFamily="34" charset="0"/>
              </a:rPr>
              <a:t>Why this myth exists:</a:t>
            </a:r>
          </a:p>
          <a:p>
            <a:pPr marL="628650" lvl="1" indent="-171450">
              <a:buFont typeface="Arial,Sans-Serif"/>
              <a:buChar char="•"/>
            </a:pPr>
            <a:r>
              <a:rPr lang="en-US" dirty="0">
                <a:latin typeface="Arial" panose="020B0604020202020204" pitchFamily="34" charset="0"/>
                <a:ea typeface="ＭＳ Ｐゴシック"/>
                <a:cs typeface="Arial" panose="020B0604020202020204" pitchFamily="34" charset="0"/>
              </a:rPr>
              <a:t>When it is very hot, baby's </a:t>
            </a:r>
            <a:r>
              <a:rPr lang="en-US" dirty="0" err="1">
                <a:latin typeface="Arial" panose="020B0604020202020204" pitchFamily="34" charset="0"/>
                <a:ea typeface="ＭＳ Ｐゴシック"/>
                <a:cs typeface="Arial" panose="020B0604020202020204" pitchFamily="34" charset="0"/>
              </a:rPr>
              <a:t>behaviour</a:t>
            </a:r>
            <a:r>
              <a:rPr lang="en-US" dirty="0">
                <a:latin typeface="Arial" panose="020B0604020202020204" pitchFamily="34" charset="0"/>
                <a:ea typeface="ＭＳ Ｐゴシック"/>
                <a:cs typeface="Arial" panose="020B0604020202020204" pitchFamily="34" charset="0"/>
              </a:rPr>
              <a:t> may change </a:t>
            </a:r>
          </a:p>
          <a:p>
            <a:pPr marL="628650" lvl="1" indent="-171450">
              <a:buFont typeface="Arial,Sans-Serif"/>
              <a:buChar char="•"/>
            </a:pPr>
            <a:r>
              <a:rPr lang="en-US" dirty="0">
                <a:latin typeface="Arial" panose="020B0604020202020204" pitchFamily="34" charset="0"/>
                <a:ea typeface="ＭＳ Ｐゴシック"/>
                <a:cs typeface="Arial" panose="020B0604020202020204" pitchFamily="34" charset="0"/>
              </a:rPr>
              <a:t>They tend to feed more often </a:t>
            </a:r>
          </a:p>
          <a:p>
            <a:pPr marL="628650" lvl="1" indent="-171450">
              <a:buFont typeface="Arial,Sans-Serif"/>
              <a:buChar char="•"/>
            </a:pPr>
            <a:r>
              <a:rPr lang="en-US" dirty="0">
                <a:latin typeface="Arial" panose="020B0604020202020204" pitchFamily="34" charset="0"/>
                <a:ea typeface="ＭＳ Ｐゴシック"/>
                <a:cs typeface="Arial" panose="020B0604020202020204" pitchFamily="34" charset="0"/>
              </a:rPr>
              <a:t>They may fuss and cry more because they are uncomfortable in the heat </a:t>
            </a:r>
          </a:p>
          <a:p>
            <a:pPr marL="628650" lvl="1" indent="-171450">
              <a:buFont typeface="Arial,Sans-Serif"/>
              <a:buChar char="•"/>
            </a:pPr>
            <a:r>
              <a:rPr lang="en-US" dirty="0">
                <a:latin typeface="Arial" panose="020B0604020202020204" pitchFamily="34" charset="0"/>
                <a:ea typeface="ＭＳ Ｐゴシック"/>
                <a:cs typeface="Arial" panose="020B0604020202020204" pitchFamily="34" charset="0"/>
              </a:rPr>
              <a:t>Misinterpretation: baby is thirsty / not satisfied / dehydrated </a:t>
            </a:r>
          </a:p>
          <a:p>
            <a:endParaRPr lang="en-US" b="1" dirty="0">
              <a:latin typeface="Arial" panose="020B0604020202020204" pitchFamily="34" charset="0"/>
              <a:ea typeface="ＭＳ Ｐゴシック"/>
              <a:cs typeface="Arial" panose="020B0604020202020204" pitchFamily="34" charset="0"/>
            </a:endParaRPr>
          </a:p>
          <a:p>
            <a:pPr marL="171450" indent="-171450">
              <a:buFont typeface="Arial"/>
              <a:buChar char="•"/>
            </a:pPr>
            <a:endParaRPr lang="en-US" b="1" dirty="0">
              <a:latin typeface="Arial" panose="020B0604020202020204" pitchFamily="34" charset="0"/>
              <a:ea typeface="ＭＳ Ｐゴシック"/>
              <a:cs typeface="Arial" panose="020B0604020202020204" pitchFamily="34" charset="0"/>
            </a:endParaRPr>
          </a:p>
          <a:p>
            <a:pPr lvl="1"/>
            <a:endParaRPr lang="en-US" dirty="0">
              <a:latin typeface="Arial" panose="020B0604020202020204" pitchFamily="34" charset="0"/>
              <a:ea typeface="ＭＳ Ｐゴシック"/>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24</a:t>
            </a:fld>
            <a:endParaRPr lang="en-US"/>
          </a:p>
        </p:txBody>
      </p:sp>
    </p:spTree>
    <p:extLst>
      <p:ext uri="{BB962C8B-B14F-4D97-AF65-F5344CB8AC3E}">
        <p14:creationId xmlns:p14="http://schemas.microsoft.com/office/powerpoint/2010/main" val="1729474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ea typeface="ＭＳ Ｐゴシック"/>
                <a:cs typeface="Arial" panose="020B0604020202020204" pitchFamily="34" charset="0"/>
              </a:rPr>
              <a:t>The truth:</a:t>
            </a:r>
            <a:endParaRPr lang="en-US" dirty="0">
              <a:latin typeface="Arial" panose="020B0604020202020204" pitchFamily="34" charset="0"/>
              <a:ea typeface="ＭＳ Ｐゴシック"/>
              <a:cs typeface="Arial" panose="020B0604020202020204" pitchFamily="34" charset="0"/>
            </a:endParaRPr>
          </a:p>
          <a:p>
            <a:endParaRPr lang="en-US" b="1" dirty="0">
              <a:latin typeface="Arial" panose="020B0604020202020204" pitchFamily="34" charset="0"/>
              <a:ea typeface="ＭＳ Ｐゴシック"/>
              <a:cs typeface="Arial" panose="020B0604020202020204" pitchFamily="34" charset="0"/>
            </a:endParaRPr>
          </a:p>
          <a:p>
            <a:r>
              <a:rPr lang="en-US" dirty="0">
                <a:latin typeface="Arial" panose="020B0604020202020204" pitchFamily="34" charset="0"/>
                <a:ea typeface="ＭＳ Ｐゴシック"/>
                <a:cs typeface="Arial" panose="020B0604020202020204" pitchFamily="34" charset="0"/>
              </a:rPr>
              <a:t>While it is easy to understand why baby's </a:t>
            </a:r>
            <a:r>
              <a:rPr lang="en-US" dirty="0" err="1">
                <a:latin typeface="Arial" panose="020B0604020202020204" pitchFamily="34" charset="0"/>
                <a:ea typeface="ＭＳ Ｐゴシック"/>
                <a:cs typeface="Arial" panose="020B0604020202020204" pitchFamily="34" charset="0"/>
              </a:rPr>
              <a:t>behaviour</a:t>
            </a:r>
            <a:r>
              <a:rPr lang="en-US" dirty="0">
                <a:latin typeface="Arial" panose="020B0604020202020204" pitchFamily="34" charset="0"/>
                <a:ea typeface="ＭＳ Ｐゴシック"/>
                <a:cs typeface="Arial" panose="020B0604020202020204" pitchFamily="34" charset="0"/>
              </a:rPr>
              <a:t> might be misinterpreted, what we in fact know is that:</a:t>
            </a:r>
          </a:p>
          <a:p>
            <a:pPr marL="171450" indent="-171450">
              <a:buFont typeface="Arial"/>
              <a:buChar char="•"/>
            </a:pPr>
            <a:r>
              <a:rPr lang="en-US" dirty="0">
                <a:latin typeface="Arial" panose="020B0604020202020204" pitchFamily="34" charset="0"/>
                <a:ea typeface="ＭＳ Ｐゴシック"/>
                <a:cs typeface="Arial" panose="020B0604020202020204" pitchFamily="34" charset="0"/>
              </a:rPr>
              <a:t>Just as adults get thirstier in hot weather, so do babies </a:t>
            </a:r>
            <a:endParaRPr lang="en-US" b="1" dirty="0">
              <a:latin typeface="Arial" panose="020B0604020202020204" pitchFamily="34" charset="0"/>
              <a:ea typeface="ＭＳ Ｐゴシック"/>
              <a:cs typeface="Arial" panose="020B0604020202020204" pitchFamily="34" charset="0"/>
            </a:endParaRPr>
          </a:p>
          <a:p>
            <a:pPr marL="171450" indent="-171450">
              <a:buFont typeface="Arial"/>
              <a:buChar char="•"/>
            </a:pPr>
            <a:r>
              <a:rPr lang="en-US" dirty="0">
                <a:latin typeface="Arial" panose="020B0604020202020204" pitchFamily="34" charset="0"/>
                <a:ea typeface="ＭＳ Ｐゴシック"/>
                <a:cs typeface="Arial" panose="020B0604020202020204" pitchFamily="34" charset="0"/>
              </a:rPr>
              <a:t>Breast milk is more than 80% water, especially the first milk that comes with each feed.</a:t>
            </a:r>
          </a:p>
          <a:p>
            <a:pPr marL="171450" indent="-171450">
              <a:buFont typeface="Arial"/>
              <a:buChar char="•"/>
            </a:pPr>
            <a:r>
              <a:rPr lang="en-US" dirty="0">
                <a:latin typeface="Arial" panose="020B0604020202020204" pitchFamily="34" charset="0"/>
                <a:ea typeface="ＭＳ Ｐゴシック"/>
                <a:cs typeface="Arial" panose="020B0604020202020204" pitchFamily="34" charset="0"/>
              </a:rPr>
              <a:t>Feeding more often but for shorter durations helps babies get more of the watery foremilk which they need to satisfy their hydration needs – babies are very clever, and take what they need!</a:t>
            </a:r>
            <a:endParaRPr lang="en-US" dirty="0">
              <a:latin typeface="Arial" panose="020B0604020202020204" pitchFamily="34" charset="0"/>
              <a:cs typeface="Arial" panose="020B0604020202020204" pitchFamily="34" charset="0"/>
            </a:endParaRPr>
          </a:p>
          <a:p>
            <a:pPr marL="171450" indent="-171450">
              <a:buFont typeface="Arial"/>
              <a:buChar char="•"/>
            </a:pPr>
            <a:r>
              <a:rPr lang="en-US" dirty="0">
                <a:latin typeface="Arial" panose="020B0604020202020204" pitchFamily="34" charset="0"/>
                <a:ea typeface="ＭＳ Ｐゴシック"/>
                <a:cs typeface="Arial" panose="020B0604020202020204" pitchFamily="34" charset="0"/>
              </a:rPr>
              <a:t> The composition of breastmilk will change in response to the need of baby-a higher water content in the hot weather and a higher fat content in the colder months.</a:t>
            </a:r>
            <a:br>
              <a:rPr lang="en-US" dirty="0">
                <a:latin typeface="Arial" panose="020B0604020202020204" pitchFamily="34" charset="0"/>
                <a:ea typeface="ＭＳ Ｐゴシック"/>
                <a:cs typeface="Arial" panose="020B0604020202020204" pitchFamily="34" charset="0"/>
              </a:rPr>
            </a:br>
            <a:endParaRPr lang="en-US" dirty="0">
              <a:latin typeface="Arial" panose="020B0604020202020204" pitchFamily="34" charset="0"/>
              <a:ea typeface="ＭＳ Ｐゴシック"/>
              <a:cs typeface="Arial" panose="020B0604020202020204" pitchFamily="34" charset="0"/>
            </a:endParaRPr>
          </a:p>
          <a:p>
            <a:pPr marL="457200" indent="-457200">
              <a:spcBef>
                <a:spcPts val="0"/>
              </a:spcBef>
              <a:spcAft>
                <a:spcPts val="600"/>
              </a:spcAft>
              <a:buFont typeface="Arial,Sans-Serif"/>
              <a:buChar char="•"/>
            </a:pPr>
            <a:r>
              <a:rPr lang="en-GB" dirty="0">
                <a:latin typeface="Arial" panose="020B0604020202020204" pitchFamily="34" charset="0"/>
                <a:ea typeface="ＭＳ Ｐゴシック"/>
                <a:cs typeface="Arial" panose="020B0604020202020204" pitchFamily="34" charset="0"/>
              </a:rPr>
              <a:t>Risks of giving water: </a:t>
            </a:r>
            <a:endParaRPr lang="en-US" dirty="0">
              <a:latin typeface="Arial" panose="020B0604020202020204" pitchFamily="34" charset="0"/>
              <a:ea typeface="ＭＳ Ｐゴシック"/>
              <a:cs typeface="Arial" panose="020B0604020202020204" pitchFamily="34" charset="0"/>
            </a:endParaRPr>
          </a:p>
          <a:p>
            <a:pPr marL="914400" lvl="1" indent="-457200">
              <a:spcBef>
                <a:spcPts val="0"/>
              </a:spcBef>
              <a:spcAft>
                <a:spcPts val="600"/>
              </a:spcAft>
              <a:buFont typeface="Arial,Sans-Serif"/>
              <a:buChar char="•"/>
            </a:pPr>
            <a:r>
              <a:rPr lang="en-GB" dirty="0">
                <a:latin typeface="Arial" panose="020B0604020202020204" pitchFamily="34" charset="0"/>
                <a:ea typeface="ＭＳ Ｐゴシック"/>
                <a:cs typeface="Arial" panose="020B0604020202020204" pitchFamily="34" charset="0"/>
              </a:rPr>
              <a:t>Infection / illness (water – or cups/bottles used to give water - may be contaminated)</a:t>
            </a:r>
            <a:endParaRPr lang="en-US" dirty="0">
              <a:latin typeface="Arial" panose="020B0604020202020204" pitchFamily="34" charset="0"/>
              <a:cs typeface="Arial" panose="020B0604020202020204" pitchFamily="34" charset="0"/>
            </a:endParaRPr>
          </a:p>
          <a:p>
            <a:pPr marL="914400" lvl="1" indent="-457200">
              <a:spcBef>
                <a:spcPts val="0"/>
              </a:spcBef>
              <a:spcAft>
                <a:spcPts val="600"/>
              </a:spcAft>
              <a:buFont typeface="Arial,Sans-Serif"/>
              <a:buChar char="•"/>
            </a:pPr>
            <a:r>
              <a:rPr lang="en-GB" dirty="0">
                <a:latin typeface="Arial" panose="020B0604020202020204" pitchFamily="34" charset="0"/>
                <a:ea typeface="ＭＳ Ｐゴシック"/>
                <a:cs typeface="Arial" panose="020B0604020202020204" pitchFamily="34" charset="0"/>
              </a:rPr>
              <a:t>Reduced nutritional intake  (baby's tiny stomach fills up with water instead of nutritious breastmilk, so can result in weight loss / </a:t>
            </a:r>
            <a:r>
              <a:rPr lang="en-GB" dirty="0" err="1">
                <a:latin typeface="Arial" panose="020B0604020202020204" pitchFamily="34" charset="0"/>
                <a:ea typeface="ＭＳ Ｐゴシック"/>
                <a:cs typeface="Arial" panose="020B0604020202020204" pitchFamily="34" charset="0"/>
              </a:rPr>
              <a:t>insufficent</a:t>
            </a:r>
            <a:r>
              <a:rPr lang="en-GB" dirty="0">
                <a:latin typeface="Arial" panose="020B0604020202020204" pitchFamily="34" charset="0"/>
                <a:ea typeface="ＭＳ Ｐゴシック"/>
                <a:cs typeface="Arial" panose="020B0604020202020204" pitchFamily="34" charset="0"/>
              </a:rPr>
              <a:t> weight gain. </a:t>
            </a:r>
            <a:endParaRPr lang="en-US" dirty="0">
              <a:latin typeface="Arial" panose="020B0604020202020204" pitchFamily="34" charset="0"/>
              <a:cs typeface="Arial" panose="020B0604020202020204" pitchFamily="34" charset="0"/>
            </a:endParaRPr>
          </a:p>
          <a:p>
            <a:pPr marL="914400" lvl="1" indent="-457200">
              <a:spcBef>
                <a:spcPts val="0"/>
              </a:spcBef>
              <a:spcAft>
                <a:spcPts val="600"/>
              </a:spcAft>
              <a:buFont typeface="Arial,Sans-Serif"/>
              <a:buChar char="•"/>
            </a:pPr>
            <a:r>
              <a:rPr lang="en-GB" dirty="0">
                <a:latin typeface="Arial" panose="020B0604020202020204" pitchFamily="34" charset="0"/>
                <a:ea typeface="ＭＳ Ｐゴシック"/>
                <a:cs typeface="Arial" panose="020B0604020202020204" pitchFamily="34" charset="0"/>
              </a:rPr>
              <a:t>Reduced breastmilk production (baby's stomach is filled with water, so baby is less interested in breastfeeding, leading to gradual decline in milk production)</a:t>
            </a:r>
          </a:p>
          <a:p>
            <a:pPr marL="914400" lvl="1" indent="-457200">
              <a:spcBef>
                <a:spcPts val="0"/>
              </a:spcBef>
              <a:spcAft>
                <a:spcPts val="600"/>
              </a:spcAft>
              <a:buFont typeface="Arial,Sans-Serif"/>
              <a:buChar char="•"/>
            </a:pPr>
            <a:r>
              <a:rPr lang="en-GB" dirty="0">
                <a:latin typeface="Arial" panose="020B0604020202020204" pitchFamily="34" charset="0"/>
                <a:ea typeface="ＭＳ Ｐゴシック"/>
                <a:cs typeface="Arial" panose="020B0604020202020204" pitchFamily="34" charset="0"/>
              </a:rPr>
              <a:t>In </a:t>
            </a:r>
            <a:r>
              <a:rPr lang="en-GB" dirty="0" err="1">
                <a:latin typeface="Arial" panose="020B0604020202020204" pitchFamily="34" charset="0"/>
                <a:ea typeface="ＭＳ Ｐゴシック"/>
                <a:cs typeface="Arial" panose="020B0604020202020204" pitchFamily="34" charset="0"/>
              </a:rPr>
              <a:t>newborns</a:t>
            </a:r>
            <a:r>
              <a:rPr lang="en-GB" dirty="0">
                <a:latin typeface="Arial" panose="020B0604020202020204" pitchFamily="34" charset="0"/>
                <a:ea typeface="ＭＳ Ｐゴシック"/>
                <a:cs typeface="Arial" panose="020B0604020202020204" pitchFamily="34" charset="0"/>
              </a:rPr>
              <a:t>, giving extra water is especially risky (increased jaundice risk, excess weight loss, oral water intoxication due to having immature kidneys)</a:t>
            </a:r>
            <a:endParaRPr lang="en-GB" dirty="0">
              <a:latin typeface="Arial" panose="020B0604020202020204" pitchFamily="34" charset="0"/>
              <a:cs typeface="Arial" panose="020B0604020202020204" pitchFamily="34" charset="0"/>
            </a:endParaRPr>
          </a:p>
          <a:p>
            <a:pPr lvl="1">
              <a:spcBef>
                <a:spcPts val="0"/>
              </a:spcBef>
              <a:spcAft>
                <a:spcPts val="600"/>
              </a:spcAft>
            </a:pPr>
            <a:endParaRPr lang="en-GB" dirty="0">
              <a:latin typeface="Arial" panose="020B0604020202020204" pitchFamily="34" charset="0"/>
              <a:ea typeface="ＭＳ Ｐゴシック"/>
              <a:cs typeface="Arial" panose="020B0604020202020204" pitchFamily="34" charset="0"/>
            </a:endParaRPr>
          </a:p>
          <a:p>
            <a:pPr lvl="1">
              <a:spcBef>
                <a:spcPts val="0"/>
              </a:spcBef>
              <a:spcAft>
                <a:spcPts val="600"/>
              </a:spcAft>
            </a:pPr>
            <a:r>
              <a:rPr lang="en-GB" dirty="0">
                <a:latin typeface="Arial" panose="020B0604020202020204" pitchFamily="34" charset="0"/>
                <a:ea typeface="ＭＳ Ｐゴシック"/>
                <a:cs typeface="Arial" panose="020B0604020202020204" pitchFamily="34" charset="0"/>
              </a:rPr>
              <a:t>For older babies &amp; toddlers, continue to breastfeed and offer water by cup in moderation. Breastmilk supplies plenty of fluids, so many older babies or toddlers who breastfeed without restriction can get the fluids they need through breastfeeding. </a:t>
            </a:r>
            <a:br>
              <a:rPr lang="en-GB" dirty="0">
                <a:latin typeface="Arial" panose="020B0604020202020204" pitchFamily="34" charset="0"/>
                <a:ea typeface="ＭＳ Ｐゴシック"/>
                <a:cs typeface="Arial" panose="020B0604020202020204" pitchFamily="34" charset="0"/>
              </a:rPr>
            </a:br>
            <a:endParaRPr lang="en-GB" dirty="0">
              <a:latin typeface="Arial" panose="020B0604020202020204" pitchFamily="34" charset="0"/>
              <a:ea typeface="ＭＳ Ｐゴシック"/>
              <a:cs typeface="Arial" panose="020B0604020202020204" pitchFamily="34" charset="0"/>
            </a:endParaRPr>
          </a:p>
          <a:p>
            <a:pPr lvl="1">
              <a:spcBef>
                <a:spcPts val="0"/>
              </a:spcBef>
              <a:spcAft>
                <a:spcPts val="600"/>
              </a:spcAft>
            </a:pPr>
            <a:r>
              <a:rPr lang="en-GB" dirty="0">
                <a:latin typeface="Arial" panose="020B0604020202020204" pitchFamily="34" charset="0"/>
                <a:ea typeface="ＭＳ Ｐゴシック"/>
                <a:cs typeface="Arial" panose="020B0604020202020204" pitchFamily="34" charset="0"/>
              </a:rPr>
              <a:t>Therefore, whenever the mother feels her baby is thirsty she can breastfeed him or her. This will satisfy the bay’s thirst, and continue to protect the baby from infections, and help the baby to continue to grow well. Babies do not need water before they are 6 months old, even in a hot climate. This is one of the reasons that WHO recommends for children to be exclusively breastfed for the first 6 months of life. (Source: WHO)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25</a:t>
            </a:fld>
            <a:endParaRPr lang="en-US"/>
          </a:p>
        </p:txBody>
      </p:sp>
    </p:spTree>
    <p:extLst>
      <p:ext uri="{BB962C8B-B14F-4D97-AF65-F5344CB8AC3E}">
        <p14:creationId xmlns:p14="http://schemas.microsoft.com/office/powerpoint/2010/main" val="1988058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ea typeface="MS PGothic" charset="0"/>
                <a:cs typeface="Arial" panose="020B0604020202020204" pitchFamily="34" charset="0"/>
              </a:rPr>
              <a:t>SAY:</a:t>
            </a:r>
          </a:p>
          <a:p>
            <a:r>
              <a:rPr lang="en-US" dirty="0">
                <a:latin typeface="Arial" panose="020B0604020202020204" pitchFamily="34" charset="0"/>
                <a:ea typeface="MS PGothic" charset="0"/>
                <a:cs typeface="Arial" panose="020B0604020202020204" pitchFamily="34" charset="0"/>
              </a:rPr>
              <a:t>What can we do? We can:</a:t>
            </a:r>
          </a:p>
          <a:p>
            <a:r>
              <a:rPr lang="en-US" dirty="0">
                <a:latin typeface="Arial" panose="020B0604020202020204" pitchFamily="34" charset="0"/>
                <a:ea typeface="MS PGothic" charset="0"/>
                <a:cs typeface="Arial" panose="020B0604020202020204" pitchFamily="34" charset="0"/>
              </a:rPr>
              <a:t>Promote, Protect and support optimal IYCF practices and Improve them. In emergencies, doing no harm and immediately saving lives takes precedence.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26</a:t>
            </a:fld>
            <a:endParaRPr lang="en-US"/>
          </a:p>
        </p:txBody>
      </p:sp>
    </p:spTree>
    <p:extLst>
      <p:ext uri="{BB962C8B-B14F-4D97-AF65-F5344CB8AC3E}">
        <p14:creationId xmlns:p14="http://schemas.microsoft.com/office/powerpoint/2010/main" val="1616747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Ask:</a:t>
            </a:r>
            <a:r>
              <a:rPr lang="en-AU" b="1" baseline="0" dirty="0">
                <a:latin typeface="Arial" panose="020B0604020202020204" pitchFamily="34" charset="0"/>
                <a:cs typeface="Arial" panose="020B0604020202020204" pitchFamily="34" charset="0"/>
              </a:rPr>
              <a:t> </a:t>
            </a:r>
            <a:r>
              <a:rPr lang="en-AU" b="0" baseline="0" dirty="0">
                <a:latin typeface="Arial" panose="020B0604020202020204" pitchFamily="34" charset="0"/>
                <a:cs typeface="Arial" panose="020B0604020202020204" pitchFamily="34" charset="0"/>
              </a:rPr>
              <a:t>“What can we all do to create a ‘friendly’ environment for caregivers to practice recommended feeding practices?”</a:t>
            </a:r>
          </a:p>
          <a:p>
            <a:r>
              <a:rPr lang="en-AU" b="1" baseline="0" dirty="0">
                <a:latin typeface="Arial" panose="020B0604020202020204" pitchFamily="34" charset="0"/>
                <a:cs typeface="Arial" panose="020B0604020202020204" pitchFamily="34" charset="0"/>
              </a:rPr>
              <a:t>Once answers are exhausted from participants, reveal the text on the slide. Focus on those that were not mentioned. </a:t>
            </a:r>
          </a:p>
          <a:p>
            <a:endParaRPr lang="en-AU" dirty="0">
              <a:latin typeface="Arial" panose="020B0604020202020204" pitchFamily="34" charset="0"/>
              <a:cs typeface="Arial" panose="020B0604020202020204" pitchFamily="34" charset="0"/>
            </a:endParaRPr>
          </a:p>
          <a:p>
            <a:r>
              <a:rPr lang="en-AU" b="1" dirty="0">
                <a:latin typeface="Arial" panose="020B0604020202020204" pitchFamily="34" charset="0"/>
                <a:ea typeface="MS PGothic"/>
                <a:cs typeface="Arial" panose="020B0604020202020204" pitchFamily="34" charset="0"/>
              </a:rPr>
              <a:t>Say: </a:t>
            </a:r>
            <a:r>
              <a:rPr lang="en-AU" dirty="0">
                <a:latin typeface="Arial" panose="020B0604020202020204" pitchFamily="34" charset="0"/>
                <a:ea typeface="MS PGothic"/>
                <a:cs typeface="Arial" panose="020B0604020202020204" pitchFamily="34" charset="0"/>
              </a:rPr>
              <a:t>"This is a MINIMUM response for all emergencies. These are priority actions to undertake at the start of an emergency."</a:t>
            </a:r>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27</a:t>
            </a:fld>
            <a:endParaRPr lang="en-US"/>
          </a:p>
        </p:txBody>
      </p:sp>
    </p:spTree>
    <p:extLst>
      <p:ext uri="{BB962C8B-B14F-4D97-AF65-F5344CB8AC3E}">
        <p14:creationId xmlns:p14="http://schemas.microsoft.com/office/powerpoint/2010/main" val="3679509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ea typeface="MS PGothic"/>
                <a:cs typeface="Arial" panose="020B0604020202020204" pitchFamily="34" charset="0"/>
              </a:rPr>
              <a:t>Ask: </a:t>
            </a:r>
            <a:r>
              <a:rPr lang="en-GB" dirty="0">
                <a:latin typeface="Arial" panose="020B0604020202020204" pitchFamily="34" charset="0"/>
                <a:ea typeface="MS PGothic"/>
                <a:cs typeface="Arial" panose="020B0604020202020204" pitchFamily="34" charset="0"/>
              </a:rPr>
              <a:t>Why is ‘prioritising mothers/caregivers of children 0-24 months of age’ important?</a:t>
            </a:r>
            <a:endParaRPr lang="en-US" dirty="0">
              <a:latin typeface="Arial" panose="020B0604020202020204" pitchFamily="34" charset="0"/>
              <a:ea typeface="MS PGothic"/>
              <a:cs typeface="Arial" panose="020B0604020202020204" pitchFamily="34" charset="0"/>
            </a:endParaRPr>
          </a:p>
          <a:p>
            <a:r>
              <a:rPr lang="en-GB" b="1" u="sng" dirty="0">
                <a:latin typeface="Arial" panose="020B0604020202020204" pitchFamily="34" charset="0"/>
                <a:ea typeface="MS PGothic"/>
                <a:cs typeface="Arial" panose="020B0604020202020204" pitchFamily="34" charset="0"/>
              </a:rPr>
              <a:t>Talking points:</a:t>
            </a:r>
            <a:endParaRPr lang="en-GB" u="sng" dirty="0">
              <a:latin typeface="Arial" panose="020B0604020202020204" pitchFamily="34" charset="0"/>
              <a:ea typeface="MS PGothic"/>
              <a:cs typeface="Arial" panose="020B0604020202020204" pitchFamily="34" charset="0"/>
            </a:endParaRPr>
          </a:p>
          <a:p>
            <a:pPr marL="171450" indent="-171450">
              <a:buFont typeface="Arial"/>
              <a:buChar char="•"/>
            </a:pPr>
            <a:r>
              <a:rPr lang="en-GB" dirty="0">
                <a:latin typeface="Arial" panose="020B0604020202020204" pitchFamily="34" charset="0"/>
                <a:ea typeface="MS PGothic"/>
                <a:cs typeface="Arial" panose="020B0604020202020204" pitchFamily="34" charset="0"/>
              </a:rPr>
              <a:t>During emergencies, there can be practical constraints for those with young children to accessing immediate essential needs and keeping their children safe at the same time. </a:t>
            </a:r>
            <a:endParaRPr lang="en-US" dirty="0">
              <a:latin typeface="Arial" panose="020B0604020202020204" pitchFamily="34" charset="0"/>
              <a:ea typeface="MS PGothic"/>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A mother’s caring capacity can be constrained – they may be stressed, time constraints due to caring for family and home/dwelling and food provision, have limited mobility which </a:t>
            </a:r>
            <a:r>
              <a:rPr lang="en-GB" dirty="0">
                <a:latin typeface="Arial" panose="020B0604020202020204" pitchFamily="34" charset="0"/>
                <a:ea typeface="MS PGothic"/>
                <a:cs typeface="Arial" panose="020B0604020202020204" pitchFamily="34" charset="0"/>
              </a:rPr>
              <a:t>constrains their awareness of and/or access to services</a:t>
            </a:r>
            <a:r>
              <a:rPr lang="en-AU" dirty="0">
                <a:latin typeface="Arial" panose="020B0604020202020204" pitchFamily="34" charset="0"/>
                <a:ea typeface="MS PGothic"/>
                <a:cs typeface="Arial" panose="020B0604020202020204" pitchFamily="34" charset="0"/>
              </a:rPr>
              <a:t>, in some cultures they may have low visibility and decision-making power at household and family levels.  </a:t>
            </a:r>
            <a:endParaRPr lang="en-US" dirty="0">
              <a:latin typeface="Arial" panose="020B0604020202020204" pitchFamily="34" charset="0"/>
              <a:ea typeface="MS PGothic"/>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Women can also be at risk of gender-based violence accessing distributions, which can impact on their (physical and psychosocial) health. </a:t>
            </a:r>
            <a:endParaRPr lang="en-US" dirty="0">
              <a:latin typeface="Arial" panose="020B0604020202020204" pitchFamily="34" charset="0"/>
              <a:ea typeface="MS PGothic"/>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All these constraints can impact women’s ability to care for their child/ren –including timely, adequate and appropriate feeding. </a:t>
            </a:r>
            <a:endParaRPr lang="en-US" dirty="0">
              <a:latin typeface="Arial" panose="020B0604020202020204" pitchFamily="34" charset="0"/>
              <a:ea typeface="MS PGothic"/>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It is important to ensure easy, safe and secure access for caregivers to water and sanitation facilities, food and non-food items.</a:t>
            </a:r>
            <a:endParaRPr lang="en-US" dirty="0">
              <a:latin typeface="Arial" panose="020B0604020202020204" pitchFamily="34" charset="0"/>
              <a:ea typeface="MS PGothic"/>
              <a:cs typeface="Arial" panose="020B0604020202020204" pitchFamily="34" charset="0"/>
            </a:endParaRPr>
          </a:p>
          <a:p>
            <a:endParaRPr lang="en-GB" b="1" dirty="0">
              <a:latin typeface="Arial" panose="020B0604020202020204" pitchFamily="34" charset="0"/>
              <a:ea typeface="MS PGothic"/>
              <a:cs typeface="Arial" panose="020B0604020202020204" pitchFamily="34" charset="0"/>
            </a:endParaRPr>
          </a:p>
          <a:p>
            <a:r>
              <a:rPr lang="en-GB" b="1" dirty="0">
                <a:latin typeface="Arial" panose="020B0604020202020204" pitchFamily="34" charset="0"/>
                <a:ea typeface="MS PGothic"/>
                <a:cs typeface="Arial" panose="020B0604020202020204" pitchFamily="34" charset="0"/>
              </a:rPr>
              <a:t>Ask: </a:t>
            </a:r>
            <a:r>
              <a:rPr lang="en-GB" dirty="0">
                <a:latin typeface="Arial" panose="020B0604020202020204" pitchFamily="34" charset="0"/>
                <a:ea typeface="MS PGothic"/>
                <a:cs typeface="Arial" panose="020B0604020202020204" pitchFamily="34" charset="0"/>
              </a:rPr>
              <a:t>What actions/activities could be implemented?</a:t>
            </a:r>
            <a:endParaRPr lang="en-US" dirty="0">
              <a:latin typeface="Arial" panose="020B0604020202020204" pitchFamily="34" charset="0"/>
              <a:ea typeface="MS PGothic"/>
              <a:cs typeface="Arial" panose="020B0604020202020204" pitchFamily="34" charset="0"/>
            </a:endParaRPr>
          </a:p>
          <a:p>
            <a:r>
              <a:rPr lang="en-GB" b="1" u="sng" dirty="0">
                <a:latin typeface="Arial" panose="020B0604020202020204" pitchFamily="34" charset="0"/>
                <a:ea typeface="MS PGothic"/>
                <a:cs typeface="Arial" panose="020B0604020202020204" pitchFamily="34" charset="0"/>
              </a:rPr>
              <a:t>Talking Points:</a:t>
            </a:r>
          </a:p>
          <a:p>
            <a:pPr marL="171450" indent="-171450">
              <a:buFont typeface="Arial"/>
              <a:buChar char="•"/>
            </a:pPr>
            <a:r>
              <a:rPr lang="en-GB" dirty="0">
                <a:latin typeface="Arial" panose="020B0604020202020204" pitchFamily="34" charset="0"/>
                <a:ea typeface="MS PGothic"/>
                <a:cs typeface="Arial" panose="020B0604020202020204" pitchFamily="34" charset="0"/>
              </a:rPr>
              <a:t>Registration and distributions often involve standing in queues for long periods of time. This can be physically exhausting and dangerous for pregnant women or women with young children, especially in very hot or cold weather, and if there is no shelter, food or water or if women do not have any carers to mind their children while they attend distributions. Queues can also be chaotic, with people pushing and fighting to get to the front. Infants and young children could be at risk of physical harm in such situations. (Play video to illustrate this.)</a:t>
            </a:r>
            <a:endParaRPr lang="en-AU" dirty="0">
              <a:latin typeface="Arial" panose="020B0604020202020204" pitchFamily="34" charset="0"/>
              <a:ea typeface="MS PGothic"/>
              <a:cs typeface="Arial" panose="020B0604020202020204" pitchFamily="34" charset="0"/>
            </a:endParaRPr>
          </a:p>
          <a:p>
            <a:pPr marL="171450" indent="-171450">
              <a:buFont typeface="Arial"/>
              <a:buChar char="•"/>
            </a:pPr>
            <a:r>
              <a:rPr lang="en-GB" dirty="0">
                <a:latin typeface="Arial" panose="020B0604020202020204" pitchFamily="34" charset="0"/>
                <a:ea typeface="MS PGothic"/>
                <a:cs typeface="Arial" panose="020B0604020202020204" pitchFamily="34" charset="0"/>
              </a:rPr>
              <a:t>How we can support:</a:t>
            </a:r>
            <a:endParaRPr lang="en-AU" dirty="0">
              <a:latin typeface="Arial" panose="020B0604020202020204" pitchFamily="34" charset="0"/>
              <a:ea typeface="MS PGothic"/>
              <a:cs typeface="Arial" panose="020B0604020202020204" pitchFamily="34" charset="0"/>
            </a:endParaRPr>
          </a:p>
          <a:p>
            <a:pPr marL="628650" lvl="1" indent="-171450">
              <a:buFont typeface="Arial"/>
              <a:buChar char="•"/>
            </a:pPr>
            <a:r>
              <a:rPr lang="en-GB" dirty="0">
                <a:latin typeface="Arial" panose="020B0604020202020204" pitchFamily="34" charset="0"/>
                <a:ea typeface="MS PGothic"/>
                <a:cs typeface="Arial" panose="020B0604020202020204" pitchFamily="34" charset="0"/>
              </a:rPr>
              <a:t>Separate queues/ priority for pregnant women or women with children &lt;2 years to services (e.g. nutrition; health) and commodities (food and non-food)</a:t>
            </a:r>
            <a:endParaRPr lang="en-AU" dirty="0">
              <a:latin typeface="Arial" panose="020B0604020202020204" pitchFamily="34" charset="0"/>
              <a:ea typeface="MS PGothic"/>
              <a:cs typeface="Arial" panose="020B0604020202020204" pitchFamily="34" charset="0"/>
            </a:endParaRPr>
          </a:p>
          <a:p>
            <a:pPr marL="628650" lvl="1" indent="-171450">
              <a:buFont typeface="Arial"/>
              <a:buChar char="•"/>
            </a:pPr>
            <a:r>
              <a:rPr lang="en-GB" dirty="0">
                <a:latin typeface="Arial" panose="020B0604020202020204" pitchFamily="34" charset="0"/>
                <a:cs typeface="Arial" panose="020B0604020202020204" pitchFamily="34" charset="0"/>
              </a:rPr>
              <a:t>Arrange shaded rest areas for mothers and children next to queues, with private spaces for breastfeeding</a:t>
            </a:r>
            <a:endParaRPr lang="en-AU" dirty="0">
              <a:latin typeface="Arial" panose="020B0604020202020204" pitchFamily="34" charset="0"/>
              <a:cs typeface="Arial" panose="020B0604020202020204" pitchFamily="34" charset="0"/>
            </a:endParaRPr>
          </a:p>
          <a:p>
            <a:pPr marL="628650" lvl="1" indent="-171450">
              <a:buFont typeface="Arial"/>
              <a:buChar char="•"/>
            </a:pPr>
            <a:r>
              <a:rPr lang="en-GB" dirty="0">
                <a:latin typeface="Arial" panose="020B0604020202020204" pitchFamily="34" charset="0"/>
                <a:cs typeface="Arial" panose="020B0604020202020204" pitchFamily="34" charset="0"/>
              </a:rPr>
              <a:t>Provide water to mothers and children (&gt;6months) while waiting in queues (e.g. distributions)</a:t>
            </a:r>
            <a:endParaRPr lang="en-AU" dirty="0">
              <a:latin typeface="Arial" panose="020B0604020202020204" pitchFamily="34" charset="0"/>
              <a:cs typeface="Arial" panose="020B0604020202020204" pitchFamily="34" charset="0"/>
            </a:endParaRPr>
          </a:p>
          <a:p>
            <a:pPr marL="628650" lvl="1" indent="-171450">
              <a:buFont typeface="Arial"/>
              <a:buChar char="•"/>
            </a:pPr>
            <a:r>
              <a:rPr lang="en-GB" dirty="0">
                <a:latin typeface="Arial" panose="020B0604020202020204" pitchFamily="34" charset="0"/>
                <a:cs typeface="Arial" panose="020B0604020202020204" pitchFamily="34" charset="0"/>
              </a:rPr>
              <a:t>Assist mothers to keep their infants safe: e.g. provide material to be used as a baby sling</a:t>
            </a:r>
            <a:endParaRPr lang="en-AU" dirty="0">
              <a:latin typeface="Arial" panose="020B0604020202020204" pitchFamily="34" charset="0"/>
              <a:cs typeface="Arial" panose="020B0604020202020204" pitchFamily="34" charset="0"/>
            </a:endParaRPr>
          </a:p>
          <a:p>
            <a:pPr marL="628650" lvl="1" indent="-171450">
              <a:buFont typeface="Arial"/>
              <a:buChar char="•"/>
            </a:pPr>
            <a:r>
              <a:rPr lang="en-GB" dirty="0">
                <a:latin typeface="Arial" panose="020B0604020202020204" pitchFamily="34" charset="0"/>
                <a:ea typeface="MS PGothic"/>
                <a:cs typeface="Arial" panose="020B0604020202020204" pitchFamily="34" charset="0"/>
              </a:rPr>
              <a:t>Advocate for other sectors to design programming that could be informed and adapted based on caregivers' schedules to facilitate greater access by these individuals </a:t>
            </a:r>
            <a:endParaRPr lang="en-US" dirty="0">
              <a:latin typeface="Arial" panose="020B0604020202020204" pitchFamily="34" charset="0"/>
              <a:ea typeface="MS PGothic"/>
              <a:cs typeface="Arial" panose="020B0604020202020204" pitchFamily="34" charset="0"/>
            </a:endParaRPr>
          </a:p>
          <a:p>
            <a:pPr marL="628650" lvl="1" indent="-171450">
              <a:buFont typeface="Arial"/>
              <a:buChar char="•"/>
            </a:pPr>
            <a:r>
              <a:rPr lang="en-GB" dirty="0">
                <a:latin typeface="Arial" panose="020B0604020202020204" pitchFamily="34" charset="0"/>
                <a:ea typeface="MS PGothic"/>
                <a:cs typeface="Arial" panose="020B0604020202020204" pitchFamily="34" charset="0"/>
              </a:rPr>
              <a:t>Allow PLW to nominate a stand-in to attend distributions etc</a:t>
            </a:r>
          </a:p>
          <a:p>
            <a:pPr marL="628650" lvl="1" indent="-171450">
              <a:buFont typeface="Arial"/>
              <a:buChar char="•"/>
            </a:pPr>
            <a:r>
              <a:rPr lang="en-GB" dirty="0">
                <a:latin typeface="Arial" panose="020B0604020202020204" pitchFamily="34" charset="0"/>
                <a:ea typeface="MS PGothic"/>
                <a:cs typeface="Arial" panose="020B0604020202020204" pitchFamily="34" charset="0"/>
              </a:rPr>
              <a:t>Prioritise targeted food supplementation and micronutrient supplements for pregnant and breastfeeding mothers </a:t>
            </a:r>
            <a:endParaRPr lang="en-US" dirty="0">
              <a:latin typeface="Arial" panose="020B0604020202020204" pitchFamily="34" charset="0"/>
              <a:ea typeface="MS PGothic"/>
              <a:cs typeface="Arial" panose="020B0604020202020204" pitchFamily="34" charset="0"/>
            </a:endParaRPr>
          </a:p>
          <a:p>
            <a:pPr marL="628650" lvl="1" indent="-171450">
              <a:buFont typeface="Arial"/>
              <a:buChar char="•"/>
            </a:pPr>
            <a:r>
              <a:rPr lang="en-GB" dirty="0">
                <a:latin typeface="Arial" panose="020B0604020202020204" pitchFamily="34" charset="0"/>
                <a:ea typeface="MS PGothic"/>
                <a:cs typeface="Arial" panose="020B0604020202020204" pitchFamily="34" charset="0"/>
              </a:rPr>
              <a:t>Others?</a:t>
            </a:r>
            <a:endParaRPr lang="en-US" dirty="0">
              <a:latin typeface="Arial" panose="020B0604020202020204" pitchFamily="34" charset="0"/>
              <a:ea typeface="MS PGothic"/>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AU" b="1" dirty="0">
                <a:latin typeface="Arial" panose="020B0604020202020204" pitchFamily="34" charset="0"/>
                <a:ea typeface="MS PGothic"/>
                <a:cs typeface="Arial" panose="020B0604020202020204" pitchFamily="34" charset="0"/>
              </a:rPr>
              <a:t>Emphasise: </a:t>
            </a:r>
            <a:r>
              <a:rPr lang="en-AU" dirty="0">
                <a:latin typeface="Arial" panose="020B0604020202020204" pitchFamily="34" charset="0"/>
                <a:ea typeface="MS PGothic"/>
                <a:cs typeface="Arial" panose="020B0604020202020204" pitchFamily="34" charset="0"/>
              </a:rPr>
              <a:t>Advocacy to </a:t>
            </a:r>
            <a:r>
              <a:rPr lang="en-GB" dirty="0">
                <a:latin typeface="Arial" panose="020B0604020202020204" pitchFamily="34" charset="0"/>
                <a:ea typeface="MS PGothic"/>
                <a:cs typeface="Arial" panose="020B0604020202020204" pitchFamily="34" charset="0"/>
              </a:rPr>
              <a:t>other sectors for their support is important to make it happen e.g. camp management (for planning of time, location and methodology for distributions), shelter (to provide shaded areas), WASH to provide water, etc.</a:t>
            </a:r>
            <a:endParaRPr lang="en-US" dirty="0">
              <a:latin typeface="Arial" panose="020B0604020202020204" pitchFamily="34" charset="0"/>
              <a:ea typeface="MS PGothic"/>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28</a:t>
            </a:fld>
            <a:endParaRPr lang="en-US"/>
          </a:p>
        </p:txBody>
      </p:sp>
    </p:spTree>
    <p:extLst>
      <p:ext uri="{BB962C8B-B14F-4D97-AF65-F5344CB8AC3E}">
        <p14:creationId xmlns:p14="http://schemas.microsoft.com/office/powerpoint/2010/main" val="2639702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ea typeface="MS PGothic"/>
                <a:cs typeface="Arial" panose="020B0604020202020204" pitchFamily="34" charset="0"/>
              </a:rPr>
              <a:t>Ask: </a:t>
            </a:r>
            <a:r>
              <a:rPr lang="en-GB" dirty="0">
                <a:latin typeface="Arial" panose="020B0604020202020204" pitchFamily="34" charset="0"/>
                <a:ea typeface="MS PGothic"/>
                <a:cs typeface="Arial" panose="020B0604020202020204" pitchFamily="34" charset="0"/>
              </a:rPr>
              <a:t>Why is it important to prevent separation of a mother/ caregiver and her child?</a:t>
            </a:r>
            <a:endParaRPr lang="en-US" dirty="0">
              <a:latin typeface="Arial" panose="020B0604020202020204" pitchFamily="34" charset="0"/>
              <a:cs typeface="Arial" panose="020B0604020202020204" pitchFamily="34" charset="0"/>
            </a:endParaRPr>
          </a:p>
          <a:p>
            <a:r>
              <a:rPr lang="en-GB" b="1" u="sng" dirty="0">
                <a:latin typeface="Arial" panose="020B0604020202020204" pitchFamily="34" charset="0"/>
                <a:ea typeface="MS PGothic"/>
                <a:cs typeface="Arial" panose="020B0604020202020204" pitchFamily="34" charset="0"/>
              </a:rPr>
              <a:t>Talking Points:</a:t>
            </a:r>
          </a:p>
          <a:p>
            <a:pPr marL="171450" indent="-171450">
              <a:buFont typeface="Arial"/>
              <a:buChar char="•"/>
            </a:pPr>
            <a:r>
              <a:rPr lang="en-GB" dirty="0">
                <a:latin typeface="Arial" panose="020B0604020202020204" pitchFamily="34" charset="0"/>
                <a:ea typeface="MS PGothic"/>
                <a:cs typeface="Arial" panose="020B0604020202020204" pitchFamily="34" charset="0"/>
              </a:rPr>
              <a:t>To support and enable breastfeeding</a:t>
            </a:r>
          </a:p>
          <a:p>
            <a:pPr marL="171450" indent="-171450">
              <a:buFont typeface="Arial"/>
              <a:buChar char="•"/>
            </a:pPr>
            <a:r>
              <a:rPr lang="en-GB" dirty="0">
                <a:latin typeface="Arial" panose="020B0604020202020204" pitchFamily="34" charset="0"/>
                <a:ea typeface="MS PGothic"/>
                <a:cs typeface="Arial" panose="020B0604020202020204" pitchFamily="34" charset="0"/>
              </a:rPr>
              <a:t>For respect and dignity of the caregiver and child</a:t>
            </a:r>
          </a:p>
          <a:p>
            <a:pPr marL="171450" indent="-171450">
              <a:buFont typeface="Arial"/>
              <a:buChar char="•"/>
            </a:pPr>
            <a:r>
              <a:rPr lang="en-GB" dirty="0">
                <a:latin typeface="Arial" panose="020B0604020202020204" pitchFamily="34" charset="0"/>
                <a:ea typeface="MS PGothic"/>
                <a:cs typeface="Arial" panose="020B0604020202020204" pitchFamily="34" charset="0"/>
              </a:rPr>
              <a:t>To support optimal caregiving</a:t>
            </a:r>
          </a:p>
          <a:p>
            <a:pPr marL="171450" indent="-171450">
              <a:buFont typeface="Arial"/>
              <a:buChar char="•"/>
            </a:pPr>
            <a:r>
              <a:rPr lang="en-GB" dirty="0">
                <a:latin typeface="Arial" panose="020B0604020202020204" pitchFamily="34" charset="0"/>
                <a:ea typeface="MS PGothic"/>
                <a:cs typeface="Arial" panose="020B0604020202020204" pitchFamily="34" charset="0"/>
              </a:rPr>
              <a:t>To ensure the child is not put at risk or, in the worst case, lost, by separation from their caregiver</a:t>
            </a:r>
          </a:p>
          <a:p>
            <a:pPr marL="171450" indent="-171450">
              <a:buFont typeface="Arial"/>
              <a:buChar char="•"/>
            </a:pPr>
            <a:r>
              <a:rPr lang="en-US" dirty="0">
                <a:latin typeface="Arial" panose="020B0604020202020204" pitchFamily="34" charset="0"/>
                <a:ea typeface="MS PGothic"/>
                <a:cs typeface="Arial" panose="020B0604020202020204" pitchFamily="34" charset="0"/>
              </a:rPr>
              <a:t>Separating infants from their mothers for the first few days disturbed maternal attachment development</a:t>
            </a:r>
            <a:r>
              <a:rPr lang="en-US" baseline="0" dirty="0">
                <a:latin typeface="Arial" panose="020B0604020202020204" pitchFamily="34" charset="0"/>
                <a:ea typeface="MS PGothic"/>
                <a:cs typeface="Arial" panose="020B0604020202020204" pitchFamily="34" charset="0"/>
              </a:rPr>
              <a:t> (source. </a:t>
            </a:r>
            <a:r>
              <a:rPr lang="en-US" dirty="0">
                <a:latin typeface="Arial" panose="020B0604020202020204" pitchFamily="34" charset="0"/>
                <a:ea typeface="MS PGothic"/>
                <a:cs typeface="Arial" panose="020B0604020202020204" pitchFamily="34" charset="0"/>
              </a:rPr>
              <a:t>https://</a:t>
            </a:r>
            <a:r>
              <a:rPr lang="en-US" dirty="0" err="1">
                <a:latin typeface="Arial" panose="020B0604020202020204" pitchFamily="34" charset="0"/>
                <a:ea typeface="MS PGothic"/>
                <a:cs typeface="Arial" panose="020B0604020202020204" pitchFamily="34" charset="0"/>
              </a:rPr>
              <a:t>journals.sagepub.com</a:t>
            </a:r>
            <a:r>
              <a:rPr lang="en-US" dirty="0">
                <a:latin typeface="Arial" panose="020B0604020202020204" pitchFamily="34" charset="0"/>
                <a:ea typeface="MS PGothic"/>
                <a:cs typeface="Arial" panose="020B0604020202020204" pitchFamily="34" charset="0"/>
              </a:rPr>
              <a:t>/</a:t>
            </a:r>
            <a:r>
              <a:rPr lang="en-US" dirty="0" err="1">
                <a:latin typeface="Arial" panose="020B0604020202020204" pitchFamily="34" charset="0"/>
                <a:ea typeface="MS PGothic"/>
                <a:cs typeface="Arial" panose="020B0604020202020204" pitchFamily="34" charset="0"/>
              </a:rPr>
              <a:t>doi</a:t>
            </a:r>
            <a:r>
              <a:rPr lang="en-US" dirty="0">
                <a:latin typeface="Arial" panose="020B0604020202020204" pitchFamily="34" charset="0"/>
                <a:ea typeface="MS PGothic"/>
                <a:cs typeface="Arial" panose="020B0604020202020204" pitchFamily="34" charset="0"/>
              </a:rPr>
              <a:t>/full/10.1177/0890334420949514#)</a:t>
            </a:r>
          </a:p>
          <a:p>
            <a:pPr marL="171450" indent="-171450">
              <a:buFont typeface="Arial"/>
              <a:buChar char="•"/>
            </a:pPr>
            <a:endParaRPr lang="en-GB" dirty="0">
              <a:latin typeface="Arial" panose="020B0604020202020204" pitchFamily="34" charset="0"/>
              <a:ea typeface="MS PGothic"/>
              <a:cs typeface="Arial" panose="020B0604020202020204" pitchFamily="34" charset="0"/>
            </a:endParaRPr>
          </a:p>
          <a:p>
            <a:endParaRPr lang="en-GB" dirty="0">
              <a:latin typeface="Arial" panose="020B0604020202020204" pitchFamily="34" charset="0"/>
              <a:ea typeface="MS PGothic"/>
              <a:cs typeface="Arial" panose="020B0604020202020204" pitchFamily="34" charset="0"/>
            </a:endParaRPr>
          </a:p>
          <a:p>
            <a:r>
              <a:rPr lang="en-AU" b="1" dirty="0">
                <a:latin typeface="Arial" panose="020B0604020202020204" pitchFamily="34" charset="0"/>
                <a:ea typeface="MS PGothic"/>
                <a:cs typeface="Arial" panose="020B0604020202020204" pitchFamily="34" charset="0"/>
              </a:rPr>
              <a:t>Ask:</a:t>
            </a:r>
            <a:r>
              <a:rPr lang="en-AU" dirty="0">
                <a:latin typeface="Arial" panose="020B0604020202020204" pitchFamily="34" charset="0"/>
                <a:ea typeface="MS PGothic"/>
                <a:cs typeface="Arial" panose="020B0604020202020204" pitchFamily="34" charset="0"/>
              </a:rPr>
              <a:t> "How can we prevent the separation of children from their caregivers"? </a:t>
            </a:r>
          </a:p>
          <a:p>
            <a:r>
              <a:rPr lang="en-AU" b="1" dirty="0">
                <a:latin typeface="Arial" panose="020B0604020202020204" pitchFamily="34" charset="0"/>
                <a:ea typeface="MS PGothic"/>
                <a:cs typeface="Arial" panose="020B0604020202020204" pitchFamily="34" charset="0"/>
              </a:rPr>
              <a:t>After some answers, click to show bubbles.</a:t>
            </a:r>
          </a:p>
          <a:p>
            <a:r>
              <a:rPr lang="en-AU" b="1" dirty="0">
                <a:latin typeface="Arial" panose="020B0604020202020204" pitchFamily="34" charset="0"/>
                <a:ea typeface="MS PGothic"/>
                <a:cs typeface="Arial" panose="020B0604020202020204" pitchFamily="34" charset="0"/>
              </a:rPr>
              <a:t>Talking Points:</a:t>
            </a:r>
            <a:endParaRPr lang="en-AU" b="1"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Advocate for distribution sites and busy service points to consider mothers and young children in their design</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Rooming in: recommend and support mothers and newborns to be kept in the same room after childbirth</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Prioritise mothers with young children: if long wait times, young children may be more likely to wander off. Prioritise mothers with young children to reduce their waiting times for services and distributions.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In the same vain, provide water/ food/ entertainment to young children to keep them engaged and avoid wandering off.</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Provide baby slings to keep </a:t>
            </a:r>
            <a:r>
              <a:rPr lang="en-AU" dirty="0" err="1">
                <a:latin typeface="Arial" panose="020B0604020202020204" pitchFamily="34" charset="0"/>
                <a:ea typeface="MS PGothic"/>
                <a:cs typeface="Arial" panose="020B0604020202020204" pitchFamily="34" charset="0"/>
              </a:rPr>
              <a:t>babys</a:t>
            </a:r>
            <a:r>
              <a:rPr lang="en-AU" dirty="0">
                <a:latin typeface="Arial" panose="020B0604020202020204" pitchFamily="34" charset="0"/>
                <a:ea typeface="MS PGothic"/>
                <a:cs typeface="Arial" panose="020B0604020202020204" pitchFamily="34" charset="0"/>
              </a:rPr>
              <a:t> close to mothers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ID on child e.g. making a cloth tag to tie around the wrist of small children during transit or when attending crowded locations - with their name, parents name, maybe chief's name.</a:t>
            </a:r>
          </a:p>
          <a:p>
            <a:pPr marL="171450" indent="-171450">
              <a:buFont typeface="Arial"/>
              <a:buChar char="•"/>
            </a:pPr>
            <a:r>
              <a:rPr lang="en-AU" dirty="0">
                <a:latin typeface="Arial" panose="020B0604020202020204" pitchFamily="34" charset="0"/>
                <a:ea typeface="MS PGothic"/>
                <a:cs typeface="Arial" panose="020B0604020202020204" pitchFamily="34" charset="0"/>
              </a:rPr>
              <a:t>Avoid unnecessary separation during outbreaks: ONLY interrupt breastfeeding or separate mothers and infants if there is good reason to believe that withholding breastfeeding and/or depriving infants of close contact with their mothers is justifiable. Read more here </a:t>
            </a:r>
            <a:r>
              <a:rPr lang="en-AU" dirty="0">
                <a:latin typeface="Arial" panose="020B0604020202020204" pitchFamily="34" charset="0"/>
                <a:ea typeface="MS PGothic"/>
                <a:cs typeface="Arial" panose="020B0604020202020204" pitchFamily="34" charset="0"/>
                <a:hlinkClick r:id="rId3"/>
              </a:rPr>
              <a:t>https://www.ennonline.net/attachments/4115/Infant-feeding-during-infectious-disease-outbreaks-a-guide-for-policy-makers.pdf</a:t>
            </a:r>
            <a:r>
              <a:rPr lang="en-AU" dirty="0">
                <a:latin typeface="Arial" panose="020B0604020202020204" pitchFamily="34" charset="0"/>
                <a:ea typeface="MS PGothic"/>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29</a:t>
            </a:fld>
            <a:endParaRPr lang="en-US"/>
          </a:p>
        </p:txBody>
      </p:sp>
    </p:spTree>
    <p:extLst>
      <p:ext uri="{BB962C8B-B14F-4D97-AF65-F5344CB8AC3E}">
        <p14:creationId xmlns:p14="http://schemas.microsoft.com/office/powerpoint/2010/main" val="3431437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ea typeface="MS PGothic"/>
                <a:cs typeface="Arial" panose="020B0604020202020204" pitchFamily="34" charset="0"/>
              </a:rPr>
              <a:t>Ask: </a:t>
            </a:r>
            <a:r>
              <a:rPr lang="en-AU" dirty="0">
                <a:latin typeface="Arial" panose="020B0604020202020204" pitchFamily="34" charset="0"/>
                <a:ea typeface="MS PGothic"/>
                <a:cs typeface="Arial" panose="020B0604020202020204" pitchFamily="34" charset="0"/>
              </a:rPr>
              <a:t>"Why might we want to register households with PLW, children under 2 and higher risk groups?"</a:t>
            </a:r>
          </a:p>
          <a:p>
            <a:r>
              <a:rPr lang="en-AU" b="1" dirty="0">
                <a:latin typeface="Arial" panose="020B0604020202020204" pitchFamily="34" charset="0"/>
                <a:ea typeface="MS PGothic"/>
                <a:cs typeface="Arial" panose="020B0604020202020204" pitchFamily="34" charset="0"/>
              </a:rPr>
              <a:t>Talking points: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Registration enables people to be visible and assists with programme planning by identifying the size and location of potential beneficiary groups.</a:t>
            </a:r>
            <a:endParaRPr lang="en-US" dirty="0">
              <a:latin typeface="Arial" panose="020B0604020202020204" pitchFamily="34" charset="0"/>
              <a:cs typeface="Arial" panose="020B0604020202020204" pitchFamily="34" charset="0"/>
            </a:endParaRPr>
          </a:p>
          <a:p>
            <a:pPr marL="171450" indent="-171450">
              <a:buFont typeface="Arial"/>
              <a:buChar char="•"/>
            </a:pPr>
            <a:r>
              <a:rPr lang="en-GB" dirty="0">
                <a:latin typeface="Arial" panose="020B0604020202020204" pitchFamily="34" charset="0"/>
                <a:ea typeface="MS PGothic"/>
                <a:cs typeface="Arial" panose="020B0604020202020204" pitchFamily="34" charset="0"/>
              </a:rPr>
              <a:t>In an emergency, those who are most vulnerable may have difficulty accessing services that are available. They may not know what they are entitled to or there can be practical difficulties for those with infants and young children</a:t>
            </a:r>
            <a:r>
              <a:rPr lang="en-AU" dirty="0">
                <a:latin typeface="Arial" panose="020B0604020202020204" pitchFamily="34" charset="0"/>
                <a:ea typeface="MS PGothic"/>
                <a:cs typeface="Arial" panose="020B0604020202020204" pitchFamily="34" charset="0"/>
              </a:rPr>
              <a:t>.</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Demographic age breakdown is important as IYCF-E practices and support services are highly age-dependent. Advocate for demographic breakdown during registration and assessments of children under two years with specific age categories: 0-5 months, 6-11 months, 12-23 months and 24-59 months.</a:t>
            </a:r>
            <a:endParaRPr lang="en-US" dirty="0">
              <a:latin typeface="Arial" panose="020B0604020202020204" pitchFamily="34" charset="0"/>
              <a:ea typeface="MS PGothic"/>
              <a:cs typeface="Arial" panose="020B0604020202020204" pitchFamily="34" charset="0"/>
            </a:endParaRPr>
          </a:p>
          <a:p>
            <a:pPr marL="171450" indent="-171450">
              <a:buFont typeface="Arial"/>
              <a:buChar char="•"/>
            </a:pPr>
            <a:endParaRPr lang="en-AU" dirty="0">
              <a:latin typeface="Arial" panose="020B0604020202020204" pitchFamily="34" charset="0"/>
              <a:ea typeface="MS PGothic"/>
              <a:cs typeface="Arial" panose="020B0604020202020204" pitchFamily="34" charset="0"/>
            </a:endParaRPr>
          </a:p>
          <a:p>
            <a:r>
              <a:rPr lang="en-AU" b="1" dirty="0">
                <a:latin typeface="Arial" panose="020B0604020202020204" pitchFamily="34" charset="0"/>
                <a:ea typeface="MS PGothic"/>
                <a:cs typeface="Arial" panose="020B0604020202020204" pitchFamily="34" charset="0"/>
              </a:rPr>
              <a:t>Ask:</a:t>
            </a:r>
            <a:r>
              <a:rPr lang="en-AU" dirty="0">
                <a:latin typeface="Arial" panose="020B0604020202020204" pitchFamily="34" charset="0"/>
                <a:ea typeface="MS PGothic"/>
                <a:cs typeface="Arial" panose="020B0604020202020204" pitchFamily="34" charset="0"/>
              </a:rPr>
              <a:t> "Who may we want to register, what groups of the population?"</a:t>
            </a:r>
          </a:p>
          <a:p>
            <a:r>
              <a:rPr lang="en-AU" b="1" dirty="0">
                <a:latin typeface="Arial" panose="020B0604020202020204" pitchFamily="34" charset="0"/>
                <a:ea typeface="MS PGothic"/>
                <a:cs typeface="Arial" panose="020B0604020202020204" pitchFamily="34" charset="0"/>
              </a:rPr>
              <a:t>After a few answers, click to reveal slide.</a:t>
            </a:r>
          </a:p>
          <a:p>
            <a:r>
              <a:rPr lang="en-AU" b="1" u="sng" dirty="0">
                <a:latin typeface="Arial" panose="020B0604020202020204" pitchFamily="34" charset="0"/>
                <a:ea typeface="MS PGothic"/>
                <a:cs typeface="Arial" panose="020B0604020202020204" pitchFamily="34" charset="0"/>
              </a:rPr>
              <a:t>Talking Points:</a:t>
            </a:r>
          </a:p>
          <a:p>
            <a:pPr marL="171450" indent="-171450">
              <a:buFont typeface="Arial"/>
              <a:buChar char="•"/>
            </a:pPr>
            <a:r>
              <a:rPr lang="en-GB" dirty="0">
                <a:latin typeface="Arial" panose="020B0604020202020204" pitchFamily="34" charset="0"/>
                <a:ea typeface="MS PGothic"/>
                <a:cs typeface="Arial" panose="020B0604020202020204" pitchFamily="34" charset="0"/>
              </a:rPr>
              <a:t>Register vulnerable groups (e.g. orphans, pregnant women, single-headed households with children &lt;2 years</a:t>
            </a:r>
            <a:r>
              <a:rPr lang="en-AU" dirty="0">
                <a:latin typeface="Arial" panose="020B0604020202020204" pitchFamily="34" charset="0"/>
                <a:ea typeface="MS PGothic"/>
                <a:cs typeface="Arial" panose="020B0604020202020204" pitchFamily="34" charset="0"/>
              </a:rPr>
              <a:t>) to ensure targeted access to essential humanitarian support services (e.g. water, food, child protection; screening of caregiver-infant pairs for feeding problems).  </a:t>
            </a:r>
            <a:endParaRPr lang="en-US" dirty="0">
              <a:latin typeface="Arial" panose="020B0604020202020204" pitchFamily="34" charset="0"/>
              <a:ea typeface="MS PGothic"/>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Registration of newborns within 2 weeks of delivery is important because early feeding practices lay the foundation for later feeding practices and the benefits of breastfeeding</a:t>
            </a:r>
            <a:endParaRPr lang="en-US" dirty="0">
              <a:latin typeface="Arial" panose="020B0604020202020204" pitchFamily="34" charset="0"/>
              <a:ea typeface="MS PGothic"/>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30</a:t>
            </a:fld>
            <a:endParaRPr lang="en-US"/>
          </a:p>
        </p:txBody>
      </p:sp>
    </p:spTree>
    <p:extLst>
      <p:ext uri="{BB962C8B-B14F-4D97-AF65-F5344CB8AC3E}">
        <p14:creationId xmlns:p14="http://schemas.microsoft.com/office/powerpoint/2010/main" val="2840122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SAY:</a:t>
            </a:r>
          </a:p>
          <a:p>
            <a:r>
              <a:rPr lang="en-US" dirty="0">
                <a:latin typeface="Arial" panose="020B0604020202020204" pitchFamily="34" charset="0"/>
                <a:cs typeface="Arial" panose="020B0604020202020204" pitchFamily="34" charset="0"/>
              </a:rPr>
              <a:t>We know that today</a:t>
            </a:r>
            <a:r>
              <a:rPr lang="en-US" baseline="0" dirty="0">
                <a:latin typeface="Arial" panose="020B0604020202020204" pitchFamily="34" charset="0"/>
                <a:cs typeface="Arial" panose="020B0604020202020204" pitchFamily="34" charset="0"/>
              </a:rPr>
              <a:t> we have gathered to discuss about IYCF, and specifically “IYCF Framework: A multi-sectoral Framework for Action” and how YOU fit into this as a ‘champion’. So, let us first cover some basics. What is IYCF?</a:t>
            </a:r>
          </a:p>
          <a:p>
            <a:r>
              <a:rPr lang="en-US" b="1" baseline="0" dirty="0">
                <a:latin typeface="Arial" panose="020B0604020202020204" pitchFamily="34" charset="0"/>
                <a:cs typeface="Arial" panose="020B0604020202020204" pitchFamily="34" charset="0"/>
              </a:rPr>
              <a:t>DO:</a:t>
            </a:r>
          </a:p>
          <a:p>
            <a:r>
              <a:rPr lang="en-US" baseline="0" dirty="0">
                <a:latin typeface="Arial" panose="020B0604020202020204" pitchFamily="34" charset="0"/>
                <a:cs typeface="Arial" panose="020B0604020202020204" pitchFamily="34" charset="0"/>
              </a:rPr>
              <a:t>Now show the slide and go over the acronyms one by one.</a:t>
            </a:r>
          </a:p>
          <a:p>
            <a:r>
              <a:rPr lang="en-US" b="1" baseline="0" dirty="0">
                <a:latin typeface="Arial" panose="020B0604020202020204" pitchFamily="34" charset="0"/>
                <a:cs typeface="Arial" panose="020B0604020202020204" pitchFamily="34" charset="0"/>
              </a:rPr>
              <a:t>SAY:</a:t>
            </a:r>
          </a:p>
          <a:p>
            <a:r>
              <a:rPr lang="en-US" dirty="0">
                <a:latin typeface="Arial" panose="020B0604020202020204" pitchFamily="34" charset="0"/>
                <a:cs typeface="Arial" panose="020B0604020202020204" pitchFamily="34" charset="0"/>
              </a:rPr>
              <a:t>And</a:t>
            </a:r>
            <a:r>
              <a:rPr lang="en-US" baseline="0" dirty="0">
                <a:latin typeface="Arial" panose="020B0604020202020204" pitchFamily="34" charset="0"/>
                <a:cs typeface="Arial" panose="020B0604020202020204" pitchFamily="34" charset="0"/>
              </a:rPr>
              <a:t> now let us go over the age range of an infant and young child.</a:t>
            </a:r>
          </a:p>
          <a:p>
            <a:r>
              <a:rPr lang="en-US" b="1" baseline="0" dirty="0">
                <a:latin typeface="Arial" panose="020B0604020202020204" pitchFamily="34" charset="0"/>
                <a:cs typeface="Arial" panose="020B0604020202020204" pitchFamily="34" charset="0"/>
              </a:rPr>
              <a:t>DO:</a:t>
            </a:r>
          </a:p>
          <a:p>
            <a:r>
              <a:rPr lang="en-US" baseline="0" dirty="0">
                <a:latin typeface="Arial" panose="020B0604020202020204" pitchFamily="34" charset="0"/>
                <a:cs typeface="Arial" panose="020B0604020202020204" pitchFamily="34" charset="0"/>
              </a:rPr>
              <a:t>Now, show the age ranges and the picture.</a:t>
            </a:r>
          </a:p>
          <a:p>
            <a:r>
              <a:rPr lang="en-US" b="1" baseline="0" dirty="0">
                <a:latin typeface="Arial" panose="020B0604020202020204" pitchFamily="34" charset="0"/>
                <a:cs typeface="Arial" panose="020B0604020202020204" pitchFamily="34" charset="0"/>
              </a:rPr>
              <a:t>SAY:</a:t>
            </a:r>
          </a:p>
          <a:p>
            <a:r>
              <a:rPr lang="en-US" baseline="0" dirty="0">
                <a:latin typeface="Arial" panose="020B0604020202020204" pitchFamily="34" charset="0"/>
                <a:cs typeface="Arial" panose="020B0604020202020204" pitchFamily="34" charset="0"/>
              </a:rPr>
              <a:t>Therefore, the focus of IYCF is always children under two, and the mother and/or any other caregiver of that child because a child this age is dependent on their caregiver. Pregnant women are also a target group, because they will become a mother of a baby and that baby’s health hinges on his mother’s health, as we will demonstrate later in this session. So, you cannot ignore the caregiver/mother if your focus is a child under two years.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4</a:t>
            </a:fld>
            <a:endParaRPr lang="en-US"/>
          </a:p>
        </p:txBody>
      </p:sp>
    </p:spTree>
    <p:extLst>
      <p:ext uri="{BB962C8B-B14F-4D97-AF65-F5344CB8AC3E}">
        <p14:creationId xmlns:p14="http://schemas.microsoft.com/office/powerpoint/2010/main" val="86807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ea typeface="MS PGothic"/>
                <a:cs typeface="Arial" panose="020B0604020202020204" pitchFamily="34" charset="0"/>
              </a:rPr>
              <a:t>Ask: </a:t>
            </a:r>
            <a:r>
              <a:rPr lang="en-US" dirty="0">
                <a:latin typeface="Arial" panose="020B0604020202020204" pitchFamily="34" charset="0"/>
                <a:ea typeface="MS PGothic"/>
                <a:cs typeface="Arial" panose="020B0604020202020204" pitchFamily="34" charset="0"/>
              </a:rPr>
              <a:t>"Why would we want to provide privacy and space to breastfeed?"</a:t>
            </a:r>
          </a:p>
          <a:p>
            <a:r>
              <a:rPr lang="en-US" b="1" dirty="0">
                <a:latin typeface="Arial" panose="020B0604020202020204" pitchFamily="34" charset="0"/>
                <a:ea typeface="MS PGothic"/>
                <a:cs typeface="Arial" panose="020B0604020202020204" pitchFamily="34" charset="0"/>
              </a:rPr>
              <a:t>Talking Points:</a:t>
            </a:r>
          </a:p>
          <a:p>
            <a:pPr marL="171450" indent="-171450">
              <a:buFont typeface="Arial"/>
              <a:buChar char="•"/>
            </a:pPr>
            <a:r>
              <a:rPr lang="en-US" dirty="0">
                <a:latin typeface="Arial" panose="020B0604020202020204" pitchFamily="34" charset="0"/>
                <a:ea typeface="MS PGothic"/>
                <a:cs typeface="Arial" panose="020B0604020202020204" pitchFamily="34" charset="0"/>
              </a:rPr>
              <a:t>In many cultures, privacy is required for a woman to breastfeed, and in many other cultures it is preferred.</a:t>
            </a:r>
          </a:p>
          <a:p>
            <a:pPr marL="171450" indent="-171450">
              <a:buFont typeface="Arial"/>
              <a:buChar char="•"/>
            </a:pPr>
            <a:r>
              <a:rPr lang="en-US" dirty="0">
                <a:latin typeface="Arial" panose="020B0604020202020204" pitchFamily="34" charset="0"/>
                <a:ea typeface="MS PGothic"/>
                <a:cs typeface="Arial" panose="020B0604020202020204" pitchFamily="34" charset="0"/>
              </a:rPr>
              <a:t>If there are busy, chaotic environments, this is not inducive for breastfeeding.</a:t>
            </a:r>
          </a:p>
          <a:p>
            <a:pPr marL="171450" indent="-171450">
              <a:buFont typeface="Arial"/>
              <a:buChar char="•"/>
            </a:pPr>
            <a:r>
              <a:rPr lang="en-US" dirty="0">
                <a:latin typeface="Arial" panose="020B0604020202020204" pitchFamily="34" charset="0"/>
                <a:ea typeface="MS PGothic"/>
                <a:cs typeface="Arial" panose="020B0604020202020204" pitchFamily="34" charset="0"/>
              </a:rPr>
              <a:t>A quiet, relaxed space will support a mother to adequately breastfed her infant.</a:t>
            </a:r>
          </a:p>
          <a:p>
            <a:endParaRPr lang="en-US" b="1" dirty="0">
              <a:latin typeface="Arial" panose="020B0604020202020204" pitchFamily="34" charset="0"/>
              <a:ea typeface="MS PGothic"/>
              <a:cs typeface="Arial" panose="020B0604020202020204" pitchFamily="34" charset="0"/>
            </a:endParaRPr>
          </a:p>
          <a:p>
            <a:r>
              <a:rPr lang="en-US" b="1" dirty="0">
                <a:latin typeface="Arial" panose="020B0604020202020204" pitchFamily="34" charset="0"/>
                <a:ea typeface="MS PGothic"/>
                <a:cs typeface="Arial" panose="020B0604020202020204" pitchFamily="34" charset="0"/>
              </a:rPr>
              <a:t>Ask: </a:t>
            </a:r>
            <a:r>
              <a:rPr lang="en-US" dirty="0">
                <a:latin typeface="Arial" panose="020B0604020202020204" pitchFamily="34" charset="0"/>
                <a:ea typeface="MS PGothic"/>
                <a:cs typeface="Arial" panose="020B0604020202020204" pitchFamily="34" charset="0"/>
              </a:rPr>
              <a:t>Where may we want to consider setting up a private space for mothers to breastfeed?</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31</a:t>
            </a:fld>
            <a:endParaRPr lang="en-US"/>
          </a:p>
        </p:txBody>
      </p:sp>
    </p:spTree>
    <p:extLst>
      <p:ext uri="{BB962C8B-B14F-4D97-AF65-F5344CB8AC3E}">
        <p14:creationId xmlns:p14="http://schemas.microsoft.com/office/powerpoint/2010/main" val="3806885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Facilitator guides participants with</a:t>
            </a:r>
            <a:r>
              <a:rPr lang="en-A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71450" indent="-171450">
              <a:buFont typeface="Arial"/>
              <a:buChar char="•"/>
            </a:pPr>
            <a:r>
              <a:rPr lang="en-GB" dirty="0">
                <a:latin typeface="Arial" panose="020B0604020202020204" pitchFamily="34" charset="0"/>
                <a:cs typeface="Arial" panose="020B0604020202020204" pitchFamily="34" charset="0"/>
              </a:rPr>
              <a:t>Complementary feeding is central to the nutritional status and health of children under 2 years during a critical period of development. </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ea typeface="MS PGothic"/>
                <a:cs typeface="Arial" panose="020B0604020202020204" pitchFamily="34" charset="0"/>
              </a:rPr>
              <a:t>Ensuring adequate and safe complementary feeding and maternal nutrition is a multi-sector responsibility.</a:t>
            </a:r>
          </a:p>
          <a:p>
            <a:pPr marL="171450" indent="-171450">
              <a:buFont typeface="Arial"/>
              <a:buChar char="•"/>
            </a:pPr>
            <a:r>
              <a:rPr lang="en-AU" dirty="0">
                <a:latin typeface="Arial" panose="020B0604020202020204" pitchFamily="34" charset="0"/>
                <a:ea typeface="MS PGothic"/>
                <a:cs typeface="Arial" panose="020B0604020202020204" pitchFamily="34" charset="0"/>
              </a:rPr>
              <a:t>From 6-months, children need access to n</a:t>
            </a:r>
            <a:r>
              <a:rPr lang="en-GB" dirty="0" err="1">
                <a:latin typeface="Arial" panose="020B0604020202020204" pitchFamily="34" charset="0"/>
                <a:ea typeface="MS PGothic"/>
                <a:cs typeface="Arial" panose="020B0604020202020204" pitchFamily="34" charset="0"/>
              </a:rPr>
              <a:t>utrient</a:t>
            </a:r>
            <a:r>
              <a:rPr lang="en-GB" dirty="0">
                <a:latin typeface="Arial" panose="020B0604020202020204" pitchFamily="34" charset="0"/>
                <a:ea typeface="MS PGothic"/>
                <a:cs typeface="Arial" panose="020B0604020202020204" pitchFamily="34" charset="0"/>
              </a:rPr>
              <a:t>-dense culturally appropriate locally available complementary foods</a:t>
            </a:r>
            <a:endParaRPr lang="en-US" dirty="0">
              <a:latin typeface="Arial" panose="020B0604020202020204" pitchFamily="34" charset="0"/>
              <a:ea typeface="MS PGothic"/>
              <a:cs typeface="Arial" panose="020B0604020202020204" pitchFamily="34" charset="0"/>
            </a:endParaRPr>
          </a:p>
          <a:p>
            <a:pPr marL="171450" indent="-171450">
              <a:buFont typeface="Arial"/>
              <a:buChar char="•"/>
            </a:pPr>
            <a:r>
              <a:rPr lang="en-GB" dirty="0">
                <a:latin typeface="Arial" panose="020B0604020202020204" pitchFamily="34" charset="0"/>
                <a:ea typeface="MS PGothic"/>
                <a:cs typeface="Arial" panose="020B0604020202020204" pitchFamily="34" charset="0"/>
              </a:rPr>
              <a:t>Foods need to be suitable for children: </a:t>
            </a:r>
            <a:r>
              <a:rPr lang="en-GB" dirty="0" err="1">
                <a:latin typeface="Arial" panose="020B0604020202020204" pitchFamily="34" charset="0"/>
                <a:ea typeface="MS PGothic"/>
                <a:cs typeface="Arial" panose="020B0604020202020204" pitchFamily="34" charset="0"/>
              </a:rPr>
              <a:t>digestable</a:t>
            </a:r>
            <a:r>
              <a:rPr lang="en-GB" dirty="0">
                <a:latin typeface="Arial" panose="020B0604020202020204" pitchFamily="34" charset="0"/>
                <a:ea typeface="MS PGothic"/>
                <a:cs typeface="Arial" panose="020B0604020202020204" pitchFamily="34" charset="0"/>
              </a:rPr>
              <a:t>, nutritious, affordable.</a:t>
            </a:r>
            <a:endParaRPr lang="en-US" dirty="0">
              <a:latin typeface="Arial" panose="020B0604020202020204" pitchFamily="34" charset="0"/>
              <a:ea typeface="MS PGothic"/>
              <a:cs typeface="Arial" panose="020B0604020202020204" pitchFamily="34" charset="0"/>
            </a:endParaRPr>
          </a:p>
          <a:p>
            <a:pPr marL="171450" indent="-171450">
              <a:buFont typeface="Arial"/>
              <a:buChar char="•"/>
            </a:pPr>
            <a:r>
              <a:rPr lang="en-GB" dirty="0">
                <a:latin typeface="Arial" panose="020B0604020202020204" pitchFamily="34" charset="0"/>
                <a:ea typeface="MS PGothic"/>
                <a:cs typeface="Arial" panose="020B0604020202020204" pitchFamily="34" charset="0"/>
              </a:rPr>
              <a:t>But it's not just about access to suitable foods themselves, families also need to have access to cooking facilities, they need to be able to prepare food safely and hygienically, they need to be able to safely store food.</a:t>
            </a:r>
            <a:endParaRPr lang="en-US" dirty="0">
              <a:latin typeface="Arial" panose="020B0604020202020204" pitchFamily="34" charset="0"/>
              <a:ea typeface="MS PGothic"/>
              <a:cs typeface="Arial" panose="020B0604020202020204" pitchFamily="34" charset="0"/>
            </a:endParaRPr>
          </a:p>
          <a:p>
            <a:pPr marL="171450" indent="-171450">
              <a:buFont typeface="Wingdings,Sans-Serif"/>
              <a:buChar char="§"/>
            </a:pPr>
            <a:endParaRPr lang="en-GB" dirty="0">
              <a:latin typeface="Arial" panose="020B0604020202020204" pitchFamily="34" charset="0"/>
              <a:ea typeface="MS PGothic"/>
              <a:cs typeface="Arial" panose="020B0604020202020204" pitchFamily="34" charset="0"/>
            </a:endParaRPr>
          </a:p>
          <a:p>
            <a:r>
              <a:rPr lang="en-GB" b="1" dirty="0">
                <a:latin typeface="Arial" panose="020B0604020202020204" pitchFamily="34" charset="0"/>
                <a:ea typeface="MS PGothic"/>
                <a:cs typeface="Arial" panose="020B0604020202020204" pitchFamily="34" charset="0"/>
              </a:rPr>
              <a:t>Ask:</a:t>
            </a:r>
            <a:r>
              <a:rPr lang="en-GB" dirty="0">
                <a:latin typeface="Arial" panose="020B0604020202020204" pitchFamily="34" charset="0"/>
                <a:ea typeface="MS PGothic"/>
                <a:cs typeface="Arial" panose="020B0604020202020204" pitchFamily="34" charset="0"/>
              </a:rPr>
              <a:t> "With this in mind, which sectors do you think have a responsible role to play in enabling access to safe complementary foods?"</a:t>
            </a:r>
          </a:p>
          <a:p>
            <a:r>
              <a:rPr lang="en-GB" b="1" dirty="0">
                <a:latin typeface="Arial" panose="020B0604020202020204" pitchFamily="34" charset="0"/>
                <a:ea typeface="MS PGothic"/>
                <a:cs typeface="Arial" panose="020B0604020202020204" pitchFamily="34" charset="0"/>
              </a:rPr>
              <a:t>After responses click to reveal slide contents.</a:t>
            </a:r>
          </a:p>
          <a:p>
            <a:endParaRPr lang="en-GB" b="1" dirty="0">
              <a:latin typeface="Arial" panose="020B0604020202020204" pitchFamily="34" charset="0"/>
              <a:ea typeface="MS PGothic"/>
              <a:cs typeface="Arial" panose="020B0604020202020204" pitchFamily="34" charset="0"/>
            </a:endParaRPr>
          </a:p>
          <a:p>
            <a:r>
              <a:rPr lang="en-US" b="1" u="sng" dirty="0">
                <a:latin typeface="Arial" panose="020B0604020202020204" pitchFamily="34" charset="0"/>
                <a:cs typeface="Arial" panose="020B0604020202020204" pitchFamily="34" charset="0"/>
              </a:rPr>
              <a:t>Talking Points:</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FSL: </a:t>
            </a:r>
            <a:r>
              <a:rPr lang="en-US" dirty="0">
                <a:latin typeface="Arial" panose="020B0604020202020204" pitchFamily="34" charset="0"/>
                <a:cs typeface="Arial" panose="020B0604020202020204" pitchFamily="34" charset="0"/>
              </a:rPr>
              <a:t>a critical role to play in supporting improved and sustained access to</a:t>
            </a:r>
            <a:r>
              <a:rPr lang="en-US" baseline="0" dirty="0">
                <a:latin typeface="Arial" panose="020B0604020202020204" pitchFamily="34" charset="0"/>
                <a:cs typeface="Arial" panose="020B0604020202020204" pitchFamily="34" charset="0"/>
              </a:rPr>
              <a:t> suitable foods</a:t>
            </a:r>
          </a:p>
          <a:p>
            <a:pPr marL="171450" indent="-171450">
              <a:buFont typeface="Arial" panose="020B0604020202020204" pitchFamily="34" charset="0"/>
              <a:buChar char="•"/>
            </a:pPr>
            <a:r>
              <a:rPr lang="en-US" b="1" baseline="0" dirty="0">
                <a:latin typeface="Arial" panose="020B0604020202020204" pitchFamily="34" charset="0"/>
                <a:cs typeface="Arial" panose="020B0604020202020204" pitchFamily="34" charset="0"/>
              </a:rPr>
              <a:t>Nutrition: </a:t>
            </a:r>
            <a:r>
              <a:rPr lang="en-US" baseline="0" dirty="0">
                <a:latin typeface="Arial" panose="020B0604020202020204" pitchFamily="34" charset="0"/>
                <a:cs typeface="Arial" panose="020B0604020202020204" pitchFamily="34" charset="0"/>
              </a:rPr>
              <a:t>education for caregivers on adequate feeding practices e.g. utilization, diversity, frequency, hygiene, continued breastfeeding. Technical support to caregivers experiencing feeding challenges through counselling.</a:t>
            </a:r>
          </a:p>
          <a:p>
            <a:pPr marL="171450" indent="-171450">
              <a:buFont typeface="Arial" panose="020B0604020202020204" pitchFamily="34" charset="0"/>
              <a:buChar char="•"/>
            </a:pPr>
            <a:r>
              <a:rPr lang="en-US" b="1" baseline="0" dirty="0">
                <a:latin typeface="Arial" panose="020B0604020202020204" pitchFamily="34" charset="0"/>
                <a:cs typeface="Arial" panose="020B0604020202020204" pitchFamily="34" charset="0"/>
              </a:rPr>
              <a:t>WASH: </a:t>
            </a:r>
            <a:r>
              <a:rPr lang="en-US" b="0" baseline="0" dirty="0">
                <a:latin typeface="Arial" panose="020B0604020202020204" pitchFamily="34" charset="0"/>
                <a:cs typeface="Arial" panose="020B0604020202020204" pitchFamily="34" charset="0"/>
              </a:rPr>
              <a:t>ensuring adequate food hygiene is crucial in reducing the risk of contaminated foods and subsequent illness, to be able to practice this households need access to soap, sufficient water and information on food hygiene.</a:t>
            </a:r>
            <a:endParaRPr lang="en-US"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baseline="0" dirty="0">
                <a:latin typeface="Arial" panose="020B0604020202020204" pitchFamily="34" charset="0"/>
                <a:cs typeface="Arial" panose="020B0604020202020204" pitchFamily="34" charset="0"/>
              </a:rPr>
              <a:t>NFI: </a:t>
            </a:r>
            <a:r>
              <a:rPr lang="en-US" b="0" baseline="0" dirty="0">
                <a:latin typeface="Arial" panose="020B0604020202020204" pitchFamily="34" charset="0"/>
                <a:cs typeface="Arial" panose="020B0604020202020204" pitchFamily="34" charset="0"/>
              </a:rPr>
              <a:t>It’s not just about ensuring access to the food itself, but also the equipment and facilities to be able to cook food, and in a safe and hygienic way. </a:t>
            </a:r>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32</a:t>
            </a:fld>
            <a:endParaRPr lang="en-US"/>
          </a:p>
        </p:txBody>
      </p:sp>
    </p:spTree>
    <p:extLst>
      <p:ext uri="{BB962C8B-B14F-4D97-AF65-F5344CB8AC3E}">
        <p14:creationId xmlns:p14="http://schemas.microsoft.com/office/powerpoint/2010/main" val="2510833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latin typeface="Arial" panose="020B0604020202020204" pitchFamily="34" charset="0"/>
                <a:ea typeface="MS PGothic"/>
                <a:cs typeface="Arial" panose="020B0604020202020204" pitchFamily="34" charset="0"/>
              </a:rPr>
              <a:t>Talking Points:</a:t>
            </a:r>
            <a:endParaRPr lang="en-AU" u="sng" dirty="0">
              <a:latin typeface="Arial" panose="020B0604020202020204" pitchFamily="34" charset="0"/>
              <a:ea typeface="MS PGothic"/>
              <a:cs typeface="Arial" panose="020B0604020202020204" pitchFamily="34" charset="0"/>
            </a:endParaRPr>
          </a:p>
          <a:p>
            <a:pPr marL="171450" indent="-171450">
              <a:buFont typeface="Wingdings,Sans-Serif"/>
              <a:buChar char="§"/>
            </a:pPr>
            <a:r>
              <a:rPr lang="en-AU" b="1" dirty="0">
                <a:latin typeface="Arial" panose="020B0604020202020204" pitchFamily="34" charset="0"/>
                <a:ea typeface="MS PGothic"/>
                <a:cs typeface="Arial" panose="020B0604020202020204" pitchFamily="34" charset="0"/>
              </a:rPr>
              <a:t>The right message:</a:t>
            </a:r>
            <a:r>
              <a:rPr lang="en-AU" dirty="0">
                <a:latin typeface="Arial" panose="020B0604020202020204" pitchFamily="34" charset="0"/>
                <a:ea typeface="MS PGothic"/>
                <a:cs typeface="Arial" panose="020B0604020202020204" pitchFamily="34" charset="0"/>
              </a:rPr>
              <a:t> </a:t>
            </a:r>
          </a:p>
          <a:p>
            <a:pPr marL="628650" lvl="1" indent="-171450">
              <a:buFont typeface="Arial"/>
              <a:buChar char="•"/>
            </a:pPr>
            <a:r>
              <a:rPr lang="en-AU" dirty="0">
                <a:latin typeface="Arial" panose="020B0604020202020204" pitchFamily="34" charset="0"/>
                <a:ea typeface="MS PGothic"/>
                <a:cs typeface="Arial" panose="020B0604020202020204" pitchFamily="34" charset="0"/>
              </a:rPr>
              <a:t>Appropriate communication, clear messages, addressing the relevant, contextual problem on IYCF, identifying solutions. </a:t>
            </a:r>
            <a:endParaRPr lang="en-GB" b="1" dirty="0">
              <a:latin typeface="Arial" panose="020B0604020202020204" pitchFamily="34" charset="0"/>
              <a:ea typeface="MS PGothic"/>
              <a:cs typeface="Arial" panose="020B0604020202020204" pitchFamily="34" charset="0"/>
            </a:endParaRPr>
          </a:p>
          <a:p>
            <a:pPr marL="628650" lvl="1" indent="-171450">
              <a:buFont typeface="Arial"/>
              <a:buChar char="•"/>
            </a:pPr>
            <a:r>
              <a:rPr lang="en-GB" dirty="0">
                <a:latin typeface="Arial" panose="020B0604020202020204" pitchFamily="34" charset="0"/>
                <a:ea typeface="MS PGothic"/>
                <a:cs typeface="Arial" panose="020B0604020202020204" pitchFamily="34" charset="0"/>
              </a:rPr>
              <a:t>Based on assessment of practices and needs</a:t>
            </a:r>
            <a:endParaRPr lang="en-AU" dirty="0">
              <a:latin typeface="Arial" panose="020B0604020202020204" pitchFamily="34" charset="0"/>
              <a:ea typeface="MS PGothic"/>
              <a:cs typeface="Arial" panose="020B0604020202020204" pitchFamily="34" charset="0"/>
            </a:endParaRPr>
          </a:p>
          <a:p>
            <a:pPr marL="628650" lvl="1" indent="-171450">
              <a:buFont typeface="Arial"/>
              <a:buChar char="•"/>
            </a:pPr>
            <a:r>
              <a:rPr lang="en-GB" dirty="0">
                <a:latin typeface="Arial" panose="020B0604020202020204" pitchFamily="34" charset="0"/>
                <a:ea typeface="MS PGothic"/>
                <a:cs typeface="Arial" panose="020B0604020202020204" pitchFamily="34" charset="0"/>
              </a:rPr>
              <a:t>Relevant and reflect specific context; address current issues.</a:t>
            </a:r>
            <a:endParaRPr lang="en-AU" dirty="0">
              <a:latin typeface="Arial" panose="020B0604020202020204" pitchFamily="34" charset="0"/>
              <a:ea typeface="MS PGothic"/>
              <a:cs typeface="Arial" panose="020B0604020202020204" pitchFamily="34" charset="0"/>
            </a:endParaRPr>
          </a:p>
          <a:p>
            <a:pPr marL="628650" lvl="1" indent="-171450">
              <a:buFont typeface="Arial"/>
              <a:buChar char="•"/>
            </a:pPr>
            <a:r>
              <a:rPr lang="en-GB" dirty="0">
                <a:latin typeface="Arial" panose="020B0604020202020204" pitchFamily="34" charset="0"/>
                <a:ea typeface="MS PGothic"/>
                <a:cs typeface="Arial" panose="020B0604020202020204" pitchFamily="34" charset="0"/>
              </a:rPr>
              <a:t>In language that the user understands. For example, the language you use for an adolescent mother should be different than the language you use for an older mother.</a:t>
            </a:r>
          </a:p>
          <a:p>
            <a:pPr lvl="1"/>
            <a:endParaRPr lang="en-GB" dirty="0">
              <a:latin typeface="Arial" panose="020B0604020202020204" pitchFamily="34" charset="0"/>
              <a:ea typeface="MS PGothic"/>
              <a:cs typeface="Arial" panose="020B0604020202020204" pitchFamily="34" charset="0"/>
            </a:endParaRPr>
          </a:p>
          <a:p>
            <a:pPr marL="171450" indent="-171450">
              <a:buFont typeface="Wingdings"/>
              <a:buChar char="§"/>
            </a:pPr>
            <a:r>
              <a:rPr lang="en-AU" b="1" dirty="0">
                <a:latin typeface="Arial" panose="020B0604020202020204" pitchFamily="34" charset="0"/>
                <a:ea typeface="MS PGothic"/>
                <a:cs typeface="Arial" panose="020B0604020202020204" pitchFamily="34" charset="0"/>
              </a:rPr>
              <a:t>The right time: </a:t>
            </a:r>
          </a:p>
          <a:p>
            <a:pPr marL="971550" lvl="1" indent="-171450">
              <a:buFont typeface="Arial"/>
              <a:buChar char="•"/>
            </a:pPr>
            <a:r>
              <a:rPr lang="en-AU" dirty="0">
                <a:latin typeface="Arial" panose="020B0604020202020204" pitchFamily="34" charset="0"/>
                <a:ea typeface="MS PGothic"/>
                <a:cs typeface="Arial" panose="020B0604020202020204" pitchFamily="34" charset="0"/>
              </a:rPr>
              <a:t>Messages should also be delivered at the right time for the child e.g. age appropriate – deliver messages on complementary feeding when an infant is nearing 6 months of age, deliver messages on early initiation of breastfeeding in the last trimester of pregnancy</a:t>
            </a:r>
          </a:p>
          <a:p>
            <a:pPr marL="800100" lvl="1"/>
            <a:endParaRPr lang="en-AU" dirty="0">
              <a:latin typeface="Arial" panose="020B0604020202020204" pitchFamily="34" charset="0"/>
              <a:ea typeface="MS PGothic"/>
              <a:cs typeface="Arial" panose="020B0604020202020204" pitchFamily="34" charset="0"/>
            </a:endParaRPr>
          </a:p>
          <a:p>
            <a:pPr marL="171450" indent="-171450">
              <a:buFont typeface="Wingdings"/>
              <a:buChar char="§"/>
            </a:pPr>
            <a:r>
              <a:rPr lang="en-AU" b="1" dirty="0">
                <a:latin typeface="Arial" panose="020B0604020202020204" pitchFamily="34" charset="0"/>
                <a:ea typeface="MS PGothic"/>
                <a:cs typeface="Arial" panose="020B0604020202020204" pitchFamily="34" charset="0"/>
              </a:rPr>
              <a:t>From the right person: </a:t>
            </a:r>
            <a:endParaRPr lang="en-AU" dirty="0">
              <a:latin typeface="Arial" panose="020B0604020202020204" pitchFamily="34" charset="0"/>
              <a:ea typeface="MS PGothic"/>
              <a:cs typeface="Arial" panose="020B0604020202020204" pitchFamily="34" charset="0"/>
            </a:endParaRPr>
          </a:p>
          <a:p>
            <a:pPr marL="971550" lvl="1" indent="-171450">
              <a:buFont typeface="Arial"/>
              <a:buChar char="•"/>
            </a:pPr>
            <a:r>
              <a:rPr lang="en-GB" dirty="0">
                <a:latin typeface="Arial" panose="020B0604020202020204" pitchFamily="34" charset="0"/>
                <a:ea typeface="MS PGothic"/>
                <a:cs typeface="Arial" panose="020B0604020202020204" pitchFamily="34" charset="0"/>
              </a:rPr>
              <a:t>Messages should come from a trusted and trained person</a:t>
            </a:r>
          </a:p>
          <a:p>
            <a:pPr marL="971550" lvl="1" indent="-171450">
              <a:buFont typeface="Arial"/>
              <a:buChar char="•"/>
            </a:pPr>
            <a:r>
              <a:rPr lang="en-GB" dirty="0">
                <a:latin typeface="Arial" panose="020B0604020202020204" pitchFamily="34" charset="0"/>
                <a:ea typeface="MS PGothic"/>
                <a:cs typeface="Arial" panose="020B0604020202020204" pitchFamily="34" charset="0"/>
              </a:rPr>
              <a:t>Dissemination channels could include: registration and distribution points, community/religious meetings, ‘safe spaces’, at health/child-protection service sites, during household assessments, during distributions, etc. </a:t>
            </a:r>
            <a:endParaRPr lang="en-US" dirty="0">
              <a:latin typeface="Arial" panose="020B0604020202020204" pitchFamily="34" charset="0"/>
              <a:ea typeface="MS PGothic"/>
              <a:cs typeface="Arial" panose="020B0604020202020204" pitchFamily="34" charset="0"/>
            </a:endParaRPr>
          </a:p>
          <a:p>
            <a:pPr marL="800100" lvl="1"/>
            <a:endParaRPr lang="en-GB" dirty="0">
              <a:latin typeface="Arial" panose="020B0604020202020204" pitchFamily="34" charset="0"/>
              <a:ea typeface="MS PGothic"/>
              <a:cs typeface="Arial" panose="020B0604020202020204" pitchFamily="34" charset="0"/>
            </a:endParaRPr>
          </a:p>
          <a:p>
            <a:pPr marL="171450" indent="-171450">
              <a:buFont typeface="Wingdings,Sans-Serif"/>
              <a:buChar char="§"/>
            </a:pPr>
            <a:r>
              <a:rPr lang="en-GB" b="1" dirty="0">
                <a:latin typeface="Arial" panose="020B0604020202020204" pitchFamily="34" charset="0"/>
                <a:ea typeface="MS PGothic"/>
                <a:cs typeface="Arial" panose="020B0604020202020204" pitchFamily="34" charset="0"/>
              </a:rPr>
              <a:t>To the right person: </a:t>
            </a:r>
            <a:endParaRPr lang="en-AU" dirty="0">
              <a:latin typeface="Arial" panose="020B0604020202020204" pitchFamily="34" charset="0"/>
              <a:cs typeface="Arial" panose="020B0604020202020204" pitchFamily="34" charset="0"/>
            </a:endParaRPr>
          </a:p>
          <a:p>
            <a:pPr marL="800100" lvl="1" indent="-171450">
              <a:buFont typeface="Arial"/>
              <a:buChar char="•"/>
            </a:pPr>
            <a:r>
              <a:rPr lang="en-GB" dirty="0">
                <a:latin typeface="Arial" panose="020B0604020202020204" pitchFamily="34" charset="0"/>
                <a:ea typeface="MS PGothic"/>
                <a:cs typeface="Arial" panose="020B0604020202020204" pitchFamily="34" charset="0"/>
              </a:rPr>
              <a:t>Mothers, caregivers and the community are key targets for communication and key messages on IYCF-E that reinforce safe and appropriate IYCF-E. </a:t>
            </a:r>
            <a:endParaRPr lang="en-AU" dirty="0">
              <a:latin typeface="Arial" panose="020B0604020202020204" pitchFamily="34" charset="0"/>
              <a:ea typeface="MS PGothic"/>
              <a:cs typeface="Arial" panose="020B0604020202020204" pitchFamily="34" charset="0"/>
            </a:endParaRPr>
          </a:p>
          <a:p>
            <a:pPr marL="800100" lvl="1" indent="-171450">
              <a:buFont typeface="Arial"/>
              <a:buChar char="•"/>
            </a:pPr>
            <a:r>
              <a:rPr lang="en-GB" dirty="0">
                <a:latin typeface="Arial" panose="020B0604020202020204" pitchFamily="34" charset="0"/>
                <a:ea typeface="MS PGothic"/>
                <a:cs typeface="Arial" panose="020B0604020202020204" pitchFamily="34" charset="0"/>
              </a:rPr>
              <a:t>Informing and engaging influential people in the community like grandparents, local leaders and religious leaders about safe and appropriate infant and young child feeding will help broaden the scope of support to mothers and caregivers.</a:t>
            </a:r>
            <a:endParaRPr lang="en-AU" dirty="0">
              <a:latin typeface="Arial" panose="020B0604020202020204" pitchFamily="34" charset="0"/>
              <a:ea typeface="MS PGothic"/>
              <a:cs typeface="Arial" panose="020B0604020202020204" pitchFamily="34" charset="0"/>
            </a:endParaRPr>
          </a:p>
          <a:p>
            <a:pPr marL="800100" lvl="1" indent="-171450">
              <a:buFont typeface="Arial"/>
              <a:buChar char="•"/>
            </a:pPr>
            <a:r>
              <a:rPr lang="en-GB" dirty="0">
                <a:latin typeface="Arial" panose="020B0604020202020204" pitchFamily="34" charset="0"/>
                <a:ea typeface="MS PGothic"/>
                <a:cs typeface="Arial" panose="020B0604020202020204" pitchFamily="34" charset="0"/>
              </a:rPr>
              <a:t>Messages should be targeted to various audience: affected population, media, humanitarian agencies, and other key stakeholders.</a:t>
            </a:r>
            <a:endParaRPr lang="en-AU" dirty="0">
              <a:latin typeface="Arial" panose="020B0604020202020204" pitchFamily="34" charset="0"/>
              <a:ea typeface="MS PGothic"/>
              <a:cs typeface="Arial" panose="020B0604020202020204" pitchFamily="34" charset="0"/>
            </a:endParaRPr>
          </a:p>
          <a:p>
            <a:pPr marL="628650" lvl="1"/>
            <a:endParaRPr lang="en-GB" dirty="0">
              <a:latin typeface="Arial" panose="020B0604020202020204" pitchFamily="34" charset="0"/>
              <a:ea typeface="MS PGothic"/>
              <a:cs typeface="Arial" panose="020B0604020202020204" pitchFamily="34" charset="0"/>
            </a:endParaRPr>
          </a:p>
          <a:p>
            <a:pPr marL="171450" indent="-171450">
              <a:buFont typeface="Wingdings"/>
              <a:buChar char="§"/>
            </a:pPr>
            <a:r>
              <a:rPr lang="en-GB" dirty="0">
                <a:latin typeface="Arial" panose="020B0604020202020204" pitchFamily="34" charset="0"/>
                <a:ea typeface="MS PGothic"/>
                <a:cs typeface="Arial" panose="020B0604020202020204" pitchFamily="34" charset="0"/>
              </a:rPr>
              <a:t>Sectoral/cluster coordination</a:t>
            </a:r>
            <a:r>
              <a:rPr lang="en-AU" dirty="0">
                <a:latin typeface="Arial" panose="020B0604020202020204" pitchFamily="34" charset="0"/>
                <a:ea typeface="MS PGothic"/>
                <a:cs typeface="Arial" panose="020B0604020202020204" pitchFamily="34" charset="0"/>
              </a:rPr>
              <a:t> should </a:t>
            </a:r>
            <a:r>
              <a:rPr lang="en-GB" dirty="0">
                <a:latin typeface="Arial" panose="020B0604020202020204" pitchFamily="34" charset="0"/>
                <a:ea typeface="MS PGothic"/>
                <a:cs typeface="Arial" panose="020B0604020202020204" pitchFamily="34" charset="0"/>
              </a:rPr>
              <a:t>develop </a:t>
            </a:r>
            <a:r>
              <a:rPr lang="en-GB" b="1" dirty="0">
                <a:latin typeface="Arial" panose="020B0604020202020204" pitchFamily="34" charset="0"/>
                <a:ea typeface="MS PGothic"/>
                <a:cs typeface="Arial" panose="020B0604020202020204" pitchFamily="34" charset="0"/>
              </a:rPr>
              <a:t>standard priority messaging, </a:t>
            </a:r>
            <a:r>
              <a:rPr lang="en-GB" dirty="0">
                <a:latin typeface="Arial" panose="020B0604020202020204" pitchFamily="34" charset="0"/>
                <a:ea typeface="MS PGothic"/>
                <a:cs typeface="Arial" panose="020B0604020202020204" pitchFamily="34" charset="0"/>
              </a:rPr>
              <a:t>ensuring consistency.</a:t>
            </a:r>
          </a:p>
          <a:p>
            <a:pPr marL="171450" indent="-171450">
              <a:buFont typeface="Wingdings"/>
              <a:buChar char="§"/>
            </a:pPr>
            <a:r>
              <a:rPr lang="en-AU" dirty="0">
                <a:latin typeface="Arial" panose="020B0604020202020204" pitchFamily="34" charset="0"/>
                <a:ea typeface="MS PGothic"/>
                <a:cs typeface="Arial" panose="020B0604020202020204" pitchFamily="34" charset="0"/>
              </a:rPr>
              <a:t>Clear and consistent IYCF-E messages that reinforce safe and appropriate IYCF-E and address any specific concerns can have a large impact due to their potential reach</a:t>
            </a:r>
            <a:endParaRPr lang="en-AU" dirty="0">
              <a:latin typeface="Arial" panose="020B0604020202020204" pitchFamily="34" charset="0"/>
              <a:cs typeface="Arial" panose="020B0604020202020204" pitchFamily="34" charset="0"/>
            </a:endParaRPr>
          </a:p>
          <a:p>
            <a:pPr marL="171450" indent="-171450">
              <a:buFont typeface="Wingdings"/>
              <a:buChar char="§"/>
            </a:pPr>
            <a:r>
              <a:rPr lang="en-GB" dirty="0">
                <a:latin typeface="Arial" panose="020B0604020202020204" pitchFamily="34" charset="0"/>
                <a:ea typeface="MS PGothic"/>
                <a:cs typeface="Arial" panose="020B0604020202020204" pitchFamily="34" charset="0"/>
              </a:rPr>
              <a:t>All messaging should be available (ideally) in multiple modes i.e. visual &amp; oral/auditory to improve accessibility for caregivers/mothers with disabilities</a:t>
            </a:r>
            <a:endParaRPr lang="en-AU" dirty="0">
              <a:latin typeface="Arial" panose="020B0604020202020204" pitchFamily="34" charset="0"/>
              <a:cs typeface="Arial" panose="020B0604020202020204" pitchFamily="34" charset="0"/>
            </a:endParaRPr>
          </a:p>
          <a:p>
            <a:pPr marL="171450" indent="-171450">
              <a:buFont typeface="Wingdings"/>
              <a:buChar char="§"/>
            </a:pPr>
            <a:r>
              <a:rPr lang="en-GB" dirty="0">
                <a:latin typeface="Arial" panose="020B0604020202020204" pitchFamily="34" charset="0"/>
                <a:ea typeface="MS PGothic"/>
                <a:cs typeface="Arial" panose="020B0604020202020204" pitchFamily="34" charset="0"/>
              </a:rPr>
              <a:t>All messages should be in the appropriate language, understood by illiterate populations, as relevant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ea typeface="MS PGothic"/>
                <a:cs typeface="Arial" panose="020B0604020202020204" pitchFamily="34" charset="0"/>
              </a:rPr>
              <a:t>For more on this, see: </a:t>
            </a:r>
            <a:r>
              <a:rPr lang="en-GB" b="1" dirty="0">
                <a:latin typeface="Arial" panose="020B0604020202020204" pitchFamily="34" charset="0"/>
                <a:ea typeface="MS PGothic"/>
                <a:cs typeface="Arial" panose="020B0604020202020204" pitchFamily="34" charset="0"/>
              </a:rPr>
              <a:t>CDC (2018). Crisis and Emergency Risk Communication Manual</a:t>
            </a:r>
            <a:r>
              <a:rPr lang="en-GB" dirty="0">
                <a:latin typeface="Arial" panose="020B0604020202020204" pitchFamily="34" charset="0"/>
                <a:ea typeface="MS PGothic"/>
                <a:cs typeface="Arial" panose="020B0604020202020204" pitchFamily="34" charset="0"/>
              </a:rPr>
              <a:t>. </a:t>
            </a:r>
            <a:r>
              <a:rPr lang="en-GB" dirty="0">
                <a:latin typeface="Arial" panose="020B0604020202020204" pitchFamily="34" charset="0"/>
                <a:ea typeface="MS PGothic"/>
                <a:cs typeface="Arial" panose="020B0604020202020204" pitchFamily="34" charset="0"/>
                <a:hlinkClick r:id="rId3"/>
              </a:rPr>
              <a:t>https://emergency.cdc.gov/cerc/manual/index.asp</a:t>
            </a:r>
            <a:r>
              <a:rPr lang="en-GB" dirty="0">
                <a:latin typeface="Arial" panose="020B0604020202020204" pitchFamily="34" charset="0"/>
                <a:ea typeface="MS PGothic"/>
                <a:cs typeface="Arial" panose="020B0604020202020204" pitchFamily="34" charset="0"/>
              </a:rPr>
              <a:t> </a:t>
            </a:r>
            <a:endParaRPr lang="en-GB" dirty="0">
              <a:latin typeface="Arial" panose="020B0604020202020204" pitchFamily="34" charset="0"/>
              <a:cs typeface="Arial" panose="020B0604020202020204" pitchFamily="34" charset="0"/>
            </a:endParaRPr>
          </a:p>
          <a:p>
            <a:r>
              <a:rPr lang="en-US" i="1" dirty="0">
                <a:latin typeface="Arial" panose="020B0604020202020204" pitchFamily="34" charset="0"/>
                <a:ea typeface="MS PGothic"/>
                <a:cs typeface="Arial" panose="020B0604020202020204" pitchFamily="34" charset="0"/>
              </a:rPr>
              <a:t>"Communicate effectively about IYCF-E. The right message at the right time from the right person can save lives. To be effective it is important to be first, be right, be credible, express empathy, promote action and show respect. Among others, audiences include emergency-affected communities and their leaders, emergency responders and public health officials and the media</a:t>
            </a:r>
            <a:r>
              <a:rPr lang="en-US" dirty="0">
                <a:latin typeface="Arial" panose="020B0604020202020204" pitchFamily="34" charset="0"/>
                <a:ea typeface="MS PGothic"/>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33</a:t>
            </a:fld>
            <a:endParaRPr lang="en-US"/>
          </a:p>
        </p:txBody>
      </p:sp>
    </p:spTree>
    <p:extLst>
      <p:ext uri="{BB962C8B-B14F-4D97-AF65-F5344CB8AC3E}">
        <p14:creationId xmlns:p14="http://schemas.microsoft.com/office/powerpoint/2010/main" val="1043652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MS PGothic"/>
                <a:cs typeface="Arial" panose="020B0604020202020204" pitchFamily="34" charset="0"/>
              </a:rPr>
              <a:t>Source: Conceptual Framework of Actions for Optimum Fetal and Child Growth and Nutrition. Lancet Maternal and Child Health Series</a:t>
            </a:r>
            <a:endParaRPr lang="en-US" b="1" dirty="0">
              <a:latin typeface="Arial" panose="020B0604020202020204" pitchFamily="34" charset="0"/>
              <a:ea typeface="MS PGothic"/>
              <a:cs typeface="Arial" panose="020B0604020202020204" pitchFamily="34" charset="0"/>
            </a:endParaRPr>
          </a:p>
          <a:p>
            <a:r>
              <a:rPr lang="en-US" b="1" dirty="0">
                <a:latin typeface="Arial" panose="020B0604020202020204" pitchFamily="34" charset="0"/>
                <a:ea typeface="MS PGothic"/>
                <a:cs typeface="Arial" panose="020B0604020202020204" pitchFamily="34" charset="0"/>
              </a:rPr>
              <a:t>SAY:</a:t>
            </a:r>
            <a:endParaRPr lang="en-US" dirty="0">
              <a:latin typeface="Arial" panose="020B0604020202020204" pitchFamily="34" charset="0"/>
              <a:ea typeface="MS PGothic"/>
              <a:cs typeface="Arial" panose="020B0604020202020204" pitchFamily="34" charset="0"/>
            </a:endParaRPr>
          </a:p>
          <a:p>
            <a:r>
              <a:rPr lang="en-US" b="0" dirty="0">
                <a:latin typeface="Arial" panose="020B0604020202020204" pitchFamily="34" charset="0"/>
                <a:ea typeface="MS PGothic"/>
                <a:cs typeface="Arial" panose="020B0604020202020204" pitchFamily="34" charset="0"/>
              </a:rPr>
              <a:t>Infant and young child</a:t>
            </a:r>
            <a:r>
              <a:rPr lang="en-US" b="0" baseline="0" dirty="0">
                <a:latin typeface="Arial" panose="020B0604020202020204" pitchFamily="34" charset="0"/>
                <a:ea typeface="MS PGothic"/>
                <a:cs typeface="Arial" panose="020B0604020202020204" pitchFamily="34" charset="0"/>
              </a:rPr>
              <a:t> malnutrition and death is not just caused by disease and lack of food. Food insecurity, poor WASH and inadequate care are underlying causes. Lack of political commitment, inadequate education and poor infrastructure are some of the basic causes. Therefore, in order to address IYCF, we need to embrace a multisectoral approach in our work and thinking. This is actually the causal framework of malnutrition, which helps</a:t>
            </a:r>
            <a:r>
              <a:rPr lang="en-US" b="0" dirty="0">
                <a:latin typeface="Arial" panose="020B0604020202020204" pitchFamily="34" charset="0"/>
                <a:ea typeface="MS PGothic"/>
                <a:cs typeface="Arial" panose="020B0604020202020204" pitchFamily="34" charset="0"/>
              </a:rPr>
              <a:t> </a:t>
            </a:r>
            <a:r>
              <a:rPr lang="en-US" dirty="0">
                <a:latin typeface="Arial" panose="020B0604020202020204" pitchFamily="34" charset="0"/>
                <a:ea typeface="MS PGothic"/>
                <a:cs typeface="Arial" panose="020B0604020202020204" pitchFamily="34" charset="0"/>
              </a:rPr>
              <a:t>to understand the need and importance of integrating IYCF with other sectors. </a:t>
            </a:r>
          </a:p>
          <a:p>
            <a:r>
              <a:rPr lang="en-US" dirty="0">
                <a:latin typeface="Arial" panose="020B0604020202020204" pitchFamily="34" charset="0"/>
                <a:ea typeface="MS PGothic"/>
                <a:cs typeface="Arial" panose="020B0604020202020204" pitchFamily="34" charset="0"/>
              </a:rPr>
              <a:t>Can you relate it to your sector? Let somebody</a:t>
            </a:r>
            <a:r>
              <a:rPr lang="en-US" baseline="0" dirty="0">
                <a:latin typeface="Arial" panose="020B0604020202020204" pitchFamily="34" charset="0"/>
                <a:ea typeface="MS PGothic"/>
                <a:cs typeface="Arial" panose="020B0604020202020204" pitchFamily="34" charset="0"/>
              </a:rPr>
              <a:t> answer.</a:t>
            </a:r>
            <a:endParaRPr lang="en-US" dirty="0">
              <a:latin typeface="Arial" panose="020B0604020202020204" pitchFamily="34" charset="0"/>
              <a:ea typeface="MS PGothic"/>
              <a:cs typeface="Arial" panose="020B0604020202020204" pitchFamily="34" charset="0"/>
            </a:endParaRPr>
          </a:p>
          <a:p>
            <a:r>
              <a:rPr lang="en-AU" b="0" dirty="0">
                <a:latin typeface="Arial" panose="020B0604020202020204" pitchFamily="34" charset="0"/>
                <a:ea typeface="MS PGothic"/>
                <a:cs typeface="Arial" panose="020B0604020202020204" pitchFamily="34" charset="0"/>
              </a:rPr>
              <a:t>What</a:t>
            </a:r>
            <a:r>
              <a:rPr lang="en-AU" b="0" baseline="0" dirty="0">
                <a:latin typeface="Arial" panose="020B0604020202020204" pitchFamily="34" charset="0"/>
                <a:ea typeface="MS PGothic"/>
                <a:cs typeface="Arial" panose="020B0604020202020204" pitchFamily="34" charset="0"/>
              </a:rPr>
              <a:t> can be some p</a:t>
            </a:r>
            <a:r>
              <a:rPr lang="en-AU" b="0" dirty="0">
                <a:latin typeface="Arial" panose="020B0604020202020204" pitchFamily="34" charset="0"/>
                <a:ea typeface="MS PGothic"/>
                <a:cs typeface="Arial" panose="020B0604020202020204" pitchFamily="34" charset="0"/>
              </a:rPr>
              <a:t>otential benefits of integration of IYCF-E with other sectors?</a:t>
            </a:r>
          </a:p>
          <a:p>
            <a:r>
              <a:rPr lang="en-AU" b="1" baseline="0" dirty="0">
                <a:latin typeface="Arial" panose="020B0604020202020204" pitchFamily="34" charset="0"/>
                <a:ea typeface="MS PGothic"/>
                <a:cs typeface="Arial" panose="020B0604020202020204" pitchFamily="34" charset="0"/>
              </a:rPr>
              <a:t>SAY:</a:t>
            </a:r>
            <a:endParaRPr lang="en-AU" b="1" dirty="0">
              <a:latin typeface="Arial" panose="020B0604020202020204" pitchFamily="34" charset="0"/>
              <a:ea typeface="MS PGothic"/>
              <a:cs typeface="Arial" panose="020B0604020202020204" pitchFamily="34" charset="0"/>
            </a:endParaRPr>
          </a:p>
          <a:p>
            <a:r>
              <a:rPr lang="en-GB" dirty="0">
                <a:latin typeface="Arial" panose="020B0604020202020204" pitchFamily="34" charset="0"/>
                <a:ea typeface="MS PGothic"/>
                <a:cs typeface="Arial" panose="020B0604020202020204" pitchFamily="34" charset="0"/>
              </a:rPr>
              <a:t>Increased impact and reach</a:t>
            </a:r>
          </a:p>
          <a:p>
            <a:r>
              <a:rPr lang="en-GB" dirty="0">
                <a:latin typeface="Arial" panose="020B0604020202020204" pitchFamily="34" charset="0"/>
                <a:ea typeface="MS PGothic"/>
                <a:cs typeface="Arial" panose="020B0604020202020204" pitchFamily="34" charset="0"/>
              </a:rPr>
              <a:t>Efficiency and cost-effective use of resources</a:t>
            </a:r>
          </a:p>
          <a:p>
            <a:r>
              <a:rPr lang="en-GB" dirty="0">
                <a:latin typeface="Arial" panose="020B0604020202020204" pitchFamily="34" charset="0"/>
                <a:ea typeface="MS PGothic"/>
                <a:cs typeface="Arial" panose="020B0604020202020204" pitchFamily="34" charset="0"/>
              </a:rPr>
              <a:t>Synergy and complementarity of services </a:t>
            </a:r>
            <a:endParaRPr lang="en-GB" dirty="0">
              <a:latin typeface="Arial" panose="020B0604020202020204" pitchFamily="34" charset="0"/>
              <a:ea typeface="MS PGothic" charset="0"/>
              <a:cs typeface="Arial" panose="020B0604020202020204" pitchFamily="34" charset="0"/>
            </a:endParaRPr>
          </a:p>
          <a:p>
            <a:r>
              <a:rPr lang="en-GB" dirty="0">
                <a:latin typeface="Arial" panose="020B0604020202020204" pitchFamily="34" charset="0"/>
                <a:ea typeface="MS PGothic"/>
                <a:cs typeface="Arial" panose="020B0604020202020204" pitchFamily="34" charset="0"/>
              </a:rPr>
              <a:t>Accountability to beneficiaries</a:t>
            </a:r>
            <a:endParaRPr lang="en-US" dirty="0">
              <a:latin typeface="Arial" panose="020B0604020202020204" pitchFamily="34" charset="0"/>
              <a:ea typeface="MS PGothic"/>
              <a:cs typeface="Arial" panose="020B0604020202020204" pitchFamily="34" charset="0"/>
            </a:endParaRPr>
          </a:p>
          <a:p>
            <a:pPr eaLnBrk="1" hangingPunct="1">
              <a:spcBef>
                <a:spcPct val="0"/>
              </a:spcBef>
            </a:pPr>
            <a:endParaRPr lang="it-IT"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34</a:t>
            </a:fld>
            <a:endParaRPr lang="en-US"/>
          </a:p>
        </p:txBody>
      </p:sp>
    </p:spTree>
    <p:extLst>
      <p:ext uri="{BB962C8B-B14F-4D97-AF65-F5344CB8AC3E}">
        <p14:creationId xmlns:p14="http://schemas.microsoft.com/office/powerpoint/2010/main" val="96783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South Sudan Conflict – January 2014</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36</a:t>
            </a:fld>
            <a:endParaRPr lang="en-US"/>
          </a:p>
        </p:txBody>
      </p:sp>
    </p:spTree>
    <p:extLst>
      <p:ext uri="{BB962C8B-B14F-4D97-AF65-F5344CB8AC3E}">
        <p14:creationId xmlns:p14="http://schemas.microsoft.com/office/powerpoint/2010/main" val="581521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Nepal Earthquake – April 2015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37</a:t>
            </a:fld>
            <a:endParaRPr lang="en-US"/>
          </a:p>
        </p:txBody>
      </p:sp>
    </p:spTree>
    <p:extLst>
      <p:ext uri="{BB962C8B-B14F-4D97-AF65-F5344CB8AC3E}">
        <p14:creationId xmlns:p14="http://schemas.microsoft.com/office/powerpoint/2010/main" val="3368501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ea typeface="MS PGothic" charset="0"/>
                <a:cs typeface="Arial" panose="020B0604020202020204" pitchFamily="34" charset="0"/>
              </a:rPr>
              <a:t>SAY:</a:t>
            </a:r>
          </a:p>
          <a:p>
            <a:r>
              <a:rPr lang="en-US" dirty="0">
                <a:latin typeface="Arial" panose="020B0604020202020204" pitchFamily="34" charset="0"/>
                <a:ea typeface="MS PGothic" charset="0"/>
                <a:cs typeface="Arial" panose="020B0604020202020204" pitchFamily="34" charset="0"/>
              </a:rPr>
              <a:t>How</a:t>
            </a:r>
            <a:r>
              <a:rPr lang="en-US" baseline="0" dirty="0">
                <a:latin typeface="Arial" panose="020B0604020202020204" pitchFamily="34" charset="0"/>
                <a:ea typeface="MS PGothic" charset="0"/>
                <a:cs typeface="Arial" panose="020B0604020202020204" pitchFamily="34" charset="0"/>
              </a:rPr>
              <a:t> can we do it? </a:t>
            </a:r>
            <a:r>
              <a:rPr lang="en-US" dirty="0">
                <a:latin typeface="Arial" panose="020B0604020202020204" pitchFamily="34" charset="0"/>
                <a:ea typeface="MS PGothic" charset="0"/>
                <a:cs typeface="Arial" panose="020B0604020202020204" pitchFamily="34" charset="0"/>
              </a:rPr>
              <a:t>This is where YOU come in!</a:t>
            </a:r>
          </a:p>
          <a:p>
            <a:pPr eaLnBrk="1" hangingPunct="1">
              <a:spcBef>
                <a:spcPct val="0"/>
              </a:spcBef>
            </a:pPr>
            <a:endParaRPr lang="it-IT"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38</a:t>
            </a:fld>
            <a:endParaRPr lang="en-US"/>
          </a:p>
        </p:txBody>
      </p:sp>
    </p:spTree>
    <p:extLst>
      <p:ext uri="{BB962C8B-B14F-4D97-AF65-F5344CB8AC3E}">
        <p14:creationId xmlns:p14="http://schemas.microsoft.com/office/powerpoint/2010/main" val="885565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Arial" panose="020B0604020202020204" pitchFamily="34" charset="0"/>
                <a:ea typeface="ＭＳ Ｐゴシック"/>
                <a:cs typeface="Arial" panose="020B0604020202020204" pitchFamily="34" charset="0"/>
              </a:rPr>
              <a:t>SAY:</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ＭＳ Ｐゴシック"/>
                <a:cs typeface="Arial" panose="020B0604020202020204" pitchFamily="34" charset="0"/>
              </a:rPr>
              <a:t>The “IYCF Framework:</a:t>
            </a:r>
            <a:r>
              <a:rPr lang="en-GB" sz="1200" kern="1200" baseline="0" dirty="0">
                <a:solidFill>
                  <a:schemeClr val="tx1"/>
                </a:solidFill>
                <a:effectLst/>
                <a:latin typeface="Arial" panose="020B0604020202020204" pitchFamily="34" charset="0"/>
                <a:ea typeface="ＭＳ Ｐゴシック"/>
                <a:cs typeface="Arial" panose="020B0604020202020204" pitchFamily="34" charset="0"/>
              </a:rPr>
              <a:t> A </a:t>
            </a:r>
            <a:r>
              <a:rPr lang="en-GB" sz="1200" kern="1200" dirty="0">
                <a:solidFill>
                  <a:schemeClr val="tx1"/>
                </a:solidFill>
                <a:effectLst/>
                <a:latin typeface="Arial" panose="020B0604020202020204" pitchFamily="34" charset="0"/>
                <a:ea typeface="ＭＳ Ｐゴシック"/>
                <a:cs typeface="Arial" panose="020B0604020202020204" pitchFamily="34" charset="0"/>
              </a:rPr>
              <a:t>Multi-Sectoral Framework for Action”</a:t>
            </a:r>
            <a:r>
              <a:rPr lang="en-GB" sz="1200" kern="1200" baseline="0" dirty="0">
                <a:solidFill>
                  <a:schemeClr val="tx1"/>
                </a:solidFill>
                <a:effectLst/>
                <a:latin typeface="Arial" panose="020B0604020202020204" pitchFamily="34" charset="0"/>
                <a:ea typeface="ＭＳ Ｐゴシック"/>
                <a:cs typeface="Arial" panose="020B0604020202020204" pitchFamily="34" charset="0"/>
              </a:rPr>
              <a:t> </a:t>
            </a:r>
            <a:r>
              <a:rPr lang="en-GB" sz="1200" kern="1200" dirty="0">
                <a:solidFill>
                  <a:schemeClr val="tx1"/>
                </a:solidFill>
                <a:effectLst/>
                <a:latin typeface="Arial" panose="020B0604020202020204" pitchFamily="34" charset="0"/>
                <a:ea typeface="ＭＳ Ｐゴシック"/>
                <a:cs typeface="Arial" panose="020B0604020202020204" pitchFamily="34" charset="0"/>
              </a:rPr>
              <a:t>is a tool for UNHCR and partners,</a:t>
            </a:r>
            <a:r>
              <a:rPr lang="en-GB" sz="1200" kern="1200" baseline="0" dirty="0">
                <a:solidFill>
                  <a:schemeClr val="tx1"/>
                </a:solidFill>
                <a:effectLst/>
                <a:latin typeface="Arial" panose="020B0604020202020204" pitchFamily="34" charset="0"/>
                <a:ea typeface="ＭＳ Ｐゴシック"/>
                <a:cs typeface="Arial" panose="020B0604020202020204" pitchFamily="34" charset="0"/>
              </a:rPr>
              <a:t> which</a:t>
            </a:r>
            <a:r>
              <a:rPr lang="en-GB" sz="1200" kern="1200" dirty="0">
                <a:solidFill>
                  <a:schemeClr val="tx1"/>
                </a:solidFill>
                <a:effectLst/>
                <a:latin typeface="Arial" panose="020B0604020202020204" pitchFamily="34" charset="0"/>
                <a:ea typeface="ＭＳ Ｐゴシック"/>
                <a:cs typeface="Arial" panose="020B0604020202020204" pitchFamily="34" charset="0"/>
              </a:rPr>
              <a:t> has</a:t>
            </a:r>
            <a:r>
              <a:rPr lang="en-GB" sz="1200" kern="1200" baseline="0" dirty="0">
                <a:solidFill>
                  <a:schemeClr val="tx1"/>
                </a:solidFill>
                <a:effectLst/>
                <a:latin typeface="Arial" panose="020B0604020202020204" pitchFamily="34" charset="0"/>
                <a:ea typeface="ＭＳ Ｐゴシック"/>
                <a:cs typeface="Arial" panose="020B0604020202020204" pitchFamily="34" charset="0"/>
              </a:rPr>
              <a:t> been</a:t>
            </a:r>
            <a:r>
              <a:rPr lang="en-GB" sz="1200" kern="1200" dirty="0">
                <a:solidFill>
                  <a:schemeClr val="tx1"/>
                </a:solidFill>
                <a:effectLst/>
                <a:latin typeface="Arial" panose="020B0604020202020204" pitchFamily="34" charset="0"/>
                <a:ea typeface="ＭＳ Ｐゴシック"/>
                <a:cs typeface="Arial" panose="020B0604020202020204" pitchFamily="34" charset="0"/>
              </a:rPr>
              <a:t> designed for national and international staff working in refugee operations</a:t>
            </a:r>
            <a:r>
              <a:rPr lang="en-GB" sz="1200" kern="1200" baseline="0" dirty="0">
                <a:solidFill>
                  <a:schemeClr val="tx1"/>
                </a:solidFill>
                <a:effectLst/>
                <a:latin typeface="Arial" panose="020B0604020202020204" pitchFamily="34" charset="0"/>
                <a:ea typeface="ＭＳ Ｐゴシック"/>
                <a:cs typeface="Arial" panose="020B0604020202020204" pitchFamily="34" charset="0"/>
              </a:rPr>
              <a:t> </a:t>
            </a:r>
            <a:r>
              <a:rPr lang="en-US" sz="1200" b="0" i="0" u="none" strike="noStrike" kern="1200" baseline="0" dirty="0">
                <a:solidFill>
                  <a:schemeClr val="tx1"/>
                </a:solidFill>
                <a:latin typeface="Arial" panose="020B0604020202020204" pitchFamily="34" charset="0"/>
                <a:ea typeface="ＭＳ Ｐゴシック"/>
                <a:cs typeface="Arial" panose="020B0604020202020204" pitchFamily="34" charset="0"/>
              </a:rPr>
              <a:t>to provide guidance to managers and technical staff across all sectors on what</a:t>
            </a:r>
          </a:p>
          <a:p>
            <a:r>
              <a:rPr lang="en-US" sz="1200" b="0" i="0" u="none" strike="noStrike" kern="1200" baseline="0" dirty="0">
                <a:solidFill>
                  <a:schemeClr val="tx1"/>
                </a:solidFill>
                <a:latin typeface="Arial" panose="020B0604020202020204" pitchFamily="34" charset="0"/>
                <a:ea typeface="ＭＳ Ｐゴシック"/>
                <a:cs typeface="Arial" panose="020B0604020202020204" pitchFamily="34" charset="0"/>
              </a:rPr>
              <a:t>needs to be considered to create an ‘infant and young child friendly’ environment and facilitate optimal IYCF. This Framework encourages different sectors to have IYCF champions.</a:t>
            </a:r>
            <a:r>
              <a:rPr lang="en-US" dirty="0">
                <a:latin typeface="Arial" panose="020B0604020202020204" pitchFamily="34" charset="0"/>
                <a:ea typeface="ＭＳ Ｐゴシック"/>
                <a:cs typeface="Arial" panose="020B0604020202020204" pitchFamily="34" charset="0"/>
              </a:rPr>
              <a:t> </a:t>
            </a:r>
            <a:r>
              <a:rPr lang="en-US" dirty="0">
                <a:latin typeface="Arial" panose="020B0604020202020204" pitchFamily="34" charset="0"/>
                <a:ea typeface="MS PGothic"/>
                <a:cs typeface="Arial" panose="020B0604020202020204" pitchFamily="34" charset="0"/>
              </a:rPr>
              <a:t>The Framework specifically encourages protection of PLW, infants and young children through multi-sectoral integration of IYCF-sensitive activities by taking advantage of all contact points with PLW, infants, young children and caregivers.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39</a:t>
            </a:fld>
            <a:endParaRPr lang="en-US"/>
          </a:p>
        </p:txBody>
      </p:sp>
    </p:spTree>
    <p:extLst>
      <p:ext uri="{BB962C8B-B14F-4D97-AF65-F5344CB8AC3E}">
        <p14:creationId xmlns:p14="http://schemas.microsoft.com/office/powerpoint/2010/main" val="1184465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rgbClr val="222221"/>
                </a:solidFill>
                <a:latin typeface="Arial" panose="020B0604020202020204" pitchFamily="34" charset="0"/>
                <a:cs typeface="Arial" panose="020B0604020202020204" pitchFamily="34" charset="0"/>
              </a:rPr>
              <a:t>The Framework is applicable to all sectors:</a:t>
            </a:r>
          </a:p>
          <a:p>
            <a:pPr marL="285750" lvl="0" indent="-285750" algn="just">
              <a:buFont typeface="Arial"/>
              <a:buChar char="•"/>
            </a:pPr>
            <a:r>
              <a:rPr lang="en-GB" dirty="0">
                <a:solidFill>
                  <a:srgbClr val="222221"/>
                </a:solidFill>
                <a:latin typeface="Arial" panose="020B0604020202020204" pitchFamily="34" charset="0"/>
                <a:cs typeface="Arial" panose="020B0604020202020204" pitchFamily="34" charset="0"/>
              </a:rPr>
              <a:t>Camp management, </a:t>
            </a:r>
            <a:endParaRPr lang="en-US" dirty="0">
              <a:solidFill>
                <a:srgbClr val="222221"/>
              </a:solidFill>
              <a:latin typeface="Arial" panose="020B0604020202020204" pitchFamily="34" charset="0"/>
              <a:cs typeface="Arial" panose="020B0604020202020204" pitchFamily="34" charset="0"/>
            </a:endParaRPr>
          </a:p>
          <a:p>
            <a:pPr marL="285750" lvl="0" indent="-285750" algn="just">
              <a:buFont typeface="Arial"/>
              <a:buChar char="•"/>
            </a:pPr>
            <a:r>
              <a:rPr lang="en-GB" dirty="0">
                <a:solidFill>
                  <a:srgbClr val="222221"/>
                </a:solidFill>
                <a:latin typeface="Arial" panose="020B0604020202020204" pitchFamily="34" charset="0"/>
                <a:cs typeface="Arial" panose="020B0604020202020204" pitchFamily="34" charset="0"/>
              </a:rPr>
              <a:t>Child protection, </a:t>
            </a:r>
            <a:endParaRPr lang="en-US" dirty="0">
              <a:solidFill>
                <a:srgbClr val="222221"/>
              </a:solidFill>
              <a:latin typeface="Arial" panose="020B0604020202020204" pitchFamily="34" charset="0"/>
              <a:cs typeface="Arial" panose="020B0604020202020204" pitchFamily="34" charset="0"/>
            </a:endParaRPr>
          </a:p>
          <a:p>
            <a:pPr marL="285750" lvl="0" indent="-285750" algn="just">
              <a:buFont typeface="Arial"/>
              <a:buChar char="•"/>
            </a:pPr>
            <a:r>
              <a:rPr lang="en-GB" dirty="0">
                <a:solidFill>
                  <a:srgbClr val="222221"/>
                </a:solidFill>
                <a:latin typeface="Arial" panose="020B0604020202020204" pitchFamily="34" charset="0"/>
                <a:cs typeface="Arial" panose="020B0604020202020204" pitchFamily="34" charset="0"/>
              </a:rPr>
              <a:t>Education, </a:t>
            </a:r>
            <a:endParaRPr lang="en-US" dirty="0">
              <a:solidFill>
                <a:srgbClr val="222221"/>
              </a:solidFill>
              <a:latin typeface="Arial" panose="020B0604020202020204" pitchFamily="34" charset="0"/>
              <a:cs typeface="Arial" panose="020B0604020202020204" pitchFamily="34" charset="0"/>
            </a:endParaRPr>
          </a:p>
          <a:p>
            <a:pPr marL="285750" lvl="0" indent="-285750" algn="just">
              <a:buFont typeface="Arial"/>
              <a:buChar char="•"/>
            </a:pPr>
            <a:r>
              <a:rPr lang="en-GB" dirty="0">
                <a:solidFill>
                  <a:srgbClr val="222221"/>
                </a:solidFill>
                <a:latin typeface="Arial" panose="020B0604020202020204" pitchFamily="34" charset="0"/>
                <a:cs typeface="Arial" panose="020B0604020202020204" pitchFamily="34" charset="0"/>
              </a:rPr>
              <a:t>Food security and livelihoods, </a:t>
            </a:r>
            <a:endParaRPr lang="en-US" dirty="0">
              <a:solidFill>
                <a:srgbClr val="222221"/>
              </a:solidFill>
              <a:latin typeface="Arial" panose="020B0604020202020204" pitchFamily="34" charset="0"/>
              <a:cs typeface="Arial" panose="020B0604020202020204" pitchFamily="34" charset="0"/>
            </a:endParaRPr>
          </a:p>
          <a:p>
            <a:pPr marL="285750" lvl="0" indent="-285750" algn="just">
              <a:buFont typeface="Arial"/>
              <a:buChar char="•"/>
            </a:pPr>
            <a:r>
              <a:rPr lang="en-GB" dirty="0">
                <a:solidFill>
                  <a:srgbClr val="222221"/>
                </a:solidFill>
                <a:latin typeface="Arial" panose="020B0604020202020204" pitchFamily="34" charset="0"/>
                <a:cs typeface="Arial" panose="020B0604020202020204" pitchFamily="34" charset="0"/>
              </a:rPr>
              <a:t>Nutrition, </a:t>
            </a:r>
            <a:endParaRPr lang="en-US" dirty="0">
              <a:solidFill>
                <a:srgbClr val="222221"/>
              </a:solidFill>
              <a:latin typeface="Arial" panose="020B0604020202020204" pitchFamily="34" charset="0"/>
              <a:cs typeface="Arial" panose="020B0604020202020204" pitchFamily="34" charset="0"/>
            </a:endParaRPr>
          </a:p>
          <a:p>
            <a:pPr marL="285750" lvl="0" indent="-285750" algn="just">
              <a:buFont typeface="Arial"/>
              <a:buChar char="•"/>
            </a:pPr>
            <a:r>
              <a:rPr lang="en-GB" dirty="0">
                <a:solidFill>
                  <a:srgbClr val="222221"/>
                </a:solidFill>
                <a:latin typeface="Arial" panose="020B0604020202020204" pitchFamily="34" charset="0"/>
                <a:cs typeface="Arial" panose="020B0604020202020204" pitchFamily="34" charset="0"/>
              </a:rPr>
              <a:t>Public health,</a:t>
            </a:r>
            <a:endParaRPr lang="en-US" dirty="0">
              <a:solidFill>
                <a:srgbClr val="222221"/>
              </a:solidFill>
              <a:latin typeface="Arial" panose="020B0604020202020204" pitchFamily="34" charset="0"/>
              <a:cs typeface="Arial" panose="020B0604020202020204" pitchFamily="34" charset="0"/>
            </a:endParaRPr>
          </a:p>
          <a:p>
            <a:pPr marL="285750" lvl="0" indent="-285750" algn="just">
              <a:buFont typeface="Arial"/>
              <a:buChar char="•"/>
            </a:pPr>
            <a:r>
              <a:rPr lang="en-GB" dirty="0">
                <a:solidFill>
                  <a:srgbClr val="222221"/>
                </a:solidFill>
                <a:latin typeface="Arial" panose="020B0604020202020204" pitchFamily="34" charset="0"/>
                <a:cs typeface="Arial" panose="020B0604020202020204" pitchFamily="34" charset="0"/>
              </a:rPr>
              <a:t>Settlement and shelter,</a:t>
            </a:r>
            <a:endParaRPr lang="en-US" dirty="0">
              <a:solidFill>
                <a:srgbClr val="222221"/>
              </a:solidFill>
              <a:latin typeface="Arial" panose="020B0604020202020204" pitchFamily="34" charset="0"/>
              <a:cs typeface="Arial" panose="020B0604020202020204" pitchFamily="34" charset="0"/>
            </a:endParaRPr>
          </a:p>
          <a:p>
            <a:pPr marL="285750" lvl="0" indent="-285750" algn="just">
              <a:buFont typeface="Arial"/>
              <a:buChar char="•"/>
            </a:pPr>
            <a:r>
              <a:rPr lang="en-GB" dirty="0">
                <a:solidFill>
                  <a:srgbClr val="222221"/>
                </a:solidFill>
                <a:latin typeface="Arial" panose="020B0604020202020204" pitchFamily="34" charset="0"/>
                <a:cs typeface="Arial" panose="020B0604020202020204" pitchFamily="34" charset="0"/>
              </a:rPr>
              <a:t>Water, sanitation and hygiene (WASH)</a:t>
            </a:r>
            <a:endParaRPr lang="en-US" dirty="0">
              <a:solidFill>
                <a:schemeClr val="tx1"/>
              </a:solidFill>
              <a:latin typeface="Arial" panose="020B0604020202020204" pitchFamily="34" charset="0"/>
              <a:ea typeface="ＭＳ Ｐゴシック"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1"/>
                </a:solidFill>
                <a:latin typeface="Arial" panose="020B0604020202020204" pitchFamily="34" charset="0"/>
                <a:ea typeface="ＭＳ Ｐゴシック" charset="0"/>
                <a:cs typeface="Arial" panose="020B0604020202020204" pitchFamily="34" charset="0"/>
              </a:rPr>
              <a:t>The mother and baby in the Framework are the principle focus. They are supported by the community they live in which closely affects IYCF practices. The circle around them represents high level actions to consider such as advocacy, resource mobilization, and adherence to policies and guidelines. A coordinated effort between all sectors and IYCF ensures protection of rights of children up to 2 years and PLW. Monitoring, evaluation, accountability and learning (MEAL) ensure quality.</a:t>
            </a:r>
            <a:endParaRPr lang="en-US"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40</a:t>
            </a:fld>
            <a:endParaRPr lang="en-US"/>
          </a:p>
        </p:txBody>
      </p:sp>
    </p:spTree>
    <p:extLst>
      <p:ext uri="{BB962C8B-B14F-4D97-AF65-F5344CB8AC3E}">
        <p14:creationId xmlns:p14="http://schemas.microsoft.com/office/powerpoint/2010/main" val="3343354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Arial" panose="020B0604020202020204" pitchFamily="34" charset="0"/>
                <a:ea typeface="ＭＳ Ｐゴシック" charset="0"/>
                <a:cs typeface="Arial" panose="020B0604020202020204" pitchFamily="34" charset="0"/>
              </a:rPr>
              <a:t>SAY:</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The ‘IYCF Framework: A Multi-Sectoral Framework for Action’</a:t>
            </a:r>
            <a:r>
              <a:rPr lang="en-GB" sz="1200" kern="1200" baseline="0" dirty="0">
                <a:solidFill>
                  <a:schemeClr val="tx1"/>
                </a:solidFill>
                <a:effectLst/>
                <a:latin typeface="Arial" panose="020B0604020202020204" pitchFamily="34" charset="0"/>
                <a:ea typeface="ＭＳ Ｐゴシック" charset="0"/>
                <a:cs typeface="Arial" panose="020B0604020202020204" pitchFamily="34" charset="0"/>
              </a:rPr>
              <a:t> </a:t>
            </a:r>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is a tool for UNHCR and partners,</a:t>
            </a:r>
            <a:r>
              <a:rPr lang="en-GB" sz="1200" kern="1200" baseline="0" dirty="0">
                <a:solidFill>
                  <a:schemeClr val="tx1"/>
                </a:solidFill>
                <a:effectLst/>
                <a:latin typeface="Arial" panose="020B0604020202020204" pitchFamily="34" charset="0"/>
                <a:ea typeface="ＭＳ Ｐゴシック" charset="0"/>
                <a:cs typeface="Arial" panose="020B0604020202020204" pitchFamily="34" charset="0"/>
              </a:rPr>
              <a:t> which</a:t>
            </a:r>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 has</a:t>
            </a:r>
            <a:r>
              <a:rPr lang="en-GB" sz="1200" kern="1200" baseline="0" dirty="0">
                <a:solidFill>
                  <a:schemeClr val="tx1"/>
                </a:solidFill>
                <a:effectLst/>
                <a:latin typeface="Arial" panose="020B0604020202020204" pitchFamily="34" charset="0"/>
                <a:ea typeface="ＭＳ Ｐゴシック" charset="0"/>
                <a:cs typeface="Arial" panose="020B0604020202020204" pitchFamily="34" charset="0"/>
              </a:rPr>
              <a:t> been</a:t>
            </a:r>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 designed for national and international staff working in refugee operations</a:t>
            </a:r>
            <a:r>
              <a:rPr lang="en-GB" sz="1200" kern="1200" baseline="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b="0" i="0" u="none" strike="noStrike" kern="1200" baseline="0" dirty="0">
                <a:solidFill>
                  <a:schemeClr val="tx1"/>
                </a:solidFill>
                <a:latin typeface="Arial" panose="020B0604020202020204" pitchFamily="34" charset="0"/>
                <a:ea typeface="ＭＳ Ｐゴシック" charset="0"/>
                <a:cs typeface="Arial" panose="020B0604020202020204" pitchFamily="34" charset="0"/>
              </a:rPr>
              <a:t>to provide guidance to managers and technical staff across all sectors on what needs to be considered to create an ‘infant and young child friendly’ environment and facilitate optimal IYCF. It can be used for emergency situations with or without refugees and can be adapted to situations other than emergencies. Key activities and over-arching opportunities for integration provide various ways in which each sector: camp management, FSL, WASH, Education, Child Protection, other nutrition </a:t>
            </a:r>
            <a:r>
              <a:rPr lang="en-US" sz="1200" b="0" i="0" u="none" strike="noStrike" kern="1200" baseline="0" dirty="0" err="1">
                <a:solidFill>
                  <a:schemeClr val="tx1"/>
                </a:solidFill>
                <a:latin typeface="Arial" panose="020B0604020202020204" pitchFamily="34" charset="0"/>
                <a:ea typeface="ＭＳ Ｐゴシック" charset="0"/>
                <a:cs typeface="Arial" panose="020B0604020202020204" pitchFamily="34" charset="0"/>
              </a:rPr>
              <a:t>programmes</a:t>
            </a:r>
            <a:r>
              <a:rPr lang="en-US" sz="1200" b="0" i="0" u="none" strike="noStrike" kern="1200" baseline="0" dirty="0">
                <a:solidFill>
                  <a:schemeClr val="tx1"/>
                </a:solidFill>
                <a:latin typeface="Arial" panose="020B0604020202020204" pitchFamily="34" charset="0"/>
                <a:ea typeface="ＭＳ Ｐゴシック" charset="0"/>
                <a:cs typeface="Arial" panose="020B0604020202020204" pitchFamily="34" charset="0"/>
              </a:rPr>
              <a:t>, Public health, settlement and shelter; can integrate IYCF into their programming.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The mother and baby in the Framework are the principle focus. They are supported by the community they live in which closely affects IYCF practices. The circle around them represents high level actions to consider such as advocacy, resource mobilization, and adherence to policies and guidelines. A coordinated effort between all sectors and IYCF ensures protection of rights of children up to 2 years and PLW. Monitoring, evaluation, accountability and learning (MEAL) ensure quality. The Framework has chapters on each sector,</a:t>
            </a:r>
            <a:r>
              <a:rPr lang="en-US" sz="1200" kern="1200" baseline="0" dirty="0">
                <a:solidFill>
                  <a:schemeClr val="tx1"/>
                </a:solidFill>
                <a:effectLst/>
                <a:latin typeface="Arial" panose="020B0604020202020204" pitchFamily="34" charset="0"/>
                <a:ea typeface="ＭＳ Ｐゴシック" charset="0"/>
                <a:cs typeface="Arial" panose="020B0604020202020204" pitchFamily="34" charset="0"/>
              </a:rPr>
              <a:t> which includes examples of key integrated activities. </a:t>
            </a:r>
            <a:r>
              <a:rPr lang="en-US" sz="1200" b="0" i="0" u="none" strike="noStrike" kern="1200" baseline="0" dirty="0">
                <a:solidFill>
                  <a:schemeClr val="tx1"/>
                </a:solidFill>
                <a:latin typeface="Arial" panose="020B0604020202020204" pitchFamily="34" charset="0"/>
                <a:ea typeface="ＭＳ Ｐゴシック" charset="0"/>
                <a:cs typeface="Arial" panose="020B0604020202020204" pitchFamily="34" charset="0"/>
              </a:rPr>
              <a:t>The two-pagers for each sector will help succinctly elaborate that.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Arial" panose="020B0604020202020204" pitchFamily="34" charset="0"/>
              <a:ea typeface="ＭＳ Ｐゴシック" charset="0"/>
              <a:cs typeface="Arial" panose="020B0604020202020204" pitchFamily="34" charset="0"/>
            </a:endParaRPr>
          </a:p>
          <a:p>
            <a:pPr marL="285750" lvl="0" indent="-285750">
              <a:buFont typeface="Arial"/>
              <a:buChar char="•"/>
            </a:pPr>
            <a:r>
              <a:rPr lang="en-US" sz="1200" b="0" dirty="0">
                <a:solidFill>
                  <a:schemeClr val="tx1"/>
                </a:solidFill>
                <a:latin typeface="Arial" panose="020B0604020202020204" pitchFamily="34" charset="0"/>
                <a:cs typeface="Arial" panose="020B0604020202020204" pitchFamily="34" charset="0"/>
              </a:rPr>
              <a:t>Common strategic objectives</a:t>
            </a:r>
          </a:p>
          <a:p>
            <a:pPr marL="285750" lvl="0" indent="-285750">
              <a:buFont typeface="Arial"/>
              <a:buChar char="•"/>
            </a:pPr>
            <a:r>
              <a:rPr lang="en-US" sz="1200" b="0" dirty="0">
                <a:solidFill>
                  <a:schemeClr val="tx1"/>
                </a:solidFill>
                <a:latin typeface="Arial" panose="020B0604020202020204" pitchFamily="34" charset="0"/>
                <a:cs typeface="Arial" panose="020B0604020202020204" pitchFamily="34" charset="0"/>
              </a:rPr>
              <a:t>Key integrated activities</a:t>
            </a:r>
          </a:p>
          <a:p>
            <a:pPr marL="285750" lvl="0" indent="-285750">
              <a:buFont typeface="Arial"/>
              <a:buChar char="•"/>
            </a:pPr>
            <a:r>
              <a:rPr lang="en-US" sz="1200" b="0" dirty="0">
                <a:solidFill>
                  <a:schemeClr val="tx1"/>
                </a:solidFill>
                <a:latin typeface="Arial" panose="020B0604020202020204" pitchFamily="34" charset="0"/>
                <a:cs typeface="Arial" panose="020B0604020202020204" pitchFamily="34" charset="0"/>
              </a:rPr>
              <a:t>Overarching opportunities for collaboration</a:t>
            </a:r>
          </a:p>
          <a:p>
            <a:pPr marL="285750" lvl="0" indent="-285750">
              <a:buFont typeface="Arial"/>
              <a:buChar char="•"/>
            </a:pPr>
            <a:r>
              <a:rPr lang="en-US" sz="1200" b="0" dirty="0">
                <a:solidFill>
                  <a:schemeClr val="tx1"/>
                </a:solidFill>
                <a:latin typeface="Arial" panose="020B0604020202020204" pitchFamily="34" charset="0"/>
                <a:cs typeface="Arial" panose="020B0604020202020204" pitchFamily="34" charset="0"/>
              </a:rPr>
              <a:t>Resources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41</a:t>
            </a:fld>
            <a:endParaRPr lang="en-US"/>
          </a:p>
        </p:txBody>
      </p:sp>
    </p:spTree>
    <p:extLst>
      <p:ext uri="{BB962C8B-B14F-4D97-AF65-F5344CB8AC3E}">
        <p14:creationId xmlns:p14="http://schemas.microsoft.com/office/powerpoint/2010/main" val="28112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latin typeface="Arial" panose="020B0604020202020204" pitchFamily="34" charset="0"/>
                <a:cs typeface="Arial" panose="020B0604020202020204" pitchFamily="34" charset="0"/>
              </a:rPr>
              <a:t>SAY:</a:t>
            </a:r>
          </a:p>
          <a:p>
            <a:pPr algn="just"/>
            <a:r>
              <a:rPr lang="en-GB" dirty="0">
                <a:latin typeface="Arial" panose="020B0604020202020204" pitchFamily="34" charset="0"/>
                <a:cs typeface="Arial" panose="020B0604020202020204" pitchFamily="34" charset="0"/>
              </a:rPr>
              <a:t>Children,</a:t>
            </a:r>
            <a:r>
              <a:rPr lang="en-GB" baseline="0" dirty="0">
                <a:latin typeface="Arial" panose="020B0604020202020204" pitchFamily="34" charset="0"/>
                <a:cs typeface="Arial" panose="020B0604020202020204" pitchFamily="34" charset="0"/>
              </a:rPr>
              <a:t> up to the age of 2, </a:t>
            </a:r>
            <a:r>
              <a:rPr lang="en-GB" dirty="0">
                <a:latin typeface="Arial" panose="020B0604020202020204" pitchFamily="34" charset="0"/>
                <a:cs typeface="Arial" panose="020B0604020202020204" pitchFamily="34" charset="0"/>
              </a:rPr>
              <a:t>are most vulnerable</a:t>
            </a:r>
            <a:r>
              <a:rPr lang="en-GB" baseline="0" dirty="0">
                <a:latin typeface="Arial" panose="020B0604020202020204" pitchFamily="34" charset="0"/>
                <a:cs typeface="Arial" panose="020B0604020202020204" pitchFamily="34" charset="0"/>
              </a:rPr>
              <a:t> to Illness, malnutrition and death. Children can fall sick more frequently and for longer periods of time and can these illnesses can have a life long affect on the child. Children can get malnourished, which means that their body lacks in nutrients or energy. You may have seen malnutrition yourself. See if you recognize any of the signs in the pictures.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5</a:t>
            </a:fld>
            <a:endParaRPr lang="en-US"/>
          </a:p>
        </p:txBody>
      </p:sp>
    </p:spTree>
    <p:extLst>
      <p:ext uri="{BB962C8B-B14F-4D97-AF65-F5344CB8AC3E}">
        <p14:creationId xmlns:p14="http://schemas.microsoft.com/office/powerpoint/2010/main" val="1077322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Arial" panose="020B0604020202020204" pitchFamily="34" charset="0"/>
                <a:ea typeface="ＭＳ Ｐゴシック" charset="0"/>
                <a:cs typeface="Arial" panose="020B0604020202020204" pitchFamily="34" charset="0"/>
              </a:rPr>
              <a:t>SAY:</a:t>
            </a:r>
          </a:p>
          <a:p>
            <a:pPr lvl="0"/>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Who can</a:t>
            </a:r>
            <a:r>
              <a:rPr lang="en-GB" sz="1200" kern="1200" baseline="0" dirty="0">
                <a:solidFill>
                  <a:schemeClr val="tx1"/>
                </a:solidFill>
                <a:effectLst/>
                <a:latin typeface="Arial" panose="020B0604020202020204" pitchFamily="34" charset="0"/>
                <a:ea typeface="ＭＳ Ｐゴシック" charset="0"/>
                <a:cs typeface="Arial" panose="020B0604020202020204" pitchFamily="34" charset="0"/>
              </a:rPr>
              <a:t> be an IYCF Champion?</a:t>
            </a:r>
          </a:p>
          <a:p>
            <a:pPr marL="171450" lvl="0" indent="-171450">
              <a:buFont typeface="Arial"/>
              <a:buChar char="•"/>
            </a:pPr>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Someone willing to advocate for the needs of PLW, infants and young children</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pPr marL="171450" lvl="0" indent="-171450">
              <a:buFont typeface="Arial"/>
              <a:buChar char="•"/>
            </a:pPr>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Staff from any sector, with or without IYCF experience </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pPr marL="171450" lvl="0" indent="-171450">
              <a:buFont typeface="Arial"/>
              <a:buChar char="•"/>
            </a:pPr>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Staff from any level of the organization (i.e. a manager, a member of field staff etc.)</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pPr marL="171450" lvl="0" indent="-171450">
              <a:buFont typeface="Arial"/>
              <a:buChar char="•"/>
            </a:pPr>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Someone with good interpersonal skills; role models and respected by the beneficiaries</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pPr marL="171450" lvl="0" indent="-171450">
              <a:buFont typeface="Arial"/>
              <a:buChar char="•"/>
            </a:pPr>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As many as possible; one nutrition or IYCF staff can identify and orientate several champions according to the context and buy-in from actors</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42</a:t>
            </a:fld>
            <a:endParaRPr lang="en-US"/>
          </a:p>
        </p:txBody>
      </p:sp>
    </p:spTree>
    <p:extLst>
      <p:ext uri="{BB962C8B-B14F-4D97-AF65-F5344CB8AC3E}">
        <p14:creationId xmlns:p14="http://schemas.microsoft.com/office/powerpoint/2010/main" val="3686068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dirty="0">
                <a:latin typeface="Arial" panose="020B0604020202020204" pitchFamily="34" charset="0"/>
                <a:cs typeface="Arial" panose="020B0604020202020204" pitchFamily="34" charset="0"/>
              </a:rPr>
              <a:t>SAY:</a:t>
            </a:r>
          </a:p>
          <a:p>
            <a:pPr lvl="0"/>
            <a:r>
              <a:rPr lang="en-GB" sz="1200" dirty="0">
                <a:latin typeface="Arial" panose="020B0604020202020204" pitchFamily="34" charset="0"/>
                <a:cs typeface="Arial" panose="020B0604020202020204" pitchFamily="34" charset="0"/>
              </a:rPr>
              <a:t>An</a:t>
            </a:r>
            <a:r>
              <a:rPr lang="en-GB" sz="1200" baseline="0" dirty="0">
                <a:latin typeface="Arial" panose="020B0604020202020204" pitchFamily="34" charset="0"/>
                <a:cs typeface="Arial" panose="020B0604020202020204" pitchFamily="34" charset="0"/>
              </a:rPr>
              <a:t> IYCF Champion:</a:t>
            </a:r>
          </a:p>
          <a:p>
            <a:pPr marL="171450" lvl="0" indent="-171450">
              <a:buFont typeface="Arial"/>
              <a:buChar char="•"/>
            </a:pPr>
            <a:r>
              <a:rPr lang="en-GB" sz="1200" dirty="0">
                <a:latin typeface="Arial" panose="020B0604020202020204" pitchFamily="34" charset="0"/>
                <a:cs typeface="Arial" panose="020B0604020202020204" pitchFamily="34" charset="0"/>
              </a:rPr>
              <a:t>Advocates and supports IYCF.</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GB" sz="1200" dirty="0">
                <a:latin typeface="Arial" panose="020B0604020202020204" pitchFamily="34" charset="0"/>
                <a:cs typeface="Arial" panose="020B0604020202020204" pitchFamily="34" charset="0"/>
              </a:rPr>
              <a:t>Takes a lead in the IYCF-E response through existing mechanisms. Considers IYCF in their daily activities</a:t>
            </a:r>
          </a:p>
          <a:p>
            <a:pPr marL="171450" lvl="0" indent="-171450">
              <a:buFont typeface="Arial"/>
              <a:buChar char="•"/>
            </a:pPr>
            <a:r>
              <a:rPr lang="en-GB" sz="1200" dirty="0">
                <a:latin typeface="Arial" panose="020B0604020202020204" pitchFamily="34" charset="0"/>
                <a:cs typeface="Arial" panose="020B0604020202020204" pitchFamily="34" charset="0"/>
              </a:rPr>
              <a:t>Actively participates in different strategic coordination mechanisms (multi-sectoral and sector specific if relevant) to ensure IYCF is considered in decision making processes</a:t>
            </a:r>
            <a:endParaRPr lang="en-US" sz="1200" dirty="0">
              <a:latin typeface="Arial" panose="020B0604020202020204" pitchFamily="34" charset="0"/>
              <a:cs typeface="Arial" panose="020B0604020202020204" pitchFamily="34" charset="0"/>
            </a:endParaRPr>
          </a:p>
          <a:p>
            <a:pPr marL="171450" lvl="0" indent="-171450">
              <a:buFont typeface="Arial"/>
              <a:buChar char="•"/>
            </a:pPr>
            <a:r>
              <a:rPr lang="en-US" sz="1200" dirty="0">
                <a:latin typeface="Arial" panose="020B0604020202020204" pitchFamily="34" charset="0"/>
                <a:cs typeface="Arial" panose="020B0604020202020204" pitchFamily="34" charset="0"/>
              </a:rPr>
              <a:t>Actively</a:t>
            </a:r>
            <a:r>
              <a:rPr lang="en-GB" sz="1200" dirty="0">
                <a:latin typeface="Arial" panose="020B0604020202020204" pitchFamily="34" charset="0"/>
                <a:cs typeface="Arial" panose="020B0604020202020204" pitchFamily="34" charset="0"/>
              </a:rPr>
              <a:t> involves in fundraising for IYCF when multi-sectoral strategies and proposals are being developed</a:t>
            </a:r>
            <a:endParaRPr lang="en-US" sz="1200" dirty="0">
              <a:latin typeface="Arial" panose="020B0604020202020204" pitchFamily="34" charset="0"/>
              <a:cs typeface="Arial" panose="020B0604020202020204" pitchFamily="34" charset="0"/>
            </a:endParaRPr>
          </a:p>
          <a:p>
            <a:pPr marL="171450" lvl="0" indent="-171450">
              <a:buFont typeface="Arial"/>
              <a:buChar char="•"/>
            </a:pPr>
            <a:r>
              <a:rPr lang="en-GB" sz="1200" dirty="0">
                <a:latin typeface="Arial" panose="020B0604020202020204" pitchFamily="34" charset="0"/>
                <a:cs typeface="Arial" panose="020B0604020202020204" pitchFamily="34" charset="0"/>
              </a:rPr>
              <a:t>Participates in context analysis at the onset of an emergency, providing information where relevant</a:t>
            </a:r>
            <a:endParaRPr lang="en-US" sz="1200" dirty="0">
              <a:latin typeface="Arial" panose="020B0604020202020204" pitchFamily="34" charset="0"/>
              <a:cs typeface="Arial" panose="020B0604020202020204" pitchFamily="34" charset="0"/>
            </a:endParaRPr>
          </a:p>
          <a:p>
            <a:pPr marL="171450" lvl="0" indent="-171450">
              <a:buFont typeface="Arial"/>
              <a:buChar char="•"/>
            </a:pPr>
            <a:r>
              <a:rPr lang="en-GB" sz="1200" dirty="0">
                <a:latin typeface="Arial" panose="020B0604020202020204" pitchFamily="34" charset="0"/>
                <a:cs typeface="Arial" panose="020B0604020202020204" pitchFamily="34" charset="0"/>
              </a:rPr>
              <a:t>Identifies risks and needs for PLW and children 0-23 months in their line of work</a:t>
            </a:r>
            <a:endParaRPr lang="en-US" sz="1200" dirty="0">
              <a:latin typeface="Arial" panose="020B0604020202020204" pitchFamily="34" charset="0"/>
              <a:cs typeface="Arial" panose="020B0604020202020204" pitchFamily="34" charset="0"/>
            </a:endParaRPr>
          </a:p>
          <a:p>
            <a:pPr marL="171450" lvl="0" indent="-171450">
              <a:buFont typeface="Arial"/>
              <a:buChar char="•"/>
            </a:pPr>
            <a:r>
              <a:rPr lang="en-GB" sz="1200" dirty="0">
                <a:latin typeface="Arial" panose="020B0604020202020204" pitchFamily="34" charset="0"/>
                <a:cs typeface="Arial" panose="020B0604020202020204" pitchFamily="34" charset="0"/>
              </a:rPr>
              <a:t>Identifies opportunities for integration and brainstorm activities to put in place with other sectors </a:t>
            </a:r>
            <a:endParaRPr lang="en-US" sz="1200" dirty="0">
              <a:latin typeface="Arial" panose="020B0604020202020204" pitchFamily="34" charset="0"/>
              <a:cs typeface="Arial" panose="020B0604020202020204" pitchFamily="34" charset="0"/>
            </a:endParaRPr>
          </a:p>
          <a:p>
            <a:pPr marL="171450" lvl="0" indent="-171450">
              <a:buFont typeface="Arial"/>
              <a:buChar char="•"/>
            </a:pPr>
            <a:r>
              <a:rPr lang="en-GB" sz="1200" dirty="0">
                <a:latin typeface="Arial" panose="020B0604020202020204" pitchFamily="34" charset="0"/>
                <a:cs typeface="Arial" panose="020B0604020202020204" pitchFamily="34" charset="0"/>
              </a:rPr>
              <a:t>Meet bilaterally with other sector colleagues where possible</a:t>
            </a:r>
            <a:r>
              <a:rPr lang="en-US" sz="1200" baseline="0" dirty="0">
                <a:latin typeface="Arial" panose="020B0604020202020204" pitchFamily="34" charset="0"/>
                <a:cs typeface="Arial" panose="020B0604020202020204" pitchFamily="34" charset="0"/>
              </a:rPr>
              <a:t> and</a:t>
            </a:r>
            <a:r>
              <a:rPr lang="en-US" sz="12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Informs and keeps informed about priorities of relevant sectors</a:t>
            </a:r>
            <a:endParaRPr lang="en-US" sz="1200" dirty="0">
              <a:latin typeface="Arial" panose="020B0604020202020204" pitchFamily="34" charset="0"/>
              <a:cs typeface="Arial" panose="020B0604020202020204" pitchFamily="34" charset="0"/>
            </a:endParaRPr>
          </a:p>
          <a:p>
            <a:pPr marL="171450" lvl="0" indent="-171450">
              <a:buFont typeface="Arial"/>
              <a:buChar char="•"/>
            </a:pPr>
            <a:r>
              <a:rPr lang="en-GB" sz="1200" dirty="0">
                <a:latin typeface="Arial" panose="020B0604020202020204" pitchFamily="34" charset="0"/>
                <a:cs typeface="Arial" panose="020B0604020202020204" pitchFamily="34" charset="0"/>
              </a:rPr>
              <a:t>Participates in monitoring of IYCF Framework where requested</a:t>
            </a: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pPr marL="171450" indent="-171450">
              <a:buFont typeface="Arial"/>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43</a:t>
            </a:fld>
            <a:endParaRPr lang="en-US"/>
          </a:p>
        </p:txBody>
      </p:sp>
    </p:spTree>
    <p:extLst>
      <p:ext uri="{BB962C8B-B14F-4D97-AF65-F5344CB8AC3E}">
        <p14:creationId xmlns:p14="http://schemas.microsoft.com/office/powerpoint/2010/main" val="2109287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SAY:</a:t>
            </a:r>
          </a:p>
          <a:p>
            <a:r>
              <a:rPr lang="en-US" dirty="0">
                <a:latin typeface="Arial" panose="020B0604020202020204" pitchFamily="34" charset="0"/>
                <a:cs typeface="Arial" panose="020B0604020202020204" pitchFamily="34" charset="0"/>
              </a:rPr>
              <a:t>What should</a:t>
            </a:r>
            <a:r>
              <a:rPr lang="en-US" baseline="0" dirty="0">
                <a:latin typeface="Arial" panose="020B0604020202020204" pitchFamily="34" charset="0"/>
                <a:cs typeface="Arial" panose="020B0604020202020204" pitchFamily="34" charset="0"/>
              </a:rPr>
              <a:t> an IYCF Champion Know?</a:t>
            </a:r>
          </a:p>
          <a:p>
            <a:pPr marL="285750" indent="-285750">
              <a:buFont typeface="Wingdings" charset="2"/>
              <a:buChar char="§"/>
            </a:pPr>
            <a:r>
              <a:rPr lang="en-GB" sz="1200" kern="1200" dirty="0">
                <a:solidFill>
                  <a:schemeClr val="tx1"/>
                </a:solidFill>
                <a:latin typeface="Arial" panose="020B0604020202020204" pitchFamily="34" charset="0"/>
                <a:ea typeface="ＭＳ Ｐゴシック" charset="0"/>
                <a:cs typeface="Arial" panose="020B0604020202020204" pitchFamily="34" charset="0"/>
              </a:rPr>
              <a:t>Why PLW and children 0-23 months are vulnerable and should be prioritised</a:t>
            </a:r>
            <a:endParaRPr lang="en-US" sz="1200" kern="1200" dirty="0">
              <a:solidFill>
                <a:schemeClr val="tx1"/>
              </a:solidFill>
              <a:latin typeface="Arial" panose="020B0604020202020204" pitchFamily="34" charset="0"/>
              <a:ea typeface="ＭＳ Ｐゴシック" charset="0"/>
              <a:cs typeface="Arial" panose="020B0604020202020204" pitchFamily="34" charset="0"/>
            </a:endParaRPr>
          </a:p>
          <a:p>
            <a:pPr marL="285750" indent="-285750">
              <a:buFont typeface="Wingdings" charset="2"/>
              <a:buChar char="§"/>
            </a:pPr>
            <a:r>
              <a:rPr lang="en-GB" sz="1200" kern="1200" dirty="0">
                <a:solidFill>
                  <a:schemeClr val="tx1"/>
                </a:solidFill>
                <a:latin typeface="Arial" panose="020B0604020202020204" pitchFamily="34" charset="0"/>
                <a:ea typeface="ＭＳ Ｐゴシック" charset="0"/>
                <a:cs typeface="Arial" panose="020B0604020202020204" pitchFamily="34" charset="0"/>
              </a:rPr>
              <a:t>What the needs are of PLW and children 0-23 months</a:t>
            </a:r>
            <a:endParaRPr lang="en-US" sz="1200" kern="1200" dirty="0">
              <a:solidFill>
                <a:schemeClr val="tx1"/>
              </a:solidFill>
              <a:latin typeface="Arial" panose="020B0604020202020204" pitchFamily="34" charset="0"/>
              <a:ea typeface="ＭＳ Ｐゴシック" charset="0"/>
              <a:cs typeface="Arial" panose="020B0604020202020204" pitchFamily="34" charset="0"/>
            </a:endParaRPr>
          </a:p>
          <a:p>
            <a:pPr marL="285750" indent="-285750">
              <a:buFont typeface="Wingdings" charset="2"/>
              <a:buChar char="§"/>
            </a:pPr>
            <a:r>
              <a:rPr lang="en-GB" sz="1200" kern="1200" dirty="0">
                <a:solidFill>
                  <a:schemeClr val="tx1"/>
                </a:solidFill>
                <a:latin typeface="Arial" panose="020B0604020202020204" pitchFamily="34" charset="0"/>
                <a:ea typeface="ＭＳ Ｐゴシック" charset="0"/>
                <a:cs typeface="Arial" panose="020B0604020202020204" pitchFamily="34" charset="0"/>
              </a:rPr>
              <a:t>What IYCF is in relation to feeding and care practices</a:t>
            </a:r>
            <a:endParaRPr lang="en-US" sz="1200" kern="1200" dirty="0">
              <a:solidFill>
                <a:schemeClr val="tx1"/>
              </a:solidFill>
              <a:latin typeface="Arial" panose="020B0604020202020204" pitchFamily="34" charset="0"/>
              <a:ea typeface="ＭＳ Ｐゴシック" charset="0"/>
              <a:cs typeface="Arial" panose="020B0604020202020204" pitchFamily="34" charset="0"/>
            </a:endParaRPr>
          </a:p>
          <a:p>
            <a:pPr marL="285750" indent="-285750">
              <a:buFont typeface="Wingdings" charset="2"/>
              <a:buChar char="§"/>
            </a:pPr>
            <a:r>
              <a:rPr lang="en-GB" sz="1200" kern="1200" dirty="0">
                <a:solidFill>
                  <a:schemeClr val="tx1"/>
                </a:solidFill>
                <a:latin typeface="Arial" panose="020B0604020202020204" pitchFamily="34" charset="0"/>
                <a:ea typeface="ＭＳ Ｐゴシック" charset="0"/>
                <a:cs typeface="Arial" panose="020B0604020202020204" pitchFamily="34" charset="0"/>
              </a:rPr>
              <a:t>What risks are identified for PLW and children 0-23 months in an emergency (consequences of the situation)</a:t>
            </a:r>
            <a:endParaRPr lang="en-US" sz="1200" kern="1200" dirty="0">
              <a:solidFill>
                <a:schemeClr val="tx1"/>
              </a:solidFill>
              <a:latin typeface="Arial" panose="020B0604020202020204" pitchFamily="34" charset="0"/>
              <a:ea typeface="ＭＳ Ｐゴシック" charset="0"/>
              <a:cs typeface="Arial" panose="020B0604020202020204" pitchFamily="34" charset="0"/>
            </a:endParaRPr>
          </a:p>
          <a:p>
            <a:pPr marL="285750" indent="-285750">
              <a:buFont typeface="Wingdings" charset="2"/>
              <a:buChar char="§"/>
            </a:pPr>
            <a:r>
              <a:rPr lang="en-GB" sz="1200" kern="1200" dirty="0">
                <a:solidFill>
                  <a:schemeClr val="tx1"/>
                </a:solidFill>
                <a:latin typeface="Arial" panose="020B0604020202020204" pitchFamily="34" charset="0"/>
                <a:ea typeface="ＭＳ Ｐゴシック" charset="0"/>
                <a:cs typeface="Arial" panose="020B0604020202020204" pitchFamily="34" charset="0"/>
              </a:rPr>
              <a:t>What the priorities are of other sectors</a:t>
            </a:r>
            <a:endParaRPr lang="en-US" sz="1200" kern="1200" dirty="0">
              <a:solidFill>
                <a:schemeClr val="tx1"/>
              </a:solidFill>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44</a:t>
            </a:fld>
            <a:endParaRPr lang="en-US"/>
          </a:p>
        </p:txBody>
      </p:sp>
    </p:spTree>
    <p:extLst>
      <p:ext uri="{BB962C8B-B14F-4D97-AF65-F5344CB8AC3E}">
        <p14:creationId xmlns:p14="http://schemas.microsoft.com/office/powerpoint/2010/main" val="1903404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SAY:</a:t>
            </a:r>
          </a:p>
          <a:p>
            <a:r>
              <a:rPr lang="en-GB" dirty="0">
                <a:latin typeface="Arial" panose="020B0604020202020204" pitchFamily="34" charset="0"/>
                <a:cs typeface="Arial" panose="020B0604020202020204" pitchFamily="34" charset="0"/>
              </a:rPr>
              <a:t>Within the</a:t>
            </a:r>
            <a:r>
              <a:rPr lang="en-GB" baseline="0" dirty="0">
                <a:latin typeface="Arial" panose="020B0604020202020204" pitchFamily="34" charset="0"/>
                <a:cs typeface="Arial" panose="020B0604020202020204" pitchFamily="34" charset="0"/>
              </a:rPr>
              <a:t> organization, y</a:t>
            </a:r>
            <a:r>
              <a:rPr lang="en-GB" dirty="0">
                <a:latin typeface="Arial" panose="020B0604020202020204" pitchFamily="34" charset="0"/>
                <a:cs typeface="Arial" panose="020B0604020202020204" pitchFamily="34" charset="0"/>
              </a:rPr>
              <a:t>ou can advocate for integration</a:t>
            </a:r>
            <a:r>
              <a:rPr lang="en-GB" baseline="0" dirty="0">
                <a:latin typeface="Arial" panose="020B0604020202020204" pitchFamily="34" charset="0"/>
                <a:cs typeface="Arial" panose="020B0604020202020204" pitchFamily="34" charset="0"/>
              </a:rPr>
              <a:t> of IYCF by bringing up its importance and integration opportunities in all staff meetings or hold awareness sessions about it or make internal announcements. Include IYCF in the organization’s five year etc. plans and strategies.</a:t>
            </a:r>
          </a:p>
          <a:p>
            <a:r>
              <a:rPr lang="en-GB" baseline="0" dirty="0">
                <a:latin typeface="Arial" panose="020B0604020202020204" pitchFamily="34" charset="0"/>
                <a:cs typeface="Arial" panose="020B0604020202020204" pitchFamily="34" charset="0"/>
              </a:rPr>
              <a:t>With stakeholders outside your organization, you can introduce it during sector meetings or coordination meetings or working group meetings or technical forums or seminars or discuss it bilaterally. Hold meetings with sector leads.</a:t>
            </a:r>
          </a:p>
          <a:p>
            <a:r>
              <a:rPr lang="en-GB" baseline="0" dirty="0">
                <a:latin typeface="Arial" panose="020B0604020202020204" pitchFamily="34" charset="0"/>
                <a:cs typeface="Arial" panose="020B0604020202020204" pitchFamily="34" charset="0"/>
              </a:rPr>
              <a:t>You can visit homes of target groups in your sector and make notes on how the individual’s situation is being affected by IYCF and vice versa. Conduct joint visits with the sector personnel.</a:t>
            </a:r>
          </a:p>
          <a:p>
            <a:r>
              <a:rPr lang="en-GB" dirty="0">
                <a:latin typeface="Arial" panose="020B0604020202020204" pitchFamily="34" charset="0"/>
                <a:cs typeface="Arial" panose="020B0604020202020204" pitchFamily="34" charset="0"/>
              </a:rPr>
              <a:t>You can distribute IEC material such as fact sheets, flyers, pictures, IYCF policies, joint statements etc. </a:t>
            </a:r>
          </a:p>
          <a:p>
            <a:r>
              <a:rPr lang="en-GB" dirty="0">
                <a:latin typeface="Arial" panose="020B0604020202020204" pitchFamily="34" charset="0"/>
                <a:cs typeface="Arial" panose="020B0604020202020204" pitchFamily="34" charset="0"/>
              </a:rPr>
              <a:t>Create a</a:t>
            </a:r>
            <a:r>
              <a:rPr lang="en-GB" baseline="0" dirty="0">
                <a:latin typeface="Arial" panose="020B0604020202020204" pitchFamily="34" charset="0"/>
                <a:cs typeface="Arial" panose="020B0604020202020204" pitchFamily="34" charset="0"/>
              </a:rPr>
              <a:t> buzz on social media about it. Train or give interviews to journalists or offer site visits. Engage with medical associations.</a:t>
            </a:r>
          </a:p>
          <a:p>
            <a:r>
              <a:rPr lang="en-GB" baseline="0" dirty="0">
                <a:latin typeface="Arial" panose="020B0604020202020204" pitchFamily="34" charset="0"/>
                <a:cs typeface="Arial" panose="020B0604020202020204" pitchFamily="34" charset="0"/>
              </a:rPr>
              <a:t>Demonstrate how integration helps in achieving higher impact and cost effectiveness. Demonstrate that how appropriate IYCF is a child’s right and how it fits with the national/organizational priorities.</a:t>
            </a:r>
          </a:p>
          <a:p>
            <a:r>
              <a:rPr lang="en-GB" baseline="0" dirty="0">
                <a:latin typeface="Arial" panose="020B0604020202020204" pitchFamily="34" charset="0"/>
                <a:cs typeface="Arial" panose="020B0604020202020204" pitchFamily="34" charset="0"/>
              </a:rPr>
              <a:t>Have IYCF on the agenda on special events or days or activities. E.g. walk for a cause, breastfeeding week, launching ceremonies etc.</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Hold similar champions training to carry forward the torch. Give</a:t>
            </a:r>
            <a:r>
              <a:rPr lang="en-GB" baseline="0" dirty="0">
                <a:latin typeface="Arial" panose="020B0604020202020204" pitchFamily="34" charset="0"/>
                <a:cs typeface="Arial" panose="020B0604020202020204" pitchFamily="34" charset="0"/>
              </a:rPr>
              <a:t> away appreciation awards or certificates to celebrate achievement.</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45</a:t>
            </a:fld>
            <a:endParaRPr lang="en-US"/>
          </a:p>
        </p:txBody>
      </p:sp>
    </p:spTree>
    <p:extLst>
      <p:ext uri="{BB962C8B-B14F-4D97-AF65-F5344CB8AC3E}">
        <p14:creationId xmlns:p14="http://schemas.microsoft.com/office/powerpoint/2010/main" val="1419419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All </a:t>
            </a:r>
            <a:r>
              <a:rPr lang="en-US" baseline="0" dirty="0">
                <a:latin typeface="Arial" panose="020B0604020202020204" pitchFamily="34" charset="0"/>
                <a:ea typeface="MS PGothic"/>
                <a:cs typeface="Arial" panose="020B0604020202020204" pitchFamily="34" charset="0"/>
              </a:rPr>
              <a:t>staff meetings</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Sector </a:t>
            </a:r>
            <a:r>
              <a:rPr lang="en-US" baseline="0" dirty="0">
                <a:latin typeface="Arial" panose="020B0604020202020204" pitchFamily="34" charset="0"/>
                <a:ea typeface="MS PGothic"/>
                <a:cs typeface="Arial" panose="020B0604020202020204" pitchFamily="34" charset="0"/>
              </a:rPr>
              <a:t>meetings</a:t>
            </a:r>
            <a:r>
              <a:rPr lang="en-US" dirty="0">
                <a:latin typeface="Arial" panose="020B0604020202020204" pitchFamily="34" charset="0"/>
                <a:ea typeface="MS PGothic"/>
                <a:cs typeface="Arial" panose="020B0604020202020204" pitchFamily="34" charset="0"/>
              </a:rPr>
              <a:t>/Coordination</a:t>
            </a:r>
            <a:r>
              <a:rPr lang="en-US" baseline="0" dirty="0">
                <a:latin typeface="Arial" panose="020B0604020202020204" pitchFamily="34" charset="0"/>
                <a:ea typeface="MS PGothic"/>
                <a:cs typeface="Arial" panose="020B0604020202020204" pitchFamily="34" charset="0"/>
              </a:rPr>
              <a:t> meetings</a:t>
            </a:r>
            <a:r>
              <a:rPr lang="en-US" dirty="0">
                <a:latin typeface="Arial" panose="020B0604020202020204" pitchFamily="34" charset="0"/>
                <a:ea typeface="MS PGothic"/>
                <a:cs typeface="Arial" panose="020B0604020202020204" pitchFamily="34" charset="0"/>
              </a:rPr>
              <a:t>/Working</a:t>
            </a:r>
            <a:r>
              <a:rPr lang="en-US" baseline="0" dirty="0">
                <a:latin typeface="Arial" panose="020B0604020202020204" pitchFamily="34" charset="0"/>
                <a:ea typeface="MS PGothic"/>
                <a:cs typeface="Arial" panose="020B0604020202020204" pitchFamily="34" charset="0"/>
              </a:rPr>
              <a:t> group</a:t>
            </a:r>
            <a:r>
              <a:rPr lang="en-US" dirty="0">
                <a:latin typeface="Arial" panose="020B0604020202020204" pitchFamily="34" charset="0"/>
                <a:ea typeface="MS PGothic"/>
                <a:cs typeface="Arial" panose="020B0604020202020204" pitchFamily="34" charset="0"/>
              </a:rPr>
              <a:t> </a:t>
            </a:r>
            <a:r>
              <a:rPr lang="en-US" baseline="0" dirty="0">
                <a:latin typeface="Arial" panose="020B0604020202020204" pitchFamily="34" charset="0"/>
                <a:ea typeface="MS PGothic"/>
                <a:cs typeface="Arial" panose="020B0604020202020204" pitchFamily="34" charset="0"/>
              </a:rPr>
              <a:t>meetings</a:t>
            </a:r>
            <a:r>
              <a:rPr lang="en-US" dirty="0">
                <a:latin typeface="Arial" panose="020B0604020202020204" pitchFamily="34" charset="0"/>
                <a:ea typeface="MS PGothic"/>
                <a:cs typeface="Arial" panose="020B0604020202020204" pitchFamily="34" charset="0"/>
              </a:rPr>
              <a:t>/Technical</a:t>
            </a:r>
            <a:r>
              <a:rPr lang="en-US" baseline="0" dirty="0">
                <a:latin typeface="Arial" panose="020B0604020202020204" pitchFamily="34" charset="0"/>
                <a:ea typeface="MS PGothic"/>
                <a:cs typeface="Arial" panose="020B0604020202020204" pitchFamily="34" charset="0"/>
              </a:rPr>
              <a:t> forums</a:t>
            </a:r>
            <a:r>
              <a:rPr lang="en-US" dirty="0">
                <a:latin typeface="Arial" panose="020B0604020202020204" pitchFamily="34" charset="0"/>
                <a:ea typeface="MS PGothic"/>
                <a:cs typeface="Arial" panose="020B0604020202020204" pitchFamily="34" charset="0"/>
              </a:rPr>
              <a:t>/Seminars/Bilateral</a:t>
            </a:r>
            <a:r>
              <a:rPr lang="en-US" baseline="0" dirty="0">
                <a:latin typeface="Arial" panose="020B0604020202020204" pitchFamily="34" charset="0"/>
                <a:ea typeface="MS PGothic"/>
                <a:cs typeface="Arial" panose="020B0604020202020204" pitchFamily="34" charset="0"/>
              </a:rPr>
              <a:t> meetings</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Meetings </a:t>
            </a:r>
            <a:r>
              <a:rPr lang="en-US" baseline="0" dirty="0">
                <a:latin typeface="Arial" panose="020B0604020202020204" pitchFamily="34" charset="0"/>
                <a:ea typeface="MS PGothic"/>
                <a:cs typeface="Arial" panose="020B0604020202020204" pitchFamily="34" charset="0"/>
              </a:rPr>
              <a:t>with </a:t>
            </a:r>
            <a:r>
              <a:rPr lang="en-US" dirty="0">
                <a:latin typeface="Arial" panose="020B0604020202020204" pitchFamily="34" charset="0"/>
                <a:ea typeface="MS PGothic"/>
                <a:cs typeface="Arial" panose="020B0604020202020204" pitchFamily="34" charset="0"/>
              </a:rPr>
              <a:t>donors</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Calls for proposals</a:t>
            </a:r>
            <a:endParaRPr lang="en-US" baseline="0" dirty="0">
              <a:latin typeface="Arial" panose="020B0604020202020204" pitchFamily="34" charset="0"/>
              <a:ea typeface="MS PGothic"/>
              <a:cs typeface="Arial" panose="020B0604020202020204" pitchFamily="34" charset="0"/>
            </a:endParaRPr>
          </a:p>
          <a:p>
            <a:pPr marL="171450" indent="-171450">
              <a:spcBef>
                <a:spcPts val="700"/>
              </a:spcBef>
              <a:spcAft>
                <a:spcPts val="0"/>
              </a:spcAft>
              <a:buFont typeface="Arial"/>
              <a:buChar char="•"/>
            </a:pPr>
            <a:r>
              <a:rPr lang="en-US" baseline="0" dirty="0">
                <a:latin typeface="Arial" panose="020B0604020202020204" pitchFamily="34" charset="0"/>
                <a:ea typeface="MS PGothic"/>
                <a:cs typeface="Arial" panose="020B0604020202020204" pitchFamily="34" charset="0"/>
              </a:rPr>
              <a:t>Demonstrate </a:t>
            </a:r>
            <a:r>
              <a:rPr lang="en-US" dirty="0">
                <a:latin typeface="Arial" panose="020B0604020202020204" pitchFamily="34" charset="0"/>
                <a:ea typeface="MS PGothic"/>
                <a:cs typeface="Arial" panose="020B0604020202020204" pitchFamily="34" charset="0"/>
              </a:rPr>
              <a:t>results</a:t>
            </a:r>
          </a:p>
          <a:p>
            <a:pPr marL="171450" indent="-171450">
              <a:spcBef>
                <a:spcPts val="700"/>
              </a:spcBef>
              <a:spcAft>
                <a:spcPts val="0"/>
              </a:spcAft>
              <a:buFont typeface="Arial"/>
              <a:buChar char="•"/>
            </a:pPr>
            <a:r>
              <a:rPr lang="en-US" dirty="0">
                <a:latin typeface="Arial" panose="020B0604020202020204" pitchFamily="34" charset="0"/>
                <a:cs typeface="Arial" panose="020B0604020202020204" pitchFamily="34" charset="0"/>
              </a:rPr>
              <a:t>Special Events</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46</a:t>
            </a:fld>
            <a:endParaRPr lang="en-US"/>
          </a:p>
        </p:txBody>
      </p:sp>
    </p:spTree>
    <p:extLst>
      <p:ext uri="{BB962C8B-B14F-4D97-AF65-F5344CB8AC3E}">
        <p14:creationId xmlns:p14="http://schemas.microsoft.com/office/powerpoint/2010/main" val="4212501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All </a:t>
            </a:r>
            <a:r>
              <a:rPr lang="en-US" baseline="0" dirty="0">
                <a:latin typeface="Arial" panose="020B0604020202020204" pitchFamily="34" charset="0"/>
                <a:ea typeface="MS PGothic"/>
                <a:cs typeface="Arial" panose="020B0604020202020204" pitchFamily="34" charset="0"/>
              </a:rPr>
              <a:t>staff meetings</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Sector </a:t>
            </a:r>
            <a:r>
              <a:rPr lang="en-US" baseline="0" dirty="0">
                <a:latin typeface="Arial" panose="020B0604020202020204" pitchFamily="34" charset="0"/>
                <a:ea typeface="MS PGothic"/>
                <a:cs typeface="Arial" panose="020B0604020202020204" pitchFamily="34" charset="0"/>
              </a:rPr>
              <a:t>meetings</a:t>
            </a:r>
            <a:r>
              <a:rPr lang="en-US" dirty="0">
                <a:latin typeface="Arial" panose="020B0604020202020204" pitchFamily="34" charset="0"/>
                <a:ea typeface="MS PGothic"/>
                <a:cs typeface="Arial" panose="020B0604020202020204" pitchFamily="34" charset="0"/>
              </a:rPr>
              <a:t>/Coordination</a:t>
            </a:r>
            <a:r>
              <a:rPr lang="en-US" baseline="0" dirty="0">
                <a:latin typeface="Arial" panose="020B0604020202020204" pitchFamily="34" charset="0"/>
                <a:ea typeface="MS PGothic"/>
                <a:cs typeface="Arial" panose="020B0604020202020204" pitchFamily="34" charset="0"/>
              </a:rPr>
              <a:t> meetings</a:t>
            </a:r>
            <a:r>
              <a:rPr lang="en-US" dirty="0">
                <a:latin typeface="Arial" panose="020B0604020202020204" pitchFamily="34" charset="0"/>
                <a:ea typeface="MS PGothic"/>
                <a:cs typeface="Arial" panose="020B0604020202020204" pitchFamily="34" charset="0"/>
              </a:rPr>
              <a:t>/Working</a:t>
            </a:r>
            <a:r>
              <a:rPr lang="en-US" baseline="0" dirty="0">
                <a:latin typeface="Arial" panose="020B0604020202020204" pitchFamily="34" charset="0"/>
                <a:ea typeface="MS PGothic"/>
                <a:cs typeface="Arial" panose="020B0604020202020204" pitchFamily="34" charset="0"/>
              </a:rPr>
              <a:t> group</a:t>
            </a:r>
            <a:r>
              <a:rPr lang="en-US" dirty="0">
                <a:latin typeface="Arial" panose="020B0604020202020204" pitchFamily="34" charset="0"/>
                <a:ea typeface="MS PGothic"/>
                <a:cs typeface="Arial" panose="020B0604020202020204" pitchFamily="34" charset="0"/>
              </a:rPr>
              <a:t> </a:t>
            </a:r>
            <a:r>
              <a:rPr lang="en-US" baseline="0" dirty="0">
                <a:latin typeface="Arial" panose="020B0604020202020204" pitchFamily="34" charset="0"/>
                <a:ea typeface="MS PGothic"/>
                <a:cs typeface="Arial" panose="020B0604020202020204" pitchFamily="34" charset="0"/>
              </a:rPr>
              <a:t>meetings</a:t>
            </a:r>
            <a:r>
              <a:rPr lang="en-US" dirty="0">
                <a:latin typeface="Arial" panose="020B0604020202020204" pitchFamily="34" charset="0"/>
                <a:ea typeface="MS PGothic"/>
                <a:cs typeface="Arial" panose="020B0604020202020204" pitchFamily="34" charset="0"/>
              </a:rPr>
              <a:t>/Technical</a:t>
            </a:r>
            <a:r>
              <a:rPr lang="en-US" baseline="0" dirty="0">
                <a:latin typeface="Arial" panose="020B0604020202020204" pitchFamily="34" charset="0"/>
                <a:ea typeface="MS PGothic"/>
                <a:cs typeface="Arial" panose="020B0604020202020204" pitchFamily="34" charset="0"/>
              </a:rPr>
              <a:t> forums</a:t>
            </a:r>
            <a:r>
              <a:rPr lang="en-US" dirty="0">
                <a:latin typeface="Arial" panose="020B0604020202020204" pitchFamily="34" charset="0"/>
                <a:ea typeface="MS PGothic"/>
                <a:cs typeface="Arial" panose="020B0604020202020204" pitchFamily="34" charset="0"/>
              </a:rPr>
              <a:t>/Seminars/Bilateral</a:t>
            </a:r>
            <a:r>
              <a:rPr lang="en-US" baseline="0" dirty="0">
                <a:latin typeface="Arial" panose="020B0604020202020204" pitchFamily="34" charset="0"/>
                <a:ea typeface="MS PGothic"/>
                <a:cs typeface="Arial" panose="020B0604020202020204" pitchFamily="34" charset="0"/>
              </a:rPr>
              <a:t> meetings</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Meetings </a:t>
            </a:r>
            <a:r>
              <a:rPr lang="en-US" baseline="0" dirty="0">
                <a:latin typeface="Arial" panose="020B0604020202020204" pitchFamily="34" charset="0"/>
                <a:ea typeface="MS PGothic"/>
                <a:cs typeface="Arial" panose="020B0604020202020204" pitchFamily="34" charset="0"/>
              </a:rPr>
              <a:t>with </a:t>
            </a:r>
            <a:r>
              <a:rPr lang="en-US" dirty="0">
                <a:latin typeface="Arial" panose="020B0604020202020204" pitchFamily="34" charset="0"/>
                <a:ea typeface="MS PGothic"/>
                <a:cs typeface="Arial" panose="020B0604020202020204" pitchFamily="34" charset="0"/>
              </a:rPr>
              <a:t>donors</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Calls for proposals</a:t>
            </a:r>
            <a:endParaRPr lang="en-US" baseline="0" dirty="0">
              <a:latin typeface="Arial" panose="020B0604020202020204" pitchFamily="34" charset="0"/>
              <a:ea typeface="MS PGothic"/>
              <a:cs typeface="Arial" panose="020B0604020202020204" pitchFamily="34" charset="0"/>
            </a:endParaRPr>
          </a:p>
          <a:p>
            <a:pPr marL="171450" indent="-171450">
              <a:spcBef>
                <a:spcPts val="700"/>
              </a:spcBef>
              <a:spcAft>
                <a:spcPts val="0"/>
              </a:spcAft>
              <a:buFont typeface="Arial"/>
              <a:buChar char="•"/>
            </a:pPr>
            <a:r>
              <a:rPr lang="en-US" baseline="0" dirty="0">
                <a:latin typeface="Arial" panose="020B0604020202020204" pitchFamily="34" charset="0"/>
                <a:ea typeface="MS PGothic"/>
                <a:cs typeface="Arial" panose="020B0604020202020204" pitchFamily="34" charset="0"/>
              </a:rPr>
              <a:t>Demonstrate </a:t>
            </a:r>
            <a:r>
              <a:rPr lang="en-US" dirty="0">
                <a:latin typeface="Arial" panose="020B0604020202020204" pitchFamily="34" charset="0"/>
                <a:ea typeface="MS PGothic"/>
                <a:cs typeface="Arial" panose="020B0604020202020204" pitchFamily="34" charset="0"/>
              </a:rPr>
              <a:t>results</a:t>
            </a:r>
          </a:p>
          <a:p>
            <a:pPr marL="171450" indent="-171450">
              <a:spcBef>
                <a:spcPts val="700"/>
              </a:spcBef>
              <a:spcAft>
                <a:spcPts val="0"/>
              </a:spcAft>
              <a:buFont typeface="Arial"/>
              <a:buChar char="•"/>
            </a:pPr>
            <a:r>
              <a:rPr lang="en-US" dirty="0">
                <a:latin typeface="Arial" panose="020B0604020202020204" pitchFamily="34" charset="0"/>
                <a:cs typeface="Arial" panose="020B0604020202020204" pitchFamily="34" charset="0"/>
              </a:rPr>
              <a:t>Special Events</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47</a:t>
            </a:fld>
            <a:endParaRPr lang="en-US"/>
          </a:p>
        </p:txBody>
      </p:sp>
    </p:spTree>
    <p:extLst>
      <p:ext uri="{BB962C8B-B14F-4D97-AF65-F5344CB8AC3E}">
        <p14:creationId xmlns:p14="http://schemas.microsoft.com/office/powerpoint/2010/main" val="29292221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Incorporate IYCF messaging in other sectoral activities</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Prioritize pregnant women and caregivers with children &lt;2 years in access for services across sectors</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Include sectoral staff in IYCF trainings and vice versa</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Targeted food programs for vulnerable groups, including PLW, &lt;2 years</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Integrate maternal nutrition and breastfeeding promotion in ANC/PNC</a:t>
            </a:r>
          </a:p>
          <a:p>
            <a:pPr marL="171450" indent="-171450">
              <a:spcBef>
                <a:spcPts val="700"/>
              </a:spcBef>
              <a:spcAft>
                <a:spcPts val="0"/>
              </a:spcAft>
              <a:buFont typeface="Arial"/>
              <a:buChar char="•"/>
            </a:pPr>
            <a:r>
              <a:rPr lang="en-US" dirty="0">
                <a:latin typeface="Arial" panose="020B0604020202020204" pitchFamily="34" charset="0"/>
                <a:cs typeface="Arial" panose="020B0604020202020204" pitchFamily="34" charset="0"/>
              </a:rPr>
              <a:t>Others? What are some ways you can think of?</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48</a:t>
            </a:fld>
            <a:endParaRPr lang="en-US"/>
          </a:p>
        </p:txBody>
      </p:sp>
    </p:spTree>
    <p:extLst>
      <p:ext uri="{BB962C8B-B14F-4D97-AF65-F5344CB8AC3E}">
        <p14:creationId xmlns:p14="http://schemas.microsoft.com/office/powerpoint/2010/main" val="241434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Quarterly reviews</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Annual reviews</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Assessments, surveys</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Case studies, sharing lessons learned</a:t>
            </a:r>
          </a:p>
          <a:p>
            <a:pPr marL="171450" indent="-171450">
              <a:spcBef>
                <a:spcPts val="700"/>
              </a:spcBef>
              <a:spcAft>
                <a:spcPts val="0"/>
              </a:spcAft>
              <a:buFont typeface="Arial"/>
              <a:buChar char="•"/>
            </a:pPr>
            <a:r>
              <a:rPr lang="en-US" dirty="0">
                <a:latin typeface="Arial" panose="020B0604020202020204" pitchFamily="34" charset="0"/>
                <a:ea typeface="MS PGothic"/>
                <a:cs typeface="Arial" panose="020B0604020202020204" pitchFamily="34" charset="0"/>
              </a:rPr>
              <a:t>Cross-sectoral learning</a:t>
            </a:r>
          </a:p>
          <a:p>
            <a:pPr marL="171450" indent="-171450">
              <a:spcBef>
                <a:spcPts val="700"/>
              </a:spcBef>
              <a:spcAft>
                <a:spcPts val="0"/>
              </a:spcAft>
              <a:buFont typeface="Arial"/>
              <a:buChar char="•"/>
            </a:pPr>
            <a:endParaRPr lang="en-US"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49</a:t>
            </a:fld>
            <a:endParaRPr lang="en-US"/>
          </a:p>
        </p:txBody>
      </p:sp>
    </p:spTree>
    <p:extLst>
      <p:ext uri="{BB962C8B-B14F-4D97-AF65-F5344CB8AC3E}">
        <p14:creationId xmlns:p14="http://schemas.microsoft.com/office/powerpoint/2010/main" val="3719116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latin typeface="Arial" panose="020B0604020202020204" pitchFamily="34" charset="0"/>
                <a:cs typeface="Arial" panose="020B0604020202020204" pitchFamily="34" charset="0"/>
              </a:rPr>
              <a:t>SAY:</a:t>
            </a:r>
          </a:p>
          <a:p>
            <a:r>
              <a:rPr lang="en-GB" b="0" baseline="0" dirty="0">
                <a:latin typeface="Arial" panose="020B0604020202020204" pitchFamily="34" charset="0"/>
                <a:cs typeface="Arial" panose="020B0604020202020204" pitchFamily="34" charset="0"/>
              </a:rPr>
              <a:t>Let us go over each objectives to see that if you are fully satisfied in having achieved todays objectives.</a:t>
            </a:r>
          </a:p>
          <a:p>
            <a:r>
              <a:rPr lang="en-GB" b="1" dirty="0">
                <a:latin typeface="Arial" panose="020B0604020202020204" pitchFamily="34" charset="0"/>
                <a:cs typeface="Arial" panose="020B0604020202020204" pitchFamily="34" charset="0"/>
              </a:rPr>
              <a:t>DO:</a:t>
            </a:r>
          </a:p>
          <a:p>
            <a:r>
              <a:rPr lang="en-GB" b="0" dirty="0">
                <a:latin typeface="Arial" panose="020B0604020202020204" pitchFamily="34" charset="0"/>
                <a:cs typeface="Arial" panose="020B0604020202020204" pitchFamily="34" charset="0"/>
              </a:rPr>
              <a:t>Go</a:t>
            </a:r>
            <a:r>
              <a:rPr lang="en-GB" b="0" baseline="0" dirty="0">
                <a:latin typeface="Arial" panose="020B0604020202020204" pitchFamily="34" charset="0"/>
                <a:cs typeface="Arial" panose="020B0604020202020204" pitchFamily="34" charset="0"/>
              </a:rPr>
              <a:t> over the session objectives and ask participants if they think these objectives have been reached.</a:t>
            </a:r>
          </a:p>
          <a:p>
            <a:r>
              <a:rPr lang="en-GB" b="0" baseline="0" dirty="0">
                <a:latin typeface="Arial" panose="020B0604020202020204" pitchFamily="34" charset="0"/>
                <a:cs typeface="Arial" panose="020B0604020202020204" pitchFamily="34" charset="0"/>
              </a:rPr>
              <a:t>SAY:</a:t>
            </a:r>
          </a:p>
          <a:p>
            <a:r>
              <a:rPr lang="en-GB" b="0" baseline="0" dirty="0">
                <a:latin typeface="Arial" panose="020B0604020202020204" pitchFamily="34" charset="0"/>
                <a:cs typeface="Arial" panose="020B0604020202020204" pitchFamily="34" charset="0"/>
              </a:rPr>
              <a:t>What are the </a:t>
            </a:r>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key things you have taken from this training and in what ways will they be useful?</a:t>
            </a:r>
            <a:r>
              <a:rPr lang="en-US" dirty="0">
                <a:effectLst/>
                <a:latin typeface="Arial" panose="020B0604020202020204" pitchFamily="34" charset="0"/>
                <a:cs typeface="Arial" panose="020B0604020202020204" pitchFamily="34" charset="0"/>
              </a:rPr>
              <a:t> </a:t>
            </a:r>
            <a:endParaRPr lang="en-GB" b="0" baseline="0" dirty="0">
              <a:latin typeface="Arial" panose="020B0604020202020204" pitchFamily="34" charset="0"/>
              <a:cs typeface="Arial" panose="020B0604020202020204" pitchFamily="34" charset="0"/>
            </a:endParaRPr>
          </a:p>
          <a:p>
            <a:endParaRPr lang="en-GB" b="0" baseline="0" dirty="0">
              <a:latin typeface="Arial" panose="020B0604020202020204" pitchFamily="34" charset="0"/>
              <a:cs typeface="Arial" panose="020B0604020202020204" pitchFamily="34" charset="0"/>
            </a:endParaRPr>
          </a:p>
          <a:p>
            <a:endParaRPr lang="en-GB"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50</a:t>
            </a:fld>
            <a:endParaRPr lang="en-US"/>
          </a:p>
        </p:txBody>
      </p:sp>
    </p:spTree>
    <p:extLst>
      <p:ext uri="{BB962C8B-B14F-4D97-AF65-F5344CB8AC3E}">
        <p14:creationId xmlns:p14="http://schemas.microsoft.com/office/powerpoint/2010/main" val="2841249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baseline="0" dirty="0">
                <a:latin typeface="Arial" panose="020B0604020202020204" pitchFamily="34" charset="0"/>
                <a:cs typeface="Arial" panose="020B0604020202020204" pitchFamily="34" charset="0"/>
              </a:rPr>
              <a:t>SAY:</a:t>
            </a:r>
          </a:p>
          <a:p>
            <a:pPr algn="just"/>
            <a:r>
              <a:rPr lang="en-GB" baseline="0" dirty="0">
                <a:latin typeface="Arial" panose="020B0604020202020204" pitchFamily="34" charset="0"/>
                <a:cs typeface="Arial" panose="020B0604020202020204" pitchFamily="34" charset="0"/>
              </a:rPr>
              <a:t>Why are children under 2 most vulnerable to malnutrition? Because first year of life is a period of rapid growth. Body demands are the highest in the first two years of life. </a:t>
            </a:r>
          </a:p>
          <a:p>
            <a:pPr algn="just"/>
            <a:endParaRPr lang="en-GB" baseline="0"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Source: Rae Galloway, 2006. IYCF, New directions and program strategies</a:t>
            </a:r>
          </a:p>
          <a:p>
            <a:pPr algn="just"/>
            <a:endParaRPr lang="en-GB"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6</a:t>
            </a:fld>
            <a:endParaRPr lang="en-US"/>
          </a:p>
        </p:txBody>
      </p:sp>
    </p:spTree>
    <p:extLst>
      <p:ext uri="{BB962C8B-B14F-4D97-AF65-F5344CB8AC3E}">
        <p14:creationId xmlns:p14="http://schemas.microsoft.com/office/powerpoint/2010/main" val="1906010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latin typeface="Arial" panose="020B0604020202020204" pitchFamily="34" charset="0"/>
                <a:cs typeface="Arial" panose="020B0604020202020204" pitchFamily="34" charset="0"/>
              </a:rPr>
              <a:t>SAY:</a:t>
            </a:r>
          </a:p>
          <a:p>
            <a:pPr algn="just"/>
            <a:r>
              <a:rPr lang="en-GB" dirty="0">
                <a:latin typeface="Arial" panose="020B0604020202020204" pitchFamily="34" charset="0"/>
                <a:cs typeface="Arial" panose="020B0604020202020204" pitchFamily="34" charset="0"/>
              </a:rPr>
              <a:t>And</a:t>
            </a:r>
            <a:r>
              <a:rPr lang="en-GB" baseline="0" dirty="0">
                <a:latin typeface="Arial" panose="020B0604020202020204" pitchFamily="34" charset="0"/>
                <a:cs typeface="Arial" panose="020B0604020202020204" pitchFamily="34" charset="0"/>
              </a:rPr>
              <a:t> if those high demands, are not met, then the body does not grow as well as it should and leads to malnutrition.</a:t>
            </a:r>
          </a:p>
          <a:p>
            <a:pPr algn="just"/>
            <a:r>
              <a:rPr lang="en-GB" b="1" dirty="0">
                <a:latin typeface="Arial" panose="020B0604020202020204" pitchFamily="34" charset="0"/>
                <a:cs typeface="Arial" panose="020B0604020202020204" pitchFamily="34" charset="0"/>
              </a:rPr>
              <a:t>SAY:</a:t>
            </a:r>
          </a:p>
          <a:p>
            <a:pPr algn="just"/>
            <a:r>
              <a:rPr lang="en-GB" dirty="0">
                <a:latin typeface="Arial" panose="020B0604020202020204" pitchFamily="34" charset="0"/>
                <a:cs typeface="Arial" panose="020B0604020202020204" pitchFamily="34" charset="0"/>
              </a:rPr>
              <a:t>This graph represents a collective of body measurements</a:t>
            </a:r>
            <a:r>
              <a:rPr lang="en-GB" baseline="0" dirty="0">
                <a:latin typeface="Arial" panose="020B0604020202020204" pitchFamily="34" charset="0"/>
                <a:cs typeface="Arial" panose="020B0604020202020204" pitchFamily="34" charset="0"/>
              </a:rPr>
              <a:t> of</a:t>
            </a:r>
            <a:r>
              <a:rPr lang="en-GB" dirty="0">
                <a:latin typeface="Arial" panose="020B0604020202020204" pitchFamily="34" charset="0"/>
                <a:cs typeface="Arial" panose="020B0604020202020204" pitchFamily="34" charset="0"/>
              </a:rPr>
              <a:t> children under</a:t>
            </a:r>
            <a:r>
              <a:rPr lang="en-GB" baseline="0" dirty="0">
                <a:latin typeface="Arial" panose="020B0604020202020204" pitchFamily="34" charset="0"/>
                <a:cs typeface="Arial" panose="020B0604020202020204" pitchFamily="34" charset="0"/>
              </a:rPr>
              <a:t> 5 years </a:t>
            </a:r>
            <a:r>
              <a:rPr lang="en-GB" dirty="0">
                <a:latin typeface="Arial" panose="020B0604020202020204" pitchFamily="34" charset="0"/>
                <a:cs typeface="Arial" panose="020B0604020202020204" pitchFamily="34" charset="0"/>
              </a:rPr>
              <a:t>taken from 39 studies around</a:t>
            </a:r>
            <a:r>
              <a:rPr lang="en-GB" baseline="0" dirty="0">
                <a:latin typeface="Arial" panose="020B0604020202020204" pitchFamily="34" charset="0"/>
                <a:cs typeface="Arial" panose="020B0604020202020204" pitchFamily="34" charset="0"/>
              </a:rPr>
              <a:t> the world. </a:t>
            </a:r>
          </a:p>
          <a:p>
            <a:pPr algn="just"/>
            <a:r>
              <a:rPr lang="en-GB" b="1" baseline="0" dirty="0">
                <a:latin typeface="Arial" panose="020B0604020202020204" pitchFamily="34" charset="0"/>
                <a:cs typeface="Arial" panose="020B0604020202020204" pitchFamily="34" charset="0"/>
              </a:rPr>
              <a:t>DO: </a:t>
            </a:r>
          </a:p>
          <a:p>
            <a:pPr algn="just"/>
            <a:r>
              <a:rPr lang="en-GB" baseline="0" dirty="0">
                <a:latin typeface="Arial" panose="020B0604020202020204" pitchFamily="34" charset="0"/>
                <a:cs typeface="Arial" panose="020B0604020202020204" pitchFamily="34" charset="0"/>
              </a:rPr>
              <a:t>Now, keep clicking to show the different important aspects one by one.</a:t>
            </a:r>
          </a:p>
          <a:p>
            <a:pPr algn="just"/>
            <a:r>
              <a:rPr lang="en-GB" b="1" dirty="0">
                <a:latin typeface="Arial" panose="020B0604020202020204" pitchFamily="34" charset="0"/>
                <a:cs typeface="Arial" panose="020B0604020202020204" pitchFamily="34" charset="0"/>
              </a:rPr>
              <a:t>SAY:</a:t>
            </a:r>
          </a:p>
          <a:p>
            <a:pPr algn="just"/>
            <a:r>
              <a:rPr lang="en-GB" baseline="0" dirty="0">
                <a:latin typeface="Arial" panose="020B0604020202020204" pitchFamily="34" charset="0"/>
                <a:cs typeface="Arial" panose="020B0604020202020204" pitchFamily="34" charset="0"/>
              </a:rPr>
              <a:t>We see that average weights start to decline at about 3 months of age and decline rapidly until about 12 months (mouse click), with a markedly slower decline until about 18-19 months and a catch-up pattern after that (mouse click). Growth faltering in weight for length/height is restricted to the first 15 months of life followed by rapid improvement. For length for age, growth faltering starts immediately after birth, lasting well into the third year. </a:t>
            </a:r>
          </a:p>
          <a:p>
            <a:pPr algn="just"/>
            <a:endParaRPr lang="en-GB" baseline="0" dirty="0">
              <a:latin typeface="Arial" panose="020B0604020202020204" pitchFamily="34" charset="0"/>
              <a:cs typeface="Arial" panose="020B0604020202020204" pitchFamily="34" charset="0"/>
            </a:endParaRPr>
          </a:p>
          <a:p>
            <a:pPr algn="just"/>
            <a:r>
              <a:rPr lang="en-GB" baseline="0" dirty="0">
                <a:latin typeface="Arial" panose="020B0604020202020204" pitchFamily="34" charset="0"/>
                <a:cs typeface="Arial" panose="020B0604020202020204" pitchFamily="34" charset="0"/>
              </a:rPr>
              <a:t>Source: WHO, 2010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7</a:t>
            </a:fld>
            <a:endParaRPr lang="en-US"/>
          </a:p>
        </p:txBody>
      </p:sp>
    </p:spTree>
    <p:extLst>
      <p:ext uri="{BB962C8B-B14F-4D97-AF65-F5344CB8AC3E}">
        <p14:creationId xmlns:p14="http://schemas.microsoft.com/office/powerpoint/2010/main" val="2932035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sz="1200" b="1" kern="1200" dirty="0">
                <a:solidFill>
                  <a:schemeClr val="tx1"/>
                </a:solidFill>
                <a:latin typeface="Arial" panose="020B0604020202020204" pitchFamily="34" charset="0"/>
                <a:ea typeface="ＭＳ Ｐゴシック"/>
                <a:cs typeface="Arial" panose="020B0604020202020204" pitchFamily="34" charset="0"/>
              </a:rPr>
              <a:t>SAY:</a:t>
            </a:r>
          </a:p>
          <a:p>
            <a:pPr>
              <a:spcBef>
                <a:spcPts val="0"/>
              </a:spcBef>
              <a:spcAft>
                <a:spcPts val="0"/>
              </a:spcAft>
              <a:defRPr/>
            </a:pPr>
            <a:r>
              <a:rPr lang="en-US" dirty="0">
                <a:latin typeface="Arial" panose="020B0604020202020204" pitchFamily="34" charset="0"/>
                <a:ea typeface="MS PGothic"/>
                <a:cs typeface="Arial" panose="020B0604020202020204" pitchFamily="34" charset="0"/>
              </a:rPr>
              <a:t>Optimizing growth in first 1,000 days—from conception to a child’s 2nd birthday—helps to prevent illness and premature death and is associated with better performance in school later in childhood.</a:t>
            </a:r>
            <a:endParaRPr lang="en-GB" dirty="0">
              <a:latin typeface="Arial" panose="020B0604020202020204" pitchFamily="34" charset="0"/>
              <a:ea typeface="MS PGothic"/>
              <a:cs typeface="Arial" panose="020B0604020202020204" pitchFamily="34" charset="0"/>
            </a:endParaRPr>
          </a:p>
          <a:p>
            <a:pPr>
              <a:spcBef>
                <a:spcPts val="0"/>
              </a:spcBef>
              <a:spcAft>
                <a:spcPts val="0"/>
              </a:spcAft>
              <a:defRPr/>
            </a:pPr>
            <a:endParaRPr lang="en-US" dirty="0">
              <a:latin typeface="Arial" panose="020B0604020202020204" pitchFamily="34" charset="0"/>
              <a:ea typeface="MS PGothic"/>
              <a:cs typeface="Arial" panose="020B0604020202020204" pitchFamily="34" charset="0"/>
            </a:endParaRPr>
          </a:p>
          <a:p>
            <a:pPr>
              <a:spcBef>
                <a:spcPts val="700"/>
              </a:spcBef>
              <a:spcAft>
                <a:spcPts val="0"/>
              </a:spcAft>
              <a:defRPr/>
            </a:pPr>
            <a:r>
              <a:rPr lang="en-US" dirty="0">
                <a:latin typeface="Arial" panose="020B0604020202020204" pitchFamily="34" charset="0"/>
                <a:ea typeface="MS PGothic"/>
                <a:cs typeface="Arial" panose="020B0604020202020204" pitchFamily="34" charset="0"/>
              </a:rPr>
              <a:t>Poor nutrition during the first 1,000 days makes a child more susceptible to developing obesity, diabetes, and other noncommunicable disease later in life. Inadequate nutrition and growth during a child’s is associated with lower future economic productivity.</a:t>
            </a:r>
          </a:p>
          <a:p>
            <a:pPr>
              <a:spcBef>
                <a:spcPts val="0"/>
              </a:spcBef>
              <a:spcAft>
                <a:spcPts val="0"/>
              </a:spcAft>
              <a:defRPr/>
            </a:pPr>
            <a:endParaRPr lang="en-GB" b="1" dirty="0">
              <a:latin typeface="Arial" panose="020B0604020202020204" pitchFamily="34" charset="0"/>
              <a:ea typeface="ＭＳ Ｐゴシック"/>
              <a:cs typeface="Arial" panose="020B0604020202020204" pitchFamily="34" charset="0"/>
            </a:endParaRPr>
          </a:p>
          <a:p>
            <a:pPr eaLnBrk="1" fontAlgn="auto" hangingPunct="1">
              <a:spcBef>
                <a:spcPts val="0"/>
              </a:spcBef>
              <a:spcAft>
                <a:spcPts val="0"/>
              </a:spcAft>
              <a:defRPr/>
            </a:pPr>
            <a:r>
              <a:rPr lang="en-GB" sz="1200" kern="1200" dirty="0">
                <a:solidFill>
                  <a:schemeClr val="tx1"/>
                </a:solidFill>
                <a:latin typeface="Arial" panose="020B0604020202020204" pitchFamily="34" charset="0"/>
                <a:ea typeface="ＭＳ Ｐゴシック"/>
                <a:cs typeface="Arial" panose="020B0604020202020204" pitchFamily="34" charset="0"/>
              </a:rPr>
              <a:t>For</a:t>
            </a:r>
            <a:r>
              <a:rPr lang="en-GB" sz="1200" kern="1200" baseline="0" dirty="0">
                <a:solidFill>
                  <a:schemeClr val="tx1"/>
                </a:solidFill>
                <a:latin typeface="Arial" panose="020B0604020202020204" pitchFamily="34" charset="0"/>
                <a:ea typeface="ＭＳ Ｐゴシック"/>
                <a:cs typeface="Arial" panose="020B0604020202020204" pitchFamily="34" charset="0"/>
              </a:rPr>
              <a:t> infants who already have inadequate growth, rapid catch-up weight gain in the first two years is important for preventing long-term under nutrition and achieving decreases in illness and death.</a:t>
            </a:r>
          </a:p>
          <a:p>
            <a:pPr eaLnBrk="1" fontAlgn="auto" hangingPunct="1">
              <a:spcBef>
                <a:spcPts val="0"/>
              </a:spcBef>
              <a:spcAft>
                <a:spcPts val="0"/>
              </a:spcAft>
              <a:defRPr/>
            </a:pPr>
            <a:r>
              <a:rPr lang="en-GB" sz="1200" kern="1200" baseline="0" dirty="0">
                <a:solidFill>
                  <a:schemeClr val="tx1"/>
                </a:solidFill>
                <a:latin typeface="Arial" panose="020B0604020202020204" pitchFamily="34" charset="0"/>
                <a:ea typeface="ＭＳ Ｐゴシック"/>
                <a:cs typeface="Arial" panose="020B0604020202020204" pitchFamily="34" charset="0"/>
              </a:rPr>
              <a:t>If a child does not get the opportunity to catch up before the age of two, rapid weight gain in later stages of childhood is not desirable as it significantly increases the risk of chronic diseases.</a:t>
            </a:r>
          </a:p>
          <a:p>
            <a:pPr eaLnBrk="1" fontAlgn="auto" hangingPunct="1">
              <a:spcBef>
                <a:spcPts val="0"/>
              </a:spcBef>
              <a:spcAft>
                <a:spcPts val="0"/>
              </a:spcAft>
              <a:defRPr/>
            </a:pPr>
            <a:r>
              <a:rPr lang="en-GB" sz="1200" kern="1200" dirty="0">
                <a:solidFill>
                  <a:schemeClr val="tx1"/>
                </a:solidFill>
                <a:latin typeface="Arial" panose="020B0604020202020204" pitchFamily="34" charset="0"/>
                <a:ea typeface="ＭＳ Ｐゴシック"/>
                <a:cs typeface="Arial" panose="020B0604020202020204" pitchFamily="34" charset="0"/>
              </a:rPr>
              <a:t>It has been shown that Body size at 2 years of age is clearly associated</a:t>
            </a:r>
            <a:r>
              <a:rPr lang="en-GB" sz="1200" kern="1200" baseline="0" dirty="0">
                <a:solidFill>
                  <a:schemeClr val="tx1"/>
                </a:solidFill>
                <a:latin typeface="Arial" panose="020B0604020202020204" pitchFamily="34" charset="0"/>
                <a:ea typeface="ＭＳ Ｐゴシック"/>
                <a:cs typeface="Arial" panose="020B0604020202020204" pitchFamily="34" charset="0"/>
              </a:rPr>
              <a:t> with future enhanced human capital. Improved complementary feeding interventions can go as far as having a significant effect on adult wages-up to 46% for male adults in one study.</a:t>
            </a:r>
          </a:p>
          <a:p>
            <a:pPr eaLnBrk="1" fontAlgn="auto" hangingPunct="1">
              <a:spcBef>
                <a:spcPts val="0"/>
              </a:spcBef>
              <a:spcAft>
                <a:spcPts val="0"/>
              </a:spcAft>
              <a:defRPr/>
            </a:pPr>
            <a:r>
              <a:rPr lang="en-GB" sz="1200" kern="1200" baseline="0" dirty="0">
                <a:solidFill>
                  <a:schemeClr val="tx1"/>
                </a:solidFill>
                <a:latin typeface="Arial" panose="020B0604020202020204" pitchFamily="34" charset="0"/>
                <a:ea typeface="ＭＳ Ｐゴシック"/>
                <a:cs typeface="Arial" panose="020B0604020202020204" pitchFamily="34" charset="0"/>
              </a:rPr>
              <a:t>Optimal feeding practices reduce healthcare costs because children get sick less often and for lesser duration. Lesser number of sick days mean lesser missed work days by the mothers and lesser workload for mothers.</a:t>
            </a:r>
            <a:endParaRPr lang="en-GB" sz="1200" kern="1200" dirty="0">
              <a:solidFill>
                <a:schemeClr val="tx1"/>
              </a:solidFill>
              <a:latin typeface="Arial" panose="020B0604020202020204" pitchFamily="34" charset="0"/>
              <a:ea typeface="ＭＳ Ｐゴシック"/>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8</a:t>
            </a:fld>
            <a:endParaRPr lang="en-US"/>
          </a:p>
        </p:txBody>
      </p:sp>
    </p:spTree>
    <p:extLst>
      <p:ext uri="{BB962C8B-B14F-4D97-AF65-F5344CB8AC3E}">
        <p14:creationId xmlns:p14="http://schemas.microsoft.com/office/powerpoint/2010/main" val="56265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ea typeface="MS PGothic" charset="0"/>
                <a:cs typeface="Arial" panose="020B0604020202020204" pitchFamily="34" charset="0"/>
              </a:rPr>
              <a:t>Need updated graph</a:t>
            </a:r>
          </a:p>
          <a:p>
            <a:endParaRPr lang="en-US" b="1" dirty="0">
              <a:latin typeface="Arial" panose="020B0604020202020204" pitchFamily="34" charset="0"/>
              <a:ea typeface="MS PGothic" charset="0"/>
              <a:cs typeface="Arial" panose="020B0604020202020204" pitchFamily="34" charset="0"/>
            </a:endParaRPr>
          </a:p>
          <a:p>
            <a:r>
              <a:rPr lang="en-US" b="1" dirty="0">
                <a:latin typeface="Arial" panose="020B0604020202020204" pitchFamily="34" charset="0"/>
                <a:ea typeface="MS PGothic" charset="0"/>
                <a:cs typeface="Arial" panose="020B0604020202020204" pitchFamily="34" charset="0"/>
              </a:rPr>
              <a:t>SAY:</a:t>
            </a:r>
          </a:p>
          <a:p>
            <a:pPr algn="just"/>
            <a:r>
              <a:rPr lang="en-US" dirty="0">
                <a:latin typeface="Arial" panose="020B0604020202020204" pitchFamily="34" charset="0"/>
                <a:ea typeface="MS PGothic" charset="0"/>
                <a:cs typeface="Arial" panose="020B0604020202020204" pitchFamily="34" charset="0"/>
              </a:rPr>
              <a:t>The major causes of under 5 mortality such as pneumonia, diarrhea, measles, and even neonatal complications are common preventable or treatable diseases. Malnutrition increases children’s vulnerability to these conditions. Malnutrition is the underlying cause of 54% of these diseases.</a:t>
            </a:r>
          </a:p>
          <a:p>
            <a:pPr marL="0" marR="0" indent="0" algn="just" defTabSz="914400" rtl="0" eaLnBrk="0" fontAlgn="base" latinLnBrk="0" hangingPunct="0">
              <a:lnSpc>
                <a:spcPct val="100000"/>
              </a:lnSpc>
              <a:spcBef>
                <a:spcPct val="30000"/>
              </a:spcBef>
              <a:spcAft>
                <a:spcPct val="0"/>
              </a:spcAft>
              <a:buClrTx/>
              <a:buSzTx/>
              <a:buFontTx/>
              <a:buNone/>
              <a:tabLst/>
              <a:defRPr/>
            </a:pP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9</a:t>
            </a:fld>
            <a:endParaRPr lang="en-US"/>
          </a:p>
        </p:txBody>
      </p:sp>
    </p:spTree>
    <p:extLst>
      <p:ext uri="{BB962C8B-B14F-4D97-AF65-F5344CB8AC3E}">
        <p14:creationId xmlns:p14="http://schemas.microsoft.com/office/powerpoint/2010/main" val="3505048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sz="1200" b="1" kern="1200" dirty="0">
                <a:solidFill>
                  <a:schemeClr val="tx1"/>
                </a:solidFill>
                <a:latin typeface="Arial" panose="020B0604020202020204" pitchFamily="34" charset="0"/>
                <a:ea typeface="ＭＳ Ｐゴシック" charset="0"/>
                <a:cs typeface="Arial" panose="020B0604020202020204" pitchFamily="34" charset="0"/>
              </a:rPr>
              <a:t>SAY:</a:t>
            </a:r>
          </a:p>
          <a:p>
            <a:pPr marL="0" indent="0" eaLnBrk="1" fontAlgn="auto" hangingPunct="1">
              <a:spcBef>
                <a:spcPts val="0"/>
              </a:spcBef>
              <a:spcAft>
                <a:spcPts val="0"/>
              </a:spcAft>
              <a:buFont typeface="Arial"/>
              <a:buNone/>
              <a:defRPr/>
            </a:pPr>
            <a:r>
              <a:rPr lang="en-GB" sz="1200" kern="1200" dirty="0">
                <a:solidFill>
                  <a:schemeClr val="tx1"/>
                </a:solidFill>
                <a:latin typeface="Arial" panose="020B0604020202020204" pitchFamily="34" charset="0"/>
                <a:ea typeface="ＭＳ Ｐゴシック" charset="0"/>
                <a:cs typeface="Arial" panose="020B0604020202020204" pitchFamily="34" charset="0"/>
              </a:rPr>
              <a:t>Here we can see that the risk of death among young children is even more when compared to children under five years. In this graph the percentage of deaths in admissions of children under 6 months is 17% as compared to 5% in children aged between 48 to 59 months.</a:t>
            </a:r>
          </a:p>
          <a:p>
            <a:pPr eaLnBrk="1" fontAlgn="auto" hangingPunct="1">
              <a:spcBef>
                <a:spcPts val="0"/>
              </a:spcBef>
              <a:spcAft>
                <a:spcPts val="0"/>
              </a:spcAft>
              <a:defRPr/>
            </a:pPr>
            <a:endParaRPr lang="en-GB" sz="1200" kern="1200" dirty="0">
              <a:solidFill>
                <a:schemeClr val="tx1"/>
              </a:solidFill>
              <a:latin typeface="Arial" panose="020B0604020202020204" pitchFamily="34" charset="0"/>
              <a:ea typeface="ＭＳ Ｐゴシック" charset="0"/>
              <a:cs typeface="Arial" panose="020B0604020202020204" pitchFamily="34" charset="0"/>
            </a:endParaRPr>
          </a:p>
          <a:p>
            <a:pPr eaLnBrk="1" fontAlgn="auto" hangingPunct="1">
              <a:spcBef>
                <a:spcPts val="0"/>
              </a:spcBef>
              <a:spcAft>
                <a:spcPts val="0"/>
              </a:spcAft>
              <a:defRPr/>
            </a:pPr>
            <a:endParaRPr lang="fr-FR" sz="1200" kern="1200" dirty="0">
              <a:solidFill>
                <a:schemeClr val="tx1"/>
              </a:solidFill>
              <a:latin typeface="Arial" panose="020B0604020202020204" pitchFamily="34" charset="0"/>
              <a:ea typeface="ＭＳ Ｐゴシック"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178D16-C2A7-194E-9EA8-EC2D6202875B}" type="slidenum">
              <a:rPr lang="en-US" smtClean="0"/>
              <a:t>10</a:t>
            </a:fld>
            <a:endParaRPr lang="en-US"/>
          </a:p>
        </p:txBody>
      </p:sp>
    </p:spTree>
    <p:extLst>
      <p:ext uri="{BB962C8B-B14F-4D97-AF65-F5344CB8AC3E}">
        <p14:creationId xmlns:p14="http://schemas.microsoft.com/office/powerpoint/2010/main" val="1493969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9033" y="270039"/>
            <a:ext cx="8746707" cy="2277042"/>
          </a:xfrm>
        </p:spPr>
        <p:txBody>
          <a:bodyPr tIns="0" bIns="0" anchor="b" anchorCtr="0">
            <a:noAutofit/>
          </a:bodyPr>
          <a:lstStyle>
            <a:lvl1pPr algn="ctr">
              <a:defRPr sz="4400" b="1">
                <a:solidFill>
                  <a:schemeClr val="tx2"/>
                </a:solidFill>
              </a:defRPr>
            </a:lvl1pPr>
          </a:lstStyle>
          <a:p>
            <a:r>
              <a:rPr lang="en-US" dirty="0"/>
              <a:t>Click to edit title</a:t>
            </a:r>
          </a:p>
        </p:txBody>
      </p:sp>
      <p:sp>
        <p:nvSpPr>
          <p:cNvPr id="3" name="Subtitle 2"/>
          <p:cNvSpPr>
            <a:spLocks noGrp="1"/>
          </p:cNvSpPr>
          <p:nvPr>
            <p:ph type="subTitle" idx="1" hasCustomPrompt="1"/>
          </p:nvPr>
        </p:nvSpPr>
        <p:spPr>
          <a:xfrm>
            <a:off x="209033" y="2659180"/>
            <a:ext cx="8746707" cy="1445895"/>
          </a:xfrm>
        </p:spPr>
        <p:txBody>
          <a:bodyPr tIns="0" bIns="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4" name="Date Placeholder 3"/>
          <p:cNvSpPr>
            <a:spLocks noGrp="1"/>
          </p:cNvSpPr>
          <p:nvPr>
            <p:ph type="dt" sz="half" idx="10"/>
          </p:nvPr>
        </p:nvSpPr>
        <p:spPr/>
        <p:txBody>
          <a:bodyPr/>
          <a:lstStyle/>
          <a:p>
            <a:fld id="{889F0735-0FB6-5244-AA66-D3CF522AE1B4}" type="datetime1">
              <a:rPr lang="en-US" smtClean="0"/>
              <a:t>2/7/2022</a:t>
            </a:fld>
            <a:endParaRPr lang="en-US" dirty="0"/>
          </a:p>
        </p:txBody>
      </p:sp>
      <p:sp>
        <p:nvSpPr>
          <p:cNvPr id="5" name="Footer Placeholder 4"/>
          <p:cNvSpPr>
            <a:spLocks noGrp="1"/>
          </p:cNvSpPr>
          <p:nvPr>
            <p:ph type="ftr" sz="quarter" idx="11"/>
          </p:nvPr>
        </p:nvSpPr>
        <p:spPr/>
        <p:txBody>
          <a:bodyPr/>
          <a:lstStyle/>
          <a:p>
            <a:r>
              <a:rPr lang="en-US"/>
              <a:t>IYCF Multi-sectoral Training</a:t>
            </a:r>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10087"/>
            <a:ext cx="9144000" cy="633413"/>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58" y="0"/>
            <a:ext cx="4545541" cy="4511037"/>
          </a:xfrm>
          <a:solidFill>
            <a:schemeClr val="bg1">
              <a:lumMod val="85000"/>
            </a:schemeClr>
          </a:solidFill>
        </p:spPr>
        <p:txBody>
          <a:bodyPr anchor="ctr" anchorCtr="0">
            <a:normAutofit/>
          </a:bodyPr>
          <a:lstStyle>
            <a:lvl1pPr marL="0" indent="0" algn="ctr">
              <a:buFontTx/>
              <a:buNone/>
              <a:defRPr sz="2000"/>
            </a:lvl1pPr>
          </a:lstStyle>
          <a:p>
            <a:r>
              <a:rPr lang="en-US" dirty="0"/>
              <a:t>Click icon to add image</a:t>
            </a:r>
          </a:p>
        </p:txBody>
      </p:sp>
      <p:sp>
        <p:nvSpPr>
          <p:cNvPr id="2" name="Title 1"/>
          <p:cNvSpPr>
            <a:spLocks noGrp="1"/>
          </p:cNvSpPr>
          <p:nvPr>
            <p:ph type="title" hasCustomPrompt="1"/>
          </p:nvPr>
        </p:nvSpPr>
        <p:spPr>
          <a:xfrm>
            <a:off x="209035" y="204348"/>
            <a:ext cx="4029662" cy="968351"/>
          </a:xfrm>
        </p:spPr>
        <p:txBody>
          <a:bodyPr anchor="ctr" anchorCtr="0"/>
          <a:lstStyle>
            <a:lvl1pPr>
              <a:defRPr/>
            </a:lvl1pPr>
          </a:lstStyle>
          <a:p>
            <a:r>
              <a:rPr lang="en-US" dirty="0"/>
              <a:t>Click to edit title</a:t>
            </a:r>
          </a:p>
        </p:txBody>
      </p:sp>
      <p:sp>
        <p:nvSpPr>
          <p:cNvPr id="4" name="Content Placeholder 3"/>
          <p:cNvSpPr>
            <a:spLocks noGrp="1"/>
          </p:cNvSpPr>
          <p:nvPr>
            <p:ph sz="half" idx="2" hasCustomPrompt="1"/>
          </p:nvPr>
        </p:nvSpPr>
        <p:spPr>
          <a:xfrm>
            <a:off x="400923" y="1799063"/>
            <a:ext cx="3837773" cy="25293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 or select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10"/>
          </p:nvPr>
        </p:nvSpPr>
        <p:spPr>
          <a:xfrm>
            <a:off x="209034" y="4854839"/>
            <a:ext cx="652270" cy="155916"/>
          </a:xfrm>
        </p:spPr>
        <p:txBody>
          <a:bodyPr/>
          <a:lstStyle/>
          <a:p>
            <a:fld id="{E933CF20-3DB9-C440-A2DF-E3777226201E}" type="datetime1">
              <a:rPr lang="en-US" smtClean="0"/>
              <a:t>2/7/2022</a:t>
            </a:fld>
            <a:endParaRPr lang="en-US"/>
          </a:p>
        </p:txBody>
      </p:sp>
      <p:sp>
        <p:nvSpPr>
          <p:cNvPr id="12" name="Footer Placeholder 4"/>
          <p:cNvSpPr>
            <a:spLocks noGrp="1"/>
          </p:cNvSpPr>
          <p:nvPr>
            <p:ph type="ftr" sz="quarter" idx="11"/>
          </p:nvPr>
        </p:nvSpPr>
        <p:spPr>
          <a:xfrm>
            <a:off x="209034" y="4594235"/>
            <a:ext cx="4221550" cy="227697"/>
          </a:xfrm>
        </p:spPr>
        <p:txBody>
          <a:bodyPr/>
          <a:lstStyle/>
          <a:p>
            <a:r>
              <a:rPr lang="en-GB" altLang="en-US" dirty="0"/>
              <a:t>IYCF Multi-sectoral Training</a:t>
            </a:r>
            <a:endParaRPr lang="en-US" dirty="0"/>
          </a:p>
        </p:txBody>
      </p:sp>
      <p:sp>
        <p:nvSpPr>
          <p:cNvPr id="13" name="Slide Number Placeholder 5"/>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
        <p:nvSpPr>
          <p:cNvPr id="5" name="Text Placeholder 4"/>
          <p:cNvSpPr>
            <a:spLocks noGrp="1"/>
          </p:cNvSpPr>
          <p:nvPr>
            <p:ph type="body" sz="quarter" idx="14" hasCustomPrompt="1"/>
          </p:nvPr>
        </p:nvSpPr>
        <p:spPr>
          <a:xfrm>
            <a:off x="209034" y="1227137"/>
            <a:ext cx="4029663" cy="519887"/>
          </a:xfrm>
        </p:spPr>
        <p:txBody>
          <a:bodyPr anchor="ctr">
            <a:noAutofit/>
          </a:bodyPr>
          <a:lstStyle>
            <a:lvl1pPr marL="0" indent="0">
              <a:buNone/>
              <a:defRPr sz="2400" b="0" baseline="0">
                <a:solidFill>
                  <a:srgbClr val="0072BC"/>
                </a:solidFill>
                <a:latin typeface="Arial" panose="020B0604020202020204" pitchFamily="34" charset="0"/>
                <a:cs typeface="Arial" panose="020B0604020202020204" pitchFamily="34" charset="0"/>
              </a:defRPr>
            </a:lvl1pPr>
            <a:lvl2pPr>
              <a:defRPr sz="2400" b="1">
                <a:latin typeface="Arial" panose="020B0604020202020204" pitchFamily="34" charset="0"/>
                <a:cs typeface="Arial" panose="020B0604020202020204" pitchFamily="34" charset="0"/>
              </a:defRPr>
            </a:lvl2pPr>
            <a:lvl3pPr>
              <a:defRPr sz="2400" b="1">
                <a:latin typeface="Arial" panose="020B0604020202020204" pitchFamily="34" charset="0"/>
                <a:cs typeface="Arial" panose="020B0604020202020204" pitchFamily="34" charset="0"/>
              </a:defRPr>
            </a:lvl3pPr>
            <a:lvl4pPr>
              <a:defRPr sz="2400" b="1">
                <a:latin typeface="Arial" panose="020B0604020202020204" pitchFamily="34" charset="0"/>
                <a:cs typeface="Arial" panose="020B0604020202020204" pitchFamily="34" charset="0"/>
              </a:defRPr>
            </a:lvl4pPr>
            <a:lvl5pPr>
              <a:defRPr sz="2400" b="1">
                <a:latin typeface="Arial" panose="020B0604020202020204" pitchFamily="34" charset="0"/>
                <a:cs typeface="Arial" panose="020B0604020202020204" pitchFamily="34" charset="0"/>
              </a:defRPr>
            </a:lvl5pPr>
          </a:lstStyle>
          <a:p>
            <a:pPr lvl="0"/>
            <a:r>
              <a:rPr lang="en-US" dirty="0"/>
              <a:t>Click to edit subtitle</a:t>
            </a:r>
            <a:endParaRPr lang="en-GB" dirty="0"/>
          </a:p>
        </p:txBody>
      </p:sp>
    </p:spTree>
    <p:extLst>
      <p:ext uri="{BB962C8B-B14F-4D97-AF65-F5344CB8AC3E}">
        <p14:creationId xmlns:p14="http://schemas.microsoft.com/office/powerpoint/2010/main" val="2486824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accent2"/>
          </a:solidFill>
        </p:spPr>
        <p:txBody>
          <a:bodyPr anchor="ctr" anchorCtr="0">
            <a:normAutofit/>
          </a:bodyPr>
          <a:lstStyle>
            <a:lvl1pPr marL="0" indent="0" algn="r">
              <a:buFontTx/>
              <a:buNone/>
              <a:defRPr sz="2000" baseline="0">
                <a:solidFill>
                  <a:schemeClr val="bg1"/>
                </a:solidFill>
              </a:defRPr>
            </a:lvl1pPr>
          </a:lstStyle>
          <a:p>
            <a:r>
              <a:rPr lang="en-US" dirty="0"/>
              <a:t>Drag picture to icon</a:t>
            </a:r>
            <a:br>
              <a:rPr lang="en-US" dirty="0"/>
            </a:br>
            <a:r>
              <a:rPr lang="en-US" dirty="0"/>
              <a:t>or click icon to add</a:t>
            </a:r>
          </a:p>
        </p:txBody>
      </p:sp>
      <p:sp>
        <p:nvSpPr>
          <p:cNvPr id="2" name="Title 1"/>
          <p:cNvSpPr>
            <a:spLocks noGrp="1"/>
          </p:cNvSpPr>
          <p:nvPr>
            <p:ph type="title" hasCustomPrompt="1"/>
          </p:nvPr>
        </p:nvSpPr>
        <p:spPr>
          <a:xfrm>
            <a:off x="209034" y="204348"/>
            <a:ext cx="4970249" cy="968351"/>
          </a:xfrm>
        </p:spPr>
        <p:txBody>
          <a:bodyPr/>
          <a:lstStyle>
            <a:lvl1pPr>
              <a:defRPr>
                <a:solidFill>
                  <a:schemeClr val="tx2"/>
                </a:solidFill>
              </a:defRPr>
            </a:lvl1pPr>
          </a:lstStyle>
          <a:p>
            <a:r>
              <a:rPr lang="en-US" dirty="0"/>
              <a:t>Click to edit title</a:t>
            </a:r>
          </a:p>
        </p:txBody>
      </p:sp>
      <p:sp>
        <p:nvSpPr>
          <p:cNvPr id="4" name="Content Placeholder 3"/>
          <p:cNvSpPr>
            <a:spLocks noGrp="1"/>
          </p:cNvSpPr>
          <p:nvPr>
            <p:ph sz="half" idx="2" hasCustomPrompt="1"/>
          </p:nvPr>
        </p:nvSpPr>
        <p:spPr>
          <a:xfrm>
            <a:off x="445711" y="1813932"/>
            <a:ext cx="3688470" cy="2514476"/>
          </a:xfrm>
        </p:spPr>
        <p:txBody>
          <a:bodyPr/>
          <a:lstStyle>
            <a:lvl1pPr>
              <a:buClr>
                <a:schemeClr val="accent3"/>
              </a:buClr>
              <a:defRPr sz="2400">
                <a:solidFill>
                  <a:schemeClr val="tx2"/>
                </a:solidFill>
              </a:defRPr>
            </a:lvl1pPr>
            <a:lvl2pPr>
              <a:buClr>
                <a:schemeClr val="accent3"/>
              </a:buClr>
              <a:defRPr sz="2000">
                <a:solidFill>
                  <a:schemeClr val="tx2"/>
                </a:solidFill>
              </a:defRPr>
            </a:lvl2pPr>
            <a:lvl3pPr>
              <a:buClr>
                <a:schemeClr val="accent3"/>
              </a:buClr>
              <a:defRPr sz="18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vl6pPr>
              <a:defRPr sz="1600"/>
            </a:lvl6pPr>
            <a:lvl7pPr>
              <a:defRPr sz="1600"/>
            </a:lvl7pPr>
            <a:lvl8pPr>
              <a:defRPr sz="1600"/>
            </a:lvl8pPr>
            <a:lvl9pPr>
              <a:defRPr sz="1600"/>
            </a:lvl9pPr>
          </a:lstStyle>
          <a:p>
            <a:pPr lvl="0"/>
            <a:r>
              <a:rPr lang="en-US" dirty="0"/>
              <a:t>Click to edit text or select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10"/>
          </p:nvPr>
        </p:nvSpPr>
        <p:spPr>
          <a:xfrm>
            <a:off x="209034" y="4854839"/>
            <a:ext cx="652270" cy="155916"/>
          </a:xfrm>
        </p:spPr>
        <p:txBody>
          <a:bodyPr/>
          <a:lstStyle/>
          <a:p>
            <a:fld id="{A7824526-E7DF-A549-954B-51F996BD8580}" type="datetime1">
              <a:rPr lang="en-US" smtClean="0"/>
              <a:t>2/7/2022</a:t>
            </a:fld>
            <a:endParaRPr lang="en-US"/>
          </a:p>
        </p:txBody>
      </p:sp>
      <p:sp>
        <p:nvSpPr>
          <p:cNvPr id="12" name="Footer Placeholder 4"/>
          <p:cNvSpPr>
            <a:spLocks noGrp="1"/>
          </p:cNvSpPr>
          <p:nvPr>
            <p:ph type="ftr" sz="quarter" idx="11"/>
          </p:nvPr>
        </p:nvSpPr>
        <p:spPr>
          <a:xfrm>
            <a:off x="209034" y="4594235"/>
            <a:ext cx="4221550" cy="227697"/>
          </a:xfrm>
        </p:spPr>
        <p:txBody>
          <a:bodyPr/>
          <a:lstStyle/>
          <a:p>
            <a:r>
              <a:rPr lang="en-US"/>
              <a:t>IYCF Multi-sectoral Training</a:t>
            </a:r>
          </a:p>
        </p:txBody>
      </p:sp>
      <p:sp>
        <p:nvSpPr>
          <p:cNvPr id="13" name="Slide Number Placeholder 5"/>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
        <p:nvSpPr>
          <p:cNvPr id="5" name="Text Placeholder 4"/>
          <p:cNvSpPr>
            <a:spLocks noGrp="1"/>
          </p:cNvSpPr>
          <p:nvPr>
            <p:ph type="body" sz="quarter" idx="14" hasCustomPrompt="1"/>
          </p:nvPr>
        </p:nvSpPr>
        <p:spPr>
          <a:xfrm>
            <a:off x="209550" y="1233488"/>
            <a:ext cx="4970463" cy="512762"/>
          </a:xfrm>
        </p:spPr>
        <p:txBody>
          <a:bodyPr anchor="ctr">
            <a:noAutofit/>
          </a:bodyPr>
          <a:lstStyle>
            <a:lvl1pPr marL="0" indent="0">
              <a:buNone/>
              <a:defRPr sz="2400" baseline="0">
                <a:solidFill>
                  <a:srgbClr val="FAEB00"/>
                </a:solidFill>
                <a:latin typeface="Arial" panose="020B0604020202020204" pitchFamily="34" charset="0"/>
                <a:cs typeface="Arial" panose="020B0604020202020204" pitchFamily="34" charset="0"/>
              </a:defRPr>
            </a:lvl1pPr>
            <a:lvl2pPr>
              <a:defRPr sz="2400">
                <a:solidFill>
                  <a:srgbClr val="FAEB00"/>
                </a:solidFill>
                <a:latin typeface="Arial" panose="020B0604020202020204" pitchFamily="34" charset="0"/>
                <a:cs typeface="Arial" panose="020B0604020202020204" pitchFamily="34" charset="0"/>
              </a:defRPr>
            </a:lvl2pPr>
            <a:lvl3pPr>
              <a:defRPr sz="2400">
                <a:solidFill>
                  <a:srgbClr val="FAEB00"/>
                </a:solidFill>
                <a:latin typeface="Arial" panose="020B0604020202020204" pitchFamily="34" charset="0"/>
                <a:cs typeface="Arial" panose="020B0604020202020204" pitchFamily="34" charset="0"/>
              </a:defRPr>
            </a:lvl3pPr>
            <a:lvl4pPr>
              <a:defRPr sz="2400">
                <a:solidFill>
                  <a:srgbClr val="FAEB00"/>
                </a:solidFill>
                <a:latin typeface="Arial" panose="020B0604020202020204" pitchFamily="34" charset="0"/>
                <a:cs typeface="Arial" panose="020B0604020202020204" pitchFamily="34" charset="0"/>
              </a:defRPr>
            </a:lvl4pPr>
            <a:lvl5pPr>
              <a:defRPr sz="2400">
                <a:solidFill>
                  <a:srgbClr val="FAEB00"/>
                </a:solidFill>
                <a:latin typeface="Arial" panose="020B0604020202020204" pitchFamily="34" charset="0"/>
                <a:cs typeface="Arial" panose="020B0604020202020204" pitchFamily="34" charset="0"/>
              </a:defRPr>
            </a:lvl5pPr>
          </a:lstStyle>
          <a:p>
            <a:pPr lvl="0"/>
            <a:r>
              <a:rPr lang="en-US" dirty="0"/>
              <a:t>Click here to edit subtitle</a:t>
            </a:r>
            <a:endParaRPr lang="en-GB" dirty="0"/>
          </a:p>
        </p:txBody>
      </p:sp>
    </p:spTree>
    <p:extLst>
      <p:ext uri="{BB962C8B-B14F-4D97-AF65-F5344CB8AC3E}">
        <p14:creationId xmlns:p14="http://schemas.microsoft.com/office/powerpoint/2010/main" val="2665388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bg1">
              <a:lumMod val="85000"/>
            </a:schemeClr>
          </a:solidFill>
        </p:spPr>
        <p:txBody>
          <a:bodyPr anchor="ctr" anchorCtr="0">
            <a:normAutofit/>
          </a:bodyPr>
          <a:lstStyle>
            <a:lvl1pPr marL="0" indent="0" algn="r">
              <a:buFontTx/>
              <a:buNone/>
              <a:defRPr sz="2000" baseline="0"/>
            </a:lvl1pPr>
          </a:lstStyle>
          <a:p>
            <a:r>
              <a:rPr lang="en-US" dirty="0"/>
              <a:t>Drag picture to icon</a:t>
            </a:r>
            <a:br>
              <a:rPr lang="en-US" dirty="0"/>
            </a:br>
            <a:r>
              <a:rPr lang="en-US" dirty="0"/>
              <a:t>or click icon to add</a:t>
            </a:r>
          </a:p>
        </p:txBody>
      </p:sp>
      <p:sp>
        <p:nvSpPr>
          <p:cNvPr id="10" name="Rectangle 9"/>
          <p:cNvSpPr/>
          <p:nvPr userDrawn="1"/>
        </p:nvSpPr>
        <p:spPr>
          <a:xfrm>
            <a:off x="0" y="-1"/>
            <a:ext cx="4379485" cy="4511038"/>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09034" y="204348"/>
            <a:ext cx="4970249" cy="968351"/>
          </a:xfrm>
        </p:spPr>
        <p:txBody>
          <a:bodyPr/>
          <a:lstStyle>
            <a:lvl1pPr>
              <a:defRPr/>
            </a:lvl1pPr>
          </a:lstStyle>
          <a:p>
            <a:r>
              <a:rPr lang="en-US" dirty="0"/>
              <a:t>Click to edit title</a:t>
            </a:r>
          </a:p>
        </p:txBody>
      </p:sp>
      <p:sp>
        <p:nvSpPr>
          <p:cNvPr id="4" name="Content Placeholder 3"/>
          <p:cNvSpPr>
            <a:spLocks noGrp="1"/>
          </p:cNvSpPr>
          <p:nvPr>
            <p:ph sz="half" idx="2" hasCustomPrompt="1"/>
          </p:nvPr>
        </p:nvSpPr>
        <p:spPr>
          <a:xfrm>
            <a:off x="445710" y="1813932"/>
            <a:ext cx="3730273" cy="251447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 or select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10"/>
          </p:nvPr>
        </p:nvSpPr>
        <p:spPr>
          <a:xfrm>
            <a:off x="209034" y="4854839"/>
            <a:ext cx="652270" cy="155916"/>
          </a:xfrm>
        </p:spPr>
        <p:txBody>
          <a:bodyPr/>
          <a:lstStyle/>
          <a:p>
            <a:fld id="{9F94CC21-8D6F-3345-81BF-75C86C3F22DE}" type="datetime1">
              <a:rPr lang="en-US" smtClean="0"/>
              <a:t>2/7/2022</a:t>
            </a:fld>
            <a:endParaRPr lang="en-US"/>
          </a:p>
        </p:txBody>
      </p:sp>
      <p:sp>
        <p:nvSpPr>
          <p:cNvPr id="13" name="Footer Placeholder 4"/>
          <p:cNvSpPr>
            <a:spLocks noGrp="1"/>
          </p:cNvSpPr>
          <p:nvPr>
            <p:ph type="ftr" sz="quarter" idx="11"/>
          </p:nvPr>
        </p:nvSpPr>
        <p:spPr>
          <a:xfrm>
            <a:off x="209034" y="4594235"/>
            <a:ext cx="4221550" cy="227697"/>
          </a:xfrm>
        </p:spPr>
        <p:txBody>
          <a:bodyPr/>
          <a:lstStyle/>
          <a:p>
            <a:r>
              <a:rPr lang="en-US"/>
              <a:t>IYCF Multi-sectoral Training</a:t>
            </a:r>
          </a:p>
        </p:txBody>
      </p:sp>
      <p:sp>
        <p:nvSpPr>
          <p:cNvPr id="14" name="Slide Number Placeholder 5"/>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
        <p:nvSpPr>
          <p:cNvPr id="5" name="Text Placeholder 4"/>
          <p:cNvSpPr>
            <a:spLocks noGrp="1"/>
          </p:cNvSpPr>
          <p:nvPr>
            <p:ph type="body" sz="quarter" idx="14" hasCustomPrompt="1"/>
          </p:nvPr>
        </p:nvSpPr>
        <p:spPr>
          <a:xfrm>
            <a:off x="209550" y="1204913"/>
            <a:ext cx="4970463" cy="549275"/>
          </a:xfrm>
        </p:spPr>
        <p:txBody>
          <a:bodyPr anchor="ctr"/>
          <a:lstStyle>
            <a:lvl1pPr marL="0" indent="0">
              <a:buNone/>
              <a:defRPr baseline="0">
                <a:solidFill>
                  <a:srgbClr val="0072BC"/>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Click here to edit subtitle</a:t>
            </a:r>
            <a:endParaRPr lang="en-GB" dirty="0"/>
          </a:p>
        </p:txBody>
      </p:sp>
    </p:spTree>
    <p:extLst>
      <p:ext uri="{BB962C8B-B14F-4D97-AF65-F5344CB8AC3E}">
        <p14:creationId xmlns:p14="http://schemas.microsoft.com/office/powerpoint/2010/main" val="3371572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 Image and ca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035" y="204787"/>
            <a:ext cx="3033204" cy="1061906"/>
          </a:xfrm>
        </p:spPr>
        <p:txBody>
          <a:bodyPr anchor="b">
            <a:noAutofit/>
          </a:bodyPr>
          <a:lstStyle>
            <a:lvl1pPr algn="l">
              <a:defRPr sz="3200" b="1"/>
            </a:lvl1pPr>
          </a:lstStyle>
          <a:p>
            <a:r>
              <a:rPr lang="en-US" dirty="0"/>
              <a:t>Click to edit title</a:t>
            </a:r>
          </a:p>
        </p:txBody>
      </p:sp>
      <p:sp>
        <p:nvSpPr>
          <p:cNvPr id="3" name="Content Placeholder 2"/>
          <p:cNvSpPr>
            <a:spLocks noGrp="1"/>
          </p:cNvSpPr>
          <p:nvPr>
            <p:ph idx="1" hasCustomPrompt="1"/>
          </p:nvPr>
        </p:nvSpPr>
        <p:spPr>
          <a:xfrm>
            <a:off x="3819309" y="204788"/>
            <a:ext cx="4885180" cy="4166913"/>
          </a:xfrm>
        </p:spPr>
        <p:txBody>
          <a:bodyPr anchor="ct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text or select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09035" y="1299600"/>
            <a:ext cx="3033203" cy="30721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209034" y="4854839"/>
            <a:ext cx="652270" cy="155916"/>
          </a:xfrm>
        </p:spPr>
        <p:txBody>
          <a:bodyPr/>
          <a:lstStyle/>
          <a:p>
            <a:fld id="{FAEAD97A-E2C3-DC42-B565-0CC23283B125}" type="datetime1">
              <a:rPr lang="en-US" smtClean="0"/>
              <a:t>2/7/2022</a:t>
            </a:fld>
            <a:endParaRPr lang="en-US"/>
          </a:p>
        </p:txBody>
      </p:sp>
      <p:sp>
        <p:nvSpPr>
          <p:cNvPr id="9" name="Footer Placeholder 4"/>
          <p:cNvSpPr>
            <a:spLocks noGrp="1"/>
          </p:cNvSpPr>
          <p:nvPr>
            <p:ph type="ftr" sz="quarter" idx="11"/>
          </p:nvPr>
        </p:nvSpPr>
        <p:spPr>
          <a:xfrm>
            <a:off x="209034" y="4594235"/>
            <a:ext cx="4221550" cy="227697"/>
          </a:xfrm>
        </p:spPr>
        <p:txBody>
          <a:bodyPr/>
          <a:lstStyle/>
          <a:p>
            <a:r>
              <a:rPr lang="en-US"/>
              <a:t>IYCF Multi-sectoral Training</a:t>
            </a:r>
          </a:p>
        </p:txBody>
      </p:sp>
      <p:sp>
        <p:nvSpPr>
          <p:cNvPr id="10" name="Slide Number Placeholder 5"/>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18220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and caption 2">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9144000" cy="451037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dirty="0"/>
              <a:t>Click to edit text or select icon to add media</a:t>
            </a:r>
          </a:p>
        </p:txBody>
      </p:sp>
      <p:sp>
        <p:nvSpPr>
          <p:cNvPr id="9" name="Text Placeholder 3"/>
          <p:cNvSpPr>
            <a:spLocks noGrp="1"/>
          </p:cNvSpPr>
          <p:nvPr>
            <p:ph type="body" sz="half" idx="2"/>
          </p:nvPr>
        </p:nvSpPr>
        <p:spPr>
          <a:xfrm>
            <a:off x="0" y="3087195"/>
            <a:ext cx="9144000" cy="1423176"/>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anchor="b" anchorCtr="0"/>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209034" y="4854839"/>
            <a:ext cx="652270" cy="155916"/>
          </a:xfrm>
        </p:spPr>
        <p:txBody>
          <a:bodyPr/>
          <a:lstStyle/>
          <a:p>
            <a:fld id="{013CED26-2085-9248-BAD9-54137B425EE7}" type="datetime1">
              <a:rPr lang="en-US" smtClean="0"/>
              <a:t>2/7/2022</a:t>
            </a:fld>
            <a:endParaRPr lang="en-US"/>
          </a:p>
        </p:txBody>
      </p:sp>
      <p:sp>
        <p:nvSpPr>
          <p:cNvPr id="10" name="Footer Placeholder 4"/>
          <p:cNvSpPr>
            <a:spLocks noGrp="1"/>
          </p:cNvSpPr>
          <p:nvPr>
            <p:ph type="ftr" sz="quarter" idx="11"/>
          </p:nvPr>
        </p:nvSpPr>
        <p:spPr>
          <a:xfrm>
            <a:off x="209034" y="4594235"/>
            <a:ext cx="4221550" cy="227697"/>
          </a:xfrm>
        </p:spPr>
        <p:txBody>
          <a:bodyPr/>
          <a:lstStyle/>
          <a:p>
            <a:r>
              <a:rPr lang="en-US"/>
              <a:t>IYCF Multi-sectoral Training</a:t>
            </a:r>
          </a:p>
        </p:txBody>
      </p:sp>
      <p:sp>
        <p:nvSpPr>
          <p:cNvPr id="11" name="Slide Number Placeholder 5"/>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034" y="204348"/>
            <a:ext cx="8713090" cy="968351"/>
          </a:xfrm>
        </p:spPr>
        <p:txBody>
          <a:bodyPr/>
          <a:lstStyle/>
          <a:p>
            <a:r>
              <a:rPr lang="en-US" dirty="0"/>
              <a:t>Click to edit title</a:t>
            </a:r>
          </a:p>
        </p:txBody>
      </p:sp>
      <p:sp>
        <p:nvSpPr>
          <p:cNvPr id="6" name="Date Placeholder 3"/>
          <p:cNvSpPr>
            <a:spLocks noGrp="1"/>
          </p:cNvSpPr>
          <p:nvPr>
            <p:ph type="dt" sz="half" idx="10"/>
          </p:nvPr>
        </p:nvSpPr>
        <p:spPr>
          <a:xfrm>
            <a:off x="209034" y="4854839"/>
            <a:ext cx="652270" cy="155916"/>
          </a:xfrm>
        </p:spPr>
        <p:txBody>
          <a:bodyPr/>
          <a:lstStyle/>
          <a:p>
            <a:fld id="{34857050-2718-3549-9377-71CF01685DF7}" type="datetime1">
              <a:rPr lang="en-US" smtClean="0"/>
              <a:t>2/7/2022</a:t>
            </a:fld>
            <a:endParaRPr lang="en-US"/>
          </a:p>
        </p:txBody>
      </p:sp>
      <p:sp>
        <p:nvSpPr>
          <p:cNvPr id="7" name="Footer Placeholder 4"/>
          <p:cNvSpPr>
            <a:spLocks noGrp="1"/>
          </p:cNvSpPr>
          <p:nvPr>
            <p:ph type="ftr" sz="quarter" idx="11"/>
          </p:nvPr>
        </p:nvSpPr>
        <p:spPr>
          <a:xfrm>
            <a:off x="209034" y="4594235"/>
            <a:ext cx="4221550" cy="227697"/>
          </a:xfrm>
        </p:spPr>
        <p:txBody>
          <a:bodyPr/>
          <a:lstStyle/>
          <a:p>
            <a:r>
              <a:rPr lang="en-US"/>
              <a:t>IYCF Multi-sectoral Training</a:t>
            </a:r>
          </a:p>
        </p:txBody>
      </p:sp>
      <p:sp>
        <p:nvSpPr>
          <p:cNvPr id="8" name="Slide Number Placeholder 5"/>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209034" y="4854839"/>
            <a:ext cx="652270" cy="155916"/>
          </a:xfrm>
        </p:spPr>
        <p:txBody>
          <a:bodyPr/>
          <a:lstStyle/>
          <a:p>
            <a:fld id="{8BF21AE6-F268-FF45-AE45-219A66623F2D}" type="datetime1">
              <a:rPr lang="en-US" smtClean="0"/>
              <a:t>2/7/2022</a:t>
            </a:fld>
            <a:endParaRPr lang="en-US"/>
          </a:p>
        </p:txBody>
      </p:sp>
      <p:sp>
        <p:nvSpPr>
          <p:cNvPr id="6" name="Footer Placeholder 4"/>
          <p:cNvSpPr>
            <a:spLocks noGrp="1"/>
          </p:cNvSpPr>
          <p:nvPr>
            <p:ph type="ftr" sz="quarter" idx="11"/>
          </p:nvPr>
        </p:nvSpPr>
        <p:spPr>
          <a:xfrm>
            <a:off x="209034" y="4594235"/>
            <a:ext cx="4221550" cy="227697"/>
          </a:xfrm>
        </p:spPr>
        <p:txBody>
          <a:bodyPr/>
          <a:lstStyle/>
          <a:p>
            <a:r>
              <a:rPr lang="en-US"/>
              <a:t>IYCF Multi-sectoral Training</a:t>
            </a:r>
          </a:p>
        </p:txBody>
      </p:sp>
      <p:sp>
        <p:nvSpPr>
          <p:cNvPr id="7" name="Slide Number Placeholder 5"/>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034" y="204348"/>
            <a:ext cx="8754312" cy="968351"/>
          </a:xfrm>
        </p:spPr>
        <p:txBody>
          <a:bodyPr/>
          <a:lstStyle/>
          <a:p>
            <a:r>
              <a:rPr lang="en-US" dirty="0"/>
              <a:t>Click to edit title</a:t>
            </a:r>
          </a:p>
        </p:txBody>
      </p:sp>
      <p:sp>
        <p:nvSpPr>
          <p:cNvPr id="3" name="Vertical Text Placeholder 2"/>
          <p:cNvSpPr>
            <a:spLocks noGrp="1"/>
          </p:cNvSpPr>
          <p:nvPr>
            <p:ph type="body" orient="vert" idx="1" hasCustomPrompt="1"/>
          </p:nvPr>
        </p:nvSpPr>
        <p:spPr>
          <a:xfrm>
            <a:off x="209034" y="1299104"/>
            <a:ext cx="8754312" cy="3021510"/>
          </a:xfrm>
        </p:spPr>
        <p:txBody>
          <a:bodyPr vert="eaVer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3E0CD-CBAC-3446-A4D6-780F1FD310D9}" type="datetime1">
              <a:rPr lang="en-US" smtClean="0"/>
              <a:t>2/7/2022</a:t>
            </a:fld>
            <a:endParaRPr lang="en-US"/>
          </a:p>
        </p:txBody>
      </p:sp>
      <p:sp>
        <p:nvSpPr>
          <p:cNvPr id="5" name="Footer Placeholder 4"/>
          <p:cNvSpPr>
            <a:spLocks noGrp="1"/>
          </p:cNvSpPr>
          <p:nvPr>
            <p:ph type="ftr" sz="quarter" idx="11"/>
          </p:nvPr>
        </p:nvSpPr>
        <p:spPr/>
        <p:txBody>
          <a:bodyPr/>
          <a:lstStyle/>
          <a:p>
            <a:r>
              <a:rPr lang="en-US"/>
              <a:t>IYCF Multi-sectoral Training</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884870" y="205979"/>
            <a:ext cx="2057400" cy="4173021"/>
          </a:xfrm>
        </p:spPr>
        <p:txBody>
          <a:bodyPr vert="eaVert"/>
          <a:lstStyle/>
          <a:p>
            <a:r>
              <a:rPr lang="en-US" dirty="0"/>
              <a:t>Click to title style</a:t>
            </a:r>
          </a:p>
        </p:txBody>
      </p:sp>
      <p:sp>
        <p:nvSpPr>
          <p:cNvPr id="3" name="Vertical Text Placeholder 2"/>
          <p:cNvSpPr>
            <a:spLocks noGrp="1"/>
          </p:cNvSpPr>
          <p:nvPr>
            <p:ph type="body" orient="vert" idx="1" hasCustomPrompt="1"/>
          </p:nvPr>
        </p:nvSpPr>
        <p:spPr>
          <a:xfrm>
            <a:off x="209034" y="205979"/>
            <a:ext cx="6523436" cy="4173021"/>
          </a:xfrm>
        </p:spPr>
        <p:txBody>
          <a:bodyPr vert="eaVert"/>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E8AA73D-2715-614E-89C3-CF350440A7A1}" type="datetime1">
              <a:rPr lang="en-US" smtClean="0"/>
              <a:t>2/7/2022</a:t>
            </a:fld>
            <a:endParaRPr lang="en-US"/>
          </a:p>
        </p:txBody>
      </p:sp>
      <p:sp>
        <p:nvSpPr>
          <p:cNvPr id="5" name="Footer Placeholder 4"/>
          <p:cNvSpPr>
            <a:spLocks noGrp="1"/>
          </p:cNvSpPr>
          <p:nvPr>
            <p:ph type="ftr" sz="quarter" idx="11"/>
          </p:nvPr>
        </p:nvSpPr>
        <p:spPr/>
        <p:txBody>
          <a:bodyPr/>
          <a:lstStyle/>
          <a:p>
            <a:r>
              <a:rPr lang="en-US"/>
              <a:t>IYCF Multi-sectoral Training</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9034" y="270039"/>
            <a:ext cx="8733260" cy="2277042"/>
          </a:xfrm>
        </p:spPr>
        <p:txBody>
          <a:bodyPr tIns="0" bIns="0" anchor="b" anchorCtr="0">
            <a:noAutofit/>
          </a:bodyPr>
          <a:lstStyle>
            <a:lvl1pPr algn="ctr">
              <a:defRPr sz="4400" b="1">
                <a:solidFill>
                  <a:schemeClr val="bg2"/>
                </a:solidFill>
              </a:defRPr>
            </a:lvl1pPr>
          </a:lstStyle>
          <a:p>
            <a:r>
              <a:rPr lang="en-US" dirty="0"/>
              <a:t>Click to edit title</a:t>
            </a:r>
          </a:p>
        </p:txBody>
      </p:sp>
      <p:sp>
        <p:nvSpPr>
          <p:cNvPr id="3" name="Subtitle 2"/>
          <p:cNvSpPr>
            <a:spLocks noGrp="1"/>
          </p:cNvSpPr>
          <p:nvPr>
            <p:ph type="subTitle" idx="1" hasCustomPrompt="1"/>
          </p:nvPr>
        </p:nvSpPr>
        <p:spPr>
          <a:xfrm>
            <a:off x="209034" y="2659180"/>
            <a:ext cx="8733260" cy="1445895"/>
          </a:xfrm>
        </p:spPr>
        <p:txBody>
          <a:bodyPr tIns="0" bIns="0">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4" name="Date Placeholder 3"/>
          <p:cNvSpPr>
            <a:spLocks noGrp="1"/>
          </p:cNvSpPr>
          <p:nvPr>
            <p:ph type="dt" sz="half" idx="10"/>
          </p:nvPr>
        </p:nvSpPr>
        <p:spPr/>
        <p:txBody>
          <a:bodyPr/>
          <a:lstStyle/>
          <a:p>
            <a:fld id="{4F26E52C-B834-7940-A960-464326732CE4}" type="datetime1">
              <a:rPr lang="en-US" smtClean="0"/>
              <a:t>2/7/2022</a:t>
            </a:fld>
            <a:endParaRPr lang="en-US" dirty="0"/>
          </a:p>
        </p:txBody>
      </p:sp>
      <p:sp>
        <p:nvSpPr>
          <p:cNvPr id="5" name="Footer Placeholder 4"/>
          <p:cNvSpPr>
            <a:spLocks noGrp="1"/>
          </p:cNvSpPr>
          <p:nvPr>
            <p:ph type="ftr" sz="quarter" idx="11"/>
          </p:nvPr>
        </p:nvSpPr>
        <p:spPr/>
        <p:txBody>
          <a:bodyPr/>
          <a:lstStyle/>
          <a:p>
            <a:r>
              <a:rPr lang="en-US"/>
              <a:t>IYCF Multi-sectoral Training</a:t>
            </a:r>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10087"/>
            <a:ext cx="9144000" cy="633413"/>
          </a:xfrm>
          <a:prstGeom prst="rect">
            <a:avLst/>
          </a:prstGeom>
        </p:spPr>
      </p:pic>
    </p:spTree>
    <p:extLst>
      <p:ext uri="{BB962C8B-B14F-4D97-AF65-F5344CB8AC3E}">
        <p14:creationId xmlns:p14="http://schemas.microsoft.com/office/powerpoint/2010/main" val="1675642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034" y="204348"/>
            <a:ext cx="8713090" cy="968351"/>
          </a:xfrm>
        </p:spPr>
        <p:txBody>
          <a:bodyPr anchor="ctr" anchorCtr="0"/>
          <a:lstStyle/>
          <a:p>
            <a:r>
              <a:rPr lang="en-US" dirty="0"/>
              <a:t>Click to edit title</a:t>
            </a:r>
          </a:p>
        </p:txBody>
      </p:sp>
      <p:sp>
        <p:nvSpPr>
          <p:cNvPr id="3" name="Content Placeholder 2"/>
          <p:cNvSpPr>
            <a:spLocks noGrp="1"/>
          </p:cNvSpPr>
          <p:nvPr>
            <p:ph idx="1" hasCustomPrompt="1"/>
          </p:nvPr>
        </p:nvSpPr>
        <p:spPr>
          <a:xfrm>
            <a:off x="209034" y="1299104"/>
            <a:ext cx="8713090" cy="3021510"/>
          </a:xfrm>
        </p:spPr>
        <p:txBody>
          <a:bodyPr/>
          <a:lstStyle>
            <a:lvl1pPr>
              <a:defRPr/>
            </a:lvl1pPr>
          </a:lstStyle>
          <a:p>
            <a:pPr lvl="0"/>
            <a:r>
              <a:rPr lang="en-US" dirty="0"/>
              <a:t>Click to edit text or select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209034" y="4854839"/>
            <a:ext cx="652270" cy="155916"/>
          </a:xfrm>
        </p:spPr>
        <p:txBody>
          <a:bodyPr/>
          <a:lstStyle/>
          <a:p>
            <a:fld id="{C12E7ED6-F78D-C64B-9D68-1A09B5397A86}" type="datetime1">
              <a:rPr lang="en-US" smtClean="0"/>
              <a:t>2/7/2022</a:t>
            </a:fld>
            <a:endParaRPr lang="en-US"/>
          </a:p>
        </p:txBody>
      </p:sp>
      <p:sp>
        <p:nvSpPr>
          <p:cNvPr id="8" name="Footer Placeholder 4"/>
          <p:cNvSpPr>
            <a:spLocks noGrp="1"/>
          </p:cNvSpPr>
          <p:nvPr>
            <p:ph type="ftr" sz="quarter" idx="11"/>
          </p:nvPr>
        </p:nvSpPr>
        <p:spPr>
          <a:xfrm>
            <a:off x="209034" y="4594235"/>
            <a:ext cx="4221550" cy="227697"/>
          </a:xfrm>
        </p:spPr>
        <p:txBody>
          <a:bodyPr/>
          <a:lstStyle/>
          <a:p>
            <a:r>
              <a:rPr lang="en-GB" altLang="en-US" dirty="0"/>
              <a:t>IYCF Multi-sectoral Training</a:t>
            </a:r>
            <a:endParaRPr lang="en-US" dirty="0"/>
          </a:p>
        </p:txBody>
      </p:sp>
      <p:sp>
        <p:nvSpPr>
          <p:cNvPr id="9" name="Slide Number Placeholder 5"/>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034" y="204348"/>
            <a:ext cx="8713090" cy="968351"/>
          </a:xfrm>
        </p:spPr>
        <p:txBody>
          <a:bodyPr anchor="ctr" anchorCtr="0"/>
          <a:lstStyle/>
          <a:p>
            <a:r>
              <a:rPr lang="en-US" dirty="0"/>
              <a:t>Click to edit title</a:t>
            </a:r>
          </a:p>
        </p:txBody>
      </p:sp>
      <p:sp>
        <p:nvSpPr>
          <p:cNvPr id="3" name="Content Placeholder 2"/>
          <p:cNvSpPr>
            <a:spLocks noGrp="1"/>
          </p:cNvSpPr>
          <p:nvPr>
            <p:ph idx="1" hasCustomPrompt="1"/>
          </p:nvPr>
        </p:nvSpPr>
        <p:spPr>
          <a:xfrm>
            <a:off x="209034" y="1791629"/>
            <a:ext cx="8713090" cy="2528984"/>
          </a:xfrm>
        </p:spPr>
        <p:txBody>
          <a:bodyPr/>
          <a:lstStyle/>
          <a:p>
            <a:pPr lvl="0"/>
            <a:r>
              <a:rPr lang="en-US" dirty="0"/>
              <a:t>Click to edit text or select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209034" y="4854839"/>
            <a:ext cx="652270" cy="155916"/>
          </a:xfrm>
        </p:spPr>
        <p:txBody>
          <a:bodyPr/>
          <a:lstStyle/>
          <a:p>
            <a:fld id="{18A69B29-DF0A-7649-83DE-635D3BD92976}" type="datetime1">
              <a:rPr lang="en-US" smtClean="0"/>
              <a:t>2/7/2022</a:t>
            </a:fld>
            <a:endParaRPr lang="en-US"/>
          </a:p>
        </p:txBody>
      </p:sp>
      <p:sp>
        <p:nvSpPr>
          <p:cNvPr id="8" name="Footer Placeholder 4"/>
          <p:cNvSpPr>
            <a:spLocks noGrp="1"/>
          </p:cNvSpPr>
          <p:nvPr>
            <p:ph type="ftr" sz="quarter" idx="11"/>
          </p:nvPr>
        </p:nvSpPr>
        <p:spPr>
          <a:xfrm>
            <a:off x="209034" y="4594235"/>
            <a:ext cx="4221550" cy="227697"/>
          </a:xfrm>
        </p:spPr>
        <p:txBody>
          <a:bodyPr/>
          <a:lstStyle/>
          <a:p>
            <a:r>
              <a:rPr lang="en-GB" altLang="en-US" dirty="0"/>
              <a:t>IYCF Multi-sectoral Training</a:t>
            </a:r>
            <a:endParaRPr lang="en-US" dirty="0"/>
          </a:p>
        </p:txBody>
      </p:sp>
      <p:sp>
        <p:nvSpPr>
          <p:cNvPr id="9" name="Slide Number Placeholder 5"/>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
        <p:nvSpPr>
          <p:cNvPr id="10" name="Subtitle 2"/>
          <p:cNvSpPr>
            <a:spLocks noGrp="1"/>
          </p:cNvSpPr>
          <p:nvPr>
            <p:ph type="subTitle" idx="13" hasCustomPrompt="1"/>
          </p:nvPr>
        </p:nvSpPr>
        <p:spPr>
          <a:xfrm>
            <a:off x="209034" y="1205606"/>
            <a:ext cx="8713090" cy="553116"/>
          </a:xfrm>
        </p:spPr>
        <p:txBody>
          <a:bodyPr tIns="0" bIns="0" anchor="t" anchorCtr="0">
            <a:normAutofit/>
          </a:bodyPr>
          <a:lstStyle>
            <a:lvl1pPr marL="0" indent="0" algn="l">
              <a:spcBef>
                <a:spcPts val="0"/>
              </a:spcBef>
              <a:buNone/>
              <a:defRPr sz="2400" b="0">
                <a:solidFill>
                  <a:srgbClr val="0072B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Tree>
    <p:extLst>
      <p:ext uri="{BB962C8B-B14F-4D97-AF65-F5344CB8AC3E}">
        <p14:creationId xmlns:p14="http://schemas.microsoft.com/office/powerpoint/2010/main" val="231786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 No Foo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82" y="204348"/>
            <a:ext cx="8767483" cy="968351"/>
          </a:xfrm>
        </p:spPr>
        <p:txBody>
          <a:bodyPr/>
          <a:lstStyle/>
          <a:p>
            <a:r>
              <a:rPr lang="en-US" dirty="0"/>
              <a:t>Click to edit title</a:t>
            </a:r>
          </a:p>
        </p:txBody>
      </p:sp>
      <p:sp>
        <p:nvSpPr>
          <p:cNvPr id="3" name="Content Placeholder 2"/>
          <p:cNvSpPr>
            <a:spLocks noGrp="1"/>
          </p:cNvSpPr>
          <p:nvPr>
            <p:ph idx="1" hasCustomPrompt="1"/>
          </p:nvPr>
        </p:nvSpPr>
        <p:spPr>
          <a:xfrm>
            <a:off x="194982" y="1299104"/>
            <a:ext cx="8767483" cy="3021510"/>
          </a:xfrm>
        </p:spPr>
        <p:txBody>
          <a:bodyPr/>
          <a:lstStyle>
            <a:lvl1pPr>
              <a:defRPr baseline="0"/>
            </a:lvl1pPr>
          </a:lstStyle>
          <a:p>
            <a:pPr lvl="0"/>
            <a:r>
              <a:rPr lang="en-US" dirty="0"/>
              <a:t>Click to edit text or select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277212-268A-4B41-AB76-9D4DD09F2D0B}"/>
              </a:ext>
            </a:extLst>
          </p:cNvPr>
          <p:cNvSpPr>
            <a:spLocks noGrp="1"/>
          </p:cNvSpPr>
          <p:nvPr>
            <p:ph type="dt" sz="half" idx="10"/>
          </p:nvPr>
        </p:nvSpPr>
        <p:spPr>
          <a:xfrm>
            <a:off x="209034" y="4854839"/>
            <a:ext cx="652270" cy="155916"/>
          </a:xfrm>
        </p:spPr>
        <p:txBody>
          <a:bodyPr/>
          <a:lstStyle/>
          <a:p>
            <a:fld id="{847EE0E9-0A48-564E-BA17-E2F7E9806107}" type="datetime1">
              <a:rPr lang="en-US" smtClean="0"/>
              <a:t>2/7/2022</a:t>
            </a:fld>
            <a:endParaRPr lang="en-US"/>
          </a:p>
        </p:txBody>
      </p:sp>
      <p:sp>
        <p:nvSpPr>
          <p:cNvPr id="5" name="Footer Placeholder 4">
            <a:extLst>
              <a:ext uri="{FF2B5EF4-FFF2-40B4-BE49-F238E27FC236}">
                <a16:creationId xmlns:a16="http://schemas.microsoft.com/office/drawing/2014/main" id="{DAA538FF-F240-2B42-9117-B66A4DC896EB}"/>
              </a:ext>
            </a:extLst>
          </p:cNvPr>
          <p:cNvSpPr>
            <a:spLocks noGrp="1"/>
          </p:cNvSpPr>
          <p:nvPr>
            <p:ph type="ftr" sz="quarter" idx="11"/>
          </p:nvPr>
        </p:nvSpPr>
        <p:spPr>
          <a:xfrm>
            <a:off x="209034" y="4594235"/>
            <a:ext cx="4221550" cy="227697"/>
          </a:xfrm>
        </p:spPr>
        <p:txBody>
          <a:bodyPr/>
          <a:lstStyle/>
          <a:p>
            <a:r>
              <a:rPr lang="en-GB" altLang="en-US" dirty="0"/>
              <a:t>IYCF Multi-sectoral Training</a:t>
            </a:r>
            <a:endParaRPr lang="en-US" dirty="0"/>
          </a:p>
        </p:txBody>
      </p:sp>
      <p:sp>
        <p:nvSpPr>
          <p:cNvPr id="6" name="Slide Number Placeholder 5">
            <a:extLst>
              <a:ext uri="{FF2B5EF4-FFF2-40B4-BE49-F238E27FC236}">
                <a16:creationId xmlns:a16="http://schemas.microsoft.com/office/drawing/2014/main" id="{0FC572A6-AEAE-754F-90DB-9A8F0B65C81A}"/>
              </a:ext>
            </a:extLst>
          </p:cNvPr>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388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9144000" cy="4510087"/>
          </a:xfrm>
          <a:solidFill>
            <a:schemeClr val="bg1">
              <a:lumMod val="50000"/>
            </a:schemeClr>
          </a:solidFill>
        </p:spPr>
        <p:txBody>
          <a:bodyPr>
            <a:normAutofit/>
          </a:bodyPr>
          <a:lstStyle>
            <a:lvl1pPr marL="0" indent="0" algn="ctr">
              <a:buFontTx/>
              <a:buNone/>
              <a:defRPr sz="2000" baseline="0">
                <a:solidFill>
                  <a:schemeClr val="tx2"/>
                </a:solidFill>
              </a:defRPr>
            </a:lvl1pPr>
          </a:lstStyle>
          <a:p>
            <a:r>
              <a:rPr lang="en-US" dirty="0"/>
              <a:t>Drag background image here or click icon to add</a:t>
            </a:r>
          </a:p>
        </p:txBody>
      </p:sp>
      <p:sp>
        <p:nvSpPr>
          <p:cNvPr id="2" name="Title 1"/>
          <p:cNvSpPr>
            <a:spLocks noGrp="1"/>
          </p:cNvSpPr>
          <p:nvPr>
            <p:ph type="ctrTitle" hasCustomPrompt="1"/>
          </p:nvPr>
        </p:nvSpPr>
        <p:spPr>
          <a:xfrm>
            <a:off x="188259" y="488987"/>
            <a:ext cx="8780929" cy="2058093"/>
          </a:xfrm>
        </p:spPr>
        <p:txBody>
          <a:bodyPr tIns="0" bIns="0" anchor="b" anchorCtr="0">
            <a:noAutofit/>
          </a:bodyPr>
          <a:lstStyle>
            <a:lvl1pPr algn="ctr">
              <a:defRPr sz="4400" b="1">
                <a:solidFill>
                  <a:schemeClr val="tx2"/>
                </a:solidFill>
              </a:defRPr>
            </a:lvl1pPr>
          </a:lstStyle>
          <a:p>
            <a:r>
              <a:rPr lang="en-US" dirty="0"/>
              <a:t>Click to edit title</a:t>
            </a:r>
          </a:p>
        </p:txBody>
      </p:sp>
      <p:sp>
        <p:nvSpPr>
          <p:cNvPr id="3" name="Subtitle 2"/>
          <p:cNvSpPr>
            <a:spLocks noGrp="1"/>
          </p:cNvSpPr>
          <p:nvPr>
            <p:ph type="subTitle" idx="1"/>
          </p:nvPr>
        </p:nvSpPr>
        <p:spPr>
          <a:xfrm>
            <a:off x="188259" y="2659180"/>
            <a:ext cx="8780929" cy="1445895"/>
          </a:xfrm>
        </p:spPr>
        <p:txBody>
          <a:bodyPr tIns="0" bIns="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9429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4303" y="2130362"/>
            <a:ext cx="7905381" cy="1021556"/>
          </a:xfrm>
        </p:spPr>
        <p:txBody>
          <a:bodyPr anchor="t"/>
          <a:lstStyle>
            <a:lvl1pPr algn="l">
              <a:defRPr sz="4000" b="1" cap="none"/>
            </a:lvl1pPr>
          </a:lstStyle>
          <a:p>
            <a:r>
              <a:rPr lang="en-US" dirty="0"/>
              <a:t>Click to edit title</a:t>
            </a:r>
          </a:p>
        </p:txBody>
      </p:sp>
      <p:sp>
        <p:nvSpPr>
          <p:cNvPr id="3" name="Text Placeholder 2"/>
          <p:cNvSpPr>
            <a:spLocks noGrp="1"/>
          </p:cNvSpPr>
          <p:nvPr>
            <p:ph type="body" idx="1"/>
          </p:nvPr>
        </p:nvSpPr>
        <p:spPr>
          <a:xfrm>
            <a:off x="604303" y="924940"/>
            <a:ext cx="7905381" cy="1125140"/>
          </a:xfrm>
        </p:spPr>
        <p:txBody>
          <a:bodyPr lIns="0" tIns="0" rIns="0" bIns="0" anchor="b">
            <a:norm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a:xfrm>
            <a:off x="209034" y="4854839"/>
            <a:ext cx="652270" cy="155916"/>
          </a:xfrm>
        </p:spPr>
        <p:txBody>
          <a:bodyPr/>
          <a:lstStyle/>
          <a:p>
            <a:fld id="{A4BE4A39-A3C9-F840-924E-51559DE5E12B}" type="datetime1">
              <a:rPr lang="en-US" smtClean="0"/>
              <a:t>2/7/2022</a:t>
            </a:fld>
            <a:endParaRPr lang="en-US"/>
          </a:p>
        </p:txBody>
      </p:sp>
      <p:sp>
        <p:nvSpPr>
          <p:cNvPr id="8" name="Footer Placeholder 4"/>
          <p:cNvSpPr>
            <a:spLocks noGrp="1"/>
          </p:cNvSpPr>
          <p:nvPr>
            <p:ph type="ftr" sz="quarter" idx="11"/>
          </p:nvPr>
        </p:nvSpPr>
        <p:spPr>
          <a:xfrm>
            <a:off x="209034" y="4594235"/>
            <a:ext cx="4221550" cy="227697"/>
          </a:xfrm>
        </p:spPr>
        <p:txBody>
          <a:bodyPr/>
          <a:lstStyle/>
          <a:p>
            <a:r>
              <a:rPr lang="en-US"/>
              <a:t>IYCF Multi-sectoral Training</a:t>
            </a:r>
          </a:p>
        </p:txBody>
      </p:sp>
      <p:sp>
        <p:nvSpPr>
          <p:cNvPr id="9" name="Slide Number Placeholder 5"/>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Tw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034" y="204348"/>
            <a:ext cx="8754312" cy="968351"/>
          </a:xfrm>
        </p:spPr>
        <p:txBody>
          <a:bodyPr anchor="ctr" anchorCtr="0"/>
          <a:lstStyle/>
          <a:p>
            <a:r>
              <a:rPr lang="en-US" dirty="0"/>
              <a:t>Click to edit title</a:t>
            </a:r>
          </a:p>
        </p:txBody>
      </p:sp>
      <p:sp>
        <p:nvSpPr>
          <p:cNvPr id="3" name="Content Placeholder 2"/>
          <p:cNvSpPr>
            <a:spLocks noGrp="1"/>
          </p:cNvSpPr>
          <p:nvPr>
            <p:ph sz="half" idx="1" hasCustomPrompt="1"/>
          </p:nvPr>
        </p:nvSpPr>
        <p:spPr>
          <a:xfrm>
            <a:off x="422257" y="1205606"/>
            <a:ext cx="4063388" cy="3181189"/>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text or select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58289" y="1205606"/>
            <a:ext cx="4093188" cy="3181189"/>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text or select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0"/>
          </p:nvPr>
        </p:nvSpPr>
        <p:spPr>
          <a:xfrm>
            <a:off x="209034" y="4854839"/>
            <a:ext cx="652270" cy="155916"/>
          </a:xfrm>
        </p:spPr>
        <p:txBody>
          <a:bodyPr/>
          <a:lstStyle/>
          <a:p>
            <a:fld id="{5D140AAE-4959-F145-87FE-ABE191F78F8D}" type="datetime1">
              <a:rPr lang="en-US" smtClean="0"/>
              <a:t>2/7/2022</a:t>
            </a:fld>
            <a:endParaRPr lang="en-US"/>
          </a:p>
        </p:txBody>
      </p:sp>
      <p:sp>
        <p:nvSpPr>
          <p:cNvPr id="12" name="Footer Placeholder 4"/>
          <p:cNvSpPr>
            <a:spLocks noGrp="1"/>
          </p:cNvSpPr>
          <p:nvPr>
            <p:ph type="ftr" sz="quarter" idx="11"/>
          </p:nvPr>
        </p:nvSpPr>
        <p:spPr>
          <a:xfrm>
            <a:off x="209034" y="4594235"/>
            <a:ext cx="4221550" cy="227697"/>
          </a:xfrm>
        </p:spPr>
        <p:txBody>
          <a:bodyPr/>
          <a:lstStyle/>
          <a:p>
            <a:r>
              <a:rPr lang="en-GB" altLang="en-US" dirty="0"/>
              <a:t>IYCF Multi-sectoral Training</a:t>
            </a:r>
            <a:endParaRPr lang="en-US" dirty="0"/>
          </a:p>
        </p:txBody>
      </p:sp>
      <p:sp>
        <p:nvSpPr>
          <p:cNvPr id="13" name="Slide Number Placeholder 5"/>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wo Subtit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034" y="204348"/>
            <a:ext cx="8754312" cy="968351"/>
          </a:xfrm>
        </p:spPr>
        <p:txBody>
          <a:bodyPr anchor="ctr" anchorCtr="0"/>
          <a:lstStyle/>
          <a:p>
            <a:r>
              <a:rPr lang="en-US" dirty="0"/>
              <a:t>Click to edit title</a:t>
            </a:r>
          </a:p>
        </p:txBody>
      </p:sp>
      <p:sp>
        <p:nvSpPr>
          <p:cNvPr id="3" name="Content Placeholder 2"/>
          <p:cNvSpPr>
            <a:spLocks noGrp="1"/>
          </p:cNvSpPr>
          <p:nvPr>
            <p:ph sz="half" idx="1" hasCustomPrompt="1"/>
          </p:nvPr>
        </p:nvSpPr>
        <p:spPr>
          <a:xfrm>
            <a:off x="422257" y="1791629"/>
            <a:ext cx="4063388" cy="2595166"/>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text or select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58289" y="1791629"/>
            <a:ext cx="4093188" cy="2595166"/>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text or select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0"/>
          </p:nvPr>
        </p:nvSpPr>
        <p:spPr>
          <a:xfrm>
            <a:off x="209034" y="4854839"/>
            <a:ext cx="652270" cy="155916"/>
          </a:xfrm>
        </p:spPr>
        <p:txBody>
          <a:bodyPr/>
          <a:lstStyle/>
          <a:p>
            <a:fld id="{FFF3B1C8-757A-3949-9829-26CCE0881F60}" type="datetime1">
              <a:rPr lang="en-US" smtClean="0"/>
              <a:t>2/7/2022</a:t>
            </a:fld>
            <a:endParaRPr lang="en-US"/>
          </a:p>
        </p:txBody>
      </p:sp>
      <p:sp>
        <p:nvSpPr>
          <p:cNvPr id="12" name="Footer Placeholder 4"/>
          <p:cNvSpPr>
            <a:spLocks noGrp="1"/>
          </p:cNvSpPr>
          <p:nvPr>
            <p:ph type="ftr" sz="quarter" idx="11"/>
          </p:nvPr>
        </p:nvSpPr>
        <p:spPr>
          <a:xfrm>
            <a:off x="209034" y="4594235"/>
            <a:ext cx="4221550" cy="227697"/>
          </a:xfrm>
        </p:spPr>
        <p:txBody>
          <a:bodyPr/>
          <a:lstStyle/>
          <a:p>
            <a:r>
              <a:rPr lang="en-GB" altLang="en-US" dirty="0"/>
              <a:t>IYCF Multi-sectoral Training</a:t>
            </a:r>
            <a:endParaRPr lang="en-US" dirty="0"/>
          </a:p>
        </p:txBody>
      </p:sp>
      <p:sp>
        <p:nvSpPr>
          <p:cNvPr id="13" name="Slide Number Placeholder 5"/>
          <p:cNvSpPr>
            <a:spLocks noGrp="1"/>
          </p:cNvSpPr>
          <p:nvPr>
            <p:ph type="sldNum" sz="quarter" idx="12"/>
          </p:nvPr>
        </p:nvSpPr>
        <p:spPr>
          <a:xfrm>
            <a:off x="861304" y="4854839"/>
            <a:ext cx="455188" cy="155916"/>
          </a:xfrm>
        </p:spPr>
        <p:txBody>
          <a:bodyPr/>
          <a:lstStyle/>
          <a:p>
            <a:fld id="{2066355A-084C-D24E-9AD2-7E4FC41EA627}" type="slidenum">
              <a:rPr lang="en-US" smtClean="0"/>
              <a:t>‹#›</a:t>
            </a:fld>
            <a:endParaRPr lang="en-US"/>
          </a:p>
        </p:txBody>
      </p:sp>
      <p:sp>
        <p:nvSpPr>
          <p:cNvPr id="14" name="Subtitle 2"/>
          <p:cNvSpPr>
            <a:spLocks noGrp="1"/>
          </p:cNvSpPr>
          <p:nvPr>
            <p:ph type="subTitle" idx="13" hasCustomPrompt="1"/>
          </p:nvPr>
        </p:nvSpPr>
        <p:spPr>
          <a:xfrm>
            <a:off x="422256" y="1205606"/>
            <a:ext cx="4063389" cy="553116"/>
          </a:xfrm>
        </p:spPr>
        <p:txBody>
          <a:bodyPr tIns="0" bIns="0" anchor="t" anchorCtr="0">
            <a:normAutofit/>
          </a:bodyPr>
          <a:lstStyle>
            <a:lvl1pPr marL="0" indent="0" algn="l">
              <a:spcBef>
                <a:spcPts val="0"/>
              </a:spcBef>
              <a:buNone/>
              <a:defRPr sz="2400" b="0">
                <a:solidFill>
                  <a:srgbClr val="0072B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21" name="Text Placeholder 20"/>
          <p:cNvSpPr>
            <a:spLocks noGrp="1"/>
          </p:cNvSpPr>
          <p:nvPr>
            <p:ph type="body" sz="quarter" idx="14" hasCustomPrompt="1"/>
          </p:nvPr>
        </p:nvSpPr>
        <p:spPr>
          <a:xfrm>
            <a:off x="4657725" y="1204913"/>
            <a:ext cx="4094163" cy="554037"/>
          </a:xfrm>
        </p:spPr>
        <p:txBody>
          <a:bodyPr anchor="t" anchorCtr="0"/>
          <a:lstStyle>
            <a:lvl1pPr marL="0" indent="0">
              <a:buNone/>
              <a:defRPr b="0" baseline="0">
                <a:solidFill>
                  <a:srgbClr val="0072BC"/>
                </a:solidFill>
              </a:defRPr>
            </a:lvl1pPr>
          </a:lstStyle>
          <a:p>
            <a:pPr lvl="0"/>
            <a:r>
              <a:rPr lang="en-US" dirty="0"/>
              <a:t>Click to edit subtitle</a:t>
            </a:r>
            <a:endParaRPr lang="en-GB" dirty="0"/>
          </a:p>
        </p:txBody>
      </p:sp>
    </p:spTree>
    <p:extLst>
      <p:ext uri="{BB962C8B-B14F-4D97-AF65-F5344CB8AC3E}">
        <p14:creationId xmlns:p14="http://schemas.microsoft.com/office/powerpoint/2010/main" val="4116329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034" y="204348"/>
            <a:ext cx="8753431" cy="968351"/>
          </a:xfrm>
          <a:prstGeom prst="rect">
            <a:avLst/>
          </a:prstGeom>
        </p:spPr>
        <p:txBody>
          <a:bodyPr vert="horz" lIns="0" tIns="0" rIns="0" bIns="0" rtlCol="0" anchor="b" anchorCtr="0">
            <a:normAutofit/>
          </a:bodyPr>
          <a:lstStyle/>
          <a:p>
            <a:r>
              <a:rPr lang="en-US" dirty="0"/>
              <a:t>Click to edit title</a:t>
            </a:r>
          </a:p>
        </p:txBody>
      </p:sp>
      <p:sp>
        <p:nvSpPr>
          <p:cNvPr id="3" name="Text Placeholder 2"/>
          <p:cNvSpPr>
            <a:spLocks noGrp="1"/>
          </p:cNvSpPr>
          <p:nvPr>
            <p:ph type="body" idx="1"/>
          </p:nvPr>
        </p:nvSpPr>
        <p:spPr>
          <a:xfrm>
            <a:off x="209034" y="1299104"/>
            <a:ext cx="8753431" cy="3021510"/>
          </a:xfrm>
          <a:prstGeom prst="rect">
            <a:avLst/>
          </a:prstGeom>
        </p:spPr>
        <p:txBody>
          <a:bodyPr vert="horz" lIns="91440" tIns="45720" rIns="91440" bIns="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09034" y="4854839"/>
            <a:ext cx="652270" cy="155916"/>
          </a:xfrm>
          <a:prstGeom prst="rect">
            <a:avLst/>
          </a:prstGeom>
        </p:spPr>
        <p:txBody>
          <a:bodyPr vert="horz" lIns="0" tIns="0" rIns="0" bIns="0" rtlCol="0" anchor="t" anchorCtr="0"/>
          <a:lstStyle>
            <a:lvl1pPr algn="l">
              <a:defRPr sz="900">
                <a:solidFill>
                  <a:schemeClr val="bg1">
                    <a:lumMod val="50000"/>
                  </a:schemeClr>
                </a:solidFill>
              </a:defRPr>
            </a:lvl1pPr>
          </a:lstStyle>
          <a:p>
            <a:fld id="{CF5FA6AE-BE69-8945-89BD-716B7638D20F}" type="datetime1">
              <a:rPr lang="en-US" smtClean="0"/>
              <a:t>2/7/2022</a:t>
            </a:fld>
            <a:endParaRPr lang="en-US" dirty="0"/>
          </a:p>
        </p:txBody>
      </p:sp>
      <p:sp>
        <p:nvSpPr>
          <p:cNvPr id="5" name="Footer Placeholder 4"/>
          <p:cNvSpPr>
            <a:spLocks noGrp="1"/>
          </p:cNvSpPr>
          <p:nvPr>
            <p:ph type="ftr" sz="quarter" idx="3"/>
          </p:nvPr>
        </p:nvSpPr>
        <p:spPr>
          <a:xfrm>
            <a:off x="209034" y="4594235"/>
            <a:ext cx="4221550" cy="227697"/>
          </a:xfrm>
          <a:prstGeom prst="rect">
            <a:avLst/>
          </a:prstGeom>
        </p:spPr>
        <p:txBody>
          <a:bodyPr vert="horz" lIns="0" tIns="0" rIns="0" bIns="0" rtlCol="0" anchor="b" anchorCtr="0">
            <a:noAutofit/>
          </a:bodyPr>
          <a:lstStyle>
            <a:lvl1pPr algn="l">
              <a:defRPr sz="1000">
                <a:solidFill>
                  <a:schemeClr val="bg1">
                    <a:lumMod val="50000"/>
                  </a:schemeClr>
                </a:solidFill>
              </a:defRPr>
            </a:lvl1pPr>
          </a:lstStyle>
          <a:p>
            <a:r>
              <a:rPr lang="en-US" dirty="0"/>
              <a:t>IYCF Multi-sectoral Training</a:t>
            </a:r>
          </a:p>
        </p:txBody>
      </p:sp>
      <p:sp>
        <p:nvSpPr>
          <p:cNvPr id="6" name="Slide Number Placeholder 5"/>
          <p:cNvSpPr>
            <a:spLocks noGrp="1"/>
          </p:cNvSpPr>
          <p:nvPr>
            <p:ph type="sldNum" sz="quarter" idx="4"/>
          </p:nvPr>
        </p:nvSpPr>
        <p:spPr>
          <a:xfrm>
            <a:off x="861304" y="4854839"/>
            <a:ext cx="455188" cy="155916"/>
          </a:xfrm>
          <a:prstGeom prst="rect">
            <a:avLst/>
          </a:prstGeom>
        </p:spPr>
        <p:txBody>
          <a:bodyPr vert="horz" lIns="0" tIns="0" rIns="91440" bIns="0" rtlCol="0" anchor="t" anchorCtr="0"/>
          <a:lstStyle>
            <a:lvl1pPr algn="l">
              <a:defRPr sz="900">
                <a:solidFill>
                  <a:schemeClr val="bg1">
                    <a:lumMod val="50000"/>
                  </a:schemeClr>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0" r:id="rId2"/>
    <p:sldLayoutId id="2147493457" r:id="rId3"/>
    <p:sldLayoutId id="2147493472" r:id="rId4"/>
    <p:sldLayoutId id="2147493471" r:id="rId5"/>
    <p:sldLayoutId id="2147493467" r:id="rId6"/>
    <p:sldLayoutId id="2147493458" r:id="rId7"/>
    <p:sldLayoutId id="2147493459" r:id="rId8"/>
    <p:sldLayoutId id="2147493473" r:id="rId9"/>
    <p:sldLayoutId id="2147493460" r:id="rId10"/>
    <p:sldLayoutId id="2147493468" r:id="rId11"/>
    <p:sldLayoutId id="2147493469" r:id="rId12"/>
    <p:sldLayoutId id="2147493463" r:id="rId13"/>
    <p:sldLayoutId id="2147493464" r:id="rId14"/>
    <p:sldLayoutId id="2147493461" r:id="rId15"/>
    <p:sldLayoutId id="2147493462" r:id="rId16"/>
    <p:sldLayoutId id="2147493465" r:id="rId17"/>
    <p:sldLayoutId id="2147493466" r:id="rId18"/>
  </p:sldLayoutIdLst>
  <p:hf sldNum="0" hdr="0" dt="0"/>
  <p:txStyles>
    <p:titleStyle>
      <a:lvl1pPr algn="l" defTabSz="4572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package" Target="../embeddings/Microsoft_Word_Document.docx"/></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chorCtr="0"/>
          <a:lstStyle/>
          <a:p>
            <a:r>
              <a:rPr lang="en-GB" altLang="en-US" dirty="0"/>
              <a:t>IYCF Multi-sectoral Training</a:t>
            </a:r>
            <a:endParaRPr lang="en-GB" dirty="0"/>
          </a:p>
        </p:txBody>
      </p:sp>
      <p:pic>
        <p:nvPicPr>
          <p:cNvPr id="4" name="Picture 2">
            <a:extLst>
              <a:ext uri="{FF2B5EF4-FFF2-40B4-BE49-F238E27FC236}">
                <a16:creationId xmlns:a16="http://schemas.microsoft.com/office/drawing/2014/main" id="{D970EFD5-9EBB-F645-96E4-A518EFF1EC9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9532" b="38341"/>
          <a:stretch/>
        </p:blipFill>
        <p:spPr bwMode="auto">
          <a:xfrm>
            <a:off x="161925" y="1819703"/>
            <a:ext cx="8820150" cy="25470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7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9B6387-8948-DB41-8C3A-53AEFE01601C}"/>
              </a:ext>
            </a:extLst>
          </p:cNvPr>
          <p:cNvSpPr>
            <a:spLocks noGrp="1"/>
          </p:cNvSpPr>
          <p:nvPr>
            <p:ph type="title"/>
          </p:nvPr>
        </p:nvSpPr>
        <p:spPr>
          <a:xfrm>
            <a:off x="209034" y="204348"/>
            <a:ext cx="8713090" cy="968351"/>
          </a:xfrm>
        </p:spPr>
        <p:txBody>
          <a:bodyPr/>
          <a:lstStyle/>
          <a:p>
            <a:r>
              <a:rPr lang="en-US" dirty="0"/>
              <a:t>Why focus on IYCF?</a:t>
            </a:r>
          </a:p>
        </p:txBody>
      </p:sp>
      <p:pic>
        <p:nvPicPr>
          <p:cNvPr id="9" name="Content Placeholder 5">
            <a:extLst>
              <a:ext uri="{FF2B5EF4-FFF2-40B4-BE49-F238E27FC236}">
                <a16:creationId xmlns:a16="http://schemas.microsoft.com/office/drawing/2014/main" id="{E1B2E8C8-2662-3646-917C-BACBE857CECE}"/>
              </a:ext>
            </a:extLst>
          </p:cNvPr>
          <p:cNvPicPr>
            <a:picLocks noGrp="1" noChangeAspect="1"/>
          </p:cNvPicPr>
          <p:nvPr>
            <p:ph idx="1"/>
          </p:nvPr>
        </p:nvPicPr>
        <p:blipFill rotWithShape="1">
          <a:blip r:embed="rId3"/>
          <a:srcRect l="-1426" r="1256"/>
          <a:stretch/>
        </p:blipFill>
        <p:spPr>
          <a:xfrm>
            <a:off x="2111728" y="1684394"/>
            <a:ext cx="4639096" cy="2854196"/>
          </a:xfrm>
        </p:spPr>
      </p:pic>
      <p:sp>
        <p:nvSpPr>
          <p:cNvPr id="2" name="Footer Placeholder 1">
            <a:extLst>
              <a:ext uri="{FF2B5EF4-FFF2-40B4-BE49-F238E27FC236}">
                <a16:creationId xmlns:a16="http://schemas.microsoft.com/office/drawing/2014/main" id="{D488129E-8F9C-D042-814E-E79DD251DB0F}"/>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8" name="Subtitle 7">
            <a:extLst>
              <a:ext uri="{FF2B5EF4-FFF2-40B4-BE49-F238E27FC236}">
                <a16:creationId xmlns:a16="http://schemas.microsoft.com/office/drawing/2014/main" id="{5111C757-5523-9345-BD8C-490B0A864E5B}"/>
              </a:ext>
            </a:extLst>
          </p:cNvPr>
          <p:cNvSpPr>
            <a:spLocks noGrp="1"/>
          </p:cNvSpPr>
          <p:nvPr>
            <p:ph type="subTitle" idx="13"/>
          </p:nvPr>
        </p:nvSpPr>
        <p:spPr>
          <a:xfrm>
            <a:off x="209034" y="1205606"/>
            <a:ext cx="8713090" cy="553116"/>
          </a:xfrm>
        </p:spPr>
        <p:txBody>
          <a:bodyPr/>
          <a:lstStyle/>
          <a:p>
            <a:r>
              <a:rPr lang="en-GB" dirty="0"/>
              <a:t>Infants aged under 6 months are at highest risk of dying</a:t>
            </a:r>
          </a:p>
        </p:txBody>
      </p:sp>
      <p:sp>
        <p:nvSpPr>
          <p:cNvPr id="11" name="TextBox 10">
            <a:extLst>
              <a:ext uri="{FF2B5EF4-FFF2-40B4-BE49-F238E27FC236}">
                <a16:creationId xmlns:a16="http://schemas.microsoft.com/office/drawing/2014/main" id="{30D741F1-9AD1-9F4B-9BD5-E3A66FF2A2C6}"/>
              </a:ext>
            </a:extLst>
          </p:cNvPr>
          <p:cNvSpPr txBox="1"/>
          <p:nvPr/>
        </p:nvSpPr>
        <p:spPr>
          <a:xfrm>
            <a:off x="6160156" y="4287400"/>
            <a:ext cx="4592320"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ea typeface="ＭＳ Ｐゴシック" charset="0"/>
                <a:cs typeface="Calibri"/>
              </a:rPr>
              <a:t>Programming guide for IYCF by UNICEF, 2011</a:t>
            </a:r>
          </a:p>
        </p:txBody>
      </p:sp>
    </p:spTree>
    <p:extLst>
      <p:ext uri="{BB962C8B-B14F-4D97-AF65-F5344CB8AC3E}">
        <p14:creationId xmlns:p14="http://schemas.microsoft.com/office/powerpoint/2010/main" val="2120858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D07D65-A49B-DA41-A9FF-82DAF6FAD570}"/>
              </a:ext>
            </a:extLst>
          </p:cNvPr>
          <p:cNvSpPr>
            <a:spLocks noGrp="1"/>
          </p:cNvSpPr>
          <p:nvPr>
            <p:ph type="title"/>
          </p:nvPr>
        </p:nvSpPr>
        <p:spPr>
          <a:xfrm>
            <a:off x="209034" y="204348"/>
            <a:ext cx="8713090" cy="968351"/>
          </a:xfrm>
        </p:spPr>
        <p:txBody>
          <a:bodyPr/>
          <a:lstStyle/>
          <a:p>
            <a:r>
              <a:rPr lang="en-US" dirty="0"/>
              <a:t>Why focus on IYCF?</a:t>
            </a:r>
          </a:p>
        </p:txBody>
      </p:sp>
      <p:pic>
        <p:nvPicPr>
          <p:cNvPr id="9" name="Content Placeholder 6">
            <a:extLst>
              <a:ext uri="{FF2B5EF4-FFF2-40B4-BE49-F238E27FC236}">
                <a16:creationId xmlns:a16="http://schemas.microsoft.com/office/drawing/2014/main" id="{D72A8501-9CAC-494A-AC92-DADD8B409181}"/>
              </a:ext>
            </a:extLst>
          </p:cNvPr>
          <p:cNvPicPr>
            <a:picLocks noGrp="1" noChangeAspect="1"/>
          </p:cNvPicPr>
          <p:nvPr>
            <p:ph idx="1"/>
          </p:nvPr>
        </p:nvPicPr>
        <p:blipFill>
          <a:blip r:embed="rId3"/>
          <a:srcRect l="-21211" r="-21211"/>
          <a:stretch>
            <a:fillRect/>
          </a:stretch>
        </p:blipFill>
        <p:spPr>
          <a:xfrm>
            <a:off x="896954" y="1702389"/>
            <a:ext cx="6894320" cy="2747212"/>
          </a:xfrm>
        </p:spPr>
      </p:pic>
      <p:sp>
        <p:nvSpPr>
          <p:cNvPr id="2" name="Footer Placeholder 1">
            <a:extLst>
              <a:ext uri="{FF2B5EF4-FFF2-40B4-BE49-F238E27FC236}">
                <a16:creationId xmlns:a16="http://schemas.microsoft.com/office/drawing/2014/main" id="{1248A7AF-0CB5-0746-8823-70476271AAF5}"/>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8" name="Subtitle 7">
            <a:extLst>
              <a:ext uri="{FF2B5EF4-FFF2-40B4-BE49-F238E27FC236}">
                <a16:creationId xmlns:a16="http://schemas.microsoft.com/office/drawing/2014/main" id="{CC1AA2DE-5074-E44C-8DAD-301F9962EDA4}"/>
              </a:ext>
            </a:extLst>
          </p:cNvPr>
          <p:cNvSpPr>
            <a:spLocks noGrp="1"/>
          </p:cNvSpPr>
          <p:nvPr>
            <p:ph type="subTitle" idx="13"/>
          </p:nvPr>
        </p:nvSpPr>
        <p:spPr>
          <a:xfrm>
            <a:off x="209034" y="1205606"/>
            <a:ext cx="8713090" cy="553116"/>
          </a:xfrm>
        </p:spPr>
        <p:txBody>
          <a:bodyPr/>
          <a:lstStyle/>
          <a:p>
            <a:r>
              <a:rPr lang="en-US" dirty="0"/>
              <a:t>Child morbidity/illness is preventable</a:t>
            </a:r>
          </a:p>
        </p:txBody>
      </p:sp>
    </p:spTree>
    <p:extLst>
      <p:ext uri="{BB962C8B-B14F-4D97-AF65-F5344CB8AC3E}">
        <p14:creationId xmlns:p14="http://schemas.microsoft.com/office/powerpoint/2010/main" val="2664208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C42088-2634-FD4B-9C3C-D24725F4DF94}"/>
              </a:ext>
            </a:extLst>
          </p:cNvPr>
          <p:cNvSpPr>
            <a:spLocks noGrp="1"/>
          </p:cNvSpPr>
          <p:nvPr>
            <p:ph type="title"/>
          </p:nvPr>
        </p:nvSpPr>
        <p:spPr>
          <a:xfrm>
            <a:off x="209034" y="204348"/>
            <a:ext cx="8713090" cy="968351"/>
          </a:xfrm>
        </p:spPr>
        <p:txBody>
          <a:bodyPr/>
          <a:lstStyle/>
          <a:p>
            <a:r>
              <a:rPr lang="en-US" dirty="0"/>
              <a:t>Why focus on IYCF?</a:t>
            </a:r>
          </a:p>
        </p:txBody>
      </p:sp>
      <p:sp>
        <p:nvSpPr>
          <p:cNvPr id="7" name="Content Placeholder 6">
            <a:extLst>
              <a:ext uri="{FF2B5EF4-FFF2-40B4-BE49-F238E27FC236}">
                <a16:creationId xmlns:a16="http://schemas.microsoft.com/office/drawing/2014/main" id="{0D06889B-CA6B-AF4A-A9DD-7E3C76E54AAC}"/>
              </a:ext>
            </a:extLst>
          </p:cNvPr>
          <p:cNvSpPr>
            <a:spLocks noGrp="1"/>
          </p:cNvSpPr>
          <p:nvPr>
            <p:ph idx="1"/>
          </p:nvPr>
        </p:nvSpPr>
        <p:spPr>
          <a:xfrm>
            <a:off x="209034" y="1791629"/>
            <a:ext cx="8713090" cy="2528984"/>
          </a:xfrm>
        </p:spPr>
        <p:txBody>
          <a:bodyPr>
            <a:normAutofit/>
          </a:bodyPr>
          <a:lstStyle/>
          <a:p>
            <a:pPr marL="0" indent="0">
              <a:buNone/>
            </a:pPr>
            <a:r>
              <a:rPr lang="en-US" sz="1800" dirty="0"/>
              <a:t>Weight for Age by Region</a:t>
            </a:r>
          </a:p>
        </p:txBody>
      </p:sp>
      <p:sp>
        <p:nvSpPr>
          <p:cNvPr id="2" name="Footer Placeholder 1">
            <a:extLst>
              <a:ext uri="{FF2B5EF4-FFF2-40B4-BE49-F238E27FC236}">
                <a16:creationId xmlns:a16="http://schemas.microsoft.com/office/drawing/2014/main" id="{3B7C7EAD-88D2-E34C-B228-3E3FE54AA5D1}"/>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8" name="Subtitle 7">
            <a:extLst>
              <a:ext uri="{FF2B5EF4-FFF2-40B4-BE49-F238E27FC236}">
                <a16:creationId xmlns:a16="http://schemas.microsoft.com/office/drawing/2014/main" id="{3AAEA870-6880-EC40-A10D-C2B5BBD0448A}"/>
              </a:ext>
            </a:extLst>
          </p:cNvPr>
          <p:cNvSpPr>
            <a:spLocks noGrp="1"/>
          </p:cNvSpPr>
          <p:nvPr>
            <p:ph type="subTitle" idx="13"/>
          </p:nvPr>
        </p:nvSpPr>
        <p:spPr>
          <a:xfrm>
            <a:off x="209034" y="1205606"/>
            <a:ext cx="8713090" cy="553116"/>
          </a:xfrm>
        </p:spPr>
        <p:txBody>
          <a:bodyPr/>
          <a:lstStyle/>
          <a:p>
            <a:r>
              <a:rPr lang="en-US" dirty="0"/>
              <a:t>Malnutrition is preventable</a:t>
            </a:r>
          </a:p>
        </p:txBody>
      </p:sp>
      <p:pic>
        <p:nvPicPr>
          <p:cNvPr id="9" name="Picture 8">
            <a:extLst>
              <a:ext uri="{FF2B5EF4-FFF2-40B4-BE49-F238E27FC236}">
                <a16:creationId xmlns:a16="http://schemas.microsoft.com/office/drawing/2014/main" id="{9AEDE258-AEE2-1747-9586-922831ECB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07" y="1790700"/>
            <a:ext cx="4335891" cy="2743589"/>
          </a:xfrm>
          <a:prstGeom prst="rect">
            <a:avLst/>
          </a:prstGeom>
        </p:spPr>
      </p:pic>
    </p:spTree>
    <p:extLst>
      <p:ext uri="{BB962C8B-B14F-4D97-AF65-F5344CB8AC3E}">
        <p14:creationId xmlns:p14="http://schemas.microsoft.com/office/powerpoint/2010/main" val="1296522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8F0D7D-64CF-374C-9BD4-28A3766EA708}"/>
              </a:ext>
            </a:extLst>
          </p:cNvPr>
          <p:cNvSpPr>
            <a:spLocks noGrp="1"/>
          </p:cNvSpPr>
          <p:nvPr>
            <p:ph type="title"/>
          </p:nvPr>
        </p:nvSpPr>
        <p:spPr>
          <a:xfrm>
            <a:off x="209034" y="204348"/>
            <a:ext cx="8713090" cy="968351"/>
          </a:xfrm>
        </p:spPr>
        <p:txBody>
          <a:bodyPr/>
          <a:lstStyle/>
          <a:p>
            <a:r>
              <a:rPr lang="en-US" dirty="0"/>
              <a:t>Why focus on IYCF?</a:t>
            </a:r>
          </a:p>
        </p:txBody>
      </p:sp>
      <p:pic>
        <p:nvPicPr>
          <p:cNvPr id="8" name="Content Placeholder 5">
            <a:extLst>
              <a:ext uri="{FF2B5EF4-FFF2-40B4-BE49-F238E27FC236}">
                <a16:creationId xmlns:a16="http://schemas.microsoft.com/office/drawing/2014/main" id="{F3BFB316-3B52-3146-87A8-1A2D846BEC3E}"/>
              </a:ext>
            </a:extLst>
          </p:cNvPr>
          <p:cNvPicPr>
            <a:picLocks noGrp="1" noChangeAspect="1"/>
          </p:cNvPicPr>
          <p:nvPr>
            <p:ph idx="1"/>
          </p:nvPr>
        </p:nvPicPr>
        <p:blipFill rotWithShape="1">
          <a:blip r:embed="rId3"/>
          <a:srcRect l="-32238" r="-32238"/>
          <a:stretch/>
        </p:blipFill>
        <p:spPr>
          <a:xfrm>
            <a:off x="876037" y="1484063"/>
            <a:ext cx="7636080" cy="3036173"/>
          </a:xfrm>
        </p:spPr>
      </p:pic>
      <p:sp>
        <p:nvSpPr>
          <p:cNvPr id="2" name="Footer Placeholder 1">
            <a:extLst>
              <a:ext uri="{FF2B5EF4-FFF2-40B4-BE49-F238E27FC236}">
                <a16:creationId xmlns:a16="http://schemas.microsoft.com/office/drawing/2014/main" id="{C57856F8-38CF-2546-AE73-137D811F585C}"/>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7" name="Subtitle 6">
            <a:extLst>
              <a:ext uri="{FF2B5EF4-FFF2-40B4-BE49-F238E27FC236}">
                <a16:creationId xmlns:a16="http://schemas.microsoft.com/office/drawing/2014/main" id="{B2A17C88-F03F-8342-817A-890E4190006F}"/>
              </a:ext>
            </a:extLst>
          </p:cNvPr>
          <p:cNvSpPr>
            <a:spLocks noGrp="1"/>
          </p:cNvSpPr>
          <p:nvPr>
            <p:ph type="subTitle" idx="13"/>
          </p:nvPr>
        </p:nvSpPr>
        <p:spPr>
          <a:xfrm>
            <a:off x="170506" y="1051494"/>
            <a:ext cx="8713090" cy="553116"/>
          </a:xfrm>
        </p:spPr>
        <p:txBody>
          <a:bodyPr/>
          <a:lstStyle/>
          <a:p>
            <a:r>
              <a:rPr lang="en-US" dirty="0"/>
              <a:t>Child Mortality/Death is Preventable</a:t>
            </a:r>
          </a:p>
        </p:txBody>
      </p:sp>
    </p:spTree>
    <p:extLst>
      <p:ext uri="{BB962C8B-B14F-4D97-AF65-F5344CB8AC3E}">
        <p14:creationId xmlns:p14="http://schemas.microsoft.com/office/powerpoint/2010/main" val="1381591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172710-D7DF-B540-9A01-BC2FF8E00308}"/>
              </a:ext>
            </a:extLst>
          </p:cNvPr>
          <p:cNvSpPr>
            <a:spLocks noGrp="1"/>
          </p:cNvSpPr>
          <p:nvPr>
            <p:ph type="title"/>
          </p:nvPr>
        </p:nvSpPr>
        <p:spPr>
          <a:xfrm>
            <a:off x="209034" y="204348"/>
            <a:ext cx="8713090" cy="968351"/>
          </a:xfrm>
        </p:spPr>
        <p:txBody>
          <a:bodyPr/>
          <a:lstStyle/>
          <a:p>
            <a:r>
              <a:rPr lang="en-US" dirty="0"/>
              <a:t>Recommended IYCF Practices</a:t>
            </a:r>
          </a:p>
        </p:txBody>
      </p:sp>
      <p:pic>
        <p:nvPicPr>
          <p:cNvPr id="8" name="Content Placeholder 6">
            <a:extLst>
              <a:ext uri="{FF2B5EF4-FFF2-40B4-BE49-F238E27FC236}">
                <a16:creationId xmlns:a16="http://schemas.microsoft.com/office/drawing/2014/main" id="{D22E0430-E175-0340-99FD-93D1D67C212A}"/>
              </a:ext>
            </a:extLst>
          </p:cNvPr>
          <p:cNvPicPr>
            <a:picLocks noGrp="1" noChangeAspect="1"/>
          </p:cNvPicPr>
          <p:nvPr>
            <p:ph idx="1"/>
          </p:nvPr>
        </p:nvPicPr>
        <p:blipFill rotWithShape="1">
          <a:blip r:embed="rId3"/>
          <a:srcRect l="-4141" r="-2927"/>
          <a:stretch/>
        </p:blipFill>
        <p:spPr>
          <a:xfrm>
            <a:off x="280724" y="1144517"/>
            <a:ext cx="3088117" cy="3215237"/>
          </a:xfrm>
        </p:spPr>
      </p:pic>
      <p:sp>
        <p:nvSpPr>
          <p:cNvPr id="2" name="Footer Placeholder 1">
            <a:extLst>
              <a:ext uri="{FF2B5EF4-FFF2-40B4-BE49-F238E27FC236}">
                <a16:creationId xmlns:a16="http://schemas.microsoft.com/office/drawing/2014/main" id="{EF062861-37FB-E642-AA32-107F57876100}"/>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9" name="Oval Callout 8">
            <a:extLst>
              <a:ext uri="{FF2B5EF4-FFF2-40B4-BE49-F238E27FC236}">
                <a16:creationId xmlns:a16="http://schemas.microsoft.com/office/drawing/2014/main" id="{D85CF517-F55A-5246-B7F0-E61CD99E930C}"/>
              </a:ext>
            </a:extLst>
          </p:cNvPr>
          <p:cNvSpPr/>
          <p:nvPr/>
        </p:nvSpPr>
        <p:spPr>
          <a:xfrm>
            <a:off x="3941640" y="1045723"/>
            <a:ext cx="2502568" cy="1324326"/>
          </a:xfrm>
          <a:prstGeom prst="wedgeEllipseCallout">
            <a:avLst>
              <a:gd name="adj1" fmla="val -127308"/>
              <a:gd name="adj2" fmla="val 46871"/>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ea typeface="+mn-ea"/>
                <a:cs typeface="+mn-cs"/>
              </a:rPr>
              <a:t>ONLY breastmilk</a:t>
            </a:r>
          </a:p>
        </p:txBody>
      </p:sp>
      <p:sp>
        <p:nvSpPr>
          <p:cNvPr id="10" name="Oval Callout 9">
            <a:extLst>
              <a:ext uri="{FF2B5EF4-FFF2-40B4-BE49-F238E27FC236}">
                <a16:creationId xmlns:a16="http://schemas.microsoft.com/office/drawing/2014/main" id="{09354DF7-2A68-5740-AAB3-E27BAB8610F7}"/>
              </a:ext>
            </a:extLst>
          </p:cNvPr>
          <p:cNvSpPr/>
          <p:nvPr/>
        </p:nvSpPr>
        <p:spPr>
          <a:xfrm>
            <a:off x="4572000" y="2242609"/>
            <a:ext cx="3744416" cy="1728192"/>
          </a:xfrm>
          <a:prstGeom prst="wedgeEllipseCallout">
            <a:avLst>
              <a:gd name="adj1" fmla="val -117950"/>
              <a:gd name="adj2" fmla="val 50390"/>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1800" b="0" i="0" u="none" strike="noStrike" kern="1200" cap="none" spc="0" normalizeH="0" baseline="0" noProof="0" dirty="0">
                <a:ln>
                  <a:noFill/>
                </a:ln>
                <a:solidFill>
                  <a:prstClr val="white"/>
                </a:solidFill>
                <a:effectLst/>
                <a:uLnTx/>
                <a:uFillTx/>
                <a:ea typeface="ＭＳ Ｐゴシック" charset="0"/>
                <a:cs typeface="+mn-cs"/>
              </a:rPr>
            </a:br>
            <a:r>
              <a:rPr kumimoji="0" lang="en-US" sz="1800" b="0" i="0" u="none" strike="noStrike" kern="1200" cap="none" spc="0" normalizeH="0" baseline="0" noProof="0" dirty="0">
                <a:ln>
                  <a:noFill/>
                </a:ln>
                <a:solidFill>
                  <a:prstClr val="white"/>
                </a:solidFill>
                <a:effectLst/>
                <a:uLnTx/>
                <a:uFillTx/>
                <a:ea typeface="ＭＳ Ｐゴシック" charset="0"/>
                <a:cs typeface="+mn-cs"/>
              </a:rPr>
              <a:t>Other solids, </a:t>
            </a:r>
            <a:br>
              <a:rPr kumimoji="0" lang="en-US" sz="1800" b="0" i="0" u="none" strike="noStrike" kern="1200" cap="none" spc="0" normalizeH="0" baseline="0" noProof="0" dirty="0">
                <a:ln>
                  <a:noFill/>
                </a:ln>
                <a:solidFill>
                  <a:prstClr val="white"/>
                </a:solidFill>
                <a:effectLst/>
                <a:uLnTx/>
                <a:uFillTx/>
                <a:ea typeface="ＭＳ Ｐゴシック" charset="0"/>
                <a:cs typeface="+mn-cs"/>
              </a:rPr>
            </a:br>
            <a:r>
              <a:rPr kumimoji="0" lang="en-US" sz="1800" b="0" i="0" u="none" strike="noStrike" kern="1200" cap="none" spc="0" normalizeH="0" baseline="0" noProof="0" dirty="0">
                <a:ln>
                  <a:noFill/>
                </a:ln>
                <a:solidFill>
                  <a:prstClr val="white"/>
                </a:solidFill>
                <a:effectLst/>
                <a:uLnTx/>
                <a:uFillTx/>
                <a:ea typeface="ＭＳ Ｐゴシック" charset="0"/>
                <a:cs typeface="+mn-cs"/>
              </a:rPr>
              <a:t>semi-solids, liquids at </a:t>
            </a:r>
            <a:br>
              <a:rPr kumimoji="0" lang="en-US" sz="1800" b="0" i="0" u="none" strike="noStrike" kern="1200" cap="none" spc="0" normalizeH="0" baseline="0" noProof="0" dirty="0">
                <a:ln>
                  <a:noFill/>
                </a:ln>
                <a:solidFill>
                  <a:prstClr val="white"/>
                </a:solidFill>
                <a:effectLst/>
                <a:uLnTx/>
                <a:uFillTx/>
                <a:ea typeface="ＭＳ Ｐゴシック" charset="0"/>
                <a:cs typeface="+mn-cs"/>
              </a:rPr>
            </a:br>
            <a:r>
              <a:rPr kumimoji="0" lang="en-US" sz="1800" b="0" i="0" u="none" strike="noStrike" kern="1200" cap="none" spc="0" normalizeH="0" baseline="0" noProof="0" dirty="0">
                <a:ln>
                  <a:noFill/>
                </a:ln>
                <a:solidFill>
                  <a:prstClr val="white"/>
                </a:solidFill>
                <a:effectLst/>
                <a:uLnTx/>
                <a:uFillTx/>
                <a:ea typeface="ＭＳ Ｐゴシック" charset="0"/>
                <a:cs typeface="+mn-cs"/>
              </a:rPr>
              <a:t>6 months with continued breastfeeding up to </a:t>
            </a:r>
            <a:br>
              <a:rPr kumimoji="0" lang="en-US" sz="1800" b="0" i="0" u="none" strike="noStrike" kern="1200" cap="none" spc="0" normalizeH="0" baseline="0" noProof="0" dirty="0">
                <a:ln>
                  <a:noFill/>
                </a:ln>
                <a:solidFill>
                  <a:prstClr val="white"/>
                </a:solidFill>
                <a:effectLst/>
                <a:uLnTx/>
                <a:uFillTx/>
                <a:ea typeface="ＭＳ Ｐゴシック" charset="0"/>
                <a:cs typeface="+mn-cs"/>
              </a:rPr>
            </a:br>
            <a:r>
              <a:rPr kumimoji="0" lang="en-US" sz="1800" b="0" i="0" u="none" strike="noStrike" kern="1200" cap="none" spc="0" normalizeH="0" baseline="0" noProof="0" dirty="0">
                <a:ln>
                  <a:noFill/>
                </a:ln>
                <a:solidFill>
                  <a:prstClr val="white"/>
                </a:solidFill>
                <a:effectLst/>
                <a:uLnTx/>
                <a:uFillTx/>
                <a:ea typeface="ＭＳ Ｐゴシック" charset="0"/>
                <a:cs typeface="+mn-cs"/>
              </a:rPr>
              <a:t>2 years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12" name="TextBox 11">
            <a:extLst>
              <a:ext uri="{FF2B5EF4-FFF2-40B4-BE49-F238E27FC236}">
                <a16:creationId xmlns:a16="http://schemas.microsoft.com/office/drawing/2014/main" id="{EC2E6AA5-5591-BC4B-9F0A-8ECC37A2FC4E}"/>
              </a:ext>
            </a:extLst>
          </p:cNvPr>
          <p:cNvSpPr txBox="1"/>
          <p:nvPr/>
        </p:nvSpPr>
        <p:spPr>
          <a:xfrm>
            <a:off x="5252720" y="4249753"/>
            <a:ext cx="4592320" cy="24622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ＭＳ Ｐゴシック" charset="0"/>
                <a:cs typeface="Calibri"/>
                <a:sym typeface="Times New Roman" charset="0"/>
              </a:rPr>
              <a:t>Source: GNC IFE training 2011</a:t>
            </a:r>
          </a:p>
        </p:txBody>
      </p:sp>
    </p:spTree>
    <p:extLst>
      <p:ext uri="{BB962C8B-B14F-4D97-AF65-F5344CB8AC3E}">
        <p14:creationId xmlns:p14="http://schemas.microsoft.com/office/powerpoint/2010/main" val="132772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59FF0C-F87E-6740-88C2-C10CD4298B9E}"/>
              </a:ext>
            </a:extLst>
          </p:cNvPr>
          <p:cNvSpPr>
            <a:spLocks noGrp="1"/>
          </p:cNvSpPr>
          <p:nvPr>
            <p:ph type="title"/>
          </p:nvPr>
        </p:nvSpPr>
        <p:spPr>
          <a:xfrm>
            <a:off x="209034" y="204348"/>
            <a:ext cx="8754312" cy="968351"/>
          </a:xfrm>
        </p:spPr>
        <p:txBody>
          <a:bodyPr/>
          <a:lstStyle/>
          <a:p>
            <a:r>
              <a:rPr lang="en-US" dirty="0"/>
              <a:t>Recommended IYCF Practices</a:t>
            </a:r>
          </a:p>
        </p:txBody>
      </p:sp>
      <p:sp>
        <p:nvSpPr>
          <p:cNvPr id="2" name="Footer Placeholder 1">
            <a:extLst>
              <a:ext uri="{FF2B5EF4-FFF2-40B4-BE49-F238E27FC236}">
                <a16:creationId xmlns:a16="http://schemas.microsoft.com/office/drawing/2014/main" id="{F0C9FFC3-8020-474C-A972-E85202C08D44}"/>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pic>
        <p:nvPicPr>
          <p:cNvPr id="13" name="Content Placeholder 12" descr="A person holding a baby&#10;&#10;Description automatically generated with medium confidence">
            <a:extLst>
              <a:ext uri="{FF2B5EF4-FFF2-40B4-BE49-F238E27FC236}">
                <a16:creationId xmlns:a16="http://schemas.microsoft.com/office/drawing/2014/main" id="{6B87ACD7-4295-8249-88A1-82FEC31D0E82}"/>
              </a:ext>
            </a:extLst>
          </p:cNvPr>
          <p:cNvPicPr>
            <a:picLocks noGrp="1" noChangeAspect="1"/>
          </p:cNvPicPr>
          <p:nvPr>
            <p:ph sz="half" idx="2"/>
          </p:nvPr>
        </p:nvPicPr>
        <p:blipFill rotWithShape="1">
          <a:blip r:embed="rId3"/>
          <a:srcRect l="14310" t="13346" r="27656"/>
          <a:stretch/>
        </p:blipFill>
        <p:spPr>
          <a:xfrm>
            <a:off x="5206365" y="1361453"/>
            <a:ext cx="2752344" cy="2739556"/>
          </a:xfrm>
          <a:prstGeom prst="ellipse">
            <a:avLst/>
          </a:prstGeom>
        </p:spPr>
      </p:pic>
      <p:pic>
        <p:nvPicPr>
          <p:cNvPr id="27" name="Content Placeholder 12">
            <a:extLst>
              <a:ext uri="{FF2B5EF4-FFF2-40B4-BE49-F238E27FC236}">
                <a16:creationId xmlns:a16="http://schemas.microsoft.com/office/drawing/2014/main" id="{55524343-01E6-1340-BC7F-4A2E704C3CC1}"/>
              </a:ext>
            </a:extLst>
          </p:cNvPr>
          <p:cNvPicPr>
            <a:picLocks noChangeAspect="1"/>
          </p:cNvPicPr>
          <p:nvPr/>
        </p:nvPicPr>
        <p:blipFill>
          <a:blip r:embed="rId4"/>
          <a:srcRect l="16511" r="16511"/>
          <a:stretch/>
        </p:blipFill>
        <p:spPr>
          <a:xfrm>
            <a:off x="1132205" y="1361453"/>
            <a:ext cx="2752344" cy="2739556"/>
          </a:xfrm>
          <a:prstGeom prst="ellipse">
            <a:avLst/>
          </a:prstGeom>
        </p:spPr>
      </p:pic>
      <p:sp>
        <p:nvSpPr>
          <p:cNvPr id="28" name="&quot;No&quot; Symbol 27">
            <a:extLst>
              <a:ext uri="{FF2B5EF4-FFF2-40B4-BE49-F238E27FC236}">
                <a16:creationId xmlns:a16="http://schemas.microsoft.com/office/drawing/2014/main" id="{D35B65E7-5CB1-E24B-8001-13A726173B3C}"/>
              </a:ext>
            </a:extLst>
          </p:cNvPr>
          <p:cNvSpPr/>
          <p:nvPr/>
        </p:nvSpPr>
        <p:spPr>
          <a:xfrm>
            <a:off x="950596" y="1185089"/>
            <a:ext cx="2987040" cy="2987040"/>
          </a:xfrm>
          <a:prstGeom prst="noSmoking">
            <a:avLst>
              <a:gd name="adj" fmla="val 5792"/>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 name="&quot;No&quot; Symbol 28">
            <a:extLst>
              <a:ext uri="{FF2B5EF4-FFF2-40B4-BE49-F238E27FC236}">
                <a16:creationId xmlns:a16="http://schemas.microsoft.com/office/drawing/2014/main" id="{A6C1CA97-5BC4-4842-830B-2B59A1E365C6}"/>
              </a:ext>
            </a:extLst>
          </p:cNvPr>
          <p:cNvSpPr/>
          <p:nvPr/>
        </p:nvSpPr>
        <p:spPr>
          <a:xfrm>
            <a:off x="5095876" y="1185089"/>
            <a:ext cx="2987040" cy="2987040"/>
          </a:xfrm>
          <a:prstGeom prst="noSmoking">
            <a:avLst>
              <a:gd name="adj" fmla="val 5792"/>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18432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68DC90-9CA0-A54B-BECA-561B8DF85D6B}"/>
              </a:ext>
            </a:extLst>
          </p:cNvPr>
          <p:cNvSpPr>
            <a:spLocks noGrp="1"/>
          </p:cNvSpPr>
          <p:nvPr>
            <p:ph type="title"/>
          </p:nvPr>
        </p:nvSpPr>
        <p:spPr>
          <a:xfrm>
            <a:off x="209034" y="204348"/>
            <a:ext cx="8713090" cy="968351"/>
          </a:xfrm>
        </p:spPr>
        <p:txBody>
          <a:bodyPr/>
          <a:lstStyle/>
          <a:p>
            <a:r>
              <a:rPr lang="en-GB" altLang="en-US" dirty="0"/>
              <a:t>Artificial feeding is always risky</a:t>
            </a:r>
            <a:endParaRPr lang="en-US" dirty="0"/>
          </a:p>
        </p:txBody>
      </p:sp>
      <p:pic>
        <p:nvPicPr>
          <p:cNvPr id="7" name="Content Placeholder 6">
            <a:extLst>
              <a:ext uri="{FF2B5EF4-FFF2-40B4-BE49-F238E27FC236}">
                <a16:creationId xmlns:a16="http://schemas.microsoft.com/office/drawing/2014/main" id="{E63EACDA-408C-224F-8591-1A89FF2B5528}"/>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558117" y="1298575"/>
            <a:ext cx="2015066" cy="3022600"/>
          </a:xfrm>
        </p:spPr>
      </p:pic>
      <p:sp>
        <p:nvSpPr>
          <p:cNvPr id="2" name="Footer Placeholder 1">
            <a:extLst>
              <a:ext uri="{FF2B5EF4-FFF2-40B4-BE49-F238E27FC236}">
                <a16:creationId xmlns:a16="http://schemas.microsoft.com/office/drawing/2014/main" id="{F71E510C-D758-5B4A-B248-544B427EB0B3}"/>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8" name="AutoShape 38">
            <a:extLst>
              <a:ext uri="{FF2B5EF4-FFF2-40B4-BE49-F238E27FC236}">
                <a16:creationId xmlns:a16="http://schemas.microsoft.com/office/drawing/2014/main" id="{DD4CAF59-AE53-9844-AE87-067BE1B9CEAB}"/>
              </a:ext>
            </a:extLst>
          </p:cNvPr>
          <p:cNvSpPr>
            <a:spLocks noChangeArrowheads="1"/>
          </p:cNvSpPr>
          <p:nvPr/>
        </p:nvSpPr>
        <p:spPr bwMode="auto">
          <a:xfrm>
            <a:off x="292159" y="1298575"/>
            <a:ext cx="2743200"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accent1"/>
                </a:solidFill>
                <a:effectLst/>
                <a:uLnTx/>
                <a:uFillTx/>
                <a:ea typeface="MS PGothic" panose="020B0600070205080204" pitchFamily="34" charset="-128"/>
                <a:cs typeface="Arial" charset="0"/>
              </a:rPr>
              <a:t>Provides no active protection</a:t>
            </a:r>
          </a:p>
        </p:txBody>
      </p:sp>
      <p:sp>
        <p:nvSpPr>
          <p:cNvPr id="9" name="AutoShape 40">
            <a:extLst>
              <a:ext uri="{FF2B5EF4-FFF2-40B4-BE49-F238E27FC236}">
                <a16:creationId xmlns:a16="http://schemas.microsoft.com/office/drawing/2014/main" id="{612FA3B7-D0AF-0449-A21B-9113B5A30CE5}"/>
              </a:ext>
            </a:extLst>
          </p:cNvPr>
          <p:cNvSpPr>
            <a:spLocks noChangeArrowheads="1"/>
          </p:cNvSpPr>
          <p:nvPr/>
        </p:nvSpPr>
        <p:spPr bwMode="auto">
          <a:xfrm>
            <a:off x="5930990" y="1368469"/>
            <a:ext cx="2743200"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accent1"/>
                </a:solidFill>
                <a:effectLst/>
                <a:uLnTx/>
                <a:uFillTx/>
                <a:ea typeface="MS PGothic" panose="020B0600070205080204" pitchFamily="34" charset="-128"/>
                <a:cs typeface="Arial" charset="0"/>
              </a:rPr>
              <a:t>Infant formula powder is not sterile</a:t>
            </a:r>
          </a:p>
        </p:txBody>
      </p:sp>
      <p:sp>
        <p:nvSpPr>
          <p:cNvPr id="10" name="AutoShape 41">
            <a:extLst>
              <a:ext uri="{FF2B5EF4-FFF2-40B4-BE49-F238E27FC236}">
                <a16:creationId xmlns:a16="http://schemas.microsoft.com/office/drawing/2014/main" id="{97D7CCCA-B81C-BE41-8ACA-9D8EC6D20378}"/>
              </a:ext>
            </a:extLst>
          </p:cNvPr>
          <p:cNvSpPr>
            <a:spLocks noChangeArrowheads="1"/>
          </p:cNvSpPr>
          <p:nvPr/>
        </p:nvSpPr>
        <p:spPr bwMode="auto">
          <a:xfrm>
            <a:off x="292158" y="2393043"/>
            <a:ext cx="2743200"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accent1"/>
                </a:solidFill>
                <a:effectLst/>
                <a:uLnTx/>
                <a:uFillTx/>
                <a:ea typeface="MS PGothic" panose="020B0600070205080204" pitchFamily="34" charset="-128"/>
                <a:cs typeface="Arial" charset="0"/>
              </a:rPr>
              <a:t>Increases food insecurity and dependency</a:t>
            </a:r>
          </a:p>
        </p:txBody>
      </p:sp>
      <p:sp>
        <p:nvSpPr>
          <p:cNvPr id="11" name="AutoShape 42">
            <a:extLst>
              <a:ext uri="{FF2B5EF4-FFF2-40B4-BE49-F238E27FC236}">
                <a16:creationId xmlns:a16="http://schemas.microsoft.com/office/drawing/2014/main" id="{D9F1A5FB-66D4-BF4B-ABAC-C463B9EEDD22}"/>
              </a:ext>
            </a:extLst>
          </p:cNvPr>
          <p:cNvSpPr>
            <a:spLocks noChangeArrowheads="1"/>
          </p:cNvSpPr>
          <p:nvPr/>
        </p:nvSpPr>
        <p:spPr bwMode="auto">
          <a:xfrm>
            <a:off x="5930990" y="3138761"/>
            <a:ext cx="2743200"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accent1"/>
                </a:solidFill>
                <a:effectLst/>
                <a:uLnTx/>
                <a:uFillTx/>
                <a:ea typeface="MS PGothic" panose="020B0600070205080204" pitchFamily="34" charset="-128"/>
                <a:cs typeface="Arial" charset="0"/>
              </a:rPr>
              <a:t>Bottle and teats present an extra source of infection</a:t>
            </a:r>
          </a:p>
        </p:txBody>
      </p:sp>
      <p:sp>
        <p:nvSpPr>
          <p:cNvPr id="12" name="AutoShape 39">
            <a:extLst>
              <a:ext uri="{FF2B5EF4-FFF2-40B4-BE49-F238E27FC236}">
                <a16:creationId xmlns:a16="http://schemas.microsoft.com/office/drawing/2014/main" id="{8A4B7122-4640-6D4E-A7B7-E39B611670A5}"/>
              </a:ext>
            </a:extLst>
          </p:cNvPr>
          <p:cNvSpPr>
            <a:spLocks noChangeArrowheads="1"/>
          </p:cNvSpPr>
          <p:nvPr/>
        </p:nvSpPr>
        <p:spPr bwMode="auto">
          <a:xfrm>
            <a:off x="289444" y="3487512"/>
            <a:ext cx="2743200"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accent1"/>
                </a:solidFill>
                <a:effectLst/>
                <a:uLnTx/>
                <a:uFillTx/>
                <a:ea typeface="MS PGothic" panose="020B0600070205080204" pitchFamily="34" charset="-128"/>
                <a:cs typeface="Arial" charset="0"/>
              </a:rPr>
              <a:t>Increases cost in time, resources and care</a:t>
            </a:r>
          </a:p>
        </p:txBody>
      </p:sp>
    </p:spTree>
    <p:extLst>
      <p:ext uri="{BB962C8B-B14F-4D97-AF65-F5344CB8AC3E}">
        <p14:creationId xmlns:p14="http://schemas.microsoft.com/office/powerpoint/2010/main" val="484998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hildren-at-a-roadside-sh-003">
            <a:extLst>
              <a:ext uri="{FF2B5EF4-FFF2-40B4-BE49-F238E27FC236}">
                <a16:creationId xmlns:a16="http://schemas.microsoft.com/office/drawing/2014/main" id="{158BC7B7-538A-8247-B7C3-D6C68A161C22}"/>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a:ext>
            </a:extLst>
          </a:blip>
          <a:srcRect t="17118" b="17118"/>
          <a:stretch>
            <a:fillRect/>
          </a:stretch>
        </p:blipFill>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39632E7E-196F-3444-B339-81CDDA65EE87}"/>
              </a:ext>
            </a:extLst>
          </p:cNvPr>
          <p:cNvSpPr>
            <a:spLocks noGrp="1"/>
          </p:cNvSpPr>
          <p:nvPr>
            <p:ph type="ctrTitle"/>
          </p:nvPr>
        </p:nvSpPr>
        <p:spPr>
          <a:xfrm>
            <a:off x="188259" y="574909"/>
            <a:ext cx="8780929" cy="920750"/>
          </a:xfrm>
          <a:solidFill>
            <a:schemeClr val="bg2"/>
          </a:solidFill>
        </p:spPr>
        <p:txBody>
          <a:bodyPr anchor="ctr" anchorCtr="0"/>
          <a:lstStyle/>
          <a:p>
            <a:r>
              <a:rPr lang="en-GB" altLang="en-US" sz="3200" dirty="0">
                <a:ea typeface="MS PGothic" panose="020B0600070205080204" pitchFamily="34" charset="-128"/>
              </a:rPr>
              <a:t>Artificial feeding RISKIER in emergencies</a:t>
            </a:r>
            <a:endParaRPr lang="en-US" sz="3200" dirty="0"/>
          </a:p>
        </p:txBody>
      </p:sp>
      <p:sp>
        <p:nvSpPr>
          <p:cNvPr id="8" name="AutoShape 18">
            <a:extLst>
              <a:ext uri="{FF2B5EF4-FFF2-40B4-BE49-F238E27FC236}">
                <a16:creationId xmlns:a16="http://schemas.microsoft.com/office/drawing/2014/main" id="{CBC94098-3159-8344-B644-638EA629EE3B}"/>
              </a:ext>
            </a:extLst>
          </p:cNvPr>
          <p:cNvSpPr>
            <a:spLocks noChangeArrowheads="1"/>
          </p:cNvSpPr>
          <p:nvPr/>
        </p:nvSpPr>
        <p:spPr bwMode="auto">
          <a:xfrm>
            <a:off x="5944394" y="2490151"/>
            <a:ext cx="2743200" cy="785606"/>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2000" b="0" i="0" u="none" strike="noStrike" kern="1200" cap="none" spc="0" normalizeH="0" baseline="0" noProof="0" dirty="0">
                <a:ln>
                  <a:noFill/>
                </a:ln>
                <a:solidFill>
                  <a:schemeClr val="accent1"/>
                </a:solidFill>
                <a:effectLst/>
                <a:uLnTx/>
                <a:uFillTx/>
                <a:ea typeface="SimSun" pitchFamily="2" charset="-122"/>
                <a:cs typeface="Arial" charset="0"/>
              </a:rPr>
              <a:t>Bacterial contamination</a:t>
            </a:r>
            <a:endParaRPr kumimoji="0" lang="en-US" sz="2000" b="0" i="0" u="none" strike="noStrike" kern="1200" cap="none" spc="0" normalizeH="0" baseline="0" noProof="0" dirty="0">
              <a:ln>
                <a:noFill/>
              </a:ln>
              <a:solidFill>
                <a:schemeClr val="accent1"/>
              </a:solidFill>
              <a:effectLst/>
              <a:uLnTx/>
              <a:uFillTx/>
              <a:ea typeface="MS PGothic" panose="020B0600070205080204" pitchFamily="34" charset="-128"/>
              <a:cs typeface="Arial" charset="0"/>
            </a:endParaRPr>
          </a:p>
        </p:txBody>
      </p:sp>
      <p:sp>
        <p:nvSpPr>
          <p:cNvPr id="9" name="AutoShape 17">
            <a:extLst>
              <a:ext uri="{FF2B5EF4-FFF2-40B4-BE49-F238E27FC236}">
                <a16:creationId xmlns:a16="http://schemas.microsoft.com/office/drawing/2014/main" id="{47D768A3-A68F-9541-A368-DFD2E40A75CD}"/>
              </a:ext>
            </a:extLst>
          </p:cNvPr>
          <p:cNvSpPr>
            <a:spLocks noChangeArrowheads="1"/>
          </p:cNvSpPr>
          <p:nvPr/>
        </p:nvSpPr>
        <p:spPr bwMode="auto">
          <a:xfrm>
            <a:off x="5944394" y="3429990"/>
            <a:ext cx="2743200"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accent1"/>
                </a:solidFill>
                <a:effectLst/>
                <a:uLnTx/>
                <a:uFillTx/>
                <a:ea typeface="MS PGothic" panose="020B0600070205080204" pitchFamily="34" charset="-128"/>
                <a:cs typeface="Arial" charset="0"/>
              </a:rPr>
              <a:t>Limited, insecure supplies and resources </a:t>
            </a:r>
          </a:p>
        </p:txBody>
      </p:sp>
      <p:sp>
        <p:nvSpPr>
          <p:cNvPr id="10" name="AutoShape 16">
            <a:extLst>
              <a:ext uri="{FF2B5EF4-FFF2-40B4-BE49-F238E27FC236}">
                <a16:creationId xmlns:a16="http://schemas.microsoft.com/office/drawing/2014/main" id="{FAEEE03F-B095-894E-BF66-3EF3BAFDB3AD}"/>
              </a:ext>
            </a:extLst>
          </p:cNvPr>
          <p:cNvSpPr>
            <a:spLocks noChangeArrowheads="1"/>
          </p:cNvSpPr>
          <p:nvPr/>
        </p:nvSpPr>
        <p:spPr bwMode="auto">
          <a:xfrm>
            <a:off x="3094719" y="3429990"/>
            <a:ext cx="2743200"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accent1"/>
                </a:solidFill>
                <a:effectLst/>
                <a:uLnTx/>
                <a:uFillTx/>
                <a:ea typeface="MS PGothic" panose="020B0600070205080204" pitchFamily="34" charset="-128"/>
                <a:cs typeface="Arial" charset="0"/>
              </a:rPr>
              <a:t>Contaminated water</a:t>
            </a:r>
          </a:p>
        </p:txBody>
      </p:sp>
      <p:sp>
        <p:nvSpPr>
          <p:cNvPr id="11" name="AutoShape 16">
            <a:extLst>
              <a:ext uri="{FF2B5EF4-FFF2-40B4-BE49-F238E27FC236}">
                <a16:creationId xmlns:a16="http://schemas.microsoft.com/office/drawing/2014/main" id="{52486E67-F612-FD45-A47D-93FB106C6FB6}"/>
              </a:ext>
            </a:extLst>
          </p:cNvPr>
          <p:cNvSpPr>
            <a:spLocks noChangeArrowheads="1"/>
          </p:cNvSpPr>
          <p:nvPr/>
        </p:nvSpPr>
        <p:spPr bwMode="auto">
          <a:xfrm>
            <a:off x="245044" y="3429990"/>
            <a:ext cx="2743200"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accent1"/>
                </a:solidFill>
                <a:effectLst/>
                <a:uLnTx/>
                <a:uFillTx/>
                <a:ea typeface="MS PGothic" panose="020B0600070205080204" pitchFamily="34" charset="-128"/>
                <a:cs typeface="Arial" charset="0"/>
              </a:rPr>
              <a:t>Overcrowded conditions with people on the move</a:t>
            </a:r>
          </a:p>
        </p:txBody>
      </p:sp>
      <p:sp>
        <p:nvSpPr>
          <p:cNvPr id="12" name="AutoShape 18">
            <a:extLst>
              <a:ext uri="{FF2B5EF4-FFF2-40B4-BE49-F238E27FC236}">
                <a16:creationId xmlns:a16="http://schemas.microsoft.com/office/drawing/2014/main" id="{E5996DDD-39C8-394B-BA70-265E9BC795DE}"/>
              </a:ext>
            </a:extLst>
          </p:cNvPr>
          <p:cNvSpPr>
            <a:spLocks noChangeArrowheads="1"/>
          </p:cNvSpPr>
          <p:nvPr/>
        </p:nvSpPr>
        <p:spPr bwMode="auto">
          <a:xfrm>
            <a:off x="228997" y="2660410"/>
            <a:ext cx="2743200" cy="445088"/>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chemeClr val="accent1"/>
                </a:solidFill>
                <a:effectLst/>
                <a:uLnTx/>
                <a:uFillTx/>
                <a:ea typeface="SimSun" pitchFamily="2" charset="-122"/>
                <a:cs typeface="Arial" charset="0"/>
              </a:rPr>
              <a:t>Lack of water</a:t>
            </a:r>
            <a:endParaRPr kumimoji="0" lang="en-US" sz="2000" b="0" i="0" u="none" strike="noStrike" kern="1200" cap="none" spc="0" normalizeH="0" baseline="0" noProof="0" dirty="0">
              <a:ln>
                <a:noFill/>
              </a:ln>
              <a:solidFill>
                <a:schemeClr val="accent1"/>
              </a:solidFill>
              <a:effectLst/>
              <a:uLnTx/>
              <a:uFillTx/>
              <a:ea typeface="MS PGothic" panose="020B0600070205080204" pitchFamily="34" charset="-128"/>
              <a:cs typeface="Arial" charset="0"/>
            </a:endParaRPr>
          </a:p>
        </p:txBody>
      </p:sp>
    </p:spTree>
    <p:extLst>
      <p:ext uri="{BB962C8B-B14F-4D97-AF65-F5344CB8AC3E}">
        <p14:creationId xmlns:p14="http://schemas.microsoft.com/office/powerpoint/2010/main" val="411101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08B0EA-352E-B94F-ADC8-CB0E38D14DF6}"/>
              </a:ext>
            </a:extLst>
          </p:cNvPr>
          <p:cNvSpPr>
            <a:spLocks noGrp="1"/>
          </p:cNvSpPr>
          <p:nvPr>
            <p:ph type="title"/>
          </p:nvPr>
        </p:nvSpPr>
        <p:spPr>
          <a:xfrm>
            <a:off x="209034" y="204348"/>
            <a:ext cx="8713090" cy="968351"/>
          </a:xfrm>
        </p:spPr>
        <p:txBody>
          <a:bodyPr/>
          <a:lstStyle/>
          <a:p>
            <a:r>
              <a:rPr lang="en-US" dirty="0"/>
              <a:t>Recommended IYCF Practices</a:t>
            </a:r>
          </a:p>
        </p:txBody>
      </p:sp>
      <p:pic>
        <p:nvPicPr>
          <p:cNvPr id="4" name="Picture 10" descr="Text, letter&#10;&#10;Description automatically generated">
            <a:extLst>
              <a:ext uri="{FF2B5EF4-FFF2-40B4-BE49-F238E27FC236}">
                <a16:creationId xmlns:a16="http://schemas.microsoft.com/office/drawing/2014/main" id="{5435B84F-B887-46EA-97C6-7F643AB5FAE7}"/>
              </a:ext>
            </a:extLst>
          </p:cNvPr>
          <p:cNvPicPr>
            <a:picLocks noGrp="1" noChangeAspect="1"/>
          </p:cNvPicPr>
          <p:nvPr>
            <p:ph idx="1"/>
          </p:nvPr>
        </p:nvPicPr>
        <p:blipFill>
          <a:blip r:embed="rId3"/>
          <a:stretch>
            <a:fillRect/>
          </a:stretch>
        </p:blipFill>
        <p:spPr>
          <a:xfrm>
            <a:off x="264501" y="2835011"/>
            <a:ext cx="1158367" cy="1578472"/>
          </a:xfrm>
        </p:spPr>
      </p:pic>
      <p:sp>
        <p:nvSpPr>
          <p:cNvPr id="2" name="Footer Placeholder 1">
            <a:extLst>
              <a:ext uri="{FF2B5EF4-FFF2-40B4-BE49-F238E27FC236}">
                <a16:creationId xmlns:a16="http://schemas.microsoft.com/office/drawing/2014/main" id="{CB1EAC3C-0508-3240-B75F-835232826169}"/>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pic>
        <p:nvPicPr>
          <p:cNvPr id="5" name="Picture 2">
            <a:extLst>
              <a:ext uri="{FF2B5EF4-FFF2-40B4-BE49-F238E27FC236}">
                <a16:creationId xmlns:a16="http://schemas.microsoft.com/office/drawing/2014/main" id="{01466F78-6520-4449-B314-A0470B3DB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26" r="-17526"/>
          <a:stretch>
            <a:fillRect/>
          </a:stretch>
        </p:blipFill>
        <p:spPr>
          <a:xfrm>
            <a:off x="-1037" y="1173163"/>
            <a:ext cx="1690929" cy="1633414"/>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Placeholder 4">
            <a:extLst>
              <a:ext uri="{FF2B5EF4-FFF2-40B4-BE49-F238E27FC236}">
                <a16:creationId xmlns:a16="http://schemas.microsoft.com/office/drawing/2014/main" id="{BC774714-7464-4C4B-8ACF-5A19C1BBAEEF}"/>
              </a:ext>
            </a:extLst>
          </p:cNvPr>
          <p:cNvPicPr>
            <a:picLocks/>
          </p:cNvPicPr>
          <p:nvPr/>
        </p:nvPicPr>
        <p:blipFill>
          <a:blip r:embed="rId5">
            <a:extLst>
              <a:ext uri="{28A0092B-C50C-407E-A947-70E740481C1C}">
                <a14:useLocalDpi xmlns:a14="http://schemas.microsoft.com/office/drawing/2010/main" val="0"/>
              </a:ext>
            </a:extLst>
          </a:blip>
          <a:srcRect l="182" t="-6589" r="-122" b="2"/>
          <a:stretch>
            <a:fillRect/>
          </a:stretch>
        </p:blipFill>
        <p:spPr>
          <a:xfrm>
            <a:off x="1756774" y="1195388"/>
            <a:ext cx="1226620" cy="1614473"/>
          </a:xfrm>
          <a:prstGeom prst="rect">
            <a:avLst/>
          </a:prstGeom>
          <a:ln>
            <a:solidFill>
              <a:srgbClr val="000000"/>
            </a:solidFill>
            <a:miter lim="800000"/>
            <a:headEnd/>
            <a:tailEnd/>
          </a:ln>
        </p:spPr>
      </p:pic>
      <p:pic>
        <p:nvPicPr>
          <p:cNvPr id="7" name="Picture 4">
            <a:extLst>
              <a:ext uri="{FF2B5EF4-FFF2-40B4-BE49-F238E27FC236}">
                <a16:creationId xmlns:a16="http://schemas.microsoft.com/office/drawing/2014/main" id="{E974BD80-DFC1-8645-B3AF-DE0534888A5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21926" y="1173164"/>
            <a:ext cx="1065897" cy="1633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48FF1A1A-F599-2F4C-B641-8F4D141F40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836" r="711"/>
          <a:stretch>
            <a:fillRect/>
          </a:stretch>
        </p:blipFill>
        <p:spPr>
          <a:xfrm>
            <a:off x="4451848" y="1208545"/>
            <a:ext cx="1473008" cy="1603260"/>
          </a:xfrm>
          <a:prstGeom prst="rect">
            <a:avLst/>
          </a:prstGeom>
          <a:noFill/>
          <a:ln w="15875">
            <a:solidFill>
              <a:schemeClr val="tx1"/>
            </a:solidFill>
            <a:miter lim="800000"/>
            <a:headEnd/>
            <a:tailEnd/>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Placeholder 3">
            <a:extLst>
              <a:ext uri="{FF2B5EF4-FFF2-40B4-BE49-F238E27FC236}">
                <a16:creationId xmlns:a16="http://schemas.microsoft.com/office/drawing/2014/main" id="{4AAED99A-8997-EE4E-BA36-DF535D98EEC2}"/>
              </a:ext>
            </a:extLst>
          </p:cNvPr>
          <p:cNvPicPr>
            <a:picLocks noChangeAspect="1"/>
          </p:cNvPicPr>
          <p:nvPr/>
        </p:nvPicPr>
        <p:blipFill>
          <a:blip r:embed="rId8">
            <a:extLst>
              <a:ext uri="{28A0092B-C50C-407E-A947-70E740481C1C}">
                <a14:useLocalDpi xmlns:a14="http://schemas.microsoft.com/office/drawing/2010/main" val="0"/>
              </a:ext>
            </a:extLst>
          </a:blip>
          <a:srcRect l="-21654" r="-21654"/>
          <a:stretch>
            <a:fillRect/>
          </a:stretch>
        </p:blipFill>
        <p:spPr>
          <a:xfrm>
            <a:off x="7478280" y="1208544"/>
            <a:ext cx="1720833" cy="1603261"/>
          </a:xfrm>
          <a:prstGeom prst="rect">
            <a:avLst/>
          </a:prstGeom>
        </p:spPr>
      </p:pic>
      <p:pic>
        <p:nvPicPr>
          <p:cNvPr id="10" name="Picture Placeholder 4">
            <a:extLst>
              <a:ext uri="{FF2B5EF4-FFF2-40B4-BE49-F238E27FC236}">
                <a16:creationId xmlns:a16="http://schemas.microsoft.com/office/drawing/2014/main" id="{28B44F7D-2146-C641-A602-369139DC03C5}"/>
              </a:ext>
            </a:extLst>
          </p:cNvPr>
          <p:cNvPicPr>
            <a:picLocks noChangeAspect="1"/>
          </p:cNvPicPr>
          <p:nvPr/>
        </p:nvPicPr>
        <p:blipFill>
          <a:blip r:embed="rId9">
            <a:extLst>
              <a:ext uri="{28A0092B-C50C-407E-A947-70E740481C1C}">
                <a14:useLocalDpi xmlns:a14="http://schemas.microsoft.com/office/drawing/2010/main" val="0"/>
              </a:ext>
            </a:extLst>
          </a:blip>
          <a:srcRect l="-19559" r="-19559"/>
          <a:stretch>
            <a:fillRect/>
          </a:stretch>
        </p:blipFill>
        <p:spPr>
          <a:xfrm>
            <a:off x="6007963" y="1195389"/>
            <a:ext cx="1605311" cy="1633415"/>
          </a:xfrm>
          <a:prstGeom prst="rect">
            <a:avLst/>
          </a:prstGeom>
        </p:spPr>
      </p:pic>
    </p:spTree>
    <p:extLst>
      <p:ext uri="{BB962C8B-B14F-4D97-AF65-F5344CB8AC3E}">
        <p14:creationId xmlns:p14="http://schemas.microsoft.com/office/powerpoint/2010/main" val="177295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FA40-6555-5643-8313-F06579327BBF}"/>
              </a:ext>
            </a:extLst>
          </p:cNvPr>
          <p:cNvSpPr>
            <a:spLocks noGrp="1"/>
          </p:cNvSpPr>
          <p:nvPr>
            <p:ph type="title"/>
          </p:nvPr>
        </p:nvSpPr>
        <p:spPr/>
        <p:txBody>
          <a:bodyPr/>
          <a:lstStyle/>
          <a:p>
            <a:r>
              <a:rPr lang="en-US" altLang="en-US" dirty="0">
                <a:ea typeface="ＭＳ Ｐゴシック"/>
              </a:rPr>
              <a:t>Activity: Myths and Misconceptions </a:t>
            </a:r>
            <a:endParaRPr lang="en-US" dirty="0"/>
          </a:p>
        </p:txBody>
      </p:sp>
      <p:sp>
        <p:nvSpPr>
          <p:cNvPr id="5" name="TextBox 4">
            <a:extLst>
              <a:ext uri="{FF2B5EF4-FFF2-40B4-BE49-F238E27FC236}">
                <a16:creationId xmlns:a16="http://schemas.microsoft.com/office/drawing/2014/main" id="{786EC1CB-4D77-1446-BB58-591CABFC9104}"/>
              </a:ext>
            </a:extLst>
          </p:cNvPr>
          <p:cNvSpPr txBox="1"/>
          <p:nvPr/>
        </p:nvSpPr>
        <p:spPr>
          <a:xfrm>
            <a:off x="1044136" y="2521395"/>
            <a:ext cx="1312798" cy="492443"/>
          </a:xfrm>
          <a:prstGeom prst="rect">
            <a:avLst/>
          </a:prstGeom>
          <a:solidFill>
            <a:schemeClr val="accent5"/>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3200" b="1" dirty="0">
                <a:solidFill>
                  <a:schemeClr val="bg1"/>
                </a:solidFill>
                <a:latin typeface="+mj-lt"/>
                <a:ea typeface="ＭＳ Ｐゴシック"/>
              </a:rPr>
              <a:t>TRUE</a:t>
            </a:r>
            <a:endParaRPr lang="en-US" sz="3200" b="1" dirty="0">
              <a:solidFill>
                <a:schemeClr val="bg1"/>
              </a:solidFill>
              <a:latin typeface="+mj-lt"/>
            </a:endParaRPr>
          </a:p>
        </p:txBody>
      </p:sp>
      <p:sp>
        <p:nvSpPr>
          <p:cNvPr id="6" name="TextBox 5">
            <a:extLst>
              <a:ext uri="{FF2B5EF4-FFF2-40B4-BE49-F238E27FC236}">
                <a16:creationId xmlns:a16="http://schemas.microsoft.com/office/drawing/2014/main" id="{C7BC4F0B-DF93-CB42-AF75-540AF2609ECB}"/>
              </a:ext>
            </a:extLst>
          </p:cNvPr>
          <p:cNvSpPr txBox="1"/>
          <p:nvPr/>
        </p:nvSpPr>
        <p:spPr>
          <a:xfrm>
            <a:off x="6810961" y="2521395"/>
            <a:ext cx="1352062" cy="492443"/>
          </a:xfrm>
          <a:prstGeom prst="rect">
            <a:avLst/>
          </a:prstGeom>
          <a:solidFill>
            <a:schemeClr val="accent6"/>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3200" b="1" dirty="0">
                <a:solidFill>
                  <a:schemeClr val="bg1"/>
                </a:solidFill>
                <a:latin typeface="+mj-lt"/>
                <a:ea typeface="ＭＳ Ｐゴシック"/>
              </a:rPr>
              <a:t>FALSE</a:t>
            </a:r>
            <a:endParaRPr lang="en-US" dirty="0">
              <a:solidFill>
                <a:schemeClr val="bg1"/>
              </a:solidFill>
              <a:latin typeface="+mj-lt"/>
            </a:endParaRPr>
          </a:p>
        </p:txBody>
      </p:sp>
      <p:pic>
        <p:nvPicPr>
          <p:cNvPr id="7" name="Picture 3">
            <a:extLst>
              <a:ext uri="{FF2B5EF4-FFF2-40B4-BE49-F238E27FC236}">
                <a16:creationId xmlns:a16="http://schemas.microsoft.com/office/drawing/2014/main" id="{8556AB49-DFFA-0246-9E0F-B2AD6162FAEA}"/>
              </a:ext>
            </a:extLst>
          </p:cNvPr>
          <p:cNvPicPr>
            <a:picLocks noChangeAspect="1"/>
          </p:cNvPicPr>
          <p:nvPr/>
        </p:nvPicPr>
        <p:blipFill>
          <a:blip r:embed="rId3"/>
          <a:stretch>
            <a:fillRect/>
          </a:stretch>
        </p:blipFill>
        <p:spPr>
          <a:xfrm>
            <a:off x="7819298" y="260859"/>
            <a:ext cx="1095375" cy="638175"/>
          </a:xfrm>
          <a:prstGeom prst="rect">
            <a:avLst/>
          </a:prstGeom>
        </p:spPr>
      </p:pic>
      <p:sp>
        <p:nvSpPr>
          <p:cNvPr id="3" name="Footer Placeholder 2">
            <a:extLst>
              <a:ext uri="{FF2B5EF4-FFF2-40B4-BE49-F238E27FC236}">
                <a16:creationId xmlns:a16="http://schemas.microsoft.com/office/drawing/2014/main" id="{523D17ED-3089-7C44-9404-0AB312FC205A}"/>
              </a:ext>
            </a:extLst>
          </p:cNvPr>
          <p:cNvSpPr>
            <a:spLocks noGrp="1"/>
          </p:cNvSpPr>
          <p:nvPr>
            <p:ph type="ftr" sz="quarter" idx="11"/>
          </p:nvPr>
        </p:nvSpPr>
        <p:spPr/>
        <p:txBody>
          <a:bodyPr/>
          <a:lstStyle/>
          <a:p>
            <a:r>
              <a:rPr lang="en-GB" altLang="en-US"/>
              <a:t>IYCF Multi-sectoral Training</a:t>
            </a:r>
            <a:endParaRPr lang="en-US" dirty="0"/>
          </a:p>
        </p:txBody>
      </p:sp>
      <p:pic>
        <p:nvPicPr>
          <p:cNvPr id="9" name="Picture 8" descr="Shape&#10;&#10;Description automatically generated with low confidence">
            <a:extLst>
              <a:ext uri="{FF2B5EF4-FFF2-40B4-BE49-F238E27FC236}">
                <a16:creationId xmlns:a16="http://schemas.microsoft.com/office/drawing/2014/main" id="{BFB98EAA-2FA7-8348-86F4-EC25C1802F93}"/>
              </a:ext>
            </a:extLst>
          </p:cNvPr>
          <p:cNvPicPr>
            <a:picLocks noChangeAspect="1"/>
          </p:cNvPicPr>
          <p:nvPr/>
        </p:nvPicPr>
        <p:blipFill>
          <a:blip r:embed="rId4"/>
          <a:stretch>
            <a:fillRect/>
          </a:stretch>
        </p:blipFill>
        <p:spPr>
          <a:xfrm>
            <a:off x="3403017" y="1619249"/>
            <a:ext cx="2271161" cy="2271161"/>
          </a:xfrm>
          <a:prstGeom prst="rect">
            <a:avLst/>
          </a:prstGeom>
        </p:spPr>
      </p:pic>
    </p:spTree>
    <p:extLst>
      <p:ext uri="{BB962C8B-B14F-4D97-AF65-F5344CB8AC3E}">
        <p14:creationId xmlns:p14="http://schemas.microsoft.com/office/powerpoint/2010/main" val="131390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E32FE2-081D-C947-ABBE-C481E36B0E49}"/>
              </a:ext>
            </a:extLst>
          </p:cNvPr>
          <p:cNvSpPr>
            <a:spLocks noGrp="1"/>
          </p:cNvSpPr>
          <p:nvPr>
            <p:ph type="title"/>
          </p:nvPr>
        </p:nvSpPr>
        <p:spPr>
          <a:xfrm>
            <a:off x="209034" y="204348"/>
            <a:ext cx="8713090" cy="968351"/>
          </a:xfrm>
        </p:spPr>
        <p:txBody>
          <a:bodyPr/>
          <a:lstStyle/>
          <a:p>
            <a:r>
              <a:rPr lang="en-US" dirty="0"/>
              <a:t>Training Plan</a:t>
            </a:r>
          </a:p>
        </p:txBody>
      </p:sp>
      <p:sp>
        <p:nvSpPr>
          <p:cNvPr id="3" name="Content Placeholder 2">
            <a:extLst>
              <a:ext uri="{FF2B5EF4-FFF2-40B4-BE49-F238E27FC236}">
                <a16:creationId xmlns:a16="http://schemas.microsoft.com/office/drawing/2014/main" id="{2F3E2689-7334-2E4C-B212-051835A1EB60}"/>
              </a:ext>
            </a:extLst>
          </p:cNvPr>
          <p:cNvSpPr>
            <a:spLocks noGrp="1"/>
          </p:cNvSpPr>
          <p:nvPr>
            <p:ph idx="1"/>
          </p:nvPr>
        </p:nvSpPr>
        <p:spPr/>
        <p:txBody>
          <a:bodyPr/>
          <a:lstStyle/>
          <a:p>
            <a:endParaRPr lang="en-US"/>
          </a:p>
        </p:txBody>
      </p:sp>
      <p:graphicFrame>
        <p:nvGraphicFramePr>
          <p:cNvPr id="6" name="Table 5">
            <a:extLst>
              <a:ext uri="{FF2B5EF4-FFF2-40B4-BE49-F238E27FC236}">
                <a16:creationId xmlns:a16="http://schemas.microsoft.com/office/drawing/2014/main" id="{5B9B866E-7D8C-AF44-9B49-AFE466674440}"/>
              </a:ext>
            </a:extLst>
          </p:cNvPr>
          <p:cNvGraphicFramePr>
            <a:graphicFrameLocks noGrp="1"/>
          </p:cNvGraphicFramePr>
          <p:nvPr>
            <p:extLst>
              <p:ext uri="{D42A27DB-BD31-4B8C-83A1-F6EECF244321}">
                <p14:modId xmlns:p14="http://schemas.microsoft.com/office/powerpoint/2010/main" val="3274009200"/>
              </p:ext>
            </p:extLst>
          </p:nvPr>
        </p:nvGraphicFramePr>
        <p:xfrm>
          <a:off x="221876" y="1172699"/>
          <a:ext cx="8712200" cy="3147912"/>
        </p:xfrm>
        <a:graphic>
          <a:graphicData uri="http://schemas.openxmlformats.org/drawingml/2006/table">
            <a:tbl>
              <a:tblPr firstRow="1" bandRow="1">
                <a:tableStyleId>{5C22544A-7EE6-4342-B048-85BDC9FD1C3A}</a:tableStyleId>
              </a:tblPr>
              <a:tblGrid>
                <a:gridCol w="1933708">
                  <a:extLst>
                    <a:ext uri="{9D8B030D-6E8A-4147-A177-3AD203B41FA5}">
                      <a16:colId xmlns:a16="http://schemas.microsoft.com/office/drawing/2014/main" val="69313241"/>
                    </a:ext>
                  </a:extLst>
                </a:gridCol>
                <a:gridCol w="6778492">
                  <a:extLst>
                    <a:ext uri="{9D8B030D-6E8A-4147-A177-3AD203B41FA5}">
                      <a16:colId xmlns:a16="http://schemas.microsoft.com/office/drawing/2014/main" val="325585263"/>
                    </a:ext>
                  </a:extLst>
                </a:gridCol>
              </a:tblGrid>
              <a:tr h="349768">
                <a:tc>
                  <a:txBody>
                    <a:bodyPr/>
                    <a:lstStyle/>
                    <a:p>
                      <a:r>
                        <a:rPr lang="en-US" sz="1300" dirty="0"/>
                        <a:t>Time</a:t>
                      </a:r>
                    </a:p>
                  </a:txBody>
                  <a:tcPr marL="64919" marR="64919" marT="32459" marB="32459"/>
                </a:tc>
                <a:tc>
                  <a:txBody>
                    <a:bodyPr/>
                    <a:lstStyle/>
                    <a:p>
                      <a:r>
                        <a:rPr lang="en-US" sz="1300" dirty="0"/>
                        <a:t>Activity</a:t>
                      </a:r>
                    </a:p>
                  </a:txBody>
                  <a:tcPr marL="64919" marR="64919" marT="32459" marB="32459"/>
                </a:tc>
                <a:extLst>
                  <a:ext uri="{0D108BD9-81ED-4DB2-BD59-A6C34878D82A}">
                    <a16:rowId xmlns:a16="http://schemas.microsoft.com/office/drawing/2014/main" val="83933750"/>
                  </a:ext>
                </a:extLst>
              </a:tr>
              <a:tr h="349768">
                <a:tc>
                  <a:txBody>
                    <a:bodyPr/>
                    <a:lstStyle/>
                    <a:p>
                      <a:endParaRPr lang="en-US" sz="1300"/>
                    </a:p>
                  </a:txBody>
                  <a:tcPr marL="64919" marR="64919" marT="32459" marB="32459"/>
                </a:tc>
                <a:tc>
                  <a:txBody>
                    <a:bodyPr/>
                    <a:lstStyle/>
                    <a:p>
                      <a:r>
                        <a:rPr lang="en-US" sz="1300" dirty="0"/>
                        <a:t>Welcome</a:t>
                      </a:r>
                    </a:p>
                  </a:txBody>
                  <a:tcPr marL="64919" marR="64919" marT="32459" marB="32459"/>
                </a:tc>
                <a:extLst>
                  <a:ext uri="{0D108BD9-81ED-4DB2-BD59-A6C34878D82A}">
                    <a16:rowId xmlns:a16="http://schemas.microsoft.com/office/drawing/2014/main" val="201205335"/>
                  </a:ext>
                </a:extLst>
              </a:tr>
              <a:tr h="349768">
                <a:tc>
                  <a:txBody>
                    <a:bodyPr/>
                    <a:lstStyle/>
                    <a:p>
                      <a:endParaRPr lang="en-US" sz="1300"/>
                    </a:p>
                  </a:txBody>
                  <a:tcPr marL="64919" marR="64919" marT="32459" marB="32459"/>
                </a:tc>
                <a:tc>
                  <a:txBody>
                    <a:bodyPr/>
                    <a:lstStyle/>
                    <a:p>
                      <a:r>
                        <a:rPr lang="en-US" sz="1300"/>
                        <a:t>What</a:t>
                      </a:r>
                      <a:r>
                        <a:rPr lang="en-US" sz="1300" baseline="0"/>
                        <a:t> is IYCF?</a:t>
                      </a:r>
                      <a:endParaRPr lang="en-US" sz="1300"/>
                    </a:p>
                  </a:txBody>
                  <a:tcPr marL="64919" marR="64919" marT="32459" marB="32459"/>
                </a:tc>
                <a:extLst>
                  <a:ext uri="{0D108BD9-81ED-4DB2-BD59-A6C34878D82A}">
                    <a16:rowId xmlns:a16="http://schemas.microsoft.com/office/drawing/2014/main" val="1071442846"/>
                  </a:ext>
                </a:extLst>
              </a:tr>
              <a:tr h="349768">
                <a:tc>
                  <a:txBody>
                    <a:bodyPr/>
                    <a:lstStyle/>
                    <a:p>
                      <a:endParaRPr lang="en-US" sz="1300" dirty="0"/>
                    </a:p>
                  </a:txBody>
                  <a:tcPr marL="64919" marR="64919" marT="32459" marB="32459"/>
                </a:tc>
                <a:tc>
                  <a:txBody>
                    <a:bodyPr/>
                    <a:lstStyle/>
                    <a:p>
                      <a:r>
                        <a:rPr lang="en-US" sz="1300" dirty="0"/>
                        <a:t>Why focus</a:t>
                      </a:r>
                      <a:r>
                        <a:rPr lang="en-US" sz="1300" baseline="0" dirty="0"/>
                        <a:t> on IYCF?</a:t>
                      </a:r>
                      <a:endParaRPr lang="en-US" sz="1300" dirty="0"/>
                    </a:p>
                  </a:txBody>
                  <a:tcPr marL="64919" marR="64919" marT="32459" marB="32459"/>
                </a:tc>
                <a:extLst>
                  <a:ext uri="{0D108BD9-81ED-4DB2-BD59-A6C34878D82A}">
                    <a16:rowId xmlns:a16="http://schemas.microsoft.com/office/drawing/2014/main" val="3288100194"/>
                  </a:ext>
                </a:extLst>
              </a:tr>
              <a:tr h="349768">
                <a:tc>
                  <a:txBody>
                    <a:bodyPr/>
                    <a:lstStyle/>
                    <a:p>
                      <a:endParaRPr lang="en-US" sz="1300"/>
                    </a:p>
                  </a:txBody>
                  <a:tcPr marL="64919" marR="64919" marT="32459" marB="32459"/>
                </a:tc>
                <a:tc>
                  <a:txBody>
                    <a:bodyPr/>
                    <a:lstStyle/>
                    <a:p>
                      <a:r>
                        <a:rPr lang="en-US" sz="1300"/>
                        <a:t>Recommended</a:t>
                      </a:r>
                      <a:r>
                        <a:rPr lang="en-US" sz="1300" baseline="0"/>
                        <a:t> IYCF practices</a:t>
                      </a:r>
                      <a:endParaRPr lang="en-US" sz="1300"/>
                    </a:p>
                  </a:txBody>
                  <a:tcPr marL="64919" marR="64919" marT="32459" marB="32459"/>
                </a:tc>
                <a:extLst>
                  <a:ext uri="{0D108BD9-81ED-4DB2-BD59-A6C34878D82A}">
                    <a16:rowId xmlns:a16="http://schemas.microsoft.com/office/drawing/2014/main" val="1602555760"/>
                  </a:ext>
                </a:extLst>
              </a:tr>
              <a:tr h="349768">
                <a:tc>
                  <a:txBody>
                    <a:bodyPr/>
                    <a:lstStyle/>
                    <a:p>
                      <a:endParaRPr lang="en-US" sz="1300"/>
                    </a:p>
                  </a:txBody>
                  <a:tcPr marL="64919" marR="64919" marT="32459" marB="32459"/>
                </a:tc>
                <a:tc>
                  <a:txBody>
                    <a:bodyPr/>
                    <a:lstStyle/>
                    <a:p>
                      <a:r>
                        <a:rPr lang="en-US" sz="1300"/>
                        <a:t>Tea Break</a:t>
                      </a:r>
                    </a:p>
                  </a:txBody>
                  <a:tcPr marL="64919" marR="64919" marT="32459" marB="32459"/>
                </a:tc>
                <a:extLst>
                  <a:ext uri="{0D108BD9-81ED-4DB2-BD59-A6C34878D82A}">
                    <a16:rowId xmlns:a16="http://schemas.microsoft.com/office/drawing/2014/main" val="919118266"/>
                  </a:ext>
                </a:extLst>
              </a:tr>
              <a:tr h="349768">
                <a:tc>
                  <a:txBody>
                    <a:bodyPr/>
                    <a:lstStyle/>
                    <a:p>
                      <a:endParaRPr lang="en-US" sz="1300"/>
                    </a:p>
                  </a:txBody>
                  <a:tcPr marL="64919" marR="64919" marT="32459" marB="32459"/>
                </a:tc>
                <a:tc>
                  <a:txBody>
                    <a:bodyPr/>
                    <a:lstStyle/>
                    <a:p>
                      <a:r>
                        <a:rPr lang="en-US" sz="1300"/>
                        <a:t>What can we do?</a:t>
                      </a:r>
                    </a:p>
                  </a:txBody>
                  <a:tcPr marL="64919" marR="64919" marT="32459" marB="32459"/>
                </a:tc>
                <a:extLst>
                  <a:ext uri="{0D108BD9-81ED-4DB2-BD59-A6C34878D82A}">
                    <a16:rowId xmlns:a16="http://schemas.microsoft.com/office/drawing/2014/main" val="4203965742"/>
                  </a:ext>
                </a:extLst>
              </a:tr>
              <a:tr h="349768">
                <a:tc>
                  <a:txBody>
                    <a:bodyPr/>
                    <a:lstStyle/>
                    <a:p>
                      <a:endParaRPr lang="en-US" sz="1300"/>
                    </a:p>
                  </a:txBody>
                  <a:tcPr marL="64919" marR="64919" marT="32459" marB="32459"/>
                </a:tc>
                <a:tc>
                  <a:txBody>
                    <a:bodyPr/>
                    <a:lstStyle/>
                    <a:p>
                      <a:r>
                        <a:rPr lang="en-US" sz="1300"/>
                        <a:t>How can we do it?</a:t>
                      </a:r>
                    </a:p>
                  </a:txBody>
                  <a:tcPr marL="64919" marR="64919" marT="32459" marB="32459"/>
                </a:tc>
                <a:extLst>
                  <a:ext uri="{0D108BD9-81ED-4DB2-BD59-A6C34878D82A}">
                    <a16:rowId xmlns:a16="http://schemas.microsoft.com/office/drawing/2014/main" val="3781281387"/>
                  </a:ext>
                </a:extLst>
              </a:tr>
              <a:tr h="349768">
                <a:tc>
                  <a:txBody>
                    <a:bodyPr/>
                    <a:lstStyle/>
                    <a:p>
                      <a:endParaRPr lang="en-US" sz="1300"/>
                    </a:p>
                  </a:txBody>
                  <a:tcPr marL="64919" marR="64919" marT="32459" marB="32459"/>
                </a:tc>
                <a:tc>
                  <a:txBody>
                    <a:bodyPr/>
                    <a:lstStyle/>
                    <a:p>
                      <a:r>
                        <a:rPr lang="en-US" sz="1300" dirty="0"/>
                        <a:t>Closing</a:t>
                      </a:r>
                    </a:p>
                  </a:txBody>
                  <a:tcPr marL="64919" marR="64919" marT="32459" marB="32459"/>
                </a:tc>
                <a:extLst>
                  <a:ext uri="{0D108BD9-81ED-4DB2-BD59-A6C34878D82A}">
                    <a16:rowId xmlns:a16="http://schemas.microsoft.com/office/drawing/2014/main" val="1052441304"/>
                  </a:ext>
                </a:extLst>
              </a:tr>
            </a:tbl>
          </a:graphicData>
        </a:graphic>
      </p:graphicFrame>
      <p:sp>
        <p:nvSpPr>
          <p:cNvPr id="5" name="Footer Placeholder 4">
            <a:extLst>
              <a:ext uri="{FF2B5EF4-FFF2-40B4-BE49-F238E27FC236}">
                <a16:creationId xmlns:a16="http://schemas.microsoft.com/office/drawing/2014/main" id="{BF18DFB0-A2B3-234C-80D8-EBA1003EFA8A}"/>
              </a:ext>
            </a:extLst>
          </p:cNvPr>
          <p:cNvSpPr>
            <a:spLocks noGrp="1"/>
          </p:cNvSpPr>
          <p:nvPr>
            <p:ph type="ftr" sz="quarter" idx="11"/>
          </p:nvPr>
        </p:nvSpPr>
        <p:spPr/>
        <p:txBody>
          <a:bodyPr/>
          <a:lstStyle/>
          <a:p>
            <a:r>
              <a:rPr lang="en-GB" altLang="en-US"/>
              <a:t>IYCF Multi-sectoral Training</a:t>
            </a:r>
            <a:endParaRPr lang="en-US" dirty="0"/>
          </a:p>
        </p:txBody>
      </p:sp>
    </p:spTree>
    <p:extLst>
      <p:ext uri="{BB962C8B-B14F-4D97-AF65-F5344CB8AC3E}">
        <p14:creationId xmlns:p14="http://schemas.microsoft.com/office/powerpoint/2010/main" val="683330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C1741D-ED16-B244-816C-BDE25EE8CD9D}"/>
              </a:ext>
            </a:extLst>
          </p:cNvPr>
          <p:cNvSpPr>
            <a:spLocks noGrp="1"/>
          </p:cNvSpPr>
          <p:nvPr>
            <p:ph idx="1"/>
          </p:nvPr>
        </p:nvSpPr>
        <p:spPr>
          <a:xfrm>
            <a:off x="209034" y="1299104"/>
            <a:ext cx="8713090" cy="3021510"/>
          </a:xfrm>
        </p:spPr>
        <p:txBody>
          <a:bodyPr/>
          <a:lstStyle/>
          <a:p>
            <a:pPr marL="0" indent="0">
              <a:buNone/>
            </a:pPr>
            <a:r>
              <a:rPr lang="en-US" dirty="0"/>
              <a:t>IF A MOTHER IS NOT EATING WELL, HER MILK WILL STILL BE GOOD ENOUGH FOR HER BABY </a:t>
            </a:r>
          </a:p>
          <a:p>
            <a:endParaRPr lang="en-US" dirty="0"/>
          </a:p>
        </p:txBody>
      </p:sp>
      <p:sp>
        <p:nvSpPr>
          <p:cNvPr id="5" name="Footer Placeholder 4">
            <a:extLst>
              <a:ext uri="{FF2B5EF4-FFF2-40B4-BE49-F238E27FC236}">
                <a16:creationId xmlns:a16="http://schemas.microsoft.com/office/drawing/2014/main" id="{1DFB3F4D-1CD6-A74E-B722-35A3BBE60540}"/>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pic>
        <p:nvPicPr>
          <p:cNvPr id="4" name="Picture 6">
            <a:extLst>
              <a:ext uri="{FF2B5EF4-FFF2-40B4-BE49-F238E27FC236}">
                <a16:creationId xmlns:a16="http://schemas.microsoft.com/office/drawing/2014/main" id="{62002FFA-F711-B24E-B2A2-199BD47120BF}"/>
              </a:ext>
            </a:extLst>
          </p:cNvPr>
          <p:cNvPicPr>
            <a:picLocks noChangeAspect="1"/>
          </p:cNvPicPr>
          <p:nvPr/>
        </p:nvPicPr>
        <p:blipFill>
          <a:blip r:embed="rId3"/>
          <a:stretch>
            <a:fillRect/>
          </a:stretch>
        </p:blipFill>
        <p:spPr>
          <a:xfrm>
            <a:off x="2832705" y="2141884"/>
            <a:ext cx="3478591" cy="2313952"/>
          </a:xfrm>
          <a:prstGeom prst="rect">
            <a:avLst/>
          </a:prstGeom>
        </p:spPr>
      </p:pic>
      <p:sp>
        <p:nvSpPr>
          <p:cNvPr id="7" name="TextBox 6">
            <a:extLst>
              <a:ext uri="{FF2B5EF4-FFF2-40B4-BE49-F238E27FC236}">
                <a16:creationId xmlns:a16="http://schemas.microsoft.com/office/drawing/2014/main" id="{075A89D2-8B89-5345-918A-755488F5E695}"/>
              </a:ext>
            </a:extLst>
          </p:cNvPr>
          <p:cNvSpPr txBox="1"/>
          <p:nvPr/>
        </p:nvSpPr>
        <p:spPr>
          <a:xfrm>
            <a:off x="1044136" y="533040"/>
            <a:ext cx="1312798" cy="492443"/>
          </a:xfrm>
          <a:prstGeom prst="rect">
            <a:avLst/>
          </a:prstGeom>
          <a:solidFill>
            <a:schemeClr val="accent5"/>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3200" b="1" dirty="0">
                <a:solidFill>
                  <a:schemeClr val="bg1"/>
                </a:solidFill>
                <a:latin typeface="+mj-lt"/>
                <a:ea typeface="ＭＳ Ｐゴシック"/>
              </a:rPr>
              <a:t>TRUE</a:t>
            </a:r>
            <a:endParaRPr lang="en-US" sz="3200" b="1" dirty="0">
              <a:solidFill>
                <a:schemeClr val="bg1"/>
              </a:solidFill>
              <a:latin typeface="+mj-lt"/>
            </a:endParaRPr>
          </a:p>
        </p:txBody>
      </p:sp>
      <p:sp>
        <p:nvSpPr>
          <p:cNvPr id="8" name="TextBox 7">
            <a:extLst>
              <a:ext uri="{FF2B5EF4-FFF2-40B4-BE49-F238E27FC236}">
                <a16:creationId xmlns:a16="http://schemas.microsoft.com/office/drawing/2014/main" id="{299B288F-A202-CE42-BD4B-73893E2F6EDD}"/>
              </a:ext>
            </a:extLst>
          </p:cNvPr>
          <p:cNvSpPr txBox="1"/>
          <p:nvPr/>
        </p:nvSpPr>
        <p:spPr>
          <a:xfrm>
            <a:off x="6810961" y="533040"/>
            <a:ext cx="1352062" cy="492443"/>
          </a:xfrm>
          <a:prstGeom prst="rect">
            <a:avLst/>
          </a:prstGeom>
          <a:solidFill>
            <a:schemeClr val="accent6"/>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3200" b="1" dirty="0">
                <a:solidFill>
                  <a:schemeClr val="bg1"/>
                </a:solidFill>
                <a:latin typeface="+mj-lt"/>
                <a:ea typeface="ＭＳ Ｐゴシック"/>
              </a:rPr>
              <a:t>FALSE</a:t>
            </a:r>
            <a:endParaRPr lang="en-US" dirty="0">
              <a:solidFill>
                <a:schemeClr val="bg1"/>
              </a:solidFill>
              <a:latin typeface="+mj-lt"/>
            </a:endParaRPr>
          </a:p>
        </p:txBody>
      </p:sp>
    </p:spTree>
    <p:extLst>
      <p:ext uri="{BB962C8B-B14F-4D97-AF65-F5344CB8AC3E}">
        <p14:creationId xmlns:p14="http://schemas.microsoft.com/office/powerpoint/2010/main" val="383905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36A53-AD27-A04F-ACD4-A8761DE17F74}"/>
              </a:ext>
            </a:extLst>
          </p:cNvPr>
          <p:cNvSpPr>
            <a:spLocks noGrp="1"/>
          </p:cNvSpPr>
          <p:nvPr>
            <p:ph idx="1"/>
          </p:nvPr>
        </p:nvSpPr>
        <p:spPr/>
        <p:txBody>
          <a:bodyPr/>
          <a:lstStyle/>
          <a:p>
            <a:pPr marL="0" indent="0">
              <a:buNone/>
            </a:pPr>
            <a:r>
              <a:rPr lang="en-US" dirty="0"/>
              <a:t>STRESSED MOTHERS CAN BREASTFEED</a:t>
            </a:r>
          </a:p>
          <a:p>
            <a:pPr marL="0" indent="0">
              <a:buNone/>
            </a:pPr>
            <a:endParaRPr lang="en-US" dirty="0"/>
          </a:p>
        </p:txBody>
      </p:sp>
      <p:pic>
        <p:nvPicPr>
          <p:cNvPr id="4" name="Picture 6">
            <a:extLst>
              <a:ext uri="{FF2B5EF4-FFF2-40B4-BE49-F238E27FC236}">
                <a16:creationId xmlns:a16="http://schemas.microsoft.com/office/drawing/2014/main" id="{DC1181DD-B808-8648-8B97-7E0279019785}"/>
              </a:ext>
            </a:extLst>
          </p:cNvPr>
          <p:cNvPicPr>
            <a:picLocks noChangeAspect="1"/>
          </p:cNvPicPr>
          <p:nvPr/>
        </p:nvPicPr>
        <p:blipFill>
          <a:blip r:embed="rId3"/>
          <a:stretch>
            <a:fillRect/>
          </a:stretch>
        </p:blipFill>
        <p:spPr>
          <a:xfrm>
            <a:off x="2567796" y="1752330"/>
            <a:ext cx="4008407" cy="2694689"/>
          </a:xfrm>
          <a:prstGeom prst="rect">
            <a:avLst/>
          </a:prstGeom>
        </p:spPr>
      </p:pic>
      <p:sp>
        <p:nvSpPr>
          <p:cNvPr id="5" name="Footer Placeholder 4">
            <a:extLst>
              <a:ext uri="{FF2B5EF4-FFF2-40B4-BE49-F238E27FC236}">
                <a16:creationId xmlns:a16="http://schemas.microsoft.com/office/drawing/2014/main" id="{9297C76E-9DB7-6D43-AD1E-C6A4489B3A07}"/>
              </a:ext>
            </a:extLst>
          </p:cNvPr>
          <p:cNvSpPr>
            <a:spLocks noGrp="1"/>
          </p:cNvSpPr>
          <p:nvPr>
            <p:ph type="ftr" sz="quarter" idx="11"/>
          </p:nvPr>
        </p:nvSpPr>
        <p:spPr/>
        <p:txBody>
          <a:bodyPr/>
          <a:lstStyle/>
          <a:p>
            <a:r>
              <a:rPr lang="en-GB" altLang="en-US"/>
              <a:t>IYCF Multi-sectoral Training</a:t>
            </a:r>
            <a:endParaRPr lang="en-US" dirty="0"/>
          </a:p>
        </p:txBody>
      </p:sp>
      <p:sp>
        <p:nvSpPr>
          <p:cNvPr id="7" name="TextBox 6">
            <a:extLst>
              <a:ext uri="{FF2B5EF4-FFF2-40B4-BE49-F238E27FC236}">
                <a16:creationId xmlns:a16="http://schemas.microsoft.com/office/drawing/2014/main" id="{0F7F6395-CE43-AA41-93E4-52D9A31D0DED}"/>
              </a:ext>
            </a:extLst>
          </p:cNvPr>
          <p:cNvSpPr txBox="1"/>
          <p:nvPr/>
        </p:nvSpPr>
        <p:spPr>
          <a:xfrm>
            <a:off x="1044136" y="533040"/>
            <a:ext cx="1312798" cy="492443"/>
          </a:xfrm>
          <a:prstGeom prst="rect">
            <a:avLst/>
          </a:prstGeom>
          <a:solidFill>
            <a:schemeClr val="accent5"/>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3200" b="1" dirty="0">
                <a:solidFill>
                  <a:schemeClr val="bg1"/>
                </a:solidFill>
                <a:latin typeface="+mj-lt"/>
                <a:ea typeface="ＭＳ Ｐゴシック"/>
              </a:rPr>
              <a:t>TRUE</a:t>
            </a:r>
            <a:endParaRPr lang="en-US" sz="3200" b="1" dirty="0">
              <a:solidFill>
                <a:schemeClr val="bg1"/>
              </a:solidFill>
              <a:latin typeface="+mj-lt"/>
            </a:endParaRPr>
          </a:p>
        </p:txBody>
      </p:sp>
      <p:sp>
        <p:nvSpPr>
          <p:cNvPr id="10" name="TextBox 9">
            <a:extLst>
              <a:ext uri="{FF2B5EF4-FFF2-40B4-BE49-F238E27FC236}">
                <a16:creationId xmlns:a16="http://schemas.microsoft.com/office/drawing/2014/main" id="{142C87B6-7C2C-5B4F-80FE-F60E26844146}"/>
              </a:ext>
            </a:extLst>
          </p:cNvPr>
          <p:cNvSpPr txBox="1"/>
          <p:nvPr/>
        </p:nvSpPr>
        <p:spPr>
          <a:xfrm>
            <a:off x="6810961" y="533040"/>
            <a:ext cx="1352062" cy="492443"/>
          </a:xfrm>
          <a:prstGeom prst="rect">
            <a:avLst/>
          </a:prstGeom>
          <a:solidFill>
            <a:schemeClr val="accent6"/>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3200" b="1" dirty="0">
                <a:solidFill>
                  <a:schemeClr val="bg1"/>
                </a:solidFill>
                <a:latin typeface="+mj-lt"/>
                <a:ea typeface="ＭＳ Ｐゴシック"/>
              </a:rPr>
              <a:t>FALSE</a:t>
            </a:r>
            <a:endParaRPr lang="en-US" dirty="0">
              <a:solidFill>
                <a:schemeClr val="bg1"/>
              </a:solidFill>
              <a:latin typeface="+mj-lt"/>
            </a:endParaRPr>
          </a:p>
        </p:txBody>
      </p:sp>
    </p:spTree>
    <p:extLst>
      <p:ext uri="{BB962C8B-B14F-4D97-AF65-F5344CB8AC3E}">
        <p14:creationId xmlns:p14="http://schemas.microsoft.com/office/powerpoint/2010/main" val="3017704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51505-CB95-1244-BAAA-AF1A0ADA0AFE}"/>
              </a:ext>
            </a:extLst>
          </p:cNvPr>
          <p:cNvSpPr>
            <a:spLocks noGrp="1"/>
          </p:cNvSpPr>
          <p:nvPr>
            <p:ph type="title"/>
          </p:nvPr>
        </p:nvSpPr>
        <p:spPr>
          <a:xfrm>
            <a:off x="209034" y="204348"/>
            <a:ext cx="8713090" cy="968351"/>
          </a:xfrm>
        </p:spPr>
        <p:txBody>
          <a:bodyPr anchor="b" anchorCtr="0"/>
          <a:lstStyle/>
          <a:p>
            <a:r>
              <a:rPr lang="en-US" dirty="0"/>
              <a:t>STRESSED MOTHERS CAN BREASTFEED</a:t>
            </a:r>
          </a:p>
        </p:txBody>
      </p:sp>
      <p:sp>
        <p:nvSpPr>
          <p:cNvPr id="3" name="Content Placeholder 2">
            <a:extLst>
              <a:ext uri="{FF2B5EF4-FFF2-40B4-BE49-F238E27FC236}">
                <a16:creationId xmlns:a16="http://schemas.microsoft.com/office/drawing/2014/main" id="{E7FEF2EC-639E-0648-BB20-C6E9F20C7A43}"/>
              </a:ext>
            </a:extLst>
          </p:cNvPr>
          <p:cNvSpPr>
            <a:spLocks noGrp="1"/>
          </p:cNvSpPr>
          <p:nvPr>
            <p:ph idx="1"/>
          </p:nvPr>
        </p:nvSpPr>
        <p:spPr>
          <a:xfrm>
            <a:off x="209034" y="1299104"/>
            <a:ext cx="8713090" cy="3021510"/>
          </a:xfrm>
        </p:spPr>
        <p:txBody>
          <a:bodyPr>
            <a:normAutofit fontScale="92500"/>
          </a:bodyPr>
          <a:lstStyle/>
          <a:p>
            <a:r>
              <a:rPr lang="en-US" dirty="0"/>
              <a:t>Mothers who are very stressed can still make plenty of breastmilk </a:t>
            </a:r>
          </a:p>
          <a:p>
            <a:r>
              <a:rPr lang="en-US" dirty="0"/>
              <a:t>Stress may temporarily interfere with milk flow ("let down") but it does not affect milk production.  </a:t>
            </a:r>
          </a:p>
          <a:p>
            <a:r>
              <a:rPr lang="en-US" dirty="0"/>
              <a:t>Breastfeeding reduces stress/ aids relaxation in mother and baby </a:t>
            </a:r>
          </a:p>
          <a:p>
            <a:r>
              <a:rPr lang="en-US" dirty="0"/>
              <a:t>How to help: reduce stress for the mother, support relaxation and connection, keep mother and baby close together (e.g. in a sling), encourage frequent breastfeeding and skin to skin </a:t>
            </a:r>
          </a:p>
        </p:txBody>
      </p:sp>
      <p:sp>
        <p:nvSpPr>
          <p:cNvPr id="5" name="Footer Placeholder 4">
            <a:extLst>
              <a:ext uri="{FF2B5EF4-FFF2-40B4-BE49-F238E27FC236}">
                <a16:creationId xmlns:a16="http://schemas.microsoft.com/office/drawing/2014/main" id="{A11774CA-1779-DE4B-B2CB-6799D3399E0E}"/>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pic>
        <p:nvPicPr>
          <p:cNvPr id="9" name="Graphic 8" descr="Checkmark with solid fill">
            <a:extLst>
              <a:ext uri="{FF2B5EF4-FFF2-40B4-BE49-F238E27FC236}">
                <a16:creationId xmlns:a16="http://schemas.microsoft.com/office/drawing/2014/main" id="{1696ACD9-94A4-8B4E-A43B-6AC7DA1339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876" y="105205"/>
            <a:ext cx="560444" cy="560444"/>
          </a:xfrm>
          <a:prstGeom prst="rect">
            <a:avLst/>
          </a:prstGeom>
        </p:spPr>
      </p:pic>
      <p:sp>
        <p:nvSpPr>
          <p:cNvPr id="10" name="TextBox 9">
            <a:extLst>
              <a:ext uri="{FF2B5EF4-FFF2-40B4-BE49-F238E27FC236}">
                <a16:creationId xmlns:a16="http://schemas.microsoft.com/office/drawing/2014/main" id="{6F50071B-89CB-A34D-A68A-567F0CEAEC1A}"/>
              </a:ext>
            </a:extLst>
          </p:cNvPr>
          <p:cNvSpPr txBox="1"/>
          <p:nvPr/>
        </p:nvSpPr>
        <p:spPr>
          <a:xfrm>
            <a:off x="794646" y="235870"/>
            <a:ext cx="937064" cy="307777"/>
          </a:xfrm>
          <a:prstGeom prst="rect">
            <a:avLst/>
          </a:prstGeom>
          <a:solidFill>
            <a:schemeClr val="accent5"/>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latin typeface="+mj-lt"/>
                <a:ea typeface="ＭＳ Ｐゴシック"/>
              </a:rPr>
              <a:t>TRUE</a:t>
            </a:r>
            <a:endParaRPr lang="en-US" sz="2000" b="1" dirty="0">
              <a:solidFill>
                <a:schemeClr val="bg1"/>
              </a:solidFill>
              <a:latin typeface="+mj-lt"/>
            </a:endParaRPr>
          </a:p>
        </p:txBody>
      </p:sp>
    </p:spTree>
    <p:extLst>
      <p:ext uri="{BB962C8B-B14F-4D97-AF65-F5344CB8AC3E}">
        <p14:creationId xmlns:p14="http://schemas.microsoft.com/office/powerpoint/2010/main" val="3446574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5213-696E-BE4B-AB41-D0A90725D95A}"/>
              </a:ext>
            </a:extLst>
          </p:cNvPr>
          <p:cNvSpPr>
            <a:spLocks noGrp="1"/>
          </p:cNvSpPr>
          <p:nvPr>
            <p:ph type="title"/>
          </p:nvPr>
        </p:nvSpPr>
        <p:spPr>
          <a:xfrm>
            <a:off x="209034" y="204348"/>
            <a:ext cx="8713090" cy="968351"/>
          </a:xfrm>
        </p:spPr>
        <p:txBody>
          <a:bodyPr anchor="b" anchorCtr="0"/>
          <a:lstStyle/>
          <a:p>
            <a:r>
              <a:rPr lang="en-US" dirty="0"/>
              <a:t>STRESSED MOTHERS CAN BREASTFEED</a:t>
            </a:r>
          </a:p>
        </p:txBody>
      </p:sp>
      <p:sp>
        <p:nvSpPr>
          <p:cNvPr id="3" name="Content Placeholder 2">
            <a:extLst>
              <a:ext uri="{FF2B5EF4-FFF2-40B4-BE49-F238E27FC236}">
                <a16:creationId xmlns:a16="http://schemas.microsoft.com/office/drawing/2014/main" id="{990F8D7D-EC7F-CE47-A55C-7AAD5B8EF20E}"/>
              </a:ext>
            </a:extLst>
          </p:cNvPr>
          <p:cNvSpPr>
            <a:spLocks noGrp="1"/>
          </p:cNvSpPr>
          <p:nvPr>
            <p:ph idx="1"/>
          </p:nvPr>
        </p:nvSpPr>
        <p:spPr>
          <a:xfrm>
            <a:off x="209550" y="1298575"/>
            <a:ext cx="3278757" cy="3022600"/>
          </a:xfrm>
        </p:spPr>
        <p:txBody>
          <a:bodyPr>
            <a:normAutofit/>
          </a:bodyPr>
          <a:lstStyle/>
          <a:p>
            <a:pPr marL="0" indent="0">
              <a:buNone/>
            </a:pPr>
            <a:r>
              <a:rPr lang="en-US" sz="1600" i="1" dirty="0" err="1"/>
              <a:t>Hargest</a:t>
            </a:r>
            <a:r>
              <a:rPr lang="en-US" sz="1600" i="1" dirty="0"/>
              <a:t>-Slade AC, Gribble KD. </a:t>
            </a:r>
            <a:r>
              <a:rPr lang="en-US" sz="1600" b="1" i="1" dirty="0"/>
              <a:t>Shaken but not broken: Supporting breastfeeding women after the 2011 </a:t>
            </a:r>
            <a:br>
              <a:rPr lang="en-US" sz="1600" b="1" i="1" dirty="0"/>
            </a:br>
            <a:r>
              <a:rPr lang="en-US" sz="1600" b="1" i="1" dirty="0"/>
              <a:t>Christchurch New Zealand earthquake</a:t>
            </a:r>
            <a:r>
              <a:rPr lang="en-US" sz="1600" i="1" dirty="0"/>
              <a:t>.  Breastfeed Rev. 2015 Nov;23(3):7-13. PMID: 27183769.</a:t>
            </a:r>
          </a:p>
        </p:txBody>
      </p:sp>
      <p:sp>
        <p:nvSpPr>
          <p:cNvPr id="6" name="Footer Placeholder 5">
            <a:extLst>
              <a:ext uri="{FF2B5EF4-FFF2-40B4-BE49-F238E27FC236}">
                <a16:creationId xmlns:a16="http://schemas.microsoft.com/office/drawing/2014/main" id="{70DC107B-5919-0D41-85E0-F74FE9C3DFBD}"/>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pic>
        <p:nvPicPr>
          <p:cNvPr id="5" name="Picture 3" descr="Text&#10;&#10;Description automatically generated">
            <a:extLst>
              <a:ext uri="{FF2B5EF4-FFF2-40B4-BE49-F238E27FC236}">
                <a16:creationId xmlns:a16="http://schemas.microsoft.com/office/drawing/2014/main" id="{5D5D8EC6-9545-C040-8F52-C0620D759415}"/>
              </a:ext>
            </a:extLst>
          </p:cNvPr>
          <p:cNvPicPr>
            <a:picLocks noChangeAspect="1"/>
          </p:cNvPicPr>
          <p:nvPr/>
        </p:nvPicPr>
        <p:blipFill>
          <a:blip r:embed="rId3"/>
          <a:stretch>
            <a:fillRect/>
          </a:stretch>
        </p:blipFill>
        <p:spPr>
          <a:xfrm>
            <a:off x="3488307" y="1131704"/>
            <a:ext cx="5446143" cy="2880092"/>
          </a:xfrm>
          <a:prstGeom prst="rect">
            <a:avLst/>
          </a:prstGeom>
        </p:spPr>
      </p:pic>
      <p:pic>
        <p:nvPicPr>
          <p:cNvPr id="11" name="Graphic 10" descr="Checkmark with solid fill">
            <a:extLst>
              <a:ext uri="{FF2B5EF4-FFF2-40B4-BE49-F238E27FC236}">
                <a16:creationId xmlns:a16="http://schemas.microsoft.com/office/drawing/2014/main" id="{6BEFA88B-C4E9-594A-9832-BCCA7BEC0A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876" y="105205"/>
            <a:ext cx="560444" cy="560444"/>
          </a:xfrm>
          <a:prstGeom prst="rect">
            <a:avLst/>
          </a:prstGeom>
        </p:spPr>
      </p:pic>
      <p:sp>
        <p:nvSpPr>
          <p:cNvPr id="12" name="TextBox 11">
            <a:extLst>
              <a:ext uri="{FF2B5EF4-FFF2-40B4-BE49-F238E27FC236}">
                <a16:creationId xmlns:a16="http://schemas.microsoft.com/office/drawing/2014/main" id="{515F5981-7742-A244-8F0C-CDF98E7CC0D7}"/>
              </a:ext>
            </a:extLst>
          </p:cNvPr>
          <p:cNvSpPr txBox="1"/>
          <p:nvPr/>
        </p:nvSpPr>
        <p:spPr>
          <a:xfrm>
            <a:off x="794646" y="235870"/>
            <a:ext cx="937064" cy="307777"/>
          </a:xfrm>
          <a:prstGeom prst="rect">
            <a:avLst/>
          </a:prstGeom>
          <a:solidFill>
            <a:schemeClr val="accent5"/>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latin typeface="+mj-lt"/>
                <a:ea typeface="ＭＳ Ｐゴシック"/>
              </a:rPr>
              <a:t>TRUE</a:t>
            </a:r>
            <a:endParaRPr lang="en-US" sz="2000" b="1" dirty="0">
              <a:solidFill>
                <a:schemeClr val="bg1"/>
              </a:solidFill>
              <a:latin typeface="+mj-lt"/>
            </a:endParaRPr>
          </a:p>
        </p:txBody>
      </p:sp>
    </p:spTree>
    <p:extLst>
      <p:ext uri="{BB962C8B-B14F-4D97-AF65-F5344CB8AC3E}">
        <p14:creationId xmlns:p14="http://schemas.microsoft.com/office/powerpoint/2010/main" val="2103038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5A89A4-FA8F-AF40-A82A-B52AFBAB9C88}"/>
              </a:ext>
            </a:extLst>
          </p:cNvPr>
          <p:cNvSpPr>
            <a:spLocks noGrp="1"/>
          </p:cNvSpPr>
          <p:nvPr>
            <p:ph idx="1"/>
          </p:nvPr>
        </p:nvSpPr>
        <p:spPr>
          <a:xfrm>
            <a:off x="209034" y="1299104"/>
            <a:ext cx="8713090" cy="3021510"/>
          </a:xfrm>
        </p:spPr>
        <p:txBody>
          <a:bodyPr/>
          <a:lstStyle/>
          <a:p>
            <a:pPr marL="0" indent="0">
              <a:buNone/>
            </a:pPr>
            <a:r>
              <a:rPr lang="en-US" dirty="0"/>
              <a:t>BREASTMILK PROVIDES ALL THE FLUIDS THAT A 5 MONTH OLD BABY NEEDS, EVEN IN VERY HOT WEATHER. </a:t>
            </a:r>
          </a:p>
          <a:p>
            <a:pPr marL="0" indent="0">
              <a:buNone/>
            </a:pPr>
            <a:endParaRPr lang="en-US" dirty="0"/>
          </a:p>
        </p:txBody>
      </p:sp>
      <p:sp>
        <p:nvSpPr>
          <p:cNvPr id="4" name="Footer Placeholder 3">
            <a:extLst>
              <a:ext uri="{FF2B5EF4-FFF2-40B4-BE49-F238E27FC236}">
                <a16:creationId xmlns:a16="http://schemas.microsoft.com/office/drawing/2014/main" id="{7D27FD4B-31FE-CE4F-A72F-140205F35776}"/>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TextBox 5">
            <a:extLst>
              <a:ext uri="{FF2B5EF4-FFF2-40B4-BE49-F238E27FC236}">
                <a16:creationId xmlns:a16="http://schemas.microsoft.com/office/drawing/2014/main" id="{D357D20D-A34F-974F-B64F-F1A4618E9D22}"/>
              </a:ext>
            </a:extLst>
          </p:cNvPr>
          <p:cNvSpPr txBox="1"/>
          <p:nvPr/>
        </p:nvSpPr>
        <p:spPr>
          <a:xfrm>
            <a:off x="1044136" y="533040"/>
            <a:ext cx="1312798" cy="492443"/>
          </a:xfrm>
          <a:prstGeom prst="rect">
            <a:avLst/>
          </a:prstGeom>
          <a:solidFill>
            <a:schemeClr val="accent5"/>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3200" b="1" dirty="0">
                <a:solidFill>
                  <a:schemeClr val="bg1"/>
                </a:solidFill>
                <a:latin typeface="+mj-lt"/>
                <a:ea typeface="ＭＳ Ｐゴシック"/>
              </a:rPr>
              <a:t>TRUE</a:t>
            </a:r>
            <a:endParaRPr lang="en-US" sz="3200" b="1" dirty="0">
              <a:solidFill>
                <a:schemeClr val="bg1"/>
              </a:solidFill>
              <a:latin typeface="+mj-lt"/>
            </a:endParaRPr>
          </a:p>
        </p:txBody>
      </p:sp>
      <p:sp>
        <p:nvSpPr>
          <p:cNvPr id="7" name="TextBox 6">
            <a:extLst>
              <a:ext uri="{FF2B5EF4-FFF2-40B4-BE49-F238E27FC236}">
                <a16:creationId xmlns:a16="http://schemas.microsoft.com/office/drawing/2014/main" id="{8AB55690-84F5-0044-BC85-E05FC9F5BEB4}"/>
              </a:ext>
            </a:extLst>
          </p:cNvPr>
          <p:cNvSpPr txBox="1"/>
          <p:nvPr/>
        </p:nvSpPr>
        <p:spPr>
          <a:xfrm>
            <a:off x="6810961" y="533040"/>
            <a:ext cx="1352062" cy="492443"/>
          </a:xfrm>
          <a:prstGeom prst="rect">
            <a:avLst/>
          </a:prstGeom>
          <a:solidFill>
            <a:schemeClr val="accent6"/>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3200" b="1" dirty="0">
                <a:solidFill>
                  <a:schemeClr val="bg1"/>
                </a:solidFill>
                <a:latin typeface="+mj-lt"/>
                <a:ea typeface="ＭＳ Ｐゴシック"/>
              </a:rPr>
              <a:t>FALSE</a:t>
            </a:r>
            <a:endParaRPr lang="en-US" dirty="0">
              <a:solidFill>
                <a:schemeClr val="bg1"/>
              </a:solidFill>
              <a:latin typeface="+mj-lt"/>
            </a:endParaRPr>
          </a:p>
        </p:txBody>
      </p:sp>
    </p:spTree>
    <p:extLst>
      <p:ext uri="{BB962C8B-B14F-4D97-AF65-F5344CB8AC3E}">
        <p14:creationId xmlns:p14="http://schemas.microsoft.com/office/powerpoint/2010/main" val="3788683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C1B2B-8FB0-874A-8EC9-631BBC7CF379}"/>
              </a:ext>
            </a:extLst>
          </p:cNvPr>
          <p:cNvSpPr>
            <a:spLocks noGrp="1"/>
          </p:cNvSpPr>
          <p:nvPr>
            <p:ph type="title"/>
          </p:nvPr>
        </p:nvSpPr>
        <p:spPr>
          <a:xfrm>
            <a:off x="209550" y="330200"/>
            <a:ext cx="8712200" cy="968375"/>
          </a:xfrm>
        </p:spPr>
        <p:txBody>
          <a:bodyPr anchor="b" anchorCtr="0">
            <a:noAutofit/>
          </a:bodyPr>
          <a:lstStyle/>
          <a:p>
            <a:r>
              <a:rPr lang="en-US" sz="2200" dirty="0"/>
              <a:t>BREASTMILK PROVIDES ALL THE FLUIDS THAT INFANTS UNDER 6 MONTHS NEED, EVEN IN VERY HOT WEATHER. </a:t>
            </a:r>
          </a:p>
        </p:txBody>
      </p:sp>
      <p:sp>
        <p:nvSpPr>
          <p:cNvPr id="3" name="Content Placeholder 2">
            <a:extLst>
              <a:ext uri="{FF2B5EF4-FFF2-40B4-BE49-F238E27FC236}">
                <a16:creationId xmlns:a16="http://schemas.microsoft.com/office/drawing/2014/main" id="{88ECEB7D-4DA8-774C-80F0-AC121673D604}"/>
              </a:ext>
            </a:extLst>
          </p:cNvPr>
          <p:cNvSpPr>
            <a:spLocks noGrp="1"/>
          </p:cNvSpPr>
          <p:nvPr>
            <p:ph idx="1"/>
          </p:nvPr>
        </p:nvSpPr>
        <p:spPr>
          <a:xfrm>
            <a:off x="209034" y="1299104"/>
            <a:ext cx="8713090" cy="3021510"/>
          </a:xfrm>
        </p:spPr>
        <p:txBody>
          <a:bodyPr>
            <a:normAutofit fontScale="92500" lnSpcReduction="10000"/>
          </a:bodyPr>
          <a:lstStyle/>
          <a:p>
            <a:r>
              <a:rPr lang="en-GB" dirty="0"/>
              <a:t>Breastmilk composition changes in response to the infant's needs.  </a:t>
            </a:r>
          </a:p>
          <a:p>
            <a:r>
              <a:rPr lang="en-GB" dirty="0"/>
              <a:t>WHO and UNICEF recommend that infants under six months are exclusively breastfed (nothing but breastmilk, not even water)</a:t>
            </a:r>
          </a:p>
          <a:p>
            <a:r>
              <a:rPr lang="en-GB" dirty="0"/>
              <a:t>Risks of giving water: </a:t>
            </a:r>
            <a:endParaRPr lang="en-US" dirty="0"/>
          </a:p>
          <a:p>
            <a:pPr lvl="1"/>
            <a:r>
              <a:rPr lang="en-GB" dirty="0"/>
              <a:t>Illness e.g. diarrhoea </a:t>
            </a:r>
          </a:p>
          <a:p>
            <a:pPr lvl="1"/>
            <a:r>
              <a:rPr lang="en-GB" dirty="0"/>
              <a:t>Reduced nutritional intake / malnutrition</a:t>
            </a:r>
          </a:p>
          <a:p>
            <a:pPr lvl="1"/>
            <a:r>
              <a:rPr lang="en-GB" dirty="0"/>
              <a:t>Disruption of breastfeeding</a:t>
            </a:r>
          </a:p>
          <a:p>
            <a:pPr lvl="1"/>
            <a:r>
              <a:rPr lang="en-GB" dirty="0" err="1"/>
              <a:t>Newborns</a:t>
            </a:r>
            <a:r>
              <a:rPr lang="en-GB" dirty="0"/>
              <a:t>: very risky! </a:t>
            </a:r>
          </a:p>
        </p:txBody>
      </p:sp>
      <p:sp>
        <p:nvSpPr>
          <p:cNvPr id="5" name="Footer Placeholder 4">
            <a:extLst>
              <a:ext uri="{FF2B5EF4-FFF2-40B4-BE49-F238E27FC236}">
                <a16:creationId xmlns:a16="http://schemas.microsoft.com/office/drawing/2014/main" id="{5143814B-32DD-014C-A74A-E3BD98635AD8}"/>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pic>
        <p:nvPicPr>
          <p:cNvPr id="8" name="Graphic 7" descr="Checkmark with solid fill">
            <a:extLst>
              <a:ext uri="{FF2B5EF4-FFF2-40B4-BE49-F238E27FC236}">
                <a16:creationId xmlns:a16="http://schemas.microsoft.com/office/drawing/2014/main" id="{CF614022-53A2-0B4F-9858-67E6F36F39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876" y="105205"/>
            <a:ext cx="560444" cy="560444"/>
          </a:xfrm>
          <a:prstGeom prst="rect">
            <a:avLst/>
          </a:prstGeom>
        </p:spPr>
      </p:pic>
      <p:sp>
        <p:nvSpPr>
          <p:cNvPr id="9" name="TextBox 8">
            <a:extLst>
              <a:ext uri="{FF2B5EF4-FFF2-40B4-BE49-F238E27FC236}">
                <a16:creationId xmlns:a16="http://schemas.microsoft.com/office/drawing/2014/main" id="{06F8C533-41F1-F340-8389-2F5D6C6ADC2F}"/>
              </a:ext>
            </a:extLst>
          </p:cNvPr>
          <p:cNvSpPr txBox="1"/>
          <p:nvPr/>
        </p:nvSpPr>
        <p:spPr>
          <a:xfrm>
            <a:off x="794646" y="235870"/>
            <a:ext cx="937064" cy="307777"/>
          </a:xfrm>
          <a:prstGeom prst="rect">
            <a:avLst/>
          </a:prstGeom>
          <a:solidFill>
            <a:schemeClr val="accent5"/>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latin typeface="+mj-lt"/>
                <a:ea typeface="ＭＳ Ｐゴシック"/>
              </a:rPr>
              <a:t>TRUE</a:t>
            </a:r>
            <a:endParaRPr lang="en-US" sz="2000" b="1" dirty="0">
              <a:solidFill>
                <a:schemeClr val="bg1"/>
              </a:solidFill>
              <a:latin typeface="+mj-lt"/>
            </a:endParaRPr>
          </a:p>
        </p:txBody>
      </p:sp>
    </p:spTree>
    <p:extLst>
      <p:ext uri="{BB962C8B-B14F-4D97-AF65-F5344CB8AC3E}">
        <p14:creationId xmlns:p14="http://schemas.microsoft.com/office/powerpoint/2010/main" val="2964543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034EF-610F-7046-898A-2EF73E06B5C6}"/>
              </a:ext>
            </a:extLst>
          </p:cNvPr>
          <p:cNvSpPr>
            <a:spLocks noGrp="1"/>
          </p:cNvSpPr>
          <p:nvPr>
            <p:ph type="title"/>
          </p:nvPr>
        </p:nvSpPr>
        <p:spPr>
          <a:xfrm>
            <a:off x="209034" y="204348"/>
            <a:ext cx="8713090" cy="968351"/>
          </a:xfrm>
        </p:spPr>
        <p:txBody>
          <a:bodyPr/>
          <a:lstStyle/>
          <a:p>
            <a:r>
              <a:rPr lang="en-GB" dirty="0"/>
              <a:t>What can We Do?</a:t>
            </a:r>
            <a:endParaRPr lang="en-US" dirty="0"/>
          </a:p>
        </p:txBody>
      </p:sp>
      <p:sp>
        <p:nvSpPr>
          <p:cNvPr id="3" name="Footer Placeholder 2">
            <a:extLst>
              <a:ext uri="{FF2B5EF4-FFF2-40B4-BE49-F238E27FC236}">
                <a16:creationId xmlns:a16="http://schemas.microsoft.com/office/drawing/2014/main" id="{9EBB7469-D5B3-D748-B532-8CD858EA699B}"/>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graphicFrame>
        <p:nvGraphicFramePr>
          <p:cNvPr id="4" name="Table 3">
            <a:extLst>
              <a:ext uri="{FF2B5EF4-FFF2-40B4-BE49-F238E27FC236}">
                <a16:creationId xmlns:a16="http://schemas.microsoft.com/office/drawing/2014/main" id="{5F24213C-1215-344C-B6A8-AC788A4FC440}"/>
              </a:ext>
            </a:extLst>
          </p:cNvPr>
          <p:cNvGraphicFramePr>
            <a:graphicFrameLocks noGrp="1"/>
          </p:cNvGraphicFramePr>
          <p:nvPr>
            <p:extLst>
              <p:ext uri="{D42A27DB-BD31-4B8C-83A1-F6EECF244321}">
                <p14:modId xmlns:p14="http://schemas.microsoft.com/office/powerpoint/2010/main" val="2814130959"/>
              </p:ext>
            </p:extLst>
          </p:nvPr>
        </p:nvGraphicFramePr>
        <p:xfrm>
          <a:off x="221876" y="1275462"/>
          <a:ext cx="8700248" cy="3068794"/>
        </p:xfrm>
        <a:graphic>
          <a:graphicData uri="http://schemas.openxmlformats.org/drawingml/2006/table">
            <a:tbl>
              <a:tblPr firstRow="1" bandRow="1">
                <a:effectLst>
                  <a:outerShdw blurRad="50800" dist="50800" dir="5400000" algn="tl" rotWithShape="0">
                    <a:schemeClr val="bg1">
                      <a:lumMod val="95000"/>
                      <a:alpha val="0"/>
                    </a:schemeClr>
                  </a:outerShdw>
                </a:effectLst>
                <a:tableStyleId>{5C22544A-7EE6-4342-B048-85BDC9FD1C3A}</a:tableStyleId>
              </a:tblPr>
              <a:tblGrid>
                <a:gridCol w="4350124">
                  <a:extLst>
                    <a:ext uri="{9D8B030D-6E8A-4147-A177-3AD203B41FA5}">
                      <a16:colId xmlns:a16="http://schemas.microsoft.com/office/drawing/2014/main" val="20000"/>
                    </a:ext>
                  </a:extLst>
                </a:gridCol>
                <a:gridCol w="4350124">
                  <a:extLst>
                    <a:ext uri="{9D8B030D-6E8A-4147-A177-3AD203B41FA5}">
                      <a16:colId xmlns:a16="http://schemas.microsoft.com/office/drawing/2014/main" val="20001"/>
                    </a:ext>
                  </a:extLst>
                </a:gridCol>
              </a:tblGrid>
              <a:tr h="4675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tx2"/>
                          </a:solidFill>
                          <a:latin typeface="+mj-lt"/>
                        </a:rPr>
                        <a:t>IYCF</a:t>
                      </a:r>
                      <a:r>
                        <a:rPr lang="en-GB" sz="2400" dirty="0">
                          <a:solidFill>
                            <a:schemeClr val="tx2"/>
                          </a:solidFill>
                          <a:latin typeface="+mn-lt"/>
                        </a:rPr>
                        <a:t> </a:t>
                      </a:r>
                      <a:endParaRPr lang="en-GB" sz="2400" b="0" dirty="0">
                        <a:solidFill>
                          <a:schemeClr val="tx2"/>
                        </a:solidFill>
                        <a:latin typeface="+mn-lt"/>
                      </a:endParaRPr>
                    </a:p>
                  </a:txBody>
                  <a:tcPr marL="84405" marR="84405" marT="45729" marB="45729">
                    <a:solidFill>
                      <a:schemeClr val="accent1">
                        <a:lumMod val="75000"/>
                      </a:schemeClr>
                    </a:solidFill>
                  </a:tcPr>
                </a:tc>
                <a:tc>
                  <a:txBody>
                    <a:bodyPr/>
                    <a:lstStyle/>
                    <a:p>
                      <a:pPr algn="ctr"/>
                      <a:r>
                        <a:rPr lang="en-GB" sz="2400" dirty="0">
                          <a:solidFill>
                            <a:schemeClr val="tx2"/>
                          </a:solidFill>
                          <a:latin typeface="+mj-lt"/>
                        </a:rPr>
                        <a:t>IYCF-E</a:t>
                      </a:r>
                      <a:r>
                        <a:rPr lang="en-GB" sz="2400" dirty="0">
                          <a:solidFill>
                            <a:schemeClr val="tx2"/>
                          </a:solidFill>
                          <a:latin typeface="+mn-lt"/>
                        </a:rPr>
                        <a:t> </a:t>
                      </a:r>
                    </a:p>
                  </a:txBody>
                  <a:tcPr marL="84405" marR="84405" marT="45729" marB="45729">
                    <a:solidFill>
                      <a:schemeClr val="accent1">
                        <a:lumMod val="75000"/>
                      </a:schemeClr>
                    </a:solidFill>
                  </a:tcPr>
                </a:tc>
                <a:extLst>
                  <a:ext uri="{0D108BD9-81ED-4DB2-BD59-A6C34878D82A}">
                    <a16:rowId xmlns:a16="http://schemas.microsoft.com/office/drawing/2014/main" val="10000"/>
                  </a:ext>
                </a:extLst>
              </a:tr>
              <a:tr h="2601279">
                <a:tc>
                  <a:txBody>
                    <a:bodyPr/>
                    <a:lstStyle/>
                    <a:p>
                      <a:pPr marL="342900" indent="-342900" algn="l">
                        <a:buFont typeface="Arial" panose="020B0604020202020204" pitchFamily="34" charset="0"/>
                        <a:buChar char="•"/>
                      </a:pPr>
                      <a:r>
                        <a:rPr lang="en-US" sz="1800" b="0" dirty="0">
                          <a:solidFill>
                            <a:schemeClr val="tx1"/>
                          </a:solidFill>
                          <a:latin typeface="+mn-lt"/>
                        </a:rPr>
                        <a:t>Promote, protect and support </a:t>
                      </a:r>
                      <a:br>
                        <a:rPr lang="en-US" sz="1800" b="0" dirty="0">
                          <a:solidFill>
                            <a:schemeClr val="tx1"/>
                          </a:solidFill>
                          <a:latin typeface="+mn-lt"/>
                        </a:rPr>
                      </a:br>
                      <a:r>
                        <a:rPr lang="en-US" sz="1800" b="0" dirty="0">
                          <a:solidFill>
                            <a:schemeClr val="tx1"/>
                          </a:solidFill>
                          <a:latin typeface="+mn-lt"/>
                        </a:rPr>
                        <a:t>optimal IYCF</a:t>
                      </a:r>
                    </a:p>
                    <a:p>
                      <a:pPr marL="342900" indent="-342900" algn="l">
                        <a:buFont typeface="Arial" panose="020B0604020202020204" pitchFamily="34" charset="0"/>
                        <a:buChar char="•"/>
                      </a:pPr>
                      <a:r>
                        <a:rPr lang="en-GB" sz="1800" b="0" dirty="0">
                          <a:solidFill>
                            <a:schemeClr val="tx1"/>
                          </a:solidFill>
                          <a:latin typeface="+mn-lt"/>
                        </a:rPr>
                        <a:t>Improve IYCF practices </a:t>
                      </a:r>
                    </a:p>
                    <a:p>
                      <a:pPr algn="l"/>
                      <a:endParaRPr lang="en-GB" sz="2400" b="0" dirty="0">
                        <a:solidFill>
                          <a:schemeClr val="tx1"/>
                        </a:solidFill>
                        <a:latin typeface="+mn-lt"/>
                      </a:endParaRPr>
                    </a:p>
                    <a:p>
                      <a:pPr algn="l"/>
                      <a:endParaRPr lang="en-GB" sz="2400" dirty="0">
                        <a:solidFill>
                          <a:schemeClr val="tx1"/>
                        </a:solidFill>
                        <a:latin typeface="+mn-lt"/>
                      </a:endParaRPr>
                    </a:p>
                  </a:txBody>
                  <a:tcPr marL="84405" marR="84405" marT="45729" marB="45729"/>
                </a:tc>
                <a:tc>
                  <a:txBody>
                    <a:bodyPr/>
                    <a:lstStyle/>
                    <a:p>
                      <a:pPr marL="342900" indent="-342900" algn="l">
                        <a:buFont typeface="Arial" panose="020B0604020202020204" pitchFamily="34" charset="0"/>
                        <a:buChar char="•"/>
                      </a:pPr>
                      <a:r>
                        <a:rPr lang="en-GB" sz="1800" b="0" dirty="0">
                          <a:solidFill>
                            <a:schemeClr val="accent1"/>
                          </a:solidFill>
                          <a:latin typeface="+mn-lt"/>
                        </a:rPr>
                        <a:t>Do NO harm</a:t>
                      </a:r>
                    </a:p>
                    <a:p>
                      <a:pPr marL="342900" indent="-342900" algn="l">
                        <a:buFont typeface="Arial" panose="020B0604020202020204" pitchFamily="34" charset="0"/>
                        <a:buChar char="•"/>
                      </a:pPr>
                      <a:r>
                        <a:rPr lang="en-GB" sz="1800" b="0" dirty="0">
                          <a:solidFill>
                            <a:schemeClr val="accent1"/>
                          </a:solidFill>
                          <a:latin typeface="+mn-lt"/>
                        </a:rPr>
                        <a:t>Immediately save lives</a:t>
                      </a:r>
                    </a:p>
                    <a:p>
                      <a:pPr marL="342900" indent="-342900" algn="l">
                        <a:buFont typeface="Arial" panose="020B0604020202020204" pitchFamily="34" charset="0"/>
                        <a:buChar char="•"/>
                      </a:pPr>
                      <a:r>
                        <a:rPr lang="en-US" sz="1800" b="0" dirty="0">
                          <a:solidFill>
                            <a:schemeClr val="tx1"/>
                          </a:solidFill>
                          <a:latin typeface="+mn-lt"/>
                        </a:rPr>
                        <a:t>Promote, protect and support optimal IYCF</a:t>
                      </a:r>
                    </a:p>
                    <a:p>
                      <a:pPr marL="342900" indent="-342900" algn="l">
                        <a:buFont typeface="Arial" panose="020B0604020202020204" pitchFamily="34" charset="0"/>
                        <a:buChar char="•"/>
                      </a:pPr>
                      <a:r>
                        <a:rPr lang="en-US" sz="1800" b="0" dirty="0">
                          <a:solidFill>
                            <a:schemeClr val="tx1"/>
                          </a:solidFill>
                          <a:latin typeface="+mn-lt"/>
                        </a:rPr>
                        <a:t>Improve IYCF practices (if possible)</a:t>
                      </a:r>
                      <a:endParaRPr lang="en-GB" sz="1800" dirty="0">
                        <a:solidFill>
                          <a:schemeClr val="tx1"/>
                        </a:solidFill>
                        <a:latin typeface="+mn-lt"/>
                      </a:endParaRPr>
                    </a:p>
                  </a:txBody>
                  <a:tcPr marL="84405" marR="84405" marT="45729" marB="45729"/>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BF6AA696-D168-0E4F-BD24-EE0D56663627}"/>
              </a:ext>
            </a:extLst>
          </p:cNvPr>
          <p:cNvSpPr txBox="1"/>
          <p:nvPr/>
        </p:nvSpPr>
        <p:spPr>
          <a:xfrm>
            <a:off x="5669280" y="5092056"/>
            <a:ext cx="4592320" cy="24622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ＭＳ Ｐゴシック" charset="0"/>
                <a:cs typeface="Calibri"/>
              </a:rPr>
              <a:t>Source: IYCF-E operational guidance 2007</a:t>
            </a:r>
          </a:p>
        </p:txBody>
      </p:sp>
      <p:pic>
        <p:nvPicPr>
          <p:cNvPr id="12" name="Content Placeholder 3">
            <a:extLst>
              <a:ext uri="{FF2B5EF4-FFF2-40B4-BE49-F238E27FC236}">
                <a16:creationId xmlns:a16="http://schemas.microsoft.com/office/drawing/2014/main" id="{99B241B2-087D-6347-8971-6D6E73561485}"/>
              </a:ext>
            </a:extLst>
          </p:cNvPr>
          <p:cNvPicPr>
            <a:picLocks noGrp="1" noChangeAspect="1"/>
          </p:cNvPicPr>
          <p:nvPr>
            <p:ph idx="1"/>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610602" y="2675822"/>
            <a:ext cx="2249778" cy="1529849"/>
          </a:xfrm>
        </p:spPr>
      </p:pic>
    </p:spTree>
    <p:extLst>
      <p:ext uri="{BB962C8B-B14F-4D97-AF65-F5344CB8AC3E}">
        <p14:creationId xmlns:p14="http://schemas.microsoft.com/office/powerpoint/2010/main" val="507163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73B5AB-F3AC-3F4F-8F41-183985EDB643}"/>
              </a:ext>
            </a:extLst>
          </p:cNvPr>
          <p:cNvSpPr>
            <a:spLocks noGrp="1"/>
          </p:cNvSpPr>
          <p:nvPr>
            <p:ph type="title"/>
          </p:nvPr>
        </p:nvSpPr>
        <p:spPr>
          <a:xfrm>
            <a:off x="209034" y="204348"/>
            <a:ext cx="8713090" cy="968351"/>
          </a:xfrm>
        </p:spPr>
        <p:txBody>
          <a:bodyPr/>
          <a:lstStyle/>
          <a:p>
            <a:r>
              <a:rPr lang="en-AU" dirty="0"/>
              <a:t>Key IYCF actions</a:t>
            </a:r>
            <a:endParaRPr lang="en-US" dirty="0"/>
          </a:p>
        </p:txBody>
      </p:sp>
      <p:sp>
        <p:nvSpPr>
          <p:cNvPr id="5" name="Content Placeholder 4">
            <a:extLst>
              <a:ext uri="{FF2B5EF4-FFF2-40B4-BE49-F238E27FC236}">
                <a16:creationId xmlns:a16="http://schemas.microsoft.com/office/drawing/2014/main" id="{8D2D65B2-0779-9345-A8A8-0807560CD087}"/>
              </a:ext>
            </a:extLst>
          </p:cNvPr>
          <p:cNvSpPr>
            <a:spLocks noGrp="1"/>
          </p:cNvSpPr>
          <p:nvPr>
            <p:ph idx="1"/>
          </p:nvPr>
        </p:nvSpPr>
        <p:spPr>
          <a:xfrm>
            <a:off x="209034" y="1791629"/>
            <a:ext cx="8713090" cy="2528984"/>
          </a:xfrm>
        </p:spPr>
        <p:txBody>
          <a:bodyPr>
            <a:normAutofit fontScale="77500" lnSpcReduction="20000"/>
          </a:bodyPr>
          <a:lstStyle/>
          <a:p>
            <a:r>
              <a:rPr lang="en-US" dirty="0" err="1"/>
              <a:t>Prioritise</a:t>
            </a:r>
            <a:r>
              <a:rPr lang="en-US" dirty="0"/>
              <a:t> access for </a:t>
            </a:r>
            <a:r>
              <a:rPr lang="en-GB" dirty="0"/>
              <a:t>pregnant and breastfeeding women and girls, children under 2, and their caregivers</a:t>
            </a:r>
            <a:endParaRPr lang="en-US" dirty="0"/>
          </a:p>
          <a:p>
            <a:r>
              <a:rPr lang="en-US" dirty="0"/>
              <a:t>Prevent the separation of children from their caregivers</a:t>
            </a:r>
          </a:p>
          <a:p>
            <a:r>
              <a:rPr lang="en-US" dirty="0"/>
              <a:t>Register households with pregnant women, children &lt;2 years of age and higher risk groups</a:t>
            </a:r>
          </a:p>
          <a:p>
            <a:r>
              <a:rPr lang="en-US" dirty="0"/>
              <a:t>Provide privacy and safe space to breastfeed</a:t>
            </a:r>
            <a:endParaRPr lang="en-GB" dirty="0"/>
          </a:p>
          <a:p>
            <a:r>
              <a:rPr lang="en-US" dirty="0"/>
              <a:t>Enable access to suitable complementary foods for children 6-23 months and additional nutritious foods for PLW</a:t>
            </a:r>
          </a:p>
          <a:p>
            <a:r>
              <a:rPr lang="en-US" dirty="0"/>
              <a:t>Disseminate </a:t>
            </a:r>
            <a:r>
              <a:rPr lang="en-US" dirty="0" err="1"/>
              <a:t>standardised</a:t>
            </a:r>
            <a:r>
              <a:rPr lang="en-US" dirty="0"/>
              <a:t>, clear and accurate messages on IYCF-E</a:t>
            </a:r>
          </a:p>
        </p:txBody>
      </p:sp>
      <p:sp>
        <p:nvSpPr>
          <p:cNvPr id="2" name="Footer Placeholder 1">
            <a:extLst>
              <a:ext uri="{FF2B5EF4-FFF2-40B4-BE49-F238E27FC236}">
                <a16:creationId xmlns:a16="http://schemas.microsoft.com/office/drawing/2014/main" id="{76D2E36F-4766-684C-BF7D-E69170E2CE32}"/>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8D9201D3-67CC-6249-A931-32FC97A1FDC9}"/>
              </a:ext>
            </a:extLst>
          </p:cNvPr>
          <p:cNvSpPr>
            <a:spLocks noGrp="1"/>
          </p:cNvSpPr>
          <p:nvPr>
            <p:ph type="subTitle" idx="13"/>
          </p:nvPr>
        </p:nvSpPr>
        <p:spPr>
          <a:xfrm>
            <a:off x="209034" y="1205606"/>
            <a:ext cx="8713090" cy="553116"/>
          </a:xfrm>
        </p:spPr>
        <p:txBody>
          <a:bodyPr/>
          <a:lstStyle/>
          <a:p>
            <a:r>
              <a:rPr lang="en-US" dirty="0"/>
              <a:t>What can all sectors/responders do?</a:t>
            </a:r>
          </a:p>
        </p:txBody>
      </p:sp>
    </p:spTree>
    <p:extLst>
      <p:ext uri="{BB962C8B-B14F-4D97-AF65-F5344CB8AC3E}">
        <p14:creationId xmlns:p14="http://schemas.microsoft.com/office/powerpoint/2010/main" val="591205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43EA3C-537C-874B-BEB2-092174693002}"/>
              </a:ext>
            </a:extLst>
          </p:cNvPr>
          <p:cNvSpPr>
            <a:spLocks noGrp="1"/>
          </p:cNvSpPr>
          <p:nvPr>
            <p:ph type="title"/>
          </p:nvPr>
        </p:nvSpPr>
        <p:spPr>
          <a:xfrm>
            <a:off x="209034" y="204348"/>
            <a:ext cx="8713090" cy="968351"/>
          </a:xfrm>
        </p:spPr>
        <p:txBody>
          <a:bodyPr/>
          <a:lstStyle/>
          <a:p>
            <a:r>
              <a:rPr lang="en-AU" dirty="0"/>
              <a:t>Non-technical supportive actions</a:t>
            </a:r>
            <a:endParaRPr lang="en-US" dirty="0"/>
          </a:p>
        </p:txBody>
      </p:sp>
      <p:sp>
        <p:nvSpPr>
          <p:cNvPr id="5" name="Content Placeholder 4">
            <a:extLst>
              <a:ext uri="{FF2B5EF4-FFF2-40B4-BE49-F238E27FC236}">
                <a16:creationId xmlns:a16="http://schemas.microsoft.com/office/drawing/2014/main" id="{028F715B-14C6-4448-8B9E-EF9A273F7733}"/>
              </a:ext>
            </a:extLst>
          </p:cNvPr>
          <p:cNvSpPr>
            <a:spLocks noGrp="1"/>
          </p:cNvSpPr>
          <p:nvPr>
            <p:ph idx="1"/>
          </p:nvPr>
        </p:nvSpPr>
        <p:spPr>
          <a:xfrm>
            <a:off x="209550" y="1359315"/>
            <a:ext cx="8712200" cy="2528887"/>
          </a:xfrm>
        </p:spPr>
        <p:txBody>
          <a:bodyPr>
            <a:normAutofit/>
          </a:bodyPr>
          <a:lstStyle/>
          <a:p>
            <a:r>
              <a:rPr lang="en-US" dirty="0"/>
              <a:t>Enable priority access for </a:t>
            </a:r>
            <a:r>
              <a:rPr lang="en-GB" dirty="0"/>
              <a:t>pregnant and breastfeeding women and girls, caregivers of children under 2 years and children under 2 years</a:t>
            </a:r>
            <a:endParaRPr lang="en-US" dirty="0"/>
          </a:p>
        </p:txBody>
      </p:sp>
      <p:sp>
        <p:nvSpPr>
          <p:cNvPr id="2" name="Footer Placeholder 1">
            <a:extLst>
              <a:ext uri="{FF2B5EF4-FFF2-40B4-BE49-F238E27FC236}">
                <a16:creationId xmlns:a16="http://schemas.microsoft.com/office/drawing/2014/main" id="{90F265BC-6C9D-884E-808F-5FFB93213AFB}"/>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5D02A9F5-828C-9D49-806F-8CACCE487F66}"/>
              </a:ext>
            </a:extLst>
          </p:cNvPr>
          <p:cNvSpPr>
            <a:spLocks noGrp="1"/>
          </p:cNvSpPr>
          <p:nvPr>
            <p:ph type="subTitle" idx="13"/>
          </p:nvPr>
        </p:nvSpPr>
        <p:spPr>
          <a:xfrm>
            <a:off x="209550" y="961647"/>
            <a:ext cx="8712200" cy="554037"/>
          </a:xfrm>
        </p:spPr>
        <p:txBody>
          <a:bodyPr/>
          <a:lstStyle/>
          <a:p>
            <a:r>
              <a:rPr lang="en-US" dirty="0"/>
              <a:t>Priority Access</a:t>
            </a:r>
          </a:p>
        </p:txBody>
      </p:sp>
      <p:grpSp>
        <p:nvGrpSpPr>
          <p:cNvPr id="28" name="Group 27">
            <a:extLst>
              <a:ext uri="{FF2B5EF4-FFF2-40B4-BE49-F238E27FC236}">
                <a16:creationId xmlns:a16="http://schemas.microsoft.com/office/drawing/2014/main" id="{073E7D33-278C-004C-95B8-95D9466F7555}"/>
              </a:ext>
            </a:extLst>
          </p:cNvPr>
          <p:cNvGrpSpPr/>
          <p:nvPr/>
        </p:nvGrpSpPr>
        <p:grpSpPr>
          <a:xfrm>
            <a:off x="261061" y="2571750"/>
            <a:ext cx="8575692" cy="1970466"/>
            <a:chOff x="261061" y="1299381"/>
            <a:chExt cx="8575692" cy="1970466"/>
          </a:xfrm>
        </p:grpSpPr>
        <p:sp>
          <p:nvSpPr>
            <p:cNvPr id="20" name="AutoShape 16">
              <a:extLst>
                <a:ext uri="{FF2B5EF4-FFF2-40B4-BE49-F238E27FC236}">
                  <a16:creationId xmlns:a16="http://schemas.microsoft.com/office/drawing/2014/main" id="{E9AD1BAA-AD25-7242-A087-55A11FD9D262}"/>
                </a:ext>
              </a:extLst>
            </p:cNvPr>
            <p:cNvSpPr>
              <a:spLocks noChangeArrowheads="1"/>
            </p:cNvSpPr>
            <p:nvPr/>
          </p:nvSpPr>
          <p:spPr bwMode="auto">
            <a:xfrm>
              <a:off x="261061" y="1299381"/>
              <a:ext cx="1416910"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sz="2000" dirty="0">
                  <a:solidFill>
                    <a:schemeClr val="accent1"/>
                  </a:solidFill>
                </a:rPr>
                <a:t>Priority in queues</a:t>
              </a:r>
            </a:p>
          </p:txBody>
        </p:sp>
        <p:sp>
          <p:nvSpPr>
            <p:cNvPr id="21" name="AutoShape 16">
              <a:extLst>
                <a:ext uri="{FF2B5EF4-FFF2-40B4-BE49-F238E27FC236}">
                  <a16:creationId xmlns:a16="http://schemas.microsoft.com/office/drawing/2014/main" id="{D4CD4B45-D917-D44F-BFA0-6419CB42F9B2}"/>
                </a:ext>
              </a:extLst>
            </p:cNvPr>
            <p:cNvSpPr>
              <a:spLocks noChangeArrowheads="1"/>
            </p:cNvSpPr>
            <p:nvPr/>
          </p:nvSpPr>
          <p:spPr bwMode="auto">
            <a:xfrm>
              <a:off x="1844764" y="1299381"/>
              <a:ext cx="1831690"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sz="2000" dirty="0">
                  <a:solidFill>
                    <a:schemeClr val="accent1"/>
                  </a:solidFill>
                </a:rPr>
                <a:t>Targeted food programs</a:t>
              </a:r>
            </a:p>
          </p:txBody>
        </p:sp>
        <p:sp>
          <p:nvSpPr>
            <p:cNvPr id="22" name="AutoShape 16">
              <a:extLst>
                <a:ext uri="{FF2B5EF4-FFF2-40B4-BE49-F238E27FC236}">
                  <a16:creationId xmlns:a16="http://schemas.microsoft.com/office/drawing/2014/main" id="{929D98D0-747F-A847-8307-30E7EC0CC5EF}"/>
                </a:ext>
              </a:extLst>
            </p:cNvPr>
            <p:cNvSpPr>
              <a:spLocks noChangeArrowheads="1"/>
            </p:cNvSpPr>
            <p:nvPr/>
          </p:nvSpPr>
          <p:spPr bwMode="auto">
            <a:xfrm>
              <a:off x="3843247" y="1299381"/>
              <a:ext cx="2636805"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sz="2000" dirty="0">
                  <a:solidFill>
                    <a:schemeClr val="accent1"/>
                  </a:solidFill>
                </a:rPr>
                <a:t>Allow stand-ins to attend on behalf of PLW</a:t>
              </a:r>
            </a:p>
          </p:txBody>
        </p:sp>
        <p:sp>
          <p:nvSpPr>
            <p:cNvPr id="23" name="AutoShape 16">
              <a:extLst>
                <a:ext uri="{FF2B5EF4-FFF2-40B4-BE49-F238E27FC236}">
                  <a16:creationId xmlns:a16="http://schemas.microsoft.com/office/drawing/2014/main" id="{1900346A-BB48-ED4F-A65D-8CF5615FB765}"/>
                </a:ext>
              </a:extLst>
            </p:cNvPr>
            <p:cNvSpPr>
              <a:spLocks noChangeArrowheads="1"/>
            </p:cNvSpPr>
            <p:nvPr/>
          </p:nvSpPr>
          <p:spPr bwMode="auto">
            <a:xfrm>
              <a:off x="6599711" y="1299381"/>
              <a:ext cx="2237042"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sz="2000" dirty="0">
                  <a:solidFill>
                    <a:schemeClr val="accent1"/>
                  </a:solidFill>
                </a:rPr>
                <a:t>Establish referral pathways for services</a:t>
              </a:r>
            </a:p>
          </p:txBody>
        </p:sp>
        <p:sp>
          <p:nvSpPr>
            <p:cNvPr id="24" name="AutoShape 16">
              <a:extLst>
                <a:ext uri="{FF2B5EF4-FFF2-40B4-BE49-F238E27FC236}">
                  <a16:creationId xmlns:a16="http://schemas.microsoft.com/office/drawing/2014/main" id="{CA0E0481-6BEE-384C-A6E1-8239965C6690}"/>
                </a:ext>
              </a:extLst>
            </p:cNvPr>
            <p:cNvSpPr>
              <a:spLocks noChangeArrowheads="1"/>
            </p:cNvSpPr>
            <p:nvPr/>
          </p:nvSpPr>
          <p:spPr bwMode="auto">
            <a:xfrm>
              <a:off x="261061" y="2355447"/>
              <a:ext cx="2029652"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sz="2000" dirty="0">
                  <a:solidFill>
                    <a:schemeClr val="accent1"/>
                  </a:solidFill>
                </a:rPr>
                <a:t>Provide water when queueing</a:t>
              </a:r>
            </a:p>
          </p:txBody>
        </p:sp>
        <p:sp>
          <p:nvSpPr>
            <p:cNvPr id="26" name="AutoShape 16">
              <a:extLst>
                <a:ext uri="{FF2B5EF4-FFF2-40B4-BE49-F238E27FC236}">
                  <a16:creationId xmlns:a16="http://schemas.microsoft.com/office/drawing/2014/main" id="{E96D1F8E-84A2-A34B-ACD1-A3F6936AB484}"/>
                </a:ext>
              </a:extLst>
            </p:cNvPr>
            <p:cNvSpPr>
              <a:spLocks noChangeArrowheads="1"/>
            </p:cNvSpPr>
            <p:nvPr/>
          </p:nvSpPr>
          <p:spPr bwMode="auto">
            <a:xfrm>
              <a:off x="2432116" y="2355447"/>
              <a:ext cx="2954427"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GB" sz="2000" dirty="0">
                  <a:solidFill>
                    <a:schemeClr val="accent1"/>
                  </a:solidFill>
                  <a:ea typeface="+mn-lt"/>
                  <a:cs typeface="+mn-lt"/>
                </a:rPr>
                <a:t>Consult with PLW when designing activities to enhance access</a:t>
              </a:r>
              <a:endParaRPr lang="en-US" sz="2000" dirty="0">
                <a:solidFill>
                  <a:schemeClr val="accent1"/>
                </a:solidFill>
              </a:endParaRPr>
            </a:p>
          </p:txBody>
        </p:sp>
        <p:sp>
          <p:nvSpPr>
            <p:cNvPr id="27" name="AutoShape 16">
              <a:extLst>
                <a:ext uri="{FF2B5EF4-FFF2-40B4-BE49-F238E27FC236}">
                  <a16:creationId xmlns:a16="http://schemas.microsoft.com/office/drawing/2014/main" id="{54F096FE-290E-834A-A878-F1C35555F984}"/>
                </a:ext>
              </a:extLst>
            </p:cNvPr>
            <p:cNvSpPr>
              <a:spLocks noChangeArrowheads="1"/>
            </p:cNvSpPr>
            <p:nvPr/>
          </p:nvSpPr>
          <p:spPr bwMode="auto">
            <a:xfrm>
              <a:off x="5527946" y="2355447"/>
              <a:ext cx="3308807" cy="9144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sz="2000" dirty="0">
                  <a:solidFill>
                    <a:schemeClr val="accent1"/>
                  </a:solidFill>
                </a:rPr>
                <a:t>Safe, private, accessible </a:t>
              </a:r>
            </a:p>
            <a:p>
              <a:pPr algn="ctr"/>
              <a:r>
                <a:rPr lang="en-US" sz="2000" dirty="0">
                  <a:solidFill>
                    <a:schemeClr val="accent1"/>
                  </a:solidFill>
                </a:rPr>
                <a:t>and comfortable waiting areas</a:t>
              </a:r>
            </a:p>
          </p:txBody>
        </p:sp>
      </p:grpSp>
    </p:spTree>
    <p:extLst>
      <p:ext uri="{BB962C8B-B14F-4D97-AF65-F5344CB8AC3E}">
        <p14:creationId xmlns:p14="http://schemas.microsoft.com/office/powerpoint/2010/main" val="3272142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346804-B06E-1B4D-8244-23A1BD050018}"/>
              </a:ext>
            </a:extLst>
          </p:cNvPr>
          <p:cNvSpPr>
            <a:spLocks noGrp="1"/>
          </p:cNvSpPr>
          <p:nvPr>
            <p:ph type="title"/>
          </p:nvPr>
        </p:nvSpPr>
        <p:spPr>
          <a:xfrm>
            <a:off x="209034" y="204348"/>
            <a:ext cx="8713090" cy="968351"/>
          </a:xfrm>
        </p:spPr>
        <p:txBody>
          <a:bodyPr/>
          <a:lstStyle/>
          <a:p>
            <a:r>
              <a:rPr lang="en-AU" dirty="0"/>
              <a:t>Non-technical supportive actions</a:t>
            </a:r>
            <a:endParaRPr lang="en-US" dirty="0"/>
          </a:p>
        </p:txBody>
      </p:sp>
      <p:sp>
        <p:nvSpPr>
          <p:cNvPr id="5" name="Content Placeholder 4">
            <a:extLst>
              <a:ext uri="{FF2B5EF4-FFF2-40B4-BE49-F238E27FC236}">
                <a16:creationId xmlns:a16="http://schemas.microsoft.com/office/drawing/2014/main" id="{D05BCEC2-57D3-BD47-8ABA-93825948B66C}"/>
              </a:ext>
            </a:extLst>
          </p:cNvPr>
          <p:cNvSpPr>
            <a:spLocks noGrp="1"/>
          </p:cNvSpPr>
          <p:nvPr>
            <p:ph idx="1"/>
          </p:nvPr>
        </p:nvSpPr>
        <p:spPr>
          <a:xfrm>
            <a:off x="209550" y="1032261"/>
            <a:ext cx="8712200" cy="2528887"/>
          </a:xfrm>
        </p:spPr>
        <p:txBody>
          <a:bodyPr vert="horz" lIns="91440" tIns="45720" rIns="91440" bIns="0" rtlCol="0" anchor="t">
            <a:normAutofit/>
          </a:bodyPr>
          <a:lstStyle/>
          <a:p>
            <a:pPr marL="0" indent="0">
              <a:buNone/>
            </a:pPr>
            <a:r>
              <a:rPr lang="en-US" dirty="0"/>
              <a:t>Prevent the separation of children from their caregiver</a:t>
            </a:r>
            <a:endParaRPr lang="en-US"/>
          </a:p>
        </p:txBody>
      </p:sp>
      <p:sp>
        <p:nvSpPr>
          <p:cNvPr id="2" name="Footer Placeholder 1">
            <a:extLst>
              <a:ext uri="{FF2B5EF4-FFF2-40B4-BE49-F238E27FC236}">
                <a16:creationId xmlns:a16="http://schemas.microsoft.com/office/drawing/2014/main" id="{A87F7683-E528-1C45-B5CD-2B3763A0BA34}"/>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25" name="AutoShape 16">
            <a:extLst>
              <a:ext uri="{FF2B5EF4-FFF2-40B4-BE49-F238E27FC236}">
                <a16:creationId xmlns:a16="http://schemas.microsoft.com/office/drawing/2014/main" id="{04BE1072-F677-6D4D-B73B-684787CF2261}"/>
              </a:ext>
            </a:extLst>
          </p:cNvPr>
          <p:cNvSpPr>
            <a:spLocks noChangeArrowheads="1"/>
          </p:cNvSpPr>
          <p:nvPr/>
        </p:nvSpPr>
        <p:spPr bwMode="auto">
          <a:xfrm>
            <a:off x="108535" y="1807032"/>
            <a:ext cx="1420522" cy="1420522"/>
          </a:xfrm>
          <a:prstGeom prst="ellipse">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sz="1600" dirty="0">
                <a:solidFill>
                  <a:schemeClr val="accent1"/>
                </a:solidFill>
              </a:rPr>
              <a:t>Rooming in</a:t>
            </a:r>
          </a:p>
        </p:txBody>
      </p:sp>
      <p:sp>
        <p:nvSpPr>
          <p:cNvPr id="26" name="AutoShape 16">
            <a:extLst>
              <a:ext uri="{FF2B5EF4-FFF2-40B4-BE49-F238E27FC236}">
                <a16:creationId xmlns:a16="http://schemas.microsoft.com/office/drawing/2014/main" id="{06BC17FD-3BDF-5442-BF73-FB0DBF006FA4}"/>
              </a:ext>
            </a:extLst>
          </p:cNvPr>
          <p:cNvSpPr>
            <a:spLocks noChangeArrowheads="1"/>
          </p:cNvSpPr>
          <p:nvPr/>
        </p:nvSpPr>
        <p:spPr bwMode="auto">
          <a:xfrm>
            <a:off x="368165" y="3059048"/>
            <a:ext cx="1420522" cy="1420522"/>
          </a:xfrm>
          <a:prstGeom prst="ellipse">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AU" sz="1600" dirty="0">
                <a:solidFill>
                  <a:schemeClr val="accent1"/>
                </a:solidFill>
                <a:ea typeface="+mn-lt"/>
                <a:cs typeface="+mn-lt"/>
              </a:rPr>
              <a:t>Provide baby slings</a:t>
            </a:r>
            <a:endParaRPr lang="en-US" sz="1600" dirty="0">
              <a:solidFill>
                <a:schemeClr val="accent1"/>
              </a:solidFill>
            </a:endParaRPr>
          </a:p>
        </p:txBody>
      </p:sp>
      <p:sp>
        <p:nvSpPr>
          <p:cNvPr id="27" name="AutoShape 16">
            <a:extLst>
              <a:ext uri="{FF2B5EF4-FFF2-40B4-BE49-F238E27FC236}">
                <a16:creationId xmlns:a16="http://schemas.microsoft.com/office/drawing/2014/main" id="{87B05982-F23B-1243-93F0-0974F7A316BF}"/>
              </a:ext>
            </a:extLst>
          </p:cNvPr>
          <p:cNvSpPr>
            <a:spLocks noChangeArrowheads="1"/>
          </p:cNvSpPr>
          <p:nvPr/>
        </p:nvSpPr>
        <p:spPr bwMode="auto">
          <a:xfrm>
            <a:off x="1240358" y="1852538"/>
            <a:ext cx="1916771" cy="1916771"/>
          </a:xfrm>
          <a:prstGeom prst="ellipse">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AU" sz="1600" dirty="0">
                <a:solidFill>
                  <a:schemeClr val="accent1"/>
                </a:solidFill>
              </a:rPr>
              <a:t>Avoid unnecessary separation during outbreaks</a:t>
            </a:r>
          </a:p>
        </p:txBody>
      </p:sp>
      <p:sp>
        <p:nvSpPr>
          <p:cNvPr id="28" name="AutoShape 16">
            <a:extLst>
              <a:ext uri="{FF2B5EF4-FFF2-40B4-BE49-F238E27FC236}">
                <a16:creationId xmlns:a16="http://schemas.microsoft.com/office/drawing/2014/main" id="{C2749AFA-7768-1D4D-9345-C6380BE2EC29}"/>
              </a:ext>
            </a:extLst>
          </p:cNvPr>
          <p:cNvSpPr>
            <a:spLocks noChangeArrowheads="1"/>
          </p:cNvSpPr>
          <p:nvPr/>
        </p:nvSpPr>
        <p:spPr bwMode="auto">
          <a:xfrm>
            <a:off x="6342259" y="2332042"/>
            <a:ext cx="2171174" cy="2171174"/>
          </a:xfrm>
          <a:prstGeom prst="ellipse">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AU" sz="1600" dirty="0">
                <a:solidFill>
                  <a:schemeClr val="accent1"/>
                </a:solidFill>
                <a:ea typeface="+mn-lt"/>
                <a:cs typeface="+mn-lt"/>
              </a:rPr>
              <a:t>Design distribution sites with mother/ baby pairs in mind</a:t>
            </a:r>
            <a:endParaRPr lang="en-US" sz="1600" dirty="0">
              <a:solidFill>
                <a:schemeClr val="accent1"/>
              </a:solidFill>
            </a:endParaRPr>
          </a:p>
        </p:txBody>
      </p:sp>
      <p:sp>
        <p:nvSpPr>
          <p:cNvPr id="30" name="AutoShape 16">
            <a:extLst>
              <a:ext uri="{FF2B5EF4-FFF2-40B4-BE49-F238E27FC236}">
                <a16:creationId xmlns:a16="http://schemas.microsoft.com/office/drawing/2014/main" id="{3F791004-1060-8A49-AA97-E3E6273B5558}"/>
              </a:ext>
            </a:extLst>
          </p:cNvPr>
          <p:cNvSpPr>
            <a:spLocks noChangeArrowheads="1"/>
          </p:cNvSpPr>
          <p:nvPr/>
        </p:nvSpPr>
        <p:spPr bwMode="auto">
          <a:xfrm>
            <a:off x="4333655" y="1856499"/>
            <a:ext cx="2552621" cy="2552621"/>
          </a:xfrm>
          <a:prstGeom prst="ellipse">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AU" sz="1600" dirty="0">
                <a:solidFill>
                  <a:schemeClr val="accent1"/>
                </a:solidFill>
                <a:ea typeface="+mn-lt"/>
                <a:cs typeface="+mn-lt"/>
              </a:rPr>
              <a:t>Provide water / food /entertainment for young children to keep young children engaged / happy</a:t>
            </a:r>
            <a:endParaRPr lang="en-US" sz="1600" dirty="0">
              <a:solidFill>
                <a:schemeClr val="accent1"/>
              </a:solidFill>
            </a:endParaRPr>
          </a:p>
        </p:txBody>
      </p:sp>
      <p:sp>
        <p:nvSpPr>
          <p:cNvPr id="29" name="AutoShape 16">
            <a:extLst>
              <a:ext uri="{FF2B5EF4-FFF2-40B4-BE49-F238E27FC236}">
                <a16:creationId xmlns:a16="http://schemas.microsoft.com/office/drawing/2014/main" id="{EA2300C0-2537-A842-A423-25656C19A813}"/>
              </a:ext>
            </a:extLst>
          </p:cNvPr>
          <p:cNvSpPr>
            <a:spLocks noChangeArrowheads="1"/>
          </p:cNvSpPr>
          <p:nvPr/>
        </p:nvSpPr>
        <p:spPr bwMode="auto">
          <a:xfrm>
            <a:off x="2705583" y="2471556"/>
            <a:ext cx="2031660" cy="2031660"/>
          </a:xfrm>
          <a:prstGeom prst="ellipse">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AU" sz="1600" dirty="0">
                <a:solidFill>
                  <a:schemeClr val="accent1"/>
                </a:solidFill>
                <a:ea typeface="+mn-lt"/>
                <a:cs typeface="+mn-lt"/>
              </a:rPr>
              <a:t>Prioritize mothers with young children in queue to avoid long wait times. </a:t>
            </a:r>
            <a:endParaRPr lang="en-US" sz="1600" dirty="0">
              <a:solidFill>
                <a:schemeClr val="accent1"/>
              </a:solidFill>
            </a:endParaRPr>
          </a:p>
        </p:txBody>
      </p:sp>
      <p:sp>
        <p:nvSpPr>
          <p:cNvPr id="31" name="AutoShape 16">
            <a:extLst>
              <a:ext uri="{FF2B5EF4-FFF2-40B4-BE49-F238E27FC236}">
                <a16:creationId xmlns:a16="http://schemas.microsoft.com/office/drawing/2014/main" id="{3A1EB9BB-E7FB-1746-A3E8-15AECA8BEF30}"/>
              </a:ext>
            </a:extLst>
          </p:cNvPr>
          <p:cNvSpPr>
            <a:spLocks noChangeArrowheads="1"/>
          </p:cNvSpPr>
          <p:nvPr/>
        </p:nvSpPr>
        <p:spPr bwMode="auto">
          <a:xfrm>
            <a:off x="7579730" y="1665472"/>
            <a:ext cx="1455735" cy="1455735"/>
          </a:xfrm>
          <a:prstGeom prst="ellipse">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AU" sz="1600" dirty="0">
                <a:solidFill>
                  <a:schemeClr val="accent1"/>
                </a:solidFill>
              </a:rPr>
              <a:t>ID on child</a:t>
            </a:r>
          </a:p>
        </p:txBody>
      </p:sp>
    </p:spTree>
    <p:extLst>
      <p:ext uri="{BB962C8B-B14F-4D97-AF65-F5344CB8AC3E}">
        <p14:creationId xmlns:p14="http://schemas.microsoft.com/office/powerpoint/2010/main" val="3155800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34" y="204348"/>
            <a:ext cx="8713090" cy="968351"/>
          </a:xfrm>
        </p:spPr>
        <p:txBody>
          <a:bodyPr/>
          <a:lstStyle/>
          <a:p>
            <a:r>
              <a:rPr lang="en-US" altLang="en-US" dirty="0"/>
              <a:t>Session Objectives</a:t>
            </a:r>
            <a:endParaRPr lang="en-GB" dirty="0"/>
          </a:p>
        </p:txBody>
      </p:sp>
      <p:sp>
        <p:nvSpPr>
          <p:cNvPr id="3" name="Content Placeholder 2"/>
          <p:cNvSpPr>
            <a:spLocks noGrp="1"/>
          </p:cNvSpPr>
          <p:nvPr>
            <p:ph idx="1"/>
          </p:nvPr>
        </p:nvSpPr>
        <p:spPr>
          <a:xfrm>
            <a:off x="209034" y="1299104"/>
            <a:ext cx="8713090" cy="3021510"/>
          </a:xfrm>
        </p:spPr>
        <p:txBody>
          <a:bodyPr>
            <a:normAutofit/>
          </a:bodyPr>
          <a:lstStyle/>
          <a:p>
            <a:r>
              <a:rPr lang="en-GB" altLang="en-US" dirty="0"/>
              <a:t>By the end of this session, you will be able to:</a:t>
            </a:r>
          </a:p>
          <a:p>
            <a:pPr lvl="1"/>
            <a:r>
              <a:rPr lang="en-US" altLang="en-US" dirty="0"/>
              <a:t>Recognize the importance of IYCF.</a:t>
            </a:r>
          </a:p>
          <a:p>
            <a:pPr lvl="1"/>
            <a:r>
              <a:rPr lang="en-US" altLang="en-US" dirty="0"/>
              <a:t>Explain the recommended IYCF practices.​</a:t>
            </a:r>
          </a:p>
          <a:p>
            <a:pPr lvl="1"/>
            <a:r>
              <a:rPr lang="en-US" altLang="en-US" dirty="0"/>
              <a:t>Articulate that integration of IYCF in different sectors is crucial due to multisectoral causes of malnutrition.​</a:t>
            </a:r>
          </a:p>
          <a:p>
            <a:pPr lvl="1"/>
            <a:r>
              <a:rPr lang="en-US" altLang="en-US" dirty="0"/>
              <a:t>Identify how you can support IYCF and take action as an IYCF champion.</a:t>
            </a:r>
          </a:p>
          <a:p>
            <a:endParaRPr lang="en-GB" dirty="0"/>
          </a:p>
        </p:txBody>
      </p:sp>
      <p:sp>
        <p:nvSpPr>
          <p:cNvPr id="4" name="Footer Placeholder 3">
            <a:extLst>
              <a:ext uri="{FF2B5EF4-FFF2-40B4-BE49-F238E27FC236}">
                <a16:creationId xmlns:a16="http://schemas.microsoft.com/office/drawing/2014/main" id="{36A4C82F-E249-6F46-8473-9431D8B65452}"/>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Tree>
    <p:extLst>
      <p:ext uri="{BB962C8B-B14F-4D97-AF65-F5344CB8AC3E}">
        <p14:creationId xmlns:p14="http://schemas.microsoft.com/office/powerpoint/2010/main" val="1869023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a:extLst>
              <a:ext uri="{FF2B5EF4-FFF2-40B4-BE49-F238E27FC236}">
                <a16:creationId xmlns:a16="http://schemas.microsoft.com/office/drawing/2014/main" id="{7A043AF1-EDCA-3140-A00F-69837CA7036B}"/>
              </a:ext>
            </a:extLst>
          </p:cNvPr>
          <p:cNvPicPr>
            <a:picLocks noChangeAspect="1" noChangeArrowheads="1"/>
          </p:cNvPicPr>
          <p:nvPr/>
        </p:nvPicPr>
        <p:blipFill rotWithShape="1">
          <a:blip r:embed="rId3"/>
          <a:srcRect t="1053" b="12096"/>
          <a:stretch/>
        </p:blipFill>
        <p:spPr bwMode="auto">
          <a:xfrm>
            <a:off x="1177793" y="2084359"/>
            <a:ext cx="6505839" cy="238888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D3137557-CD80-5940-B564-683A883F6656}"/>
              </a:ext>
            </a:extLst>
          </p:cNvPr>
          <p:cNvSpPr>
            <a:spLocks noGrp="1"/>
          </p:cNvSpPr>
          <p:nvPr>
            <p:ph type="title"/>
          </p:nvPr>
        </p:nvSpPr>
        <p:spPr>
          <a:xfrm>
            <a:off x="209034" y="204348"/>
            <a:ext cx="8713090" cy="968351"/>
          </a:xfrm>
        </p:spPr>
        <p:txBody>
          <a:bodyPr/>
          <a:lstStyle/>
          <a:p>
            <a:r>
              <a:rPr lang="en-AU" dirty="0"/>
              <a:t>Non-technical supportive actions</a:t>
            </a:r>
            <a:endParaRPr lang="en-US" dirty="0"/>
          </a:p>
        </p:txBody>
      </p:sp>
      <p:sp>
        <p:nvSpPr>
          <p:cNvPr id="5" name="Content Placeholder 4">
            <a:extLst>
              <a:ext uri="{FF2B5EF4-FFF2-40B4-BE49-F238E27FC236}">
                <a16:creationId xmlns:a16="http://schemas.microsoft.com/office/drawing/2014/main" id="{787B0E22-AA5F-D94B-80A6-FED3D659B3CB}"/>
              </a:ext>
            </a:extLst>
          </p:cNvPr>
          <p:cNvSpPr>
            <a:spLocks noGrp="1"/>
          </p:cNvSpPr>
          <p:nvPr>
            <p:ph idx="1"/>
          </p:nvPr>
        </p:nvSpPr>
        <p:spPr>
          <a:xfrm>
            <a:off x="151758" y="1097393"/>
            <a:ext cx="8712200" cy="2528887"/>
          </a:xfrm>
        </p:spPr>
        <p:txBody>
          <a:bodyPr vert="horz" lIns="91440" tIns="45720" rIns="91440" bIns="0" rtlCol="0" anchor="t">
            <a:normAutofit/>
          </a:bodyPr>
          <a:lstStyle/>
          <a:p>
            <a:pPr marL="0" indent="0">
              <a:buNone/>
            </a:pPr>
            <a:r>
              <a:rPr lang="en-US" dirty="0"/>
              <a:t>Register households with PLW, children &lt;2 years of age and higher risk groups</a:t>
            </a:r>
            <a:endParaRPr lang="en-US"/>
          </a:p>
        </p:txBody>
      </p:sp>
      <p:sp>
        <p:nvSpPr>
          <p:cNvPr id="2" name="Footer Placeholder 1">
            <a:extLst>
              <a:ext uri="{FF2B5EF4-FFF2-40B4-BE49-F238E27FC236}">
                <a16:creationId xmlns:a16="http://schemas.microsoft.com/office/drawing/2014/main" id="{FFE26D10-195D-2A49-A8DF-425DF3A13D57}"/>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grpSp>
        <p:nvGrpSpPr>
          <p:cNvPr id="23" name="Group 22">
            <a:extLst>
              <a:ext uri="{FF2B5EF4-FFF2-40B4-BE49-F238E27FC236}">
                <a16:creationId xmlns:a16="http://schemas.microsoft.com/office/drawing/2014/main" id="{D6F26307-B835-3A40-BCFE-2359D16216BE}"/>
              </a:ext>
            </a:extLst>
          </p:cNvPr>
          <p:cNvGrpSpPr/>
          <p:nvPr/>
        </p:nvGrpSpPr>
        <p:grpSpPr>
          <a:xfrm>
            <a:off x="6759019" y="2251710"/>
            <a:ext cx="2233038" cy="2190986"/>
            <a:chOff x="6759019" y="2251710"/>
            <a:chExt cx="2233038" cy="2190986"/>
          </a:xfrm>
        </p:grpSpPr>
        <p:sp>
          <p:nvSpPr>
            <p:cNvPr id="13" name="Oval 11">
              <a:extLst>
                <a:ext uri="{FF2B5EF4-FFF2-40B4-BE49-F238E27FC236}">
                  <a16:creationId xmlns:a16="http://schemas.microsoft.com/office/drawing/2014/main" id="{0D650BFE-1B2A-704D-8908-B9AF42CDE96F}"/>
                </a:ext>
              </a:extLst>
            </p:cNvPr>
            <p:cNvSpPr/>
            <p:nvPr/>
          </p:nvSpPr>
          <p:spPr>
            <a:xfrm flipH="1">
              <a:off x="6759019" y="3345416"/>
              <a:ext cx="2233038" cy="457200"/>
            </a:xfrm>
            <a:prstGeom prst="homePlat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dirty="0">
                  <a:solidFill>
                    <a:schemeClr val="tx2"/>
                  </a:solidFill>
                </a:rPr>
                <a:t>BMS dependent infants</a:t>
              </a:r>
            </a:p>
          </p:txBody>
        </p:sp>
        <p:sp>
          <p:nvSpPr>
            <p:cNvPr id="14" name="Oval 12">
              <a:extLst>
                <a:ext uri="{FF2B5EF4-FFF2-40B4-BE49-F238E27FC236}">
                  <a16:creationId xmlns:a16="http://schemas.microsoft.com/office/drawing/2014/main" id="{93B0156E-306A-1B4A-B71E-20259BF72CC2}"/>
                </a:ext>
              </a:extLst>
            </p:cNvPr>
            <p:cNvSpPr/>
            <p:nvPr/>
          </p:nvSpPr>
          <p:spPr>
            <a:xfrm flipH="1">
              <a:off x="7250244" y="2888216"/>
              <a:ext cx="1741813" cy="457200"/>
            </a:xfrm>
            <a:prstGeom prst="homePlat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dirty="0">
                  <a:solidFill>
                    <a:schemeClr val="tx2"/>
                  </a:solidFill>
                </a:rPr>
                <a:t>Pregnant women</a:t>
              </a:r>
            </a:p>
          </p:txBody>
        </p:sp>
        <p:sp>
          <p:nvSpPr>
            <p:cNvPr id="17" name="Oval 15">
              <a:extLst>
                <a:ext uri="{FF2B5EF4-FFF2-40B4-BE49-F238E27FC236}">
                  <a16:creationId xmlns:a16="http://schemas.microsoft.com/office/drawing/2014/main" id="{419903F7-8A4C-7A4C-87A4-82BF33F8426F}"/>
                </a:ext>
              </a:extLst>
            </p:cNvPr>
            <p:cNvSpPr/>
            <p:nvPr/>
          </p:nvSpPr>
          <p:spPr>
            <a:xfrm flipH="1">
              <a:off x="7089086" y="3802616"/>
              <a:ext cx="1902971" cy="640080"/>
            </a:xfrm>
            <a:prstGeom prst="homePlat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dirty="0">
                  <a:solidFill>
                    <a:schemeClr val="tx2"/>
                  </a:solidFill>
                </a:rPr>
                <a:t>Mothers &amp; children with disabilities</a:t>
              </a:r>
            </a:p>
          </p:txBody>
        </p:sp>
        <p:sp>
          <p:nvSpPr>
            <p:cNvPr id="11" name="Oval 18">
              <a:extLst>
                <a:ext uri="{FF2B5EF4-FFF2-40B4-BE49-F238E27FC236}">
                  <a16:creationId xmlns:a16="http://schemas.microsoft.com/office/drawing/2014/main" id="{62386101-3C87-B747-9CF8-1C1DBD521699}"/>
                </a:ext>
              </a:extLst>
            </p:cNvPr>
            <p:cNvSpPr/>
            <p:nvPr/>
          </p:nvSpPr>
          <p:spPr>
            <a:xfrm flipH="1">
              <a:off x="6995203" y="2251710"/>
              <a:ext cx="1996854" cy="640080"/>
            </a:xfrm>
            <a:prstGeom prst="homePlat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dirty="0">
                  <a:solidFill>
                    <a:schemeClr val="tx2"/>
                  </a:solidFill>
                </a:rPr>
                <a:t>Single headed households</a:t>
              </a:r>
            </a:p>
          </p:txBody>
        </p:sp>
      </p:grpSp>
      <p:grpSp>
        <p:nvGrpSpPr>
          <p:cNvPr id="24" name="Group 23">
            <a:extLst>
              <a:ext uri="{FF2B5EF4-FFF2-40B4-BE49-F238E27FC236}">
                <a16:creationId xmlns:a16="http://schemas.microsoft.com/office/drawing/2014/main" id="{C4D79E3A-2070-5648-8E28-99BC44CC09E9}"/>
              </a:ext>
            </a:extLst>
          </p:cNvPr>
          <p:cNvGrpSpPr/>
          <p:nvPr/>
        </p:nvGrpSpPr>
        <p:grpSpPr>
          <a:xfrm>
            <a:off x="165857" y="2251710"/>
            <a:ext cx="1665920" cy="2192707"/>
            <a:chOff x="165857" y="2251710"/>
            <a:chExt cx="1665920" cy="2192707"/>
          </a:xfrm>
        </p:grpSpPr>
        <p:sp>
          <p:nvSpPr>
            <p:cNvPr id="12" name="Oval 10">
              <a:extLst>
                <a:ext uri="{FF2B5EF4-FFF2-40B4-BE49-F238E27FC236}">
                  <a16:creationId xmlns:a16="http://schemas.microsoft.com/office/drawing/2014/main" id="{744ECE25-D771-6849-A57D-7C5ADE9E83FE}"/>
                </a:ext>
              </a:extLst>
            </p:cNvPr>
            <p:cNvSpPr/>
            <p:nvPr/>
          </p:nvSpPr>
          <p:spPr>
            <a:xfrm>
              <a:off x="165857" y="3987217"/>
              <a:ext cx="1526082" cy="457200"/>
            </a:xfrm>
            <a:prstGeom prst="homePlat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dirty="0">
                  <a:solidFill>
                    <a:schemeClr val="tx2"/>
                  </a:solidFill>
                </a:rPr>
                <a:t>Newborns</a:t>
              </a:r>
            </a:p>
          </p:txBody>
        </p:sp>
        <p:sp>
          <p:nvSpPr>
            <p:cNvPr id="15" name="Oval 13">
              <a:extLst>
                <a:ext uri="{FF2B5EF4-FFF2-40B4-BE49-F238E27FC236}">
                  <a16:creationId xmlns:a16="http://schemas.microsoft.com/office/drawing/2014/main" id="{B88B65AC-FB42-D348-9D42-57B1A22E2094}"/>
                </a:ext>
              </a:extLst>
            </p:cNvPr>
            <p:cNvSpPr/>
            <p:nvPr/>
          </p:nvSpPr>
          <p:spPr>
            <a:xfrm>
              <a:off x="165857" y="2251710"/>
              <a:ext cx="1665920" cy="640080"/>
            </a:xfrm>
            <a:prstGeom prst="homePlat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dirty="0">
                  <a:solidFill>
                    <a:schemeClr val="tx2"/>
                  </a:solidFill>
                </a:rPr>
                <a:t>Children &lt;2 years</a:t>
              </a:r>
            </a:p>
          </p:txBody>
        </p:sp>
        <p:sp>
          <p:nvSpPr>
            <p:cNvPr id="16" name="Oval 14">
              <a:extLst>
                <a:ext uri="{FF2B5EF4-FFF2-40B4-BE49-F238E27FC236}">
                  <a16:creationId xmlns:a16="http://schemas.microsoft.com/office/drawing/2014/main" id="{00408185-6663-F54C-BEC5-0E31806A0FC5}"/>
                </a:ext>
              </a:extLst>
            </p:cNvPr>
            <p:cNvSpPr/>
            <p:nvPr/>
          </p:nvSpPr>
          <p:spPr>
            <a:xfrm>
              <a:off x="165857" y="3530017"/>
              <a:ext cx="1310000" cy="457200"/>
            </a:xfrm>
            <a:prstGeom prst="homePlat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dirty="0">
                  <a:solidFill>
                    <a:schemeClr val="tx2"/>
                  </a:solidFill>
                </a:rPr>
                <a:t>Orphans</a:t>
              </a:r>
            </a:p>
          </p:txBody>
        </p:sp>
        <p:sp>
          <p:nvSpPr>
            <p:cNvPr id="9" name="Pentagon 8">
              <a:extLst>
                <a:ext uri="{FF2B5EF4-FFF2-40B4-BE49-F238E27FC236}">
                  <a16:creationId xmlns:a16="http://schemas.microsoft.com/office/drawing/2014/main" id="{318F28D2-629E-EC4B-B0F3-E0928A2814B4}"/>
                </a:ext>
              </a:extLst>
            </p:cNvPr>
            <p:cNvSpPr/>
            <p:nvPr/>
          </p:nvSpPr>
          <p:spPr>
            <a:xfrm>
              <a:off x="165857" y="2891790"/>
              <a:ext cx="1665920" cy="640080"/>
            </a:xfrm>
            <a:prstGeom prst="homePlat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dirty="0">
                  <a:solidFill>
                    <a:schemeClr val="tx2"/>
                  </a:solidFill>
                </a:rPr>
                <a:t>Children &lt;6 months</a:t>
              </a:r>
            </a:p>
          </p:txBody>
        </p:sp>
      </p:grpSp>
    </p:spTree>
    <p:extLst>
      <p:ext uri="{BB962C8B-B14F-4D97-AF65-F5344CB8AC3E}">
        <p14:creationId xmlns:p14="http://schemas.microsoft.com/office/powerpoint/2010/main" val="1134640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E1E3D1-FD67-F544-AFD4-EDD451D4D530}"/>
              </a:ext>
            </a:extLst>
          </p:cNvPr>
          <p:cNvSpPr>
            <a:spLocks noGrp="1"/>
          </p:cNvSpPr>
          <p:nvPr>
            <p:ph type="title"/>
          </p:nvPr>
        </p:nvSpPr>
        <p:spPr>
          <a:xfrm>
            <a:off x="209034" y="204348"/>
            <a:ext cx="8713090" cy="968351"/>
          </a:xfrm>
        </p:spPr>
        <p:txBody>
          <a:bodyPr/>
          <a:lstStyle/>
          <a:p>
            <a:r>
              <a:rPr lang="en-AU" dirty="0"/>
              <a:t>Non-technical supportive actions</a:t>
            </a:r>
            <a:endParaRPr lang="en-US" dirty="0"/>
          </a:p>
        </p:txBody>
      </p:sp>
      <p:sp>
        <p:nvSpPr>
          <p:cNvPr id="5" name="Content Placeholder 4">
            <a:extLst>
              <a:ext uri="{FF2B5EF4-FFF2-40B4-BE49-F238E27FC236}">
                <a16:creationId xmlns:a16="http://schemas.microsoft.com/office/drawing/2014/main" id="{8988D7C5-3905-4A49-891B-B433132C5375}"/>
              </a:ext>
            </a:extLst>
          </p:cNvPr>
          <p:cNvSpPr>
            <a:spLocks noGrp="1"/>
          </p:cNvSpPr>
          <p:nvPr>
            <p:ph idx="1"/>
          </p:nvPr>
        </p:nvSpPr>
        <p:spPr>
          <a:xfrm>
            <a:off x="158179" y="1069416"/>
            <a:ext cx="8712200" cy="2528887"/>
          </a:xfrm>
        </p:spPr>
        <p:txBody>
          <a:bodyPr vert="horz" lIns="91440" tIns="45720" rIns="91440" bIns="0" rtlCol="0" anchor="t">
            <a:normAutofit/>
          </a:bodyPr>
          <a:lstStyle/>
          <a:p>
            <a:pPr marL="0" indent="0">
              <a:buNone/>
            </a:pPr>
            <a:r>
              <a:rPr lang="en-US" dirty="0"/>
              <a:t>Provide privacy and space to breastfeed</a:t>
            </a:r>
            <a:endParaRPr lang="en-GB" dirty="0">
              <a:cs typeface="Arial"/>
            </a:endParaRPr>
          </a:p>
        </p:txBody>
      </p:sp>
      <p:sp>
        <p:nvSpPr>
          <p:cNvPr id="2" name="Footer Placeholder 1">
            <a:extLst>
              <a:ext uri="{FF2B5EF4-FFF2-40B4-BE49-F238E27FC236}">
                <a16:creationId xmlns:a16="http://schemas.microsoft.com/office/drawing/2014/main" id="{41AD6A8A-F3F6-234F-BE0F-B2DDE3D860BE}"/>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pic>
        <p:nvPicPr>
          <p:cNvPr id="8" name="Picture 7">
            <a:extLst>
              <a:ext uri="{FF2B5EF4-FFF2-40B4-BE49-F238E27FC236}">
                <a16:creationId xmlns:a16="http://schemas.microsoft.com/office/drawing/2014/main" id="{D1861FED-4F80-0D46-B3D9-9B1EC20A4571}"/>
              </a:ext>
            </a:extLst>
          </p:cNvPr>
          <p:cNvPicPr>
            <a:picLocks noChangeAspect="1"/>
          </p:cNvPicPr>
          <p:nvPr/>
        </p:nvPicPr>
        <p:blipFill rotWithShape="1">
          <a:blip r:embed="rId3"/>
          <a:srcRect b="18443"/>
          <a:stretch/>
        </p:blipFill>
        <p:spPr>
          <a:xfrm>
            <a:off x="2215945" y="1792190"/>
            <a:ext cx="4712111" cy="2731446"/>
          </a:xfrm>
          <a:prstGeom prst="rect">
            <a:avLst/>
          </a:prstGeom>
        </p:spPr>
      </p:pic>
      <p:sp>
        <p:nvSpPr>
          <p:cNvPr id="9" name="TextBox 8">
            <a:extLst>
              <a:ext uri="{FF2B5EF4-FFF2-40B4-BE49-F238E27FC236}">
                <a16:creationId xmlns:a16="http://schemas.microsoft.com/office/drawing/2014/main" id="{294451E5-9D90-3A40-905A-6E7DD755B1C1}"/>
              </a:ext>
            </a:extLst>
          </p:cNvPr>
          <p:cNvSpPr txBox="1"/>
          <p:nvPr/>
        </p:nvSpPr>
        <p:spPr>
          <a:xfrm rot="16200000">
            <a:off x="7569234" y="3072228"/>
            <a:ext cx="2437087" cy="153888"/>
          </a:xfrm>
          <a:prstGeom prst="rect">
            <a:avLst/>
          </a:prstGeom>
          <a:noFill/>
        </p:spPr>
        <p:txBody>
          <a:bodyPr wrap="square" lIns="0" tIns="0" rIns="0" bIns="0" rtlCol="0">
            <a:spAutoFit/>
          </a:bodyPr>
          <a:lstStyle/>
          <a:p>
            <a:r>
              <a:rPr lang="en-US" sz="1000" i="1" dirty="0" err="1">
                <a:cs typeface="Gill Sans Infant Std"/>
              </a:rPr>
              <a:t>Joelie</a:t>
            </a:r>
            <a:r>
              <a:rPr lang="en-US" sz="1000" i="1" dirty="0">
                <a:cs typeface="Gill Sans Infant Std"/>
              </a:rPr>
              <a:t> Asaf, Action Against Hunger</a:t>
            </a:r>
          </a:p>
        </p:txBody>
      </p:sp>
      <p:sp>
        <p:nvSpPr>
          <p:cNvPr id="13" name="TextBox 12">
            <a:extLst>
              <a:ext uri="{FF2B5EF4-FFF2-40B4-BE49-F238E27FC236}">
                <a16:creationId xmlns:a16="http://schemas.microsoft.com/office/drawing/2014/main" id="{0D1B59BC-020F-3042-8759-0B09CA97448A}"/>
              </a:ext>
            </a:extLst>
          </p:cNvPr>
          <p:cNvSpPr txBox="1"/>
          <p:nvPr/>
        </p:nvSpPr>
        <p:spPr>
          <a:xfrm>
            <a:off x="6225512" y="2786873"/>
            <a:ext cx="1998896" cy="479239"/>
          </a:xfrm>
          <a:prstGeom prst="rect">
            <a:avLst/>
          </a:prstGeom>
          <a:solidFill>
            <a:schemeClr val="bg2"/>
          </a:solidFill>
        </p:spPr>
        <p:txBody>
          <a:bodyPr wrap="square">
            <a:spAutoFit/>
          </a:bodyPr>
          <a:lstStyle/>
          <a:p>
            <a:r>
              <a:rPr lang="en-US" sz="1200" dirty="0">
                <a:solidFill>
                  <a:schemeClr val="bg1"/>
                </a:solidFill>
                <a:cs typeface="Gill Sans Infant Std"/>
              </a:rPr>
              <a:t>Baby Friendly Space in </a:t>
            </a:r>
            <a:r>
              <a:rPr lang="en-US" sz="1200" dirty="0" err="1">
                <a:solidFill>
                  <a:schemeClr val="bg1"/>
                </a:solidFill>
                <a:cs typeface="Gill Sans Infant Std"/>
              </a:rPr>
              <a:t>Arsal</a:t>
            </a:r>
            <a:r>
              <a:rPr lang="en-US" sz="1200" dirty="0">
                <a:solidFill>
                  <a:schemeClr val="bg1"/>
                </a:solidFill>
                <a:cs typeface="Gill Sans Infant Std"/>
              </a:rPr>
              <a:t>, Lebanon in 2020.</a:t>
            </a:r>
          </a:p>
        </p:txBody>
      </p:sp>
      <p:sp>
        <p:nvSpPr>
          <p:cNvPr id="19" name="AutoShape 16">
            <a:extLst>
              <a:ext uri="{FF2B5EF4-FFF2-40B4-BE49-F238E27FC236}">
                <a16:creationId xmlns:a16="http://schemas.microsoft.com/office/drawing/2014/main" id="{9D4B13F8-EFF2-A849-B14F-C836DE8670AD}"/>
              </a:ext>
            </a:extLst>
          </p:cNvPr>
          <p:cNvSpPr>
            <a:spLocks noChangeArrowheads="1"/>
          </p:cNvSpPr>
          <p:nvPr/>
        </p:nvSpPr>
        <p:spPr bwMode="auto">
          <a:xfrm>
            <a:off x="731548" y="3590382"/>
            <a:ext cx="1828800" cy="914400"/>
          </a:xfrm>
          <a:prstGeom prst="trapezoid">
            <a:avLst/>
          </a:prstGeom>
          <a:solidFill>
            <a:schemeClr val="bg1"/>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dirty="0">
                <a:solidFill>
                  <a:schemeClr val="bg2"/>
                </a:solidFill>
              </a:rPr>
              <a:t>Arrival/ Registration Centers</a:t>
            </a:r>
          </a:p>
        </p:txBody>
      </p:sp>
      <p:sp>
        <p:nvSpPr>
          <p:cNvPr id="20" name="AutoShape 16">
            <a:extLst>
              <a:ext uri="{FF2B5EF4-FFF2-40B4-BE49-F238E27FC236}">
                <a16:creationId xmlns:a16="http://schemas.microsoft.com/office/drawing/2014/main" id="{AE30E4BE-AAC9-2F4B-8398-98953129FDF9}"/>
              </a:ext>
            </a:extLst>
          </p:cNvPr>
          <p:cNvSpPr>
            <a:spLocks noChangeArrowheads="1"/>
          </p:cNvSpPr>
          <p:nvPr/>
        </p:nvSpPr>
        <p:spPr bwMode="auto">
          <a:xfrm>
            <a:off x="2588629" y="3590382"/>
            <a:ext cx="1828800" cy="914400"/>
          </a:xfrm>
          <a:prstGeom prst="trapezoid">
            <a:avLst/>
          </a:prstGeom>
          <a:solidFill>
            <a:schemeClr val="bg2">
              <a:lumMod val="20000"/>
              <a:lumOff val="80000"/>
            </a:schemeClr>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dirty="0">
                <a:solidFill>
                  <a:schemeClr val="bg2"/>
                </a:solidFill>
              </a:rPr>
              <a:t>Waiting Areas</a:t>
            </a:r>
          </a:p>
        </p:txBody>
      </p:sp>
      <p:sp>
        <p:nvSpPr>
          <p:cNvPr id="21" name="AutoShape 16">
            <a:extLst>
              <a:ext uri="{FF2B5EF4-FFF2-40B4-BE49-F238E27FC236}">
                <a16:creationId xmlns:a16="http://schemas.microsoft.com/office/drawing/2014/main" id="{FEB125AF-C02C-124C-B4C4-A8CCF2FC733A}"/>
              </a:ext>
            </a:extLst>
          </p:cNvPr>
          <p:cNvSpPr>
            <a:spLocks noChangeArrowheads="1"/>
          </p:cNvSpPr>
          <p:nvPr/>
        </p:nvSpPr>
        <p:spPr bwMode="auto">
          <a:xfrm>
            <a:off x="4445710" y="3590382"/>
            <a:ext cx="1828800" cy="914400"/>
          </a:xfrm>
          <a:prstGeom prst="trapezoid">
            <a:avLst/>
          </a:prstGeom>
          <a:solidFill>
            <a:schemeClr val="bg1"/>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dirty="0">
                <a:solidFill>
                  <a:schemeClr val="bg2"/>
                </a:solidFill>
              </a:rPr>
              <a:t>Health Facilities</a:t>
            </a:r>
          </a:p>
        </p:txBody>
      </p:sp>
      <p:sp>
        <p:nvSpPr>
          <p:cNvPr id="22" name="AutoShape 16">
            <a:extLst>
              <a:ext uri="{FF2B5EF4-FFF2-40B4-BE49-F238E27FC236}">
                <a16:creationId xmlns:a16="http://schemas.microsoft.com/office/drawing/2014/main" id="{309134B8-FC3D-8948-9C74-E1395A74EEAC}"/>
              </a:ext>
            </a:extLst>
          </p:cNvPr>
          <p:cNvSpPr>
            <a:spLocks noChangeArrowheads="1"/>
          </p:cNvSpPr>
          <p:nvPr/>
        </p:nvSpPr>
        <p:spPr bwMode="auto">
          <a:xfrm>
            <a:off x="6302790" y="3590382"/>
            <a:ext cx="1828800" cy="914400"/>
          </a:xfrm>
          <a:prstGeom prst="trapezoid">
            <a:avLst/>
          </a:prstGeom>
          <a:solidFill>
            <a:schemeClr val="bg2">
              <a:lumMod val="20000"/>
              <a:lumOff val="80000"/>
            </a:schemeClr>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dirty="0">
                <a:solidFill>
                  <a:schemeClr val="bg2"/>
                </a:solidFill>
              </a:rPr>
              <a:t>Distribution Points</a:t>
            </a:r>
          </a:p>
        </p:txBody>
      </p:sp>
    </p:spTree>
    <p:extLst>
      <p:ext uri="{BB962C8B-B14F-4D97-AF65-F5344CB8AC3E}">
        <p14:creationId xmlns:p14="http://schemas.microsoft.com/office/powerpoint/2010/main" val="3194922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90EA3C-1F7B-D143-BE7F-32ED306253A3}"/>
              </a:ext>
            </a:extLst>
          </p:cNvPr>
          <p:cNvSpPr>
            <a:spLocks noGrp="1"/>
          </p:cNvSpPr>
          <p:nvPr>
            <p:ph type="title"/>
          </p:nvPr>
        </p:nvSpPr>
        <p:spPr>
          <a:xfrm>
            <a:off x="209034" y="204348"/>
            <a:ext cx="8713090" cy="968351"/>
          </a:xfrm>
        </p:spPr>
        <p:txBody>
          <a:bodyPr/>
          <a:lstStyle/>
          <a:p>
            <a:r>
              <a:rPr lang="en-AU" dirty="0"/>
              <a:t>Non-technical supportive actions</a:t>
            </a:r>
            <a:endParaRPr lang="en-US" dirty="0"/>
          </a:p>
        </p:txBody>
      </p:sp>
      <p:sp>
        <p:nvSpPr>
          <p:cNvPr id="5" name="Content Placeholder 4">
            <a:extLst>
              <a:ext uri="{FF2B5EF4-FFF2-40B4-BE49-F238E27FC236}">
                <a16:creationId xmlns:a16="http://schemas.microsoft.com/office/drawing/2014/main" id="{AFEBC94A-698E-7648-AA07-9B2A5973A6BF}"/>
              </a:ext>
            </a:extLst>
          </p:cNvPr>
          <p:cNvSpPr>
            <a:spLocks noGrp="1"/>
          </p:cNvSpPr>
          <p:nvPr>
            <p:ph idx="1"/>
          </p:nvPr>
        </p:nvSpPr>
        <p:spPr>
          <a:xfrm>
            <a:off x="215971" y="1075810"/>
            <a:ext cx="8712200" cy="2528887"/>
          </a:xfrm>
        </p:spPr>
        <p:txBody>
          <a:bodyPr vert="horz" lIns="91440" tIns="45720" rIns="91440" bIns="0" rtlCol="0" anchor="t">
            <a:normAutofit/>
          </a:bodyPr>
          <a:lstStyle/>
          <a:p>
            <a:pPr marL="0" indent="0">
              <a:buNone/>
            </a:pPr>
            <a:r>
              <a:rPr lang="en-US" dirty="0"/>
              <a:t>Enable access to adequate and safe foods for children 6-23 months and PLW</a:t>
            </a:r>
            <a:endParaRPr lang="en-US"/>
          </a:p>
        </p:txBody>
      </p:sp>
      <p:sp>
        <p:nvSpPr>
          <p:cNvPr id="2" name="Footer Placeholder 1">
            <a:extLst>
              <a:ext uri="{FF2B5EF4-FFF2-40B4-BE49-F238E27FC236}">
                <a16:creationId xmlns:a16="http://schemas.microsoft.com/office/drawing/2014/main" id="{C00CF52B-F7AA-8F40-BF88-EFFD47918D36}"/>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11" name="TextBox 10">
            <a:extLst>
              <a:ext uri="{FF2B5EF4-FFF2-40B4-BE49-F238E27FC236}">
                <a16:creationId xmlns:a16="http://schemas.microsoft.com/office/drawing/2014/main" id="{66B3FF47-78E5-7B48-B811-8DFEBCCAC1D6}"/>
              </a:ext>
            </a:extLst>
          </p:cNvPr>
          <p:cNvSpPr txBox="1"/>
          <p:nvPr/>
        </p:nvSpPr>
        <p:spPr>
          <a:xfrm>
            <a:off x="3353230" y="3841664"/>
            <a:ext cx="2582158" cy="6463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400" dirty="0">
                <a:ea typeface="MS PGothic"/>
                <a:cs typeface="Gill Sans Infant Std"/>
              </a:rPr>
              <a:t>Soap</a:t>
            </a:r>
            <a:endParaRPr lang="en-US" sz="1400" dirty="0"/>
          </a:p>
          <a:p>
            <a:pPr marL="285750" indent="-285750">
              <a:buFont typeface="Arial" panose="020B0604020202020204" pitchFamily="34" charset="0"/>
              <a:buChar char="•"/>
            </a:pPr>
            <a:r>
              <a:rPr lang="en-US" sz="1400" dirty="0">
                <a:ea typeface="MS PGothic"/>
                <a:cs typeface="Gill Sans Infant Std"/>
              </a:rPr>
              <a:t>Water</a:t>
            </a:r>
          </a:p>
          <a:p>
            <a:pPr marL="285750" indent="-285750">
              <a:buFont typeface="Arial" panose="020B0604020202020204" pitchFamily="34" charset="0"/>
              <a:buChar char="•"/>
            </a:pPr>
            <a:r>
              <a:rPr lang="en-US" sz="1400" dirty="0">
                <a:ea typeface="MS PGothic"/>
                <a:cs typeface="Gill Sans Infant Std"/>
              </a:rPr>
              <a:t>Food hygiene</a:t>
            </a:r>
          </a:p>
        </p:txBody>
      </p:sp>
      <p:sp>
        <p:nvSpPr>
          <p:cNvPr id="12" name="TextBox 11">
            <a:extLst>
              <a:ext uri="{FF2B5EF4-FFF2-40B4-BE49-F238E27FC236}">
                <a16:creationId xmlns:a16="http://schemas.microsoft.com/office/drawing/2014/main" id="{E58DD0B8-1FE2-E345-94D5-48F4D6D46FE5}"/>
              </a:ext>
            </a:extLst>
          </p:cNvPr>
          <p:cNvSpPr txBox="1"/>
          <p:nvPr/>
        </p:nvSpPr>
        <p:spPr>
          <a:xfrm>
            <a:off x="6577856" y="3005058"/>
            <a:ext cx="2414867" cy="129266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400" dirty="0">
                <a:ea typeface="MS PGothic"/>
              </a:rPr>
              <a:t>Fuel</a:t>
            </a:r>
            <a:endParaRPr lang="en-US" sz="1400" dirty="0"/>
          </a:p>
          <a:p>
            <a:pPr marL="285750" indent="-285750">
              <a:buFont typeface="Arial" panose="020B0604020202020204" pitchFamily="34" charset="0"/>
              <a:buChar char="•"/>
            </a:pPr>
            <a:r>
              <a:rPr lang="en-US" sz="1400" dirty="0">
                <a:ea typeface="MS PGothic"/>
              </a:rPr>
              <a:t>Cooking equipment</a:t>
            </a:r>
          </a:p>
          <a:p>
            <a:pPr marL="285750" indent="-285750">
              <a:buFont typeface="Arial" panose="020B0604020202020204" pitchFamily="34" charset="0"/>
              <a:buChar char="•"/>
            </a:pPr>
            <a:r>
              <a:rPr lang="en-US" sz="1400" dirty="0">
                <a:ea typeface="MS PGothic"/>
              </a:rPr>
              <a:t>Assistive products for children with disabilities e.g. adapted cups or utensils</a:t>
            </a:r>
            <a:endParaRPr lang="en-US" sz="1400" dirty="0"/>
          </a:p>
        </p:txBody>
      </p:sp>
      <p:sp>
        <p:nvSpPr>
          <p:cNvPr id="13" name="TextBox 12">
            <a:extLst>
              <a:ext uri="{FF2B5EF4-FFF2-40B4-BE49-F238E27FC236}">
                <a16:creationId xmlns:a16="http://schemas.microsoft.com/office/drawing/2014/main" id="{88471D17-590B-C245-AFDC-9DF2F3823E3A}"/>
              </a:ext>
            </a:extLst>
          </p:cNvPr>
          <p:cNvSpPr txBox="1"/>
          <p:nvPr/>
        </p:nvSpPr>
        <p:spPr>
          <a:xfrm>
            <a:off x="633053" y="3005058"/>
            <a:ext cx="1831690" cy="6463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400" dirty="0">
                <a:solidFill>
                  <a:srgbClr val="222221"/>
                </a:solidFill>
                <a:ea typeface="MS PGothic"/>
              </a:rPr>
              <a:t>Suitable foods</a:t>
            </a:r>
            <a:endParaRPr lang="en-US" sz="1400" dirty="0">
              <a:solidFill>
                <a:srgbClr val="222221"/>
              </a:solidFill>
            </a:endParaRPr>
          </a:p>
          <a:p>
            <a:pPr marL="285750" indent="-285750">
              <a:buFont typeface="Arial" panose="020B0604020202020204" pitchFamily="34" charset="0"/>
              <a:buChar char="•"/>
            </a:pPr>
            <a:r>
              <a:rPr lang="en-US" sz="1400" dirty="0">
                <a:solidFill>
                  <a:srgbClr val="222221"/>
                </a:solidFill>
                <a:ea typeface="MS PGothic"/>
              </a:rPr>
              <a:t>Vouchers/ Cash</a:t>
            </a:r>
          </a:p>
          <a:p>
            <a:pPr marL="285750" indent="-285750">
              <a:buFont typeface="Arial" panose="020B0604020202020204" pitchFamily="34" charset="0"/>
              <a:buChar char="•"/>
            </a:pPr>
            <a:r>
              <a:rPr lang="en-US" sz="1400" dirty="0">
                <a:solidFill>
                  <a:srgbClr val="222221"/>
                </a:solidFill>
                <a:ea typeface="MS PGothic"/>
              </a:rPr>
              <a:t>Diverse foods</a:t>
            </a:r>
            <a:endParaRPr lang="en-US" sz="1400" dirty="0">
              <a:solidFill>
                <a:srgbClr val="222221"/>
              </a:solidFill>
            </a:endParaRPr>
          </a:p>
        </p:txBody>
      </p:sp>
      <p:sp>
        <p:nvSpPr>
          <p:cNvPr id="15" name="TextBox 14">
            <a:extLst>
              <a:ext uri="{FF2B5EF4-FFF2-40B4-BE49-F238E27FC236}">
                <a16:creationId xmlns:a16="http://schemas.microsoft.com/office/drawing/2014/main" id="{4C2DFEC8-4133-4243-BA8A-CC3DFC1B10B2}"/>
              </a:ext>
            </a:extLst>
          </p:cNvPr>
          <p:cNvSpPr txBox="1"/>
          <p:nvPr/>
        </p:nvSpPr>
        <p:spPr>
          <a:xfrm>
            <a:off x="3353230" y="2444131"/>
            <a:ext cx="2414867" cy="6463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400" dirty="0">
                <a:ea typeface="MS PGothic"/>
              </a:rPr>
              <a:t>Counselling</a:t>
            </a:r>
            <a:endParaRPr lang="en-US" sz="1400" dirty="0"/>
          </a:p>
          <a:p>
            <a:pPr marL="285750" indent="-285750">
              <a:buFont typeface="Arial" panose="020B0604020202020204" pitchFamily="34" charset="0"/>
              <a:buChar char="•"/>
            </a:pPr>
            <a:r>
              <a:rPr lang="en-US" sz="1400" dirty="0">
                <a:ea typeface="MS PGothic"/>
              </a:rPr>
              <a:t>Education on adequate feeding / nutrition</a:t>
            </a:r>
          </a:p>
        </p:txBody>
      </p:sp>
      <p:sp>
        <p:nvSpPr>
          <p:cNvPr id="19" name="AutoShape 16">
            <a:extLst>
              <a:ext uri="{FF2B5EF4-FFF2-40B4-BE49-F238E27FC236}">
                <a16:creationId xmlns:a16="http://schemas.microsoft.com/office/drawing/2014/main" id="{DE71A2F1-8898-A74B-B2D5-D0703C21E6DE}"/>
              </a:ext>
            </a:extLst>
          </p:cNvPr>
          <p:cNvSpPr>
            <a:spLocks noChangeArrowheads="1"/>
          </p:cNvSpPr>
          <p:nvPr/>
        </p:nvSpPr>
        <p:spPr bwMode="auto">
          <a:xfrm>
            <a:off x="3514868" y="1942191"/>
            <a:ext cx="1831690" cy="4572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sz="2000" dirty="0">
                <a:solidFill>
                  <a:schemeClr val="accent1"/>
                </a:solidFill>
              </a:rPr>
              <a:t>Nutrition</a:t>
            </a:r>
          </a:p>
        </p:txBody>
      </p:sp>
      <p:sp>
        <p:nvSpPr>
          <p:cNvPr id="20" name="AutoShape 16">
            <a:extLst>
              <a:ext uri="{FF2B5EF4-FFF2-40B4-BE49-F238E27FC236}">
                <a16:creationId xmlns:a16="http://schemas.microsoft.com/office/drawing/2014/main" id="{B7A4E5B0-1359-1443-BA4E-8A28E5A6BDD9}"/>
              </a:ext>
            </a:extLst>
          </p:cNvPr>
          <p:cNvSpPr>
            <a:spLocks noChangeArrowheads="1"/>
          </p:cNvSpPr>
          <p:nvPr/>
        </p:nvSpPr>
        <p:spPr bwMode="auto">
          <a:xfrm>
            <a:off x="633052" y="2455623"/>
            <a:ext cx="1831690" cy="4572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sz="2000" dirty="0">
                <a:solidFill>
                  <a:schemeClr val="accent1"/>
                </a:solidFill>
              </a:rPr>
              <a:t>FSL</a:t>
            </a:r>
          </a:p>
        </p:txBody>
      </p:sp>
      <p:sp>
        <p:nvSpPr>
          <p:cNvPr id="21" name="AutoShape 16">
            <a:extLst>
              <a:ext uri="{FF2B5EF4-FFF2-40B4-BE49-F238E27FC236}">
                <a16:creationId xmlns:a16="http://schemas.microsoft.com/office/drawing/2014/main" id="{18769F06-0F7D-F842-88CA-A11B5269AFDF}"/>
              </a:ext>
            </a:extLst>
          </p:cNvPr>
          <p:cNvSpPr>
            <a:spLocks noChangeArrowheads="1"/>
          </p:cNvSpPr>
          <p:nvPr/>
        </p:nvSpPr>
        <p:spPr bwMode="auto">
          <a:xfrm>
            <a:off x="6590031" y="2455623"/>
            <a:ext cx="1831690" cy="4572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sz="2000" dirty="0">
                <a:solidFill>
                  <a:schemeClr val="accent1"/>
                </a:solidFill>
              </a:rPr>
              <a:t>NFI</a:t>
            </a:r>
          </a:p>
        </p:txBody>
      </p:sp>
      <p:sp>
        <p:nvSpPr>
          <p:cNvPr id="22" name="AutoShape 16">
            <a:extLst>
              <a:ext uri="{FF2B5EF4-FFF2-40B4-BE49-F238E27FC236}">
                <a16:creationId xmlns:a16="http://schemas.microsoft.com/office/drawing/2014/main" id="{7AB1C7B6-B720-F545-B6F6-B9E2FCE647A1}"/>
              </a:ext>
            </a:extLst>
          </p:cNvPr>
          <p:cNvSpPr>
            <a:spLocks noChangeArrowheads="1"/>
          </p:cNvSpPr>
          <p:nvPr/>
        </p:nvSpPr>
        <p:spPr bwMode="auto">
          <a:xfrm>
            <a:off x="3514868" y="3293028"/>
            <a:ext cx="1831690" cy="457200"/>
          </a:xfrm>
          <a:prstGeom prst="roundRect">
            <a:avLst>
              <a:gd name="adj" fmla="val 16667"/>
            </a:avLst>
          </a:prstGeom>
          <a:solidFill>
            <a:schemeClr val="tx2"/>
          </a:solidFill>
          <a:ln w="9525">
            <a:solidFill>
              <a:schemeClr val="tx1"/>
            </a:solidFill>
            <a:round/>
            <a:headEnd/>
            <a:tailEnd/>
          </a:ln>
          <a:effectLst>
            <a:outerShdw dist="35921" dir="2700000" algn="ctr" rotWithShape="0">
              <a:schemeClr val="bg2"/>
            </a:outerShdw>
          </a:effectLst>
        </p:spPr>
        <p:txBody>
          <a:bodyPr lIns="90000" tIns="46800" rIns="90000" bIns="46800" anchor="ctr"/>
          <a:lstStyle/>
          <a:p>
            <a:pPr algn="ctr"/>
            <a:r>
              <a:rPr lang="en-US" sz="2000" dirty="0">
                <a:solidFill>
                  <a:schemeClr val="accent1"/>
                </a:solidFill>
              </a:rPr>
              <a:t>WASH</a:t>
            </a:r>
          </a:p>
        </p:txBody>
      </p:sp>
    </p:spTree>
    <p:extLst>
      <p:ext uri="{BB962C8B-B14F-4D97-AF65-F5344CB8AC3E}">
        <p14:creationId xmlns:p14="http://schemas.microsoft.com/office/powerpoint/2010/main" val="2849920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12C97F-133D-014A-B465-820A2276C246}"/>
              </a:ext>
            </a:extLst>
          </p:cNvPr>
          <p:cNvSpPr>
            <a:spLocks noGrp="1"/>
          </p:cNvSpPr>
          <p:nvPr>
            <p:ph type="title"/>
          </p:nvPr>
        </p:nvSpPr>
        <p:spPr>
          <a:xfrm>
            <a:off x="209034" y="204348"/>
            <a:ext cx="8713090" cy="968351"/>
          </a:xfrm>
        </p:spPr>
        <p:txBody>
          <a:bodyPr/>
          <a:lstStyle/>
          <a:p>
            <a:r>
              <a:rPr lang="en-AU" dirty="0"/>
              <a:t>Non-technical supportive actions</a:t>
            </a:r>
            <a:endParaRPr lang="en-US" dirty="0"/>
          </a:p>
        </p:txBody>
      </p:sp>
      <p:sp>
        <p:nvSpPr>
          <p:cNvPr id="5" name="Content Placeholder 4">
            <a:extLst>
              <a:ext uri="{FF2B5EF4-FFF2-40B4-BE49-F238E27FC236}">
                <a16:creationId xmlns:a16="http://schemas.microsoft.com/office/drawing/2014/main" id="{7BC43B17-FBAA-F541-8C86-96E4839CB977}"/>
              </a:ext>
            </a:extLst>
          </p:cNvPr>
          <p:cNvSpPr>
            <a:spLocks noGrp="1"/>
          </p:cNvSpPr>
          <p:nvPr>
            <p:ph idx="1"/>
          </p:nvPr>
        </p:nvSpPr>
        <p:spPr>
          <a:xfrm>
            <a:off x="209550" y="1398677"/>
            <a:ext cx="8712200" cy="2528887"/>
          </a:xfrm>
        </p:spPr>
        <p:txBody>
          <a:bodyPr vert="horz" lIns="91440" tIns="45720" rIns="91440" bIns="0" rtlCol="0" anchor="t">
            <a:normAutofit fontScale="92500"/>
          </a:bodyPr>
          <a:lstStyle/>
          <a:p>
            <a:pPr marL="0" indent="0">
              <a:spcAft>
                <a:spcPts val="1800"/>
              </a:spcAft>
              <a:buNone/>
            </a:pPr>
            <a:r>
              <a:rPr lang="en-US" dirty="0"/>
              <a:t>Disseminate </a:t>
            </a:r>
            <a:r>
              <a:rPr lang="en-US" dirty="0" err="1"/>
              <a:t>standardised</a:t>
            </a:r>
            <a:r>
              <a:rPr lang="en-US" dirty="0"/>
              <a:t>, clear and accurate messages on IYCF-E</a:t>
            </a:r>
            <a:endParaRPr lang="en-US"/>
          </a:p>
          <a:p>
            <a:pPr marL="0" indent="0" algn="ctr">
              <a:buNone/>
            </a:pPr>
            <a:r>
              <a:rPr lang="en-US" i="1" dirty="0"/>
              <a:t>The </a:t>
            </a:r>
            <a:r>
              <a:rPr lang="en-US" i="1" dirty="0">
                <a:solidFill>
                  <a:schemeClr val="bg2"/>
                </a:solidFill>
              </a:rPr>
              <a:t>right message</a:t>
            </a:r>
            <a:r>
              <a:rPr lang="en-US" i="1" dirty="0"/>
              <a:t>, </a:t>
            </a:r>
            <a:endParaRPr lang="en-US" i="1" dirty="0">
              <a:cs typeface="Arial"/>
            </a:endParaRPr>
          </a:p>
          <a:p>
            <a:pPr marL="0" indent="0" algn="ctr">
              <a:buNone/>
            </a:pPr>
            <a:r>
              <a:rPr lang="en-US" i="1" dirty="0"/>
              <a:t>at the </a:t>
            </a:r>
            <a:r>
              <a:rPr lang="en-US" i="1" dirty="0">
                <a:solidFill>
                  <a:schemeClr val="bg2"/>
                </a:solidFill>
              </a:rPr>
              <a:t>right time</a:t>
            </a:r>
            <a:r>
              <a:rPr lang="en-US" i="1" dirty="0"/>
              <a:t>, </a:t>
            </a:r>
            <a:endParaRPr lang="en-US" i="1" dirty="0">
              <a:cs typeface="Arial"/>
            </a:endParaRPr>
          </a:p>
          <a:p>
            <a:pPr marL="0" indent="0" algn="ctr">
              <a:buNone/>
            </a:pPr>
            <a:r>
              <a:rPr lang="en-US" i="1" dirty="0"/>
              <a:t>from the </a:t>
            </a:r>
            <a:r>
              <a:rPr lang="en-US" i="1" dirty="0">
                <a:solidFill>
                  <a:schemeClr val="bg2"/>
                </a:solidFill>
              </a:rPr>
              <a:t>right person</a:t>
            </a:r>
            <a:r>
              <a:rPr lang="en-US" i="1" dirty="0"/>
              <a:t>,</a:t>
            </a:r>
            <a:endParaRPr lang="en-US" i="1" dirty="0">
              <a:cs typeface="Arial"/>
            </a:endParaRPr>
          </a:p>
          <a:p>
            <a:pPr marL="0" indent="0" algn="ctr">
              <a:buNone/>
            </a:pPr>
            <a:r>
              <a:rPr lang="en-US" i="1" dirty="0"/>
              <a:t>to the </a:t>
            </a:r>
            <a:r>
              <a:rPr lang="en-US" i="1" dirty="0">
                <a:solidFill>
                  <a:schemeClr val="bg2"/>
                </a:solidFill>
              </a:rPr>
              <a:t>right person</a:t>
            </a:r>
            <a:endParaRPr lang="en-US" i="1" dirty="0">
              <a:solidFill>
                <a:schemeClr val="bg2"/>
              </a:solidFill>
              <a:cs typeface="Arial"/>
            </a:endParaRPr>
          </a:p>
          <a:p>
            <a:endParaRPr lang="en-US" dirty="0"/>
          </a:p>
        </p:txBody>
      </p:sp>
      <p:sp>
        <p:nvSpPr>
          <p:cNvPr id="2" name="Footer Placeholder 1">
            <a:extLst>
              <a:ext uri="{FF2B5EF4-FFF2-40B4-BE49-F238E27FC236}">
                <a16:creationId xmlns:a16="http://schemas.microsoft.com/office/drawing/2014/main" id="{D7D5FC43-F6AF-C742-81F8-8504905EAA11}"/>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Tree>
    <p:extLst>
      <p:ext uri="{BB962C8B-B14F-4D97-AF65-F5344CB8AC3E}">
        <p14:creationId xmlns:p14="http://schemas.microsoft.com/office/powerpoint/2010/main" val="1725809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E4DDEE-F3B5-984C-A38D-E339357D0483}"/>
              </a:ext>
            </a:extLst>
          </p:cNvPr>
          <p:cNvSpPr>
            <a:spLocks noGrp="1"/>
          </p:cNvSpPr>
          <p:nvPr>
            <p:ph type="title"/>
          </p:nvPr>
        </p:nvSpPr>
        <p:spPr>
          <a:xfrm>
            <a:off x="209034" y="204348"/>
            <a:ext cx="8713090" cy="968351"/>
          </a:xfrm>
        </p:spPr>
        <p:txBody>
          <a:bodyPr/>
          <a:lstStyle/>
          <a:p>
            <a:r>
              <a:rPr lang="en-GB" dirty="0"/>
              <a:t>Why is a Multisectoral Approach Important?</a:t>
            </a:r>
            <a:endParaRPr lang="en-US" dirty="0"/>
          </a:p>
        </p:txBody>
      </p:sp>
      <p:pic>
        <p:nvPicPr>
          <p:cNvPr id="7" name="Picture 8" descr="Diagram&#10;&#10;Description automatically generated">
            <a:extLst>
              <a:ext uri="{FF2B5EF4-FFF2-40B4-BE49-F238E27FC236}">
                <a16:creationId xmlns:a16="http://schemas.microsoft.com/office/drawing/2014/main" id="{1E018B9E-3DFB-CA4A-A0ED-E6810DF55E0E}"/>
              </a:ext>
            </a:extLst>
          </p:cNvPr>
          <p:cNvPicPr>
            <a:picLocks noGrp="1" noChangeAspect="1"/>
          </p:cNvPicPr>
          <p:nvPr>
            <p:ph idx="1"/>
          </p:nvPr>
        </p:nvPicPr>
        <p:blipFill>
          <a:blip r:embed="rId3"/>
          <a:stretch>
            <a:fillRect/>
          </a:stretch>
        </p:blipFill>
        <p:spPr>
          <a:xfrm>
            <a:off x="1931250" y="1348033"/>
            <a:ext cx="5281500" cy="3120273"/>
          </a:xfrm>
        </p:spPr>
      </p:pic>
      <p:sp>
        <p:nvSpPr>
          <p:cNvPr id="2" name="Footer Placeholder 1">
            <a:extLst>
              <a:ext uri="{FF2B5EF4-FFF2-40B4-BE49-F238E27FC236}">
                <a16:creationId xmlns:a16="http://schemas.microsoft.com/office/drawing/2014/main" id="{69F36FB4-BB1E-A442-8AA5-66F0BAFC5F43}"/>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C2CEBDBC-3D33-0043-9979-F1EDA7986960}"/>
              </a:ext>
            </a:extLst>
          </p:cNvPr>
          <p:cNvSpPr>
            <a:spLocks noGrp="1"/>
          </p:cNvSpPr>
          <p:nvPr>
            <p:ph type="subTitle" idx="13"/>
          </p:nvPr>
        </p:nvSpPr>
        <p:spPr>
          <a:xfrm>
            <a:off x="209550" y="1022063"/>
            <a:ext cx="8712200" cy="554037"/>
          </a:xfrm>
        </p:spPr>
        <p:txBody>
          <a:bodyPr/>
          <a:lstStyle/>
          <a:p>
            <a:r>
              <a:rPr lang="en-US" dirty="0"/>
              <a:t>Conceptual Framework </a:t>
            </a:r>
          </a:p>
        </p:txBody>
      </p:sp>
    </p:spTree>
    <p:extLst>
      <p:ext uri="{BB962C8B-B14F-4D97-AF65-F5344CB8AC3E}">
        <p14:creationId xmlns:p14="http://schemas.microsoft.com/office/powerpoint/2010/main" val="1672811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635677-0764-694C-8A28-ECAC3D181BDD}"/>
              </a:ext>
            </a:extLst>
          </p:cNvPr>
          <p:cNvSpPr>
            <a:spLocks noGrp="1"/>
          </p:cNvSpPr>
          <p:nvPr>
            <p:ph type="title"/>
          </p:nvPr>
        </p:nvSpPr>
        <p:spPr>
          <a:xfrm>
            <a:off x="209034" y="204348"/>
            <a:ext cx="8713090" cy="968351"/>
          </a:xfrm>
        </p:spPr>
        <p:txBody>
          <a:bodyPr/>
          <a:lstStyle/>
          <a:p>
            <a:r>
              <a:rPr lang="en-US" dirty="0"/>
              <a:t>What can We Do?</a:t>
            </a:r>
          </a:p>
        </p:txBody>
      </p:sp>
      <p:sp>
        <p:nvSpPr>
          <p:cNvPr id="5" name="Content Placeholder 4">
            <a:extLst>
              <a:ext uri="{FF2B5EF4-FFF2-40B4-BE49-F238E27FC236}">
                <a16:creationId xmlns:a16="http://schemas.microsoft.com/office/drawing/2014/main" id="{6316A2DA-C43D-6A4A-89B4-39E3D841AF54}"/>
              </a:ext>
            </a:extLst>
          </p:cNvPr>
          <p:cNvSpPr>
            <a:spLocks noGrp="1"/>
          </p:cNvSpPr>
          <p:nvPr>
            <p:ph idx="1"/>
          </p:nvPr>
        </p:nvSpPr>
        <p:spPr>
          <a:xfrm>
            <a:off x="209034" y="1791629"/>
            <a:ext cx="8713090" cy="2528984"/>
          </a:xfrm>
        </p:spPr>
        <p:txBody>
          <a:bodyPr>
            <a:normAutofit fontScale="70000" lnSpcReduction="20000"/>
          </a:bodyPr>
          <a:lstStyle/>
          <a:p>
            <a:r>
              <a:rPr lang="en-GB" dirty="0"/>
              <a:t>Divide in Groups. Two different emergency scenarios will be displayed onscreen, one after the other. Ten minutes will be given for each scenario to the groups, followed by five minutes of discussion among all participants for each scenario. Each group should nominate a person to present. All participants will be able to respond during the discussion time. </a:t>
            </a:r>
          </a:p>
          <a:p>
            <a:pPr lvl="0"/>
            <a:r>
              <a:rPr lang="en-GB" dirty="0"/>
              <a:t>Each group has to </a:t>
            </a:r>
            <a:r>
              <a:rPr lang="en-US" dirty="0"/>
              <a:t>fit the ‘examples of risks’ cut-outs into the Causal Pathway for Undernutrition for each scenario, k</a:t>
            </a:r>
            <a:r>
              <a:rPr lang="en-GB" dirty="0" err="1"/>
              <a:t>eeping</a:t>
            </a:r>
            <a:r>
              <a:rPr lang="en-GB" dirty="0"/>
              <a:t> the following questions in mind:</a:t>
            </a:r>
            <a:endParaRPr lang="en-US" dirty="0"/>
          </a:p>
          <a:p>
            <a:pPr lvl="0"/>
            <a:r>
              <a:rPr lang="en-US" dirty="0"/>
              <a:t>How might this conflict affect the feeding practices?</a:t>
            </a:r>
          </a:p>
          <a:p>
            <a:r>
              <a:rPr lang="en-US" dirty="0"/>
              <a:t>How might the environment make poor feeding practices more risky? </a:t>
            </a:r>
          </a:p>
        </p:txBody>
      </p:sp>
      <p:sp>
        <p:nvSpPr>
          <p:cNvPr id="2" name="Footer Placeholder 1">
            <a:extLst>
              <a:ext uri="{FF2B5EF4-FFF2-40B4-BE49-F238E27FC236}">
                <a16:creationId xmlns:a16="http://schemas.microsoft.com/office/drawing/2014/main" id="{D8A0CE22-9D18-F942-BF54-A24E404A49F8}"/>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000D8ECA-7C86-ED49-9990-397F1312DEDD}"/>
              </a:ext>
            </a:extLst>
          </p:cNvPr>
          <p:cNvSpPr>
            <a:spLocks noGrp="1"/>
          </p:cNvSpPr>
          <p:nvPr>
            <p:ph type="subTitle" idx="13"/>
          </p:nvPr>
        </p:nvSpPr>
        <p:spPr>
          <a:xfrm>
            <a:off x="209034" y="1205606"/>
            <a:ext cx="8713090" cy="553116"/>
          </a:xfrm>
        </p:spPr>
        <p:txBody>
          <a:bodyPr>
            <a:normAutofit/>
          </a:bodyPr>
          <a:lstStyle/>
          <a:p>
            <a:r>
              <a:rPr lang="en-US" dirty="0"/>
              <a:t>Group Activity Instructions: Conceptual Framework Scenarios</a:t>
            </a:r>
          </a:p>
        </p:txBody>
      </p:sp>
    </p:spTree>
    <p:extLst>
      <p:ext uri="{BB962C8B-B14F-4D97-AF65-F5344CB8AC3E}">
        <p14:creationId xmlns:p14="http://schemas.microsoft.com/office/powerpoint/2010/main" val="4265111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lison\Documents\Regional Coordination\IYCF-E training\sudanese_refugees_final.jpg">
            <a:extLst>
              <a:ext uri="{FF2B5EF4-FFF2-40B4-BE49-F238E27FC236}">
                <a16:creationId xmlns:a16="http://schemas.microsoft.com/office/drawing/2014/main" id="{6CC82FDD-3AF2-B645-9CAC-9F432C4429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76" r="14965"/>
          <a:stretch/>
        </p:blipFill>
        <p:spPr bwMode="auto">
          <a:xfrm>
            <a:off x="6889044" y="1854233"/>
            <a:ext cx="2218380" cy="2058466"/>
          </a:xfrm>
          <a:prstGeom prst="rect">
            <a:avLst/>
          </a:prstGeom>
          <a:ln w="38100" cap="sq">
            <a:solidFill>
              <a:schemeClr val="accent1"/>
            </a:solidFill>
            <a:prstDash val="solid"/>
            <a:miter lim="800000"/>
          </a:ln>
          <a:effectLst/>
          <a:extLst>
            <a:ext uri="{909E8E84-426E-40dd-AFC4-6F175D3DCCD1}">
              <a14:hiddenFill xmlns="" xmlns:a14="http://schemas.microsoft.com/office/drawing/2010/main">
                <a:solidFill>
                  <a:srgbClr val="FFFFFF"/>
                </a:solidFill>
              </a14:hiddenFill>
            </a:ext>
          </a:extLst>
        </p:spPr>
      </p:pic>
      <p:pic>
        <p:nvPicPr>
          <p:cNvPr id="5" name="Picture 4" descr="C:\Users\Alison\Documents\Regional Coordination\IYCF-E training\south-sudan-conflict-refugees.jpg">
            <a:extLst>
              <a:ext uri="{FF2B5EF4-FFF2-40B4-BE49-F238E27FC236}">
                <a16:creationId xmlns:a16="http://schemas.microsoft.com/office/drawing/2014/main" id="{0D29DCE1-B4E7-2D4D-B895-C9BF0F1FA4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90" t="10986"/>
          <a:stretch/>
        </p:blipFill>
        <p:spPr bwMode="auto">
          <a:xfrm>
            <a:off x="2133599" y="1854233"/>
            <a:ext cx="2552585" cy="2058466"/>
          </a:xfrm>
          <a:prstGeom prst="rect">
            <a:avLst/>
          </a:prstGeom>
          <a:ln w="38100" cap="sq">
            <a:solidFill>
              <a:schemeClr val="accent1"/>
            </a:solidFill>
            <a:prstDash val="solid"/>
            <a:miter lim="800000"/>
          </a:ln>
          <a:effectLst/>
          <a:extLst>
            <a:ext uri="{909E8E84-426E-40dd-AFC4-6F175D3DCCD1}">
              <a14:hiddenFill xmlns="" xmlns:a14="http://schemas.microsoft.com/office/drawing/2010/main">
                <a:solidFill>
                  <a:srgbClr val="FFFFFF"/>
                </a:solidFill>
              </a14:hiddenFill>
            </a:ext>
          </a:extLst>
        </p:spPr>
      </p:pic>
      <p:pic>
        <p:nvPicPr>
          <p:cNvPr id="6" name="Picture 6" descr="C:\Users\Alison\Documents\Regional Coordination\IYCF-E training\Food Aid South Sudan.jpeg">
            <a:extLst>
              <a:ext uri="{FF2B5EF4-FFF2-40B4-BE49-F238E27FC236}">
                <a16:creationId xmlns:a16="http://schemas.microsoft.com/office/drawing/2014/main" id="{AE777031-702C-A54D-B1CE-E5045D0BA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697" t="458" r="12901"/>
          <a:stretch>
            <a:fillRect/>
          </a:stretch>
        </p:blipFill>
        <p:spPr bwMode="auto">
          <a:xfrm>
            <a:off x="4707240" y="1854234"/>
            <a:ext cx="2218380" cy="2058466"/>
          </a:xfrm>
          <a:prstGeom prst="rect">
            <a:avLst/>
          </a:prstGeom>
          <a:ln w="38100" cap="sq">
            <a:solidFill>
              <a:schemeClr val="accent1"/>
            </a:solidFill>
            <a:prstDash val="solid"/>
            <a:miter lim="800000"/>
          </a:ln>
          <a:effectLst/>
          <a:extLst>
            <a:ext uri="{909E8E84-426E-40dd-AFC4-6F175D3DCCD1}">
              <a14:hiddenFill xmlns="" xmlns:a14="http://schemas.microsoft.com/office/drawing/2010/main">
                <a:solidFill>
                  <a:srgbClr val="FFFFFF"/>
                </a:solidFill>
              </a14:hiddenFill>
            </a:ext>
          </a:extLst>
        </p:spPr>
      </p:pic>
      <p:pic>
        <p:nvPicPr>
          <p:cNvPr id="7" name="Picture 7" descr="C:\Users\Alison\Documents\Regional Coordination\IYCF-E training\South-Sudanese-army1.jpg">
            <a:extLst>
              <a:ext uri="{FF2B5EF4-FFF2-40B4-BE49-F238E27FC236}">
                <a16:creationId xmlns:a16="http://schemas.microsoft.com/office/drawing/2014/main" id="{0C894311-8DCD-B04A-A4C3-1ECD19476B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454" t="14790" r="36043" b="21004"/>
          <a:stretch/>
        </p:blipFill>
        <p:spPr bwMode="auto">
          <a:xfrm>
            <a:off x="24384" y="1854234"/>
            <a:ext cx="2084830" cy="2058466"/>
          </a:xfrm>
          <a:prstGeom prst="rect">
            <a:avLst/>
          </a:prstGeom>
          <a:ln w="38100" cap="sq">
            <a:solidFill>
              <a:schemeClr val="accent1"/>
            </a:solidFill>
            <a:prstDash val="solid"/>
            <a:miter lim="800000"/>
          </a:ln>
          <a:effectLst/>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3B8AAA-8B17-F74D-9A8B-46224060151E}"/>
              </a:ext>
            </a:extLst>
          </p:cNvPr>
          <p:cNvSpPr>
            <a:spLocks noGrp="1"/>
          </p:cNvSpPr>
          <p:nvPr>
            <p:ph type="title"/>
          </p:nvPr>
        </p:nvSpPr>
        <p:spPr>
          <a:xfrm>
            <a:off x="209550" y="746612"/>
            <a:ext cx="8712200" cy="968375"/>
          </a:xfrm>
        </p:spPr>
        <p:txBody>
          <a:bodyPr/>
          <a:lstStyle/>
          <a:p>
            <a:r>
              <a:rPr lang="en-US" altLang="en-US" dirty="0"/>
              <a:t>SOUTH SUDAN CONFLICT – January 2014</a:t>
            </a:r>
            <a:endParaRPr lang="en-US" dirty="0"/>
          </a:p>
        </p:txBody>
      </p:sp>
      <p:sp>
        <p:nvSpPr>
          <p:cNvPr id="3" name="Footer Placeholder 2">
            <a:extLst>
              <a:ext uri="{FF2B5EF4-FFF2-40B4-BE49-F238E27FC236}">
                <a16:creationId xmlns:a16="http://schemas.microsoft.com/office/drawing/2014/main" id="{ECA52F40-53B6-C24F-91A8-45579E4F04D4}"/>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Tree>
    <p:extLst>
      <p:ext uri="{BB962C8B-B14F-4D97-AF65-F5344CB8AC3E}">
        <p14:creationId xmlns:p14="http://schemas.microsoft.com/office/powerpoint/2010/main" val="3756038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C82FDD-3AF2-B645-9CAC-9F432C4429DB}"/>
              </a:ext>
            </a:extLst>
          </p:cNvPr>
          <p:cNvPicPr>
            <a:picLocks noChangeAspect="1" noChangeArrowheads="1"/>
          </p:cNvPicPr>
          <p:nvPr/>
        </p:nvPicPr>
        <p:blipFill rotWithShape="1">
          <a:blip r:embed="rId3"/>
          <a:srcRect l="9760" r="9760"/>
          <a:stretch/>
        </p:blipFill>
        <p:spPr bwMode="auto">
          <a:xfrm>
            <a:off x="6889044" y="1854233"/>
            <a:ext cx="2218380" cy="2058466"/>
          </a:xfrm>
          <a:prstGeom prst="rect">
            <a:avLst/>
          </a:prstGeom>
          <a:ln w="38100" cap="sq">
            <a:solidFill>
              <a:schemeClr val="accent1"/>
            </a:solidFill>
            <a:prstDash val="solid"/>
            <a:miter lim="800000"/>
          </a:ln>
          <a:effectLst/>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id="{0D29DCE1-B4E7-2D4D-B895-C9BF0F1FA4A4}"/>
              </a:ext>
            </a:extLst>
          </p:cNvPr>
          <p:cNvPicPr>
            <a:picLocks noChangeAspect="1" noChangeArrowheads="1"/>
          </p:cNvPicPr>
          <p:nvPr/>
        </p:nvPicPr>
        <p:blipFill rotWithShape="1">
          <a:blip r:embed="rId4"/>
          <a:srcRect l="8623" r="8623"/>
          <a:stretch/>
        </p:blipFill>
        <p:spPr bwMode="auto">
          <a:xfrm>
            <a:off x="2133599" y="1854233"/>
            <a:ext cx="2552585" cy="2058466"/>
          </a:xfrm>
          <a:prstGeom prst="rect">
            <a:avLst/>
          </a:prstGeom>
          <a:ln w="38100" cap="sq">
            <a:solidFill>
              <a:schemeClr val="accent1"/>
            </a:solidFill>
            <a:prstDash val="solid"/>
            <a:miter lim="800000"/>
          </a:ln>
          <a:effectLst/>
          <a:extLst>
            <a:ext uri="{909E8E84-426E-40dd-AFC4-6F175D3DCCD1}">
              <a14:hiddenFill xmlns:a14="http://schemas.microsoft.com/office/drawing/2010/main" xmlns="">
                <a:solidFill>
                  <a:srgbClr val="FFFFFF"/>
                </a:solidFill>
              </a14:hiddenFill>
            </a:ext>
          </a:extLst>
        </p:spPr>
      </p:pic>
      <p:pic>
        <p:nvPicPr>
          <p:cNvPr id="6" name="Picture 6">
            <a:extLst>
              <a:ext uri="{FF2B5EF4-FFF2-40B4-BE49-F238E27FC236}">
                <a16:creationId xmlns:a16="http://schemas.microsoft.com/office/drawing/2014/main" id="{AE777031-702C-A54D-B1CE-E5045D0BAF10}"/>
              </a:ext>
            </a:extLst>
          </p:cNvPr>
          <p:cNvPicPr>
            <a:picLocks noChangeAspect="1" noChangeArrowheads="1"/>
          </p:cNvPicPr>
          <p:nvPr/>
        </p:nvPicPr>
        <p:blipFill>
          <a:blip r:embed="rId5"/>
          <a:srcRect l="19814" r="19814"/>
          <a:stretch/>
        </p:blipFill>
        <p:spPr bwMode="auto">
          <a:xfrm>
            <a:off x="4707240" y="1854234"/>
            <a:ext cx="2218380" cy="2058466"/>
          </a:xfrm>
          <a:prstGeom prst="rect">
            <a:avLst/>
          </a:prstGeom>
          <a:ln w="38100" cap="sq">
            <a:solidFill>
              <a:schemeClr val="accent1"/>
            </a:solidFill>
            <a:prstDash val="solid"/>
            <a:miter lim="800000"/>
          </a:ln>
          <a:effectLst/>
          <a:extLst>
            <a:ext uri="{909E8E84-426E-40dd-AFC4-6F175D3DCCD1}">
              <a14:hiddenFill xmlns:a14="http://schemas.microsoft.com/office/drawing/2010/main" xmlns="">
                <a:solidFill>
                  <a:srgbClr val="FFFFFF"/>
                </a:solidFill>
              </a14:hiddenFill>
            </a:ext>
          </a:extLst>
        </p:spPr>
      </p:pic>
      <p:pic>
        <p:nvPicPr>
          <p:cNvPr id="7" name="Picture 7">
            <a:extLst>
              <a:ext uri="{FF2B5EF4-FFF2-40B4-BE49-F238E27FC236}">
                <a16:creationId xmlns:a16="http://schemas.microsoft.com/office/drawing/2014/main" id="{0C894311-8DCD-B04A-A4C3-1ECD19476BB1}"/>
              </a:ext>
            </a:extLst>
          </p:cNvPr>
          <p:cNvPicPr>
            <a:picLocks noChangeAspect="1" noChangeArrowheads="1"/>
          </p:cNvPicPr>
          <p:nvPr/>
        </p:nvPicPr>
        <p:blipFill rotWithShape="1">
          <a:blip r:embed="rId6"/>
          <a:srcRect l="21515" r="21515"/>
          <a:stretch/>
        </p:blipFill>
        <p:spPr bwMode="auto">
          <a:xfrm>
            <a:off x="24384" y="1854234"/>
            <a:ext cx="2084830" cy="2058466"/>
          </a:xfrm>
          <a:prstGeom prst="rect">
            <a:avLst/>
          </a:prstGeom>
          <a:ln w="38100" cap="sq">
            <a:solidFill>
              <a:schemeClr val="accent1"/>
            </a:solidFill>
            <a:prstDash val="solid"/>
            <a:miter lim="800000"/>
          </a:ln>
          <a:effectLst/>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223B8AAA-8B17-F74D-9A8B-46224060151E}"/>
              </a:ext>
            </a:extLst>
          </p:cNvPr>
          <p:cNvSpPr>
            <a:spLocks noGrp="1"/>
          </p:cNvSpPr>
          <p:nvPr>
            <p:ph type="title"/>
          </p:nvPr>
        </p:nvSpPr>
        <p:spPr>
          <a:xfrm>
            <a:off x="209550" y="746612"/>
            <a:ext cx="8712200" cy="968375"/>
          </a:xfrm>
        </p:spPr>
        <p:txBody>
          <a:bodyPr/>
          <a:lstStyle/>
          <a:p>
            <a:r>
              <a:rPr lang="en-US" dirty="0">
                <a:ea typeface="ＭＳ Ｐゴシック" charset="0"/>
              </a:rPr>
              <a:t>NEPAL EARTHQUAKE – April 2015</a:t>
            </a:r>
            <a:endParaRPr lang="en-US" dirty="0"/>
          </a:p>
        </p:txBody>
      </p:sp>
      <p:sp>
        <p:nvSpPr>
          <p:cNvPr id="3" name="Footer Placeholder 2">
            <a:extLst>
              <a:ext uri="{FF2B5EF4-FFF2-40B4-BE49-F238E27FC236}">
                <a16:creationId xmlns:a16="http://schemas.microsoft.com/office/drawing/2014/main" id="{ECA52F40-53B6-C24F-91A8-45579E4F04D4}"/>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Tree>
    <p:extLst>
      <p:ext uri="{BB962C8B-B14F-4D97-AF65-F5344CB8AC3E}">
        <p14:creationId xmlns:p14="http://schemas.microsoft.com/office/powerpoint/2010/main" val="3762574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579E-316F-5442-9A00-4C29DCEB1676}"/>
              </a:ext>
            </a:extLst>
          </p:cNvPr>
          <p:cNvSpPr>
            <a:spLocks noGrp="1"/>
          </p:cNvSpPr>
          <p:nvPr>
            <p:ph type="title"/>
          </p:nvPr>
        </p:nvSpPr>
        <p:spPr>
          <a:xfrm>
            <a:off x="209034" y="204348"/>
            <a:ext cx="8713090" cy="968351"/>
          </a:xfrm>
        </p:spPr>
        <p:txBody>
          <a:bodyPr/>
          <a:lstStyle/>
          <a:p>
            <a:r>
              <a:rPr lang="en-US" dirty="0"/>
              <a:t>How can We Do It?</a:t>
            </a:r>
          </a:p>
        </p:txBody>
      </p:sp>
      <p:pic>
        <p:nvPicPr>
          <p:cNvPr id="4" name="Content Placeholder 4">
            <a:extLst>
              <a:ext uri="{FF2B5EF4-FFF2-40B4-BE49-F238E27FC236}">
                <a16:creationId xmlns:a16="http://schemas.microsoft.com/office/drawing/2014/main" id="{1B27273C-8378-2F40-96F2-AD80812BD00B}"/>
              </a:ext>
            </a:extLst>
          </p:cNvPr>
          <p:cNvPicPr>
            <a:picLocks noGrp="1" noChangeAspect="1"/>
          </p:cNvPicPr>
          <p:nvPr>
            <p:ph idx="1"/>
          </p:nvPr>
        </p:nvPicPr>
        <p:blipFill>
          <a:blip r:embed="rId3"/>
          <a:srcRect l="94" r="94"/>
          <a:stretch/>
        </p:blipFill>
        <p:spPr>
          <a:xfrm>
            <a:off x="2951415" y="1298575"/>
            <a:ext cx="3228470" cy="3022600"/>
          </a:xfrm>
        </p:spPr>
      </p:pic>
      <p:sp>
        <p:nvSpPr>
          <p:cNvPr id="3" name="Footer Placeholder 2">
            <a:extLst>
              <a:ext uri="{FF2B5EF4-FFF2-40B4-BE49-F238E27FC236}">
                <a16:creationId xmlns:a16="http://schemas.microsoft.com/office/drawing/2014/main" id="{2F16F8A6-6B1F-FD4C-89BA-F978E0BF9C95}"/>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Tree>
    <p:extLst>
      <p:ext uri="{BB962C8B-B14F-4D97-AF65-F5344CB8AC3E}">
        <p14:creationId xmlns:p14="http://schemas.microsoft.com/office/powerpoint/2010/main" val="1366218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02120-E1E4-014A-9740-BEBE1F06E80C}"/>
              </a:ext>
            </a:extLst>
          </p:cNvPr>
          <p:cNvSpPr>
            <a:spLocks noGrp="1"/>
          </p:cNvSpPr>
          <p:nvPr>
            <p:ph type="title"/>
          </p:nvPr>
        </p:nvSpPr>
        <p:spPr>
          <a:xfrm>
            <a:off x="209034" y="204348"/>
            <a:ext cx="8713090" cy="968351"/>
          </a:xfrm>
        </p:spPr>
        <p:txBody>
          <a:bodyPr/>
          <a:lstStyle/>
          <a:p>
            <a:r>
              <a:rPr lang="en-US" dirty="0"/>
              <a:t>How can We Do It?</a:t>
            </a:r>
          </a:p>
        </p:txBody>
      </p:sp>
      <p:pic>
        <p:nvPicPr>
          <p:cNvPr id="6" name="Content Placeholder 7">
            <a:extLst>
              <a:ext uri="{FF2B5EF4-FFF2-40B4-BE49-F238E27FC236}">
                <a16:creationId xmlns:a16="http://schemas.microsoft.com/office/drawing/2014/main" id="{1FEB43D6-6E75-2A4B-9E71-031E609B8987}"/>
              </a:ext>
            </a:extLst>
          </p:cNvPr>
          <p:cNvPicPr>
            <a:picLocks noGrp="1" noChangeAspect="1"/>
          </p:cNvPicPr>
          <p:nvPr>
            <p:ph idx="1"/>
          </p:nvPr>
        </p:nvPicPr>
        <p:blipFill rotWithShape="1">
          <a:blip r:embed="rId3"/>
          <a:srcRect l="-43621" r="-43621"/>
          <a:stretch/>
        </p:blipFill>
        <p:spPr>
          <a:xfrm>
            <a:off x="2276055" y="1792288"/>
            <a:ext cx="4579190" cy="2528887"/>
          </a:xfrm>
        </p:spPr>
      </p:pic>
      <p:sp>
        <p:nvSpPr>
          <p:cNvPr id="3" name="Footer Placeholder 2">
            <a:extLst>
              <a:ext uri="{FF2B5EF4-FFF2-40B4-BE49-F238E27FC236}">
                <a16:creationId xmlns:a16="http://schemas.microsoft.com/office/drawing/2014/main" id="{2FA5AB46-8398-E54D-8CEF-9F940FA3015D}"/>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5" name="Subtitle 4">
            <a:extLst>
              <a:ext uri="{FF2B5EF4-FFF2-40B4-BE49-F238E27FC236}">
                <a16:creationId xmlns:a16="http://schemas.microsoft.com/office/drawing/2014/main" id="{AA116C1C-30AD-8542-9714-2F06C96CD810}"/>
              </a:ext>
            </a:extLst>
          </p:cNvPr>
          <p:cNvSpPr>
            <a:spLocks noGrp="1"/>
          </p:cNvSpPr>
          <p:nvPr>
            <p:ph type="subTitle" idx="13"/>
          </p:nvPr>
        </p:nvSpPr>
        <p:spPr>
          <a:xfrm>
            <a:off x="209034" y="1205606"/>
            <a:ext cx="8713090" cy="553116"/>
          </a:xfrm>
        </p:spPr>
        <p:txBody>
          <a:bodyPr/>
          <a:lstStyle/>
          <a:p>
            <a:r>
              <a:rPr lang="en-US" dirty="0"/>
              <a:t>IYCF Framework: A Multi-sectoral Framework for Action</a:t>
            </a:r>
          </a:p>
        </p:txBody>
      </p:sp>
    </p:spTree>
    <p:extLst>
      <p:ext uri="{BB962C8B-B14F-4D97-AF65-F5344CB8AC3E}">
        <p14:creationId xmlns:p14="http://schemas.microsoft.com/office/powerpoint/2010/main" val="1110640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34" y="204348"/>
            <a:ext cx="8713090" cy="968351"/>
          </a:xfrm>
        </p:spPr>
        <p:txBody>
          <a:bodyPr/>
          <a:lstStyle/>
          <a:p>
            <a:r>
              <a:rPr lang="en-US" dirty="0"/>
              <a:t>What is IYCF?</a:t>
            </a:r>
            <a:endParaRPr lang="en-GB" dirty="0"/>
          </a:p>
        </p:txBody>
      </p:sp>
      <p:sp>
        <p:nvSpPr>
          <p:cNvPr id="5" name="Content Placeholder 4">
            <a:extLst>
              <a:ext uri="{FF2B5EF4-FFF2-40B4-BE49-F238E27FC236}">
                <a16:creationId xmlns:a16="http://schemas.microsoft.com/office/drawing/2014/main" id="{F1068829-46BF-D845-B91E-5D5B4926D8EB}"/>
              </a:ext>
            </a:extLst>
          </p:cNvPr>
          <p:cNvSpPr>
            <a:spLocks noGrp="1"/>
          </p:cNvSpPr>
          <p:nvPr>
            <p:ph idx="1"/>
          </p:nvPr>
        </p:nvSpPr>
        <p:spPr>
          <a:xfrm>
            <a:off x="209034" y="1299104"/>
            <a:ext cx="8713090" cy="3021510"/>
          </a:xfrm>
        </p:spPr>
        <p:txBody>
          <a:bodyPr vert="horz" lIns="91440" tIns="45720" rIns="91440" bIns="0" rtlCol="0" anchor="t">
            <a:normAutofit lnSpcReduction="10000"/>
          </a:bodyPr>
          <a:lstStyle/>
          <a:p>
            <a:pPr marL="0" lvl="0" indent="0">
              <a:buNone/>
            </a:pPr>
            <a:r>
              <a:rPr lang="en-US" dirty="0">
                <a:solidFill>
                  <a:schemeClr val="bg2"/>
                </a:solidFill>
              </a:rPr>
              <a:t>I = Infant</a:t>
            </a:r>
          </a:p>
          <a:p>
            <a:pPr marL="0" lvl="0" indent="0">
              <a:buNone/>
            </a:pPr>
            <a:r>
              <a:rPr lang="en-US" dirty="0">
                <a:solidFill>
                  <a:schemeClr val="bg2"/>
                </a:solidFill>
              </a:rPr>
              <a:t>Y = Young</a:t>
            </a:r>
          </a:p>
          <a:p>
            <a:pPr marL="0" lvl="0" indent="0">
              <a:buNone/>
            </a:pPr>
            <a:r>
              <a:rPr lang="en-US" dirty="0">
                <a:solidFill>
                  <a:schemeClr val="bg2"/>
                </a:solidFill>
              </a:rPr>
              <a:t>C = Child</a:t>
            </a:r>
          </a:p>
          <a:p>
            <a:pPr marL="0" lvl="0" indent="0">
              <a:buNone/>
            </a:pPr>
            <a:r>
              <a:rPr lang="en-US" dirty="0">
                <a:solidFill>
                  <a:schemeClr val="bg2"/>
                </a:solidFill>
              </a:rPr>
              <a:t>F = Feeding</a:t>
            </a:r>
          </a:p>
          <a:p>
            <a:pPr marL="0" indent="0">
              <a:buNone/>
            </a:pPr>
            <a:endParaRPr lang="en-GB" dirty="0"/>
          </a:p>
          <a:p>
            <a:pPr marL="0" lvl="0" indent="0">
              <a:buNone/>
            </a:pPr>
            <a:r>
              <a:rPr lang="en-GB" dirty="0"/>
              <a:t>Infant = 0 - 11 completed months</a:t>
            </a:r>
          </a:p>
          <a:p>
            <a:pPr marL="0" lvl="0" indent="0">
              <a:buNone/>
            </a:pPr>
            <a:r>
              <a:rPr lang="en-GB" dirty="0"/>
              <a:t>Young child = 12 - 23 completed months</a:t>
            </a:r>
          </a:p>
          <a:p>
            <a:endParaRPr lang="en-US" dirty="0"/>
          </a:p>
        </p:txBody>
      </p:sp>
      <p:sp>
        <p:nvSpPr>
          <p:cNvPr id="3" name="Footer Placeholder 2">
            <a:extLst>
              <a:ext uri="{FF2B5EF4-FFF2-40B4-BE49-F238E27FC236}">
                <a16:creationId xmlns:a16="http://schemas.microsoft.com/office/drawing/2014/main" id="{43008CBD-8A38-9D46-977D-72977067108D}"/>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pic>
        <p:nvPicPr>
          <p:cNvPr id="8" name="Picture 7">
            <a:extLst>
              <a:ext uri="{FF2B5EF4-FFF2-40B4-BE49-F238E27FC236}">
                <a16:creationId xmlns:a16="http://schemas.microsoft.com/office/drawing/2014/main" id="{DB2DBB0B-BCA8-714E-914C-FC7C7FB452BE}"/>
              </a:ext>
            </a:extLst>
          </p:cNvPr>
          <p:cNvPicPr>
            <a:picLocks noChangeAspect="1"/>
          </p:cNvPicPr>
          <p:nvPr/>
        </p:nvPicPr>
        <p:blipFill>
          <a:blip r:embed="rId3"/>
          <a:srcRect l="12383" r="12383"/>
          <a:stretch/>
        </p:blipFill>
        <p:spPr>
          <a:xfrm>
            <a:off x="6149685" y="1299104"/>
            <a:ext cx="2002418" cy="2704846"/>
          </a:xfrm>
          <a:prstGeom prst="rect">
            <a:avLst/>
          </a:prstGeom>
        </p:spPr>
      </p:pic>
    </p:spTree>
    <p:extLst>
      <p:ext uri="{BB962C8B-B14F-4D97-AF65-F5344CB8AC3E}">
        <p14:creationId xmlns:p14="http://schemas.microsoft.com/office/powerpoint/2010/main" val="422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FBC9E5-AC3A-1949-AE5F-736127A53CC5}"/>
              </a:ext>
            </a:extLst>
          </p:cNvPr>
          <p:cNvSpPr>
            <a:spLocks noGrp="1"/>
          </p:cNvSpPr>
          <p:nvPr>
            <p:ph type="title"/>
          </p:nvPr>
        </p:nvSpPr>
        <p:spPr>
          <a:xfrm>
            <a:off x="209034" y="204348"/>
            <a:ext cx="8754312" cy="968351"/>
          </a:xfrm>
        </p:spPr>
        <p:txBody>
          <a:bodyPr>
            <a:normAutofit fontScale="90000"/>
          </a:bodyPr>
          <a:lstStyle/>
          <a:p>
            <a:r>
              <a:rPr lang="en-GB" dirty="0"/>
              <a:t>IYCF Framework: A Multi-Sectoral Framework for Action by UNHCR and Save the Children</a:t>
            </a:r>
            <a:endParaRPr lang="en-US" dirty="0"/>
          </a:p>
        </p:txBody>
      </p:sp>
      <p:sp>
        <p:nvSpPr>
          <p:cNvPr id="7" name="Content Placeholder 6">
            <a:extLst>
              <a:ext uri="{FF2B5EF4-FFF2-40B4-BE49-F238E27FC236}">
                <a16:creationId xmlns:a16="http://schemas.microsoft.com/office/drawing/2014/main" id="{8105119A-4DA3-2D43-A781-2E126E2F67B5}"/>
              </a:ext>
            </a:extLst>
          </p:cNvPr>
          <p:cNvSpPr>
            <a:spLocks noGrp="1"/>
          </p:cNvSpPr>
          <p:nvPr>
            <p:ph sz="half" idx="1"/>
          </p:nvPr>
        </p:nvSpPr>
        <p:spPr>
          <a:xfrm>
            <a:off x="422257" y="1791629"/>
            <a:ext cx="4063388" cy="2595166"/>
          </a:xfrm>
        </p:spPr>
        <p:txBody>
          <a:bodyPr/>
          <a:lstStyle/>
          <a:p>
            <a:r>
              <a:rPr lang="en-US" dirty="0"/>
              <a:t>The Framework is applicable to all sectors</a:t>
            </a:r>
          </a:p>
          <a:p>
            <a:endParaRPr lang="en-US" dirty="0"/>
          </a:p>
        </p:txBody>
      </p:sp>
      <p:sp>
        <p:nvSpPr>
          <p:cNvPr id="8" name="Content Placeholder 7">
            <a:extLst>
              <a:ext uri="{FF2B5EF4-FFF2-40B4-BE49-F238E27FC236}">
                <a16:creationId xmlns:a16="http://schemas.microsoft.com/office/drawing/2014/main" id="{1849EC3D-0284-0A47-90BA-57CBB011A035}"/>
              </a:ext>
            </a:extLst>
          </p:cNvPr>
          <p:cNvSpPr>
            <a:spLocks noGrp="1"/>
          </p:cNvSpPr>
          <p:nvPr>
            <p:ph sz="half" idx="2"/>
          </p:nvPr>
        </p:nvSpPr>
        <p:spPr>
          <a:xfrm>
            <a:off x="4658289" y="1791629"/>
            <a:ext cx="4093188" cy="2595166"/>
          </a:xfrm>
        </p:spPr>
        <p:txBody>
          <a:bodyPr/>
          <a:lstStyle/>
          <a:p>
            <a:r>
              <a:rPr lang="en-US" dirty="0"/>
              <a:t>The mother and baby in the Framework are the principle focus</a:t>
            </a:r>
          </a:p>
        </p:txBody>
      </p:sp>
      <p:sp>
        <p:nvSpPr>
          <p:cNvPr id="2" name="Footer Placeholder 1">
            <a:extLst>
              <a:ext uri="{FF2B5EF4-FFF2-40B4-BE49-F238E27FC236}">
                <a16:creationId xmlns:a16="http://schemas.microsoft.com/office/drawing/2014/main" id="{55BC4B80-BEB4-7D49-B32B-F57D1058FF0C}"/>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26E9059A-DD12-5542-8E2F-250DEC604322}"/>
              </a:ext>
            </a:extLst>
          </p:cNvPr>
          <p:cNvSpPr>
            <a:spLocks noGrp="1"/>
          </p:cNvSpPr>
          <p:nvPr>
            <p:ph type="subTitle" idx="13"/>
          </p:nvPr>
        </p:nvSpPr>
        <p:spPr>
          <a:xfrm>
            <a:off x="422274" y="1204913"/>
            <a:ext cx="8329613" cy="554037"/>
          </a:xfrm>
        </p:spPr>
        <p:txBody>
          <a:bodyPr>
            <a:normAutofit/>
          </a:bodyPr>
          <a:lstStyle/>
          <a:p>
            <a:r>
              <a:rPr lang="en-US" dirty="0"/>
              <a:t>The different Sectors and the Framework</a:t>
            </a:r>
          </a:p>
        </p:txBody>
      </p:sp>
      <p:pic>
        <p:nvPicPr>
          <p:cNvPr id="10" name="Picture 9">
            <a:extLst>
              <a:ext uri="{FF2B5EF4-FFF2-40B4-BE49-F238E27FC236}">
                <a16:creationId xmlns:a16="http://schemas.microsoft.com/office/drawing/2014/main" id="{41CF9BD4-A061-954B-87CD-8A900648760C}"/>
              </a:ext>
            </a:extLst>
          </p:cNvPr>
          <p:cNvPicPr>
            <a:picLocks noChangeAspect="1"/>
          </p:cNvPicPr>
          <p:nvPr/>
        </p:nvPicPr>
        <p:blipFill>
          <a:blip r:embed="rId3"/>
          <a:stretch>
            <a:fillRect/>
          </a:stretch>
        </p:blipFill>
        <p:spPr>
          <a:xfrm>
            <a:off x="817565" y="2752667"/>
            <a:ext cx="2677792" cy="1633596"/>
          </a:xfrm>
          <a:prstGeom prst="rect">
            <a:avLst/>
          </a:prstGeom>
        </p:spPr>
      </p:pic>
      <p:pic>
        <p:nvPicPr>
          <p:cNvPr id="11" name="Picture 10">
            <a:extLst>
              <a:ext uri="{FF2B5EF4-FFF2-40B4-BE49-F238E27FC236}">
                <a16:creationId xmlns:a16="http://schemas.microsoft.com/office/drawing/2014/main" id="{3C2ABC84-C152-DB48-9CFA-C8FB78187542}"/>
              </a:ext>
            </a:extLst>
          </p:cNvPr>
          <p:cNvPicPr>
            <a:picLocks noChangeAspect="1"/>
          </p:cNvPicPr>
          <p:nvPr/>
        </p:nvPicPr>
        <p:blipFill>
          <a:blip r:embed="rId4"/>
          <a:srcRect/>
          <a:stretch/>
        </p:blipFill>
        <p:spPr>
          <a:xfrm>
            <a:off x="3873162" y="2735871"/>
            <a:ext cx="1569125" cy="1594639"/>
          </a:xfrm>
          <a:prstGeom prst="rect">
            <a:avLst/>
          </a:prstGeom>
        </p:spPr>
      </p:pic>
    </p:spTree>
    <p:extLst>
      <p:ext uri="{BB962C8B-B14F-4D97-AF65-F5344CB8AC3E}">
        <p14:creationId xmlns:p14="http://schemas.microsoft.com/office/powerpoint/2010/main" val="4204508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258BB2-193B-CB42-8E7C-7F9C60A7251D}"/>
              </a:ext>
            </a:extLst>
          </p:cNvPr>
          <p:cNvSpPr>
            <a:spLocks noGrp="1"/>
          </p:cNvSpPr>
          <p:nvPr>
            <p:ph type="title"/>
          </p:nvPr>
        </p:nvSpPr>
        <p:spPr>
          <a:xfrm>
            <a:off x="209034" y="204348"/>
            <a:ext cx="8713090" cy="968351"/>
          </a:xfrm>
        </p:spPr>
        <p:txBody>
          <a:bodyPr>
            <a:noAutofit/>
          </a:bodyPr>
          <a:lstStyle/>
          <a:p>
            <a:r>
              <a:rPr lang="en-US" dirty="0"/>
              <a:t>IYCF Framework: A Multi-sectoral Framework for Action</a:t>
            </a:r>
          </a:p>
        </p:txBody>
      </p:sp>
      <p:sp>
        <p:nvSpPr>
          <p:cNvPr id="5" name="Content Placeholder 4">
            <a:extLst>
              <a:ext uri="{FF2B5EF4-FFF2-40B4-BE49-F238E27FC236}">
                <a16:creationId xmlns:a16="http://schemas.microsoft.com/office/drawing/2014/main" id="{AB4D669B-5C43-1A42-9542-086AEB153D94}"/>
              </a:ext>
            </a:extLst>
          </p:cNvPr>
          <p:cNvSpPr>
            <a:spLocks noGrp="1"/>
          </p:cNvSpPr>
          <p:nvPr>
            <p:ph idx="1"/>
          </p:nvPr>
        </p:nvSpPr>
        <p:spPr>
          <a:xfrm>
            <a:off x="209550" y="1298575"/>
            <a:ext cx="5325618" cy="3022600"/>
          </a:xfrm>
        </p:spPr>
        <p:txBody>
          <a:bodyPr>
            <a:normAutofit fontScale="77500" lnSpcReduction="20000"/>
          </a:bodyPr>
          <a:lstStyle/>
          <a:p>
            <a:pPr lvl="0"/>
            <a:r>
              <a:rPr lang="en-US" dirty="0">
                <a:solidFill>
                  <a:schemeClr val="bg2"/>
                </a:solidFill>
              </a:rPr>
              <a:t>Action 1:  </a:t>
            </a:r>
            <a:r>
              <a:rPr lang="en-US" dirty="0"/>
              <a:t>Advocate for relevant stakeholders to consider IYCF</a:t>
            </a:r>
          </a:p>
          <a:p>
            <a:pPr lvl="0"/>
            <a:r>
              <a:rPr lang="en-US" dirty="0">
                <a:solidFill>
                  <a:schemeClr val="bg2"/>
                </a:solidFill>
              </a:rPr>
              <a:t>Action 2: </a:t>
            </a:r>
            <a:r>
              <a:rPr lang="en-US" dirty="0"/>
              <a:t>Mobilize resources for IYCF </a:t>
            </a:r>
          </a:p>
          <a:p>
            <a:pPr lvl="0"/>
            <a:r>
              <a:rPr lang="en-US" dirty="0">
                <a:solidFill>
                  <a:schemeClr val="bg2"/>
                </a:solidFill>
              </a:rPr>
              <a:t>Action 3: </a:t>
            </a:r>
            <a:r>
              <a:rPr lang="en-US" dirty="0"/>
              <a:t>Endorse key policies and adhere to operational standards</a:t>
            </a:r>
          </a:p>
          <a:p>
            <a:pPr lvl="0"/>
            <a:r>
              <a:rPr lang="en-US" dirty="0">
                <a:solidFill>
                  <a:schemeClr val="bg2"/>
                </a:solidFill>
              </a:rPr>
              <a:t>Action 4: </a:t>
            </a:r>
            <a:r>
              <a:rPr lang="en-US" dirty="0"/>
              <a:t>Select appropriate IYCF activities</a:t>
            </a:r>
          </a:p>
          <a:p>
            <a:pPr lvl="0"/>
            <a:r>
              <a:rPr lang="en-US" dirty="0">
                <a:solidFill>
                  <a:schemeClr val="bg2"/>
                </a:solidFill>
              </a:rPr>
              <a:t>Action 5: </a:t>
            </a:r>
            <a:r>
              <a:rPr lang="en-US" dirty="0"/>
              <a:t>Integrate IYCF with other sectors</a:t>
            </a:r>
          </a:p>
          <a:p>
            <a:pPr lvl="0"/>
            <a:r>
              <a:rPr lang="en-US" dirty="0">
                <a:solidFill>
                  <a:schemeClr val="bg2"/>
                </a:solidFill>
              </a:rPr>
              <a:t>Action 6: </a:t>
            </a:r>
            <a:r>
              <a:rPr lang="en-US" dirty="0"/>
              <a:t>Coordinate IYCF-sensitive activities</a:t>
            </a:r>
          </a:p>
          <a:p>
            <a:pPr lvl="0"/>
            <a:r>
              <a:rPr lang="en-US" dirty="0">
                <a:solidFill>
                  <a:schemeClr val="bg2"/>
                </a:solidFill>
              </a:rPr>
              <a:t>Action 7: </a:t>
            </a:r>
            <a:r>
              <a:rPr lang="en-US" dirty="0"/>
              <a:t>Implement monitoring, evaluation, accountability and learning</a:t>
            </a:r>
          </a:p>
        </p:txBody>
      </p:sp>
      <p:sp>
        <p:nvSpPr>
          <p:cNvPr id="2" name="Footer Placeholder 1">
            <a:extLst>
              <a:ext uri="{FF2B5EF4-FFF2-40B4-BE49-F238E27FC236}">
                <a16:creationId xmlns:a16="http://schemas.microsoft.com/office/drawing/2014/main" id="{4A53D88D-3F3B-FB45-94EB-2417B1B5D862}"/>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pic>
        <p:nvPicPr>
          <p:cNvPr id="8" name="Content Placeholder 7">
            <a:extLst>
              <a:ext uri="{FF2B5EF4-FFF2-40B4-BE49-F238E27FC236}">
                <a16:creationId xmlns:a16="http://schemas.microsoft.com/office/drawing/2014/main" id="{4145E2C6-A1A4-2743-B302-47F963D4845E}"/>
              </a:ext>
            </a:extLst>
          </p:cNvPr>
          <p:cNvPicPr>
            <a:picLocks noGrp="1" noChangeAspect="1"/>
          </p:cNvPicPr>
          <p:nvPr>
            <p:ph type="pic" sz="quarter" idx="4294967295"/>
          </p:nvPr>
        </p:nvPicPr>
        <p:blipFill rotWithShape="1">
          <a:blip r:embed="rId3" cstate="email">
            <a:extLst>
              <a:ext uri="{28A0092B-C50C-407E-A947-70E740481C1C}">
                <a14:useLocalDpi xmlns:a14="http://schemas.microsoft.com/office/drawing/2010/main"/>
              </a:ext>
            </a:extLst>
          </a:blip>
          <a:srcRect t="2753" b="2753"/>
          <a:stretch/>
        </p:blipFill>
        <p:spPr>
          <a:xfrm>
            <a:off x="5732463" y="1173163"/>
            <a:ext cx="3189287" cy="3167062"/>
          </a:xfrm>
        </p:spPr>
      </p:pic>
    </p:spTree>
    <p:extLst>
      <p:ext uri="{BB962C8B-B14F-4D97-AF65-F5344CB8AC3E}">
        <p14:creationId xmlns:p14="http://schemas.microsoft.com/office/powerpoint/2010/main" val="242177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1209BB-9C4F-944D-9442-C8186527850F}"/>
              </a:ext>
            </a:extLst>
          </p:cNvPr>
          <p:cNvSpPr>
            <a:spLocks noGrp="1"/>
          </p:cNvSpPr>
          <p:nvPr>
            <p:ph type="title"/>
          </p:nvPr>
        </p:nvSpPr>
        <p:spPr/>
        <p:txBody>
          <a:bodyPr/>
          <a:lstStyle/>
          <a:p>
            <a:r>
              <a:rPr lang="en-US" dirty="0"/>
              <a:t>How can We Do It?</a:t>
            </a:r>
          </a:p>
        </p:txBody>
      </p:sp>
      <p:sp>
        <p:nvSpPr>
          <p:cNvPr id="5" name="Content Placeholder 4">
            <a:extLst>
              <a:ext uri="{FF2B5EF4-FFF2-40B4-BE49-F238E27FC236}">
                <a16:creationId xmlns:a16="http://schemas.microsoft.com/office/drawing/2014/main" id="{B6D0DF9B-FE42-1641-80B8-3A70BA071C90}"/>
              </a:ext>
            </a:extLst>
          </p:cNvPr>
          <p:cNvSpPr>
            <a:spLocks noGrp="1"/>
          </p:cNvSpPr>
          <p:nvPr>
            <p:ph idx="1"/>
          </p:nvPr>
        </p:nvSpPr>
        <p:spPr>
          <a:xfrm>
            <a:off x="209034" y="1791629"/>
            <a:ext cx="5188840" cy="2528984"/>
          </a:xfrm>
        </p:spPr>
        <p:txBody>
          <a:bodyPr>
            <a:normAutofit fontScale="62500" lnSpcReduction="20000"/>
          </a:bodyPr>
          <a:lstStyle/>
          <a:p>
            <a:pPr lvl="0"/>
            <a:r>
              <a:rPr lang="en-US" dirty="0"/>
              <a:t>Support and Advocate for IYCF</a:t>
            </a:r>
          </a:p>
          <a:p>
            <a:pPr lvl="0"/>
            <a:r>
              <a:rPr lang="en-US" dirty="0"/>
              <a:t>Coordinate at the early stages of emergency</a:t>
            </a:r>
          </a:p>
          <a:p>
            <a:pPr lvl="0"/>
            <a:r>
              <a:rPr lang="en-US" dirty="0"/>
              <a:t>Maintain knowledge</a:t>
            </a:r>
          </a:p>
          <a:p>
            <a:pPr lvl="0"/>
            <a:r>
              <a:rPr lang="en-US" dirty="0"/>
              <a:t>Follow-up on activities</a:t>
            </a:r>
          </a:p>
          <a:p>
            <a:pPr lvl="0"/>
            <a:r>
              <a:rPr lang="en-US" dirty="0"/>
              <a:t>From any sector</a:t>
            </a:r>
          </a:p>
          <a:p>
            <a:pPr lvl="0"/>
            <a:r>
              <a:rPr lang="en-US" dirty="0"/>
              <a:t>Any level of organization</a:t>
            </a:r>
          </a:p>
          <a:p>
            <a:pPr lvl="0"/>
            <a:r>
              <a:rPr lang="en-US" dirty="0"/>
              <a:t>IYCF experience not necessary</a:t>
            </a:r>
          </a:p>
          <a:p>
            <a:pPr lvl="0"/>
            <a:r>
              <a:rPr lang="en-US" dirty="0"/>
              <a:t>Trained on fundamentals of IYCF and cognizant of risks identified for PLW and IYC.</a:t>
            </a:r>
          </a:p>
          <a:p>
            <a:pPr lvl="0"/>
            <a:r>
              <a:rPr lang="en-US" dirty="0"/>
              <a:t>Well respected among beneficiaries</a:t>
            </a:r>
          </a:p>
        </p:txBody>
      </p:sp>
      <p:sp>
        <p:nvSpPr>
          <p:cNvPr id="2" name="Footer Placeholder 1">
            <a:extLst>
              <a:ext uri="{FF2B5EF4-FFF2-40B4-BE49-F238E27FC236}">
                <a16:creationId xmlns:a16="http://schemas.microsoft.com/office/drawing/2014/main" id="{EBBCBDA5-F3BC-EF43-A701-AB49AEEB6E8E}"/>
              </a:ext>
            </a:extLst>
          </p:cNvPr>
          <p:cNvSpPr>
            <a:spLocks noGrp="1"/>
          </p:cNvSpPr>
          <p:nvPr>
            <p:ph type="ftr" sz="quarter" idx="11"/>
          </p:nvPr>
        </p:nvSpPr>
        <p:spPr/>
        <p:txBody>
          <a:bodyPr/>
          <a:lstStyle/>
          <a:p>
            <a:r>
              <a:rPr lang="en-GB" altLang="en-US"/>
              <a:t>IYCF Multi-sectoral Training</a:t>
            </a:r>
            <a:endParaRPr lang="en-US" dirty="0"/>
          </a:p>
        </p:txBody>
      </p:sp>
      <p:sp>
        <p:nvSpPr>
          <p:cNvPr id="7" name="Text Placeholder 6">
            <a:extLst>
              <a:ext uri="{FF2B5EF4-FFF2-40B4-BE49-F238E27FC236}">
                <a16:creationId xmlns:a16="http://schemas.microsoft.com/office/drawing/2014/main" id="{5403772F-D256-164B-8592-5EB885AEF343}"/>
              </a:ext>
            </a:extLst>
          </p:cNvPr>
          <p:cNvSpPr>
            <a:spLocks noGrp="1"/>
          </p:cNvSpPr>
          <p:nvPr>
            <p:ph type="subTitle" idx="13"/>
          </p:nvPr>
        </p:nvSpPr>
        <p:spPr/>
        <p:txBody>
          <a:bodyPr>
            <a:normAutofit/>
          </a:bodyPr>
          <a:lstStyle/>
          <a:p>
            <a:r>
              <a:rPr lang="en-US" dirty="0"/>
              <a:t>Who is an IYCF Champion?</a:t>
            </a:r>
          </a:p>
        </p:txBody>
      </p:sp>
      <p:pic>
        <p:nvPicPr>
          <p:cNvPr id="20" name="Picture 19" descr="Logo, company name&#10;&#10;Description automatically generated">
            <a:extLst>
              <a:ext uri="{FF2B5EF4-FFF2-40B4-BE49-F238E27FC236}">
                <a16:creationId xmlns:a16="http://schemas.microsoft.com/office/drawing/2014/main" id="{02E24574-E005-754A-A240-3A6EB8195609}"/>
              </a:ext>
            </a:extLst>
          </p:cNvPr>
          <p:cNvPicPr>
            <a:picLocks noChangeAspect="1"/>
          </p:cNvPicPr>
          <p:nvPr/>
        </p:nvPicPr>
        <p:blipFill>
          <a:blip r:embed="rId3"/>
          <a:stretch>
            <a:fillRect/>
          </a:stretch>
        </p:blipFill>
        <p:spPr>
          <a:xfrm>
            <a:off x="5397874" y="807763"/>
            <a:ext cx="3524250" cy="3524250"/>
          </a:xfrm>
          <a:prstGeom prst="rect">
            <a:avLst/>
          </a:prstGeom>
        </p:spPr>
      </p:pic>
    </p:spTree>
    <p:extLst>
      <p:ext uri="{BB962C8B-B14F-4D97-AF65-F5344CB8AC3E}">
        <p14:creationId xmlns:p14="http://schemas.microsoft.com/office/powerpoint/2010/main" val="721075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1209BB-9C4F-944D-9442-C8186527850F}"/>
              </a:ext>
            </a:extLst>
          </p:cNvPr>
          <p:cNvSpPr>
            <a:spLocks noGrp="1"/>
          </p:cNvSpPr>
          <p:nvPr>
            <p:ph type="title"/>
          </p:nvPr>
        </p:nvSpPr>
        <p:spPr/>
        <p:txBody>
          <a:bodyPr/>
          <a:lstStyle/>
          <a:p>
            <a:r>
              <a:rPr lang="en-US" dirty="0"/>
              <a:t>How can We Do It?</a:t>
            </a:r>
          </a:p>
        </p:txBody>
      </p:sp>
      <p:sp>
        <p:nvSpPr>
          <p:cNvPr id="5" name="Content Placeholder 4">
            <a:extLst>
              <a:ext uri="{FF2B5EF4-FFF2-40B4-BE49-F238E27FC236}">
                <a16:creationId xmlns:a16="http://schemas.microsoft.com/office/drawing/2014/main" id="{B6D0DF9B-FE42-1641-80B8-3A70BA071C90}"/>
              </a:ext>
            </a:extLst>
          </p:cNvPr>
          <p:cNvSpPr>
            <a:spLocks noGrp="1"/>
          </p:cNvSpPr>
          <p:nvPr>
            <p:ph idx="1"/>
          </p:nvPr>
        </p:nvSpPr>
        <p:spPr>
          <a:xfrm>
            <a:off x="209034" y="1791629"/>
            <a:ext cx="5188840" cy="2528984"/>
          </a:xfrm>
        </p:spPr>
        <p:txBody>
          <a:bodyPr>
            <a:normAutofit fontScale="92500" lnSpcReduction="20000"/>
          </a:bodyPr>
          <a:lstStyle/>
          <a:p>
            <a:pPr lvl="0" defTabSz="914400" fontAlgn="base">
              <a:spcBef>
                <a:spcPct val="0"/>
              </a:spcBef>
              <a:spcAft>
                <a:spcPct val="0"/>
              </a:spcAft>
              <a:buFont typeface="Arial" panose="020B0604020202020204" pitchFamily="34" charset="0"/>
              <a:buChar char="•"/>
              <a:defRPr/>
            </a:pPr>
            <a:r>
              <a:rPr lang="en-US" dirty="0">
                <a:solidFill>
                  <a:prstClr val="black"/>
                </a:solidFill>
                <a:ea typeface="ＭＳ Ｐゴシック" charset="0"/>
              </a:rPr>
              <a:t>Advocate</a:t>
            </a:r>
          </a:p>
          <a:p>
            <a:pPr lvl="0" defTabSz="914400" fontAlgn="base">
              <a:spcBef>
                <a:spcPct val="0"/>
              </a:spcBef>
              <a:spcAft>
                <a:spcPct val="0"/>
              </a:spcAft>
              <a:buFont typeface="Arial" panose="020B0604020202020204" pitchFamily="34" charset="0"/>
              <a:buChar char="•"/>
              <a:defRPr/>
            </a:pPr>
            <a:r>
              <a:rPr lang="en-US" dirty="0">
                <a:solidFill>
                  <a:prstClr val="black"/>
                </a:solidFill>
                <a:ea typeface="ＭＳ Ｐゴシック" charset="0"/>
              </a:rPr>
              <a:t>Lead</a:t>
            </a:r>
          </a:p>
          <a:p>
            <a:pPr lvl="0" defTabSz="914400" fontAlgn="base">
              <a:spcBef>
                <a:spcPct val="0"/>
              </a:spcBef>
              <a:spcAft>
                <a:spcPct val="0"/>
              </a:spcAft>
              <a:buFont typeface="Arial" panose="020B0604020202020204" pitchFamily="34" charset="0"/>
              <a:buChar char="•"/>
              <a:defRPr/>
            </a:pPr>
            <a:r>
              <a:rPr lang="en-US" dirty="0">
                <a:solidFill>
                  <a:prstClr val="black"/>
                </a:solidFill>
                <a:ea typeface="ＭＳ Ｐゴシック" charset="0"/>
              </a:rPr>
              <a:t>Coordinate</a:t>
            </a:r>
          </a:p>
          <a:p>
            <a:pPr lvl="0" defTabSz="914400" fontAlgn="base">
              <a:spcBef>
                <a:spcPct val="0"/>
              </a:spcBef>
              <a:spcAft>
                <a:spcPct val="0"/>
              </a:spcAft>
              <a:buFont typeface="Arial" panose="020B0604020202020204" pitchFamily="34" charset="0"/>
              <a:buChar char="•"/>
              <a:defRPr/>
            </a:pPr>
            <a:r>
              <a:rPr lang="en-US" dirty="0">
                <a:solidFill>
                  <a:prstClr val="black"/>
                </a:solidFill>
                <a:ea typeface="ＭＳ Ｐゴシック" charset="0"/>
              </a:rPr>
              <a:t>Fundraising and strategy involvement</a:t>
            </a:r>
          </a:p>
          <a:p>
            <a:pPr lvl="0" defTabSz="914400" fontAlgn="base">
              <a:spcBef>
                <a:spcPct val="0"/>
              </a:spcBef>
              <a:spcAft>
                <a:spcPct val="0"/>
              </a:spcAft>
              <a:buFont typeface="Arial" panose="020B0604020202020204" pitchFamily="34" charset="0"/>
              <a:buChar char="•"/>
              <a:defRPr/>
            </a:pPr>
            <a:r>
              <a:rPr lang="en-US" dirty="0">
                <a:solidFill>
                  <a:prstClr val="black"/>
                </a:solidFill>
                <a:ea typeface="ＭＳ Ｐゴシック" charset="0"/>
              </a:rPr>
              <a:t>Context Analysis</a:t>
            </a:r>
          </a:p>
          <a:p>
            <a:pPr lvl="0" defTabSz="914400" fontAlgn="base">
              <a:spcBef>
                <a:spcPct val="0"/>
              </a:spcBef>
              <a:spcAft>
                <a:spcPct val="0"/>
              </a:spcAft>
              <a:buFont typeface="Arial" panose="020B0604020202020204" pitchFamily="34" charset="0"/>
              <a:buChar char="•"/>
              <a:defRPr/>
            </a:pPr>
            <a:r>
              <a:rPr lang="en-US" dirty="0">
                <a:solidFill>
                  <a:prstClr val="black"/>
                </a:solidFill>
                <a:ea typeface="ＭＳ Ｐゴシック" charset="0"/>
              </a:rPr>
              <a:t>Identify risks and needs</a:t>
            </a:r>
          </a:p>
          <a:p>
            <a:pPr lvl="0" defTabSz="914400" fontAlgn="base">
              <a:spcBef>
                <a:spcPct val="0"/>
              </a:spcBef>
              <a:spcAft>
                <a:spcPct val="0"/>
              </a:spcAft>
              <a:buFont typeface="Arial" panose="020B0604020202020204" pitchFamily="34" charset="0"/>
              <a:buChar char="•"/>
              <a:defRPr/>
            </a:pPr>
            <a:r>
              <a:rPr lang="en-US" dirty="0">
                <a:solidFill>
                  <a:prstClr val="black"/>
                </a:solidFill>
                <a:ea typeface="ＭＳ Ｐゴシック" charset="0"/>
              </a:rPr>
              <a:t>Integrate</a:t>
            </a:r>
          </a:p>
          <a:p>
            <a:pPr lvl="0" defTabSz="914400" fontAlgn="base">
              <a:spcBef>
                <a:spcPct val="0"/>
              </a:spcBef>
              <a:spcAft>
                <a:spcPct val="0"/>
              </a:spcAft>
              <a:buFont typeface="Arial" panose="020B0604020202020204" pitchFamily="34" charset="0"/>
              <a:buChar char="•"/>
              <a:defRPr/>
            </a:pPr>
            <a:r>
              <a:rPr lang="en-US" dirty="0">
                <a:solidFill>
                  <a:prstClr val="black"/>
                </a:solidFill>
                <a:ea typeface="ＭＳ Ｐゴシック" charset="0"/>
              </a:rPr>
              <a:t>Know Priorities of other sectors</a:t>
            </a:r>
          </a:p>
          <a:p>
            <a:pPr lvl="0" defTabSz="914400" fontAlgn="base">
              <a:spcBef>
                <a:spcPct val="0"/>
              </a:spcBef>
              <a:spcAft>
                <a:spcPct val="0"/>
              </a:spcAft>
              <a:buFont typeface="Arial" panose="020B0604020202020204" pitchFamily="34" charset="0"/>
              <a:buChar char="•"/>
              <a:defRPr/>
            </a:pPr>
            <a:r>
              <a:rPr lang="en-US" dirty="0">
                <a:solidFill>
                  <a:prstClr val="black"/>
                </a:solidFill>
                <a:ea typeface="ＭＳ Ｐゴシック" charset="0"/>
              </a:rPr>
              <a:t>Monitoring</a:t>
            </a:r>
          </a:p>
        </p:txBody>
      </p:sp>
      <p:sp>
        <p:nvSpPr>
          <p:cNvPr id="2" name="Footer Placeholder 1">
            <a:extLst>
              <a:ext uri="{FF2B5EF4-FFF2-40B4-BE49-F238E27FC236}">
                <a16:creationId xmlns:a16="http://schemas.microsoft.com/office/drawing/2014/main" id="{EBBCBDA5-F3BC-EF43-A701-AB49AEEB6E8E}"/>
              </a:ext>
            </a:extLst>
          </p:cNvPr>
          <p:cNvSpPr>
            <a:spLocks noGrp="1"/>
          </p:cNvSpPr>
          <p:nvPr>
            <p:ph type="ftr" sz="quarter" idx="11"/>
          </p:nvPr>
        </p:nvSpPr>
        <p:spPr/>
        <p:txBody>
          <a:bodyPr/>
          <a:lstStyle/>
          <a:p>
            <a:r>
              <a:rPr lang="en-GB" altLang="en-US"/>
              <a:t>IYCF Multi-sectoral Training</a:t>
            </a:r>
            <a:endParaRPr lang="en-US" dirty="0"/>
          </a:p>
        </p:txBody>
      </p:sp>
      <p:sp>
        <p:nvSpPr>
          <p:cNvPr id="7" name="Text Placeholder 6">
            <a:extLst>
              <a:ext uri="{FF2B5EF4-FFF2-40B4-BE49-F238E27FC236}">
                <a16:creationId xmlns:a16="http://schemas.microsoft.com/office/drawing/2014/main" id="{5403772F-D256-164B-8592-5EB885AEF343}"/>
              </a:ext>
            </a:extLst>
          </p:cNvPr>
          <p:cNvSpPr>
            <a:spLocks noGrp="1"/>
          </p:cNvSpPr>
          <p:nvPr>
            <p:ph type="subTitle" idx="13"/>
          </p:nvPr>
        </p:nvSpPr>
        <p:spPr/>
        <p:txBody>
          <a:bodyPr>
            <a:normAutofit/>
          </a:bodyPr>
          <a:lstStyle/>
          <a:p>
            <a:r>
              <a:rPr lang="en-US" dirty="0"/>
              <a:t>What does an IYCF Champion do?</a:t>
            </a:r>
          </a:p>
        </p:txBody>
      </p:sp>
      <p:pic>
        <p:nvPicPr>
          <p:cNvPr id="20" name="Picture 19" descr="Logo, company name&#10;&#10;Description automatically generated">
            <a:extLst>
              <a:ext uri="{FF2B5EF4-FFF2-40B4-BE49-F238E27FC236}">
                <a16:creationId xmlns:a16="http://schemas.microsoft.com/office/drawing/2014/main" id="{02E24574-E005-754A-A240-3A6EB8195609}"/>
              </a:ext>
            </a:extLst>
          </p:cNvPr>
          <p:cNvPicPr>
            <a:picLocks noChangeAspect="1"/>
          </p:cNvPicPr>
          <p:nvPr/>
        </p:nvPicPr>
        <p:blipFill>
          <a:blip r:embed="rId3"/>
          <a:stretch>
            <a:fillRect/>
          </a:stretch>
        </p:blipFill>
        <p:spPr>
          <a:xfrm>
            <a:off x="5397874" y="807763"/>
            <a:ext cx="3524250" cy="3524250"/>
          </a:xfrm>
          <a:prstGeom prst="rect">
            <a:avLst/>
          </a:prstGeom>
        </p:spPr>
      </p:pic>
    </p:spTree>
    <p:extLst>
      <p:ext uri="{BB962C8B-B14F-4D97-AF65-F5344CB8AC3E}">
        <p14:creationId xmlns:p14="http://schemas.microsoft.com/office/powerpoint/2010/main" val="3504460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1209BB-9C4F-944D-9442-C8186527850F}"/>
              </a:ext>
            </a:extLst>
          </p:cNvPr>
          <p:cNvSpPr>
            <a:spLocks noGrp="1"/>
          </p:cNvSpPr>
          <p:nvPr>
            <p:ph type="title"/>
          </p:nvPr>
        </p:nvSpPr>
        <p:spPr/>
        <p:txBody>
          <a:bodyPr/>
          <a:lstStyle/>
          <a:p>
            <a:r>
              <a:rPr lang="en-US" dirty="0"/>
              <a:t>How can We Do It?</a:t>
            </a:r>
          </a:p>
        </p:txBody>
      </p:sp>
      <p:sp>
        <p:nvSpPr>
          <p:cNvPr id="5" name="Content Placeholder 4">
            <a:extLst>
              <a:ext uri="{FF2B5EF4-FFF2-40B4-BE49-F238E27FC236}">
                <a16:creationId xmlns:a16="http://schemas.microsoft.com/office/drawing/2014/main" id="{B6D0DF9B-FE42-1641-80B8-3A70BA071C90}"/>
              </a:ext>
            </a:extLst>
          </p:cNvPr>
          <p:cNvSpPr>
            <a:spLocks noGrp="1"/>
          </p:cNvSpPr>
          <p:nvPr>
            <p:ph idx="1"/>
          </p:nvPr>
        </p:nvSpPr>
        <p:spPr>
          <a:xfrm>
            <a:off x="209034" y="1791629"/>
            <a:ext cx="5188840" cy="2528984"/>
          </a:xfrm>
        </p:spPr>
        <p:txBody>
          <a:bodyPr>
            <a:normAutofit lnSpcReduction="10000"/>
          </a:bodyPr>
          <a:lstStyle/>
          <a:p>
            <a:pPr lvl="0" defTabSz="914400" fontAlgn="base">
              <a:spcBef>
                <a:spcPct val="0"/>
              </a:spcBef>
              <a:spcAft>
                <a:spcPct val="0"/>
              </a:spcAft>
              <a:buFont typeface="Arial" panose="020B0604020202020204" pitchFamily="34" charset="0"/>
              <a:buChar char="•"/>
              <a:defRPr/>
            </a:pPr>
            <a:r>
              <a:rPr lang="en-GB" dirty="0">
                <a:solidFill>
                  <a:prstClr val="black"/>
                </a:solidFill>
                <a:ea typeface="ＭＳ Ｐゴシック" charset="0"/>
              </a:rPr>
              <a:t>Why PLW and children under two</a:t>
            </a:r>
          </a:p>
          <a:p>
            <a:pPr lvl="0" defTabSz="914400" fontAlgn="base">
              <a:spcBef>
                <a:spcPct val="0"/>
              </a:spcBef>
              <a:spcAft>
                <a:spcPct val="0"/>
              </a:spcAft>
              <a:buFont typeface="Arial" panose="020B0604020202020204" pitchFamily="34" charset="0"/>
              <a:buChar char="•"/>
              <a:defRPr/>
            </a:pPr>
            <a:r>
              <a:rPr lang="en-GB" dirty="0">
                <a:solidFill>
                  <a:prstClr val="black"/>
                </a:solidFill>
                <a:ea typeface="ＭＳ Ｐゴシック" charset="0"/>
              </a:rPr>
              <a:t>What the needs are </a:t>
            </a:r>
          </a:p>
          <a:p>
            <a:pPr lvl="0" defTabSz="914400" fontAlgn="base">
              <a:spcBef>
                <a:spcPct val="0"/>
              </a:spcBef>
              <a:spcAft>
                <a:spcPct val="0"/>
              </a:spcAft>
              <a:buFont typeface="Arial" panose="020B0604020202020204" pitchFamily="34" charset="0"/>
              <a:buChar char="•"/>
              <a:defRPr/>
            </a:pPr>
            <a:r>
              <a:rPr lang="en-GB" dirty="0">
                <a:solidFill>
                  <a:prstClr val="black"/>
                </a:solidFill>
                <a:ea typeface="ＭＳ Ｐゴシック" charset="0"/>
              </a:rPr>
              <a:t>What IYCF is</a:t>
            </a:r>
          </a:p>
          <a:p>
            <a:pPr lvl="0" defTabSz="914400" fontAlgn="base">
              <a:spcBef>
                <a:spcPct val="0"/>
              </a:spcBef>
              <a:spcAft>
                <a:spcPct val="0"/>
              </a:spcAft>
              <a:buFont typeface="Arial" panose="020B0604020202020204" pitchFamily="34" charset="0"/>
              <a:buChar char="•"/>
              <a:defRPr/>
            </a:pPr>
            <a:r>
              <a:rPr lang="en-GB" dirty="0">
                <a:solidFill>
                  <a:prstClr val="black"/>
                </a:solidFill>
                <a:ea typeface="ＭＳ Ｐゴシック" charset="0"/>
              </a:rPr>
              <a:t>What risks are identified for PLW and children </a:t>
            </a:r>
            <a:r>
              <a:rPr lang="en-US" dirty="0">
                <a:solidFill>
                  <a:prstClr val="black"/>
                </a:solidFill>
                <a:ea typeface="ＭＳ Ｐゴシック" charset="0"/>
              </a:rPr>
              <a:t>under two</a:t>
            </a:r>
          </a:p>
          <a:p>
            <a:pPr lvl="0" defTabSz="914400" fontAlgn="base">
              <a:spcBef>
                <a:spcPct val="0"/>
              </a:spcBef>
              <a:spcAft>
                <a:spcPct val="0"/>
              </a:spcAft>
              <a:buFont typeface="Arial" panose="020B0604020202020204" pitchFamily="34" charset="0"/>
              <a:buChar char="•"/>
              <a:defRPr/>
            </a:pPr>
            <a:r>
              <a:rPr lang="en-GB" dirty="0">
                <a:solidFill>
                  <a:prstClr val="black"/>
                </a:solidFill>
                <a:ea typeface="ＭＳ Ｐゴシック" charset="0"/>
              </a:rPr>
              <a:t>What the priorities are for other sectors</a:t>
            </a:r>
            <a:endParaRPr lang="en-US" dirty="0">
              <a:solidFill>
                <a:prstClr val="black"/>
              </a:solidFill>
              <a:ea typeface="ＭＳ Ｐゴシック" charset="0"/>
            </a:endParaRPr>
          </a:p>
        </p:txBody>
      </p:sp>
      <p:sp>
        <p:nvSpPr>
          <p:cNvPr id="2" name="Footer Placeholder 1">
            <a:extLst>
              <a:ext uri="{FF2B5EF4-FFF2-40B4-BE49-F238E27FC236}">
                <a16:creationId xmlns:a16="http://schemas.microsoft.com/office/drawing/2014/main" id="{EBBCBDA5-F3BC-EF43-A701-AB49AEEB6E8E}"/>
              </a:ext>
            </a:extLst>
          </p:cNvPr>
          <p:cNvSpPr>
            <a:spLocks noGrp="1"/>
          </p:cNvSpPr>
          <p:nvPr>
            <p:ph type="ftr" sz="quarter" idx="11"/>
          </p:nvPr>
        </p:nvSpPr>
        <p:spPr/>
        <p:txBody>
          <a:bodyPr/>
          <a:lstStyle/>
          <a:p>
            <a:r>
              <a:rPr lang="en-GB" altLang="en-US"/>
              <a:t>IYCF Multi-sectoral Training</a:t>
            </a:r>
            <a:endParaRPr lang="en-US" dirty="0"/>
          </a:p>
        </p:txBody>
      </p:sp>
      <p:sp>
        <p:nvSpPr>
          <p:cNvPr id="7" name="Text Placeholder 6">
            <a:extLst>
              <a:ext uri="{FF2B5EF4-FFF2-40B4-BE49-F238E27FC236}">
                <a16:creationId xmlns:a16="http://schemas.microsoft.com/office/drawing/2014/main" id="{5403772F-D256-164B-8592-5EB885AEF343}"/>
              </a:ext>
            </a:extLst>
          </p:cNvPr>
          <p:cNvSpPr>
            <a:spLocks noGrp="1"/>
          </p:cNvSpPr>
          <p:nvPr>
            <p:ph type="subTitle" idx="13"/>
          </p:nvPr>
        </p:nvSpPr>
        <p:spPr/>
        <p:txBody>
          <a:bodyPr>
            <a:normAutofit fontScale="92500" lnSpcReduction="20000"/>
          </a:bodyPr>
          <a:lstStyle/>
          <a:p>
            <a:r>
              <a:rPr lang="en-US" dirty="0"/>
              <a:t>What does an IYCF Champion </a:t>
            </a:r>
            <a:br>
              <a:rPr lang="en-US" dirty="0"/>
            </a:br>
            <a:r>
              <a:rPr lang="en-US" dirty="0"/>
              <a:t>need to know?</a:t>
            </a:r>
          </a:p>
        </p:txBody>
      </p:sp>
      <p:pic>
        <p:nvPicPr>
          <p:cNvPr id="20" name="Picture 19" descr="Logo, company name&#10;&#10;Description automatically generated">
            <a:extLst>
              <a:ext uri="{FF2B5EF4-FFF2-40B4-BE49-F238E27FC236}">
                <a16:creationId xmlns:a16="http://schemas.microsoft.com/office/drawing/2014/main" id="{02E24574-E005-754A-A240-3A6EB8195609}"/>
              </a:ext>
            </a:extLst>
          </p:cNvPr>
          <p:cNvPicPr>
            <a:picLocks noChangeAspect="1"/>
          </p:cNvPicPr>
          <p:nvPr/>
        </p:nvPicPr>
        <p:blipFill>
          <a:blip r:embed="rId3"/>
          <a:stretch>
            <a:fillRect/>
          </a:stretch>
        </p:blipFill>
        <p:spPr>
          <a:xfrm>
            <a:off x="5397874" y="807763"/>
            <a:ext cx="3524250" cy="3524250"/>
          </a:xfrm>
          <a:prstGeom prst="rect">
            <a:avLst/>
          </a:prstGeom>
        </p:spPr>
      </p:pic>
    </p:spTree>
    <p:extLst>
      <p:ext uri="{BB962C8B-B14F-4D97-AF65-F5344CB8AC3E}">
        <p14:creationId xmlns:p14="http://schemas.microsoft.com/office/powerpoint/2010/main" val="916966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4A1528-D140-8D4B-8743-AB613A980AE6}"/>
              </a:ext>
            </a:extLst>
          </p:cNvPr>
          <p:cNvSpPr>
            <a:spLocks noGrp="1"/>
          </p:cNvSpPr>
          <p:nvPr>
            <p:ph type="title"/>
          </p:nvPr>
        </p:nvSpPr>
        <p:spPr>
          <a:xfrm>
            <a:off x="209034" y="204348"/>
            <a:ext cx="8713090" cy="968351"/>
          </a:xfrm>
        </p:spPr>
        <p:txBody>
          <a:bodyPr/>
          <a:lstStyle/>
          <a:p>
            <a:r>
              <a:rPr lang="en-US" dirty="0"/>
              <a:t>How can We Do It?</a:t>
            </a:r>
          </a:p>
        </p:txBody>
      </p:sp>
      <p:sp>
        <p:nvSpPr>
          <p:cNvPr id="5" name="Content Placeholder 4">
            <a:extLst>
              <a:ext uri="{FF2B5EF4-FFF2-40B4-BE49-F238E27FC236}">
                <a16:creationId xmlns:a16="http://schemas.microsoft.com/office/drawing/2014/main" id="{351131F2-9347-0E49-9D75-ECBEBDC8B790}"/>
              </a:ext>
            </a:extLst>
          </p:cNvPr>
          <p:cNvSpPr>
            <a:spLocks noGrp="1"/>
          </p:cNvSpPr>
          <p:nvPr>
            <p:ph idx="1"/>
          </p:nvPr>
        </p:nvSpPr>
        <p:spPr>
          <a:xfrm>
            <a:off x="209034" y="1791629"/>
            <a:ext cx="8713090" cy="2528984"/>
          </a:xfrm>
        </p:spPr>
        <p:txBody>
          <a:bodyPr>
            <a:normAutofit fontScale="70000" lnSpcReduction="20000"/>
          </a:bodyPr>
          <a:lstStyle/>
          <a:p>
            <a:r>
              <a:rPr lang="en-US" dirty="0"/>
              <a:t>All staff meetings/Awareness sessions, Internal announcements/five year plans/Strategies</a:t>
            </a:r>
          </a:p>
          <a:p>
            <a:r>
              <a:rPr lang="en-US" dirty="0"/>
              <a:t>Sector meetings/Coordination meetings/Working group meetings/Technical forums/Seminars/Bilateral meetings/Sector leads</a:t>
            </a:r>
          </a:p>
          <a:p>
            <a:r>
              <a:rPr lang="en-US" dirty="0"/>
              <a:t>Home visit records/Joint visits</a:t>
            </a:r>
          </a:p>
          <a:p>
            <a:r>
              <a:rPr lang="en-US" dirty="0"/>
              <a:t>IEC material</a:t>
            </a:r>
          </a:p>
          <a:p>
            <a:r>
              <a:rPr lang="en-US" dirty="0"/>
              <a:t>Social media/Media/Medical Associations</a:t>
            </a:r>
          </a:p>
          <a:p>
            <a:r>
              <a:rPr lang="en-US" dirty="0"/>
              <a:t>Demonstrate</a:t>
            </a:r>
          </a:p>
          <a:p>
            <a:r>
              <a:rPr lang="en-US" dirty="0"/>
              <a:t>Special Events</a:t>
            </a:r>
          </a:p>
          <a:p>
            <a:r>
              <a:rPr lang="en-US" dirty="0"/>
              <a:t>Carry forward</a:t>
            </a:r>
          </a:p>
        </p:txBody>
      </p:sp>
      <p:sp>
        <p:nvSpPr>
          <p:cNvPr id="2" name="Footer Placeholder 1">
            <a:extLst>
              <a:ext uri="{FF2B5EF4-FFF2-40B4-BE49-F238E27FC236}">
                <a16:creationId xmlns:a16="http://schemas.microsoft.com/office/drawing/2014/main" id="{F5669E7D-2CE1-F84D-85A3-7E968CC39591}"/>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EA4757DD-6E0F-9F46-89DB-A7634BCF89F4}"/>
              </a:ext>
            </a:extLst>
          </p:cNvPr>
          <p:cNvSpPr>
            <a:spLocks noGrp="1"/>
          </p:cNvSpPr>
          <p:nvPr>
            <p:ph type="subTitle" idx="13"/>
          </p:nvPr>
        </p:nvSpPr>
        <p:spPr>
          <a:xfrm>
            <a:off x="209034" y="1205606"/>
            <a:ext cx="8713090" cy="553116"/>
          </a:xfrm>
        </p:spPr>
        <p:txBody>
          <a:bodyPr/>
          <a:lstStyle/>
          <a:p>
            <a:r>
              <a:rPr lang="en-US" dirty="0"/>
              <a:t>Ways to Advocate</a:t>
            </a:r>
          </a:p>
        </p:txBody>
      </p:sp>
    </p:spTree>
    <p:extLst>
      <p:ext uri="{BB962C8B-B14F-4D97-AF65-F5344CB8AC3E}">
        <p14:creationId xmlns:p14="http://schemas.microsoft.com/office/powerpoint/2010/main" val="1391151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4A1528-D140-8D4B-8743-AB613A980AE6}"/>
              </a:ext>
            </a:extLst>
          </p:cNvPr>
          <p:cNvSpPr>
            <a:spLocks noGrp="1"/>
          </p:cNvSpPr>
          <p:nvPr>
            <p:ph type="title"/>
          </p:nvPr>
        </p:nvSpPr>
        <p:spPr>
          <a:xfrm>
            <a:off x="209034" y="204348"/>
            <a:ext cx="8713090" cy="968351"/>
          </a:xfrm>
        </p:spPr>
        <p:txBody>
          <a:bodyPr/>
          <a:lstStyle/>
          <a:p>
            <a:r>
              <a:rPr lang="en-US" dirty="0"/>
              <a:t>How can We Do It?</a:t>
            </a:r>
          </a:p>
        </p:txBody>
      </p:sp>
      <p:sp>
        <p:nvSpPr>
          <p:cNvPr id="5" name="Content Placeholder 4">
            <a:extLst>
              <a:ext uri="{FF2B5EF4-FFF2-40B4-BE49-F238E27FC236}">
                <a16:creationId xmlns:a16="http://schemas.microsoft.com/office/drawing/2014/main" id="{351131F2-9347-0E49-9D75-ECBEBDC8B790}"/>
              </a:ext>
            </a:extLst>
          </p:cNvPr>
          <p:cNvSpPr>
            <a:spLocks noGrp="1"/>
          </p:cNvSpPr>
          <p:nvPr>
            <p:ph idx="1"/>
          </p:nvPr>
        </p:nvSpPr>
        <p:spPr>
          <a:xfrm>
            <a:off x="209034" y="1791629"/>
            <a:ext cx="8713090" cy="2528984"/>
          </a:xfrm>
        </p:spPr>
        <p:txBody>
          <a:bodyPr>
            <a:normAutofit fontScale="92500" lnSpcReduction="10000"/>
          </a:bodyPr>
          <a:lstStyle/>
          <a:p>
            <a:r>
              <a:rPr lang="en-US" dirty="0"/>
              <a:t>All staff meetings</a:t>
            </a:r>
          </a:p>
          <a:p>
            <a:r>
              <a:rPr lang="en-US" dirty="0"/>
              <a:t>Sector meetings/Coordination meetings/Working group meetings/Technical forums/Seminars/Bilateral meetings</a:t>
            </a:r>
          </a:p>
          <a:p>
            <a:r>
              <a:rPr lang="en-US" dirty="0"/>
              <a:t>Meetings with donors</a:t>
            </a:r>
          </a:p>
          <a:p>
            <a:r>
              <a:rPr lang="en-US" dirty="0"/>
              <a:t>Calls for proposals</a:t>
            </a:r>
          </a:p>
          <a:p>
            <a:r>
              <a:rPr lang="en-US" dirty="0"/>
              <a:t>Demonstrate results</a:t>
            </a:r>
          </a:p>
          <a:p>
            <a:r>
              <a:rPr lang="en-US" dirty="0"/>
              <a:t>Special Events</a:t>
            </a:r>
          </a:p>
        </p:txBody>
      </p:sp>
      <p:sp>
        <p:nvSpPr>
          <p:cNvPr id="2" name="Footer Placeholder 1">
            <a:extLst>
              <a:ext uri="{FF2B5EF4-FFF2-40B4-BE49-F238E27FC236}">
                <a16:creationId xmlns:a16="http://schemas.microsoft.com/office/drawing/2014/main" id="{01A422AD-4A76-344C-935B-9A3BDA532912}"/>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EA4757DD-6E0F-9F46-89DB-A7634BCF89F4}"/>
              </a:ext>
            </a:extLst>
          </p:cNvPr>
          <p:cNvSpPr>
            <a:spLocks noGrp="1"/>
          </p:cNvSpPr>
          <p:nvPr>
            <p:ph type="subTitle" idx="13"/>
          </p:nvPr>
        </p:nvSpPr>
        <p:spPr>
          <a:xfrm>
            <a:off x="209034" y="1205606"/>
            <a:ext cx="8713090" cy="553116"/>
          </a:xfrm>
        </p:spPr>
        <p:txBody>
          <a:bodyPr/>
          <a:lstStyle/>
          <a:p>
            <a:r>
              <a:rPr lang="en-US" dirty="0"/>
              <a:t>Ways to Mobilize Resources</a:t>
            </a:r>
          </a:p>
        </p:txBody>
      </p:sp>
    </p:spTree>
    <p:extLst>
      <p:ext uri="{BB962C8B-B14F-4D97-AF65-F5344CB8AC3E}">
        <p14:creationId xmlns:p14="http://schemas.microsoft.com/office/powerpoint/2010/main" val="154734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4A1528-D140-8D4B-8743-AB613A980AE6}"/>
              </a:ext>
            </a:extLst>
          </p:cNvPr>
          <p:cNvSpPr>
            <a:spLocks noGrp="1"/>
          </p:cNvSpPr>
          <p:nvPr>
            <p:ph type="title"/>
          </p:nvPr>
        </p:nvSpPr>
        <p:spPr>
          <a:xfrm>
            <a:off x="209034" y="204348"/>
            <a:ext cx="8713090" cy="968351"/>
          </a:xfrm>
        </p:spPr>
        <p:txBody>
          <a:bodyPr/>
          <a:lstStyle/>
          <a:p>
            <a:r>
              <a:rPr lang="en-US" dirty="0"/>
              <a:t>How can We Do It?</a:t>
            </a:r>
          </a:p>
        </p:txBody>
      </p:sp>
      <p:sp>
        <p:nvSpPr>
          <p:cNvPr id="5" name="Content Placeholder 4">
            <a:extLst>
              <a:ext uri="{FF2B5EF4-FFF2-40B4-BE49-F238E27FC236}">
                <a16:creationId xmlns:a16="http://schemas.microsoft.com/office/drawing/2014/main" id="{351131F2-9347-0E49-9D75-ECBEBDC8B790}"/>
              </a:ext>
            </a:extLst>
          </p:cNvPr>
          <p:cNvSpPr>
            <a:spLocks noGrp="1"/>
          </p:cNvSpPr>
          <p:nvPr>
            <p:ph idx="1"/>
          </p:nvPr>
        </p:nvSpPr>
        <p:spPr>
          <a:xfrm>
            <a:off x="209034" y="1791629"/>
            <a:ext cx="8713090" cy="2528984"/>
          </a:xfrm>
        </p:spPr>
        <p:txBody>
          <a:bodyPr>
            <a:normAutofit fontScale="85000" lnSpcReduction="20000"/>
          </a:bodyPr>
          <a:lstStyle/>
          <a:p>
            <a:r>
              <a:rPr lang="en-US" dirty="0"/>
              <a:t>All staff meetings/Awareness sessions, Internal announcements/five year plans/Strategies</a:t>
            </a:r>
          </a:p>
          <a:p>
            <a:r>
              <a:rPr lang="en-US" dirty="0"/>
              <a:t>Sector meetings/Coordination meetings/Working group meetings/Technical forums/Seminars/Bilateral meetings/Sector leads</a:t>
            </a:r>
          </a:p>
          <a:p>
            <a:r>
              <a:rPr lang="en-US" dirty="0"/>
              <a:t>Orientations, trainings, refresher trainings</a:t>
            </a:r>
          </a:p>
          <a:p>
            <a:r>
              <a:rPr lang="en-US" dirty="0"/>
              <a:t>Monitoring</a:t>
            </a:r>
          </a:p>
          <a:p>
            <a:r>
              <a:rPr lang="en-US" dirty="0"/>
              <a:t>Demonstrate</a:t>
            </a:r>
          </a:p>
          <a:p>
            <a:r>
              <a:rPr lang="en-US" dirty="0"/>
              <a:t>Special Events</a:t>
            </a:r>
          </a:p>
        </p:txBody>
      </p:sp>
      <p:sp>
        <p:nvSpPr>
          <p:cNvPr id="2" name="Footer Placeholder 1">
            <a:extLst>
              <a:ext uri="{FF2B5EF4-FFF2-40B4-BE49-F238E27FC236}">
                <a16:creationId xmlns:a16="http://schemas.microsoft.com/office/drawing/2014/main" id="{2B11D6EC-B1A9-8E48-A076-BB9721BA5427}"/>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EA4757DD-6E0F-9F46-89DB-A7634BCF89F4}"/>
              </a:ext>
            </a:extLst>
          </p:cNvPr>
          <p:cNvSpPr>
            <a:spLocks noGrp="1"/>
          </p:cNvSpPr>
          <p:nvPr>
            <p:ph type="subTitle" idx="13"/>
          </p:nvPr>
        </p:nvSpPr>
        <p:spPr>
          <a:xfrm>
            <a:off x="209034" y="1205606"/>
            <a:ext cx="8713090" cy="553116"/>
          </a:xfrm>
        </p:spPr>
        <p:txBody>
          <a:bodyPr/>
          <a:lstStyle/>
          <a:p>
            <a:r>
              <a:rPr lang="en-US" dirty="0"/>
              <a:t>Ways to Endorse Key Policies</a:t>
            </a:r>
          </a:p>
        </p:txBody>
      </p:sp>
    </p:spTree>
    <p:extLst>
      <p:ext uri="{BB962C8B-B14F-4D97-AF65-F5344CB8AC3E}">
        <p14:creationId xmlns:p14="http://schemas.microsoft.com/office/powerpoint/2010/main" val="1132156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4A1528-D140-8D4B-8743-AB613A980AE6}"/>
              </a:ext>
            </a:extLst>
          </p:cNvPr>
          <p:cNvSpPr>
            <a:spLocks noGrp="1"/>
          </p:cNvSpPr>
          <p:nvPr>
            <p:ph type="title"/>
          </p:nvPr>
        </p:nvSpPr>
        <p:spPr>
          <a:xfrm>
            <a:off x="209034" y="204348"/>
            <a:ext cx="8713090" cy="968351"/>
          </a:xfrm>
        </p:spPr>
        <p:txBody>
          <a:bodyPr/>
          <a:lstStyle/>
          <a:p>
            <a:r>
              <a:rPr lang="en-US" dirty="0"/>
              <a:t>How can We Do It?</a:t>
            </a:r>
          </a:p>
        </p:txBody>
      </p:sp>
      <p:sp>
        <p:nvSpPr>
          <p:cNvPr id="5" name="Content Placeholder 4">
            <a:extLst>
              <a:ext uri="{FF2B5EF4-FFF2-40B4-BE49-F238E27FC236}">
                <a16:creationId xmlns:a16="http://schemas.microsoft.com/office/drawing/2014/main" id="{351131F2-9347-0E49-9D75-ECBEBDC8B790}"/>
              </a:ext>
            </a:extLst>
          </p:cNvPr>
          <p:cNvSpPr>
            <a:spLocks noGrp="1"/>
          </p:cNvSpPr>
          <p:nvPr>
            <p:ph idx="1"/>
          </p:nvPr>
        </p:nvSpPr>
        <p:spPr>
          <a:xfrm>
            <a:off x="209034" y="1791629"/>
            <a:ext cx="8713090" cy="2528984"/>
          </a:xfrm>
        </p:spPr>
        <p:txBody>
          <a:bodyPr>
            <a:normAutofit fontScale="85000" lnSpcReduction="10000"/>
          </a:bodyPr>
          <a:lstStyle/>
          <a:p>
            <a:r>
              <a:rPr lang="en-US" dirty="0"/>
              <a:t>Incorporate IYCF messaging in other sectoral activities</a:t>
            </a:r>
          </a:p>
          <a:p>
            <a:r>
              <a:rPr lang="en-US" dirty="0"/>
              <a:t>Prioritize pregnant women and caregivers with children &lt;2 years in access for services across sectors</a:t>
            </a:r>
          </a:p>
          <a:p>
            <a:r>
              <a:rPr lang="en-US" dirty="0"/>
              <a:t>Include sectoral staff in IYCF trainings and vice versa</a:t>
            </a:r>
          </a:p>
          <a:p>
            <a:r>
              <a:rPr lang="en-US" dirty="0"/>
              <a:t>Targeted food programs for vulnerable groups, including PLW, &lt;2 years</a:t>
            </a:r>
          </a:p>
          <a:p>
            <a:r>
              <a:rPr lang="en-US" dirty="0"/>
              <a:t>Integrate maternal nutrition and breastfeeding promotion in ANC/PNC</a:t>
            </a:r>
          </a:p>
          <a:p>
            <a:r>
              <a:rPr lang="en-US" dirty="0"/>
              <a:t>Others? What are some ways you can think of?</a:t>
            </a:r>
          </a:p>
        </p:txBody>
      </p:sp>
      <p:sp>
        <p:nvSpPr>
          <p:cNvPr id="2" name="Footer Placeholder 1">
            <a:extLst>
              <a:ext uri="{FF2B5EF4-FFF2-40B4-BE49-F238E27FC236}">
                <a16:creationId xmlns:a16="http://schemas.microsoft.com/office/drawing/2014/main" id="{7A0D7C1A-0FA8-B442-8A04-4FE0813590B6}"/>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EA4757DD-6E0F-9F46-89DB-A7634BCF89F4}"/>
              </a:ext>
            </a:extLst>
          </p:cNvPr>
          <p:cNvSpPr>
            <a:spLocks noGrp="1"/>
          </p:cNvSpPr>
          <p:nvPr>
            <p:ph type="subTitle" idx="13"/>
          </p:nvPr>
        </p:nvSpPr>
        <p:spPr>
          <a:xfrm>
            <a:off x="209034" y="1205606"/>
            <a:ext cx="8713090" cy="553116"/>
          </a:xfrm>
        </p:spPr>
        <p:txBody>
          <a:bodyPr/>
          <a:lstStyle/>
          <a:p>
            <a:r>
              <a:rPr lang="en-US" dirty="0"/>
              <a:t>Ways to Integrate IYCF with Other Sectors</a:t>
            </a:r>
          </a:p>
        </p:txBody>
      </p:sp>
    </p:spTree>
    <p:extLst>
      <p:ext uri="{BB962C8B-B14F-4D97-AF65-F5344CB8AC3E}">
        <p14:creationId xmlns:p14="http://schemas.microsoft.com/office/powerpoint/2010/main" val="1036875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4A1528-D140-8D4B-8743-AB613A980AE6}"/>
              </a:ext>
            </a:extLst>
          </p:cNvPr>
          <p:cNvSpPr>
            <a:spLocks noGrp="1"/>
          </p:cNvSpPr>
          <p:nvPr>
            <p:ph type="title"/>
          </p:nvPr>
        </p:nvSpPr>
        <p:spPr>
          <a:xfrm>
            <a:off x="209034" y="204348"/>
            <a:ext cx="8713090" cy="968351"/>
          </a:xfrm>
        </p:spPr>
        <p:txBody>
          <a:bodyPr/>
          <a:lstStyle/>
          <a:p>
            <a:r>
              <a:rPr lang="en-US" dirty="0"/>
              <a:t>How can We Do It?</a:t>
            </a:r>
          </a:p>
        </p:txBody>
      </p:sp>
      <p:sp>
        <p:nvSpPr>
          <p:cNvPr id="5" name="Content Placeholder 4">
            <a:extLst>
              <a:ext uri="{FF2B5EF4-FFF2-40B4-BE49-F238E27FC236}">
                <a16:creationId xmlns:a16="http://schemas.microsoft.com/office/drawing/2014/main" id="{351131F2-9347-0E49-9D75-ECBEBDC8B790}"/>
              </a:ext>
            </a:extLst>
          </p:cNvPr>
          <p:cNvSpPr>
            <a:spLocks noGrp="1"/>
          </p:cNvSpPr>
          <p:nvPr>
            <p:ph idx="1"/>
          </p:nvPr>
        </p:nvSpPr>
        <p:spPr>
          <a:xfrm>
            <a:off x="209034" y="1791629"/>
            <a:ext cx="8713090" cy="2528984"/>
          </a:xfrm>
        </p:spPr>
        <p:txBody>
          <a:bodyPr>
            <a:normAutofit/>
          </a:bodyPr>
          <a:lstStyle/>
          <a:p>
            <a:r>
              <a:rPr lang="en-US" dirty="0"/>
              <a:t>Quarterly reviews</a:t>
            </a:r>
          </a:p>
          <a:p>
            <a:r>
              <a:rPr lang="en-US" dirty="0"/>
              <a:t>Annual reviews</a:t>
            </a:r>
          </a:p>
          <a:p>
            <a:r>
              <a:rPr lang="en-US" dirty="0"/>
              <a:t>Assessments, surveys</a:t>
            </a:r>
          </a:p>
          <a:p>
            <a:r>
              <a:rPr lang="en-US" dirty="0"/>
              <a:t>Case studies, sharing lessons learned</a:t>
            </a:r>
          </a:p>
          <a:p>
            <a:r>
              <a:rPr lang="en-US" dirty="0"/>
              <a:t>Cross-sectoral learning</a:t>
            </a:r>
          </a:p>
        </p:txBody>
      </p:sp>
      <p:sp>
        <p:nvSpPr>
          <p:cNvPr id="2" name="Footer Placeholder 1">
            <a:extLst>
              <a:ext uri="{FF2B5EF4-FFF2-40B4-BE49-F238E27FC236}">
                <a16:creationId xmlns:a16="http://schemas.microsoft.com/office/drawing/2014/main" id="{F13AD799-A3A5-A842-A2E5-FCE3A5C69159}"/>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EA4757DD-6E0F-9F46-89DB-A7634BCF89F4}"/>
              </a:ext>
            </a:extLst>
          </p:cNvPr>
          <p:cNvSpPr>
            <a:spLocks noGrp="1"/>
          </p:cNvSpPr>
          <p:nvPr>
            <p:ph type="subTitle" idx="13"/>
          </p:nvPr>
        </p:nvSpPr>
        <p:spPr>
          <a:xfrm>
            <a:off x="209034" y="1205606"/>
            <a:ext cx="8713090" cy="553116"/>
          </a:xfrm>
        </p:spPr>
        <p:txBody>
          <a:bodyPr/>
          <a:lstStyle/>
          <a:p>
            <a:r>
              <a:rPr lang="en-US" dirty="0"/>
              <a:t>Ways to Implement Monitoring, Evaluation, and Learning</a:t>
            </a:r>
          </a:p>
        </p:txBody>
      </p:sp>
    </p:spTree>
    <p:extLst>
      <p:ext uri="{BB962C8B-B14F-4D97-AF65-F5344CB8AC3E}">
        <p14:creationId xmlns:p14="http://schemas.microsoft.com/office/powerpoint/2010/main" val="3490040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FB4F51-13EA-C24B-BBB6-6646779FF427}"/>
              </a:ext>
            </a:extLst>
          </p:cNvPr>
          <p:cNvSpPr>
            <a:spLocks noGrp="1"/>
          </p:cNvSpPr>
          <p:nvPr>
            <p:ph type="title"/>
          </p:nvPr>
        </p:nvSpPr>
        <p:spPr>
          <a:xfrm>
            <a:off x="209034" y="204348"/>
            <a:ext cx="8713090" cy="968351"/>
          </a:xfrm>
        </p:spPr>
        <p:txBody>
          <a:bodyPr/>
          <a:lstStyle/>
          <a:p>
            <a:r>
              <a:rPr lang="en-US" dirty="0"/>
              <a:t>Why focus on IYCF?</a:t>
            </a:r>
          </a:p>
        </p:txBody>
      </p:sp>
      <p:sp>
        <p:nvSpPr>
          <p:cNvPr id="5" name="Content Placeholder 4">
            <a:extLst>
              <a:ext uri="{FF2B5EF4-FFF2-40B4-BE49-F238E27FC236}">
                <a16:creationId xmlns:a16="http://schemas.microsoft.com/office/drawing/2014/main" id="{6F0506F2-531F-FD4F-AA43-CDB4E00F5168}"/>
              </a:ext>
            </a:extLst>
          </p:cNvPr>
          <p:cNvSpPr>
            <a:spLocks noGrp="1"/>
          </p:cNvSpPr>
          <p:nvPr>
            <p:ph idx="1"/>
          </p:nvPr>
        </p:nvSpPr>
        <p:spPr>
          <a:xfrm>
            <a:off x="209034" y="1791629"/>
            <a:ext cx="8713090" cy="2528984"/>
          </a:xfrm>
        </p:spPr>
        <p:txBody>
          <a:bodyPr/>
          <a:lstStyle/>
          <a:p>
            <a:r>
              <a:rPr lang="en-US" dirty="0"/>
              <a:t>Illness</a:t>
            </a:r>
          </a:p>
          <a:p>
            <a:r>
              <a:rPr lang="en-US" dirty="0"/>
              <a:t>Malnutrition</a:t>
            </a:r>
          </a:p>
          <a:p>
            <a:r>
              <a:rPr lang="en-US" dirty="0"/>
              <a:t>Death</a:t>
            </a:r>
          </a:p>
        </p:txBody>
      </p:sp>
      <p:sp>
        <p:nvSpPr>
          <p:cNvPr id="2" name="Footer Placeholder 1">
            <a:extLst>
              <a:ext uri="{FF2B5EF4-FFF2-40B4-BE49-F238E27FC236}">
                <a16:creationId xmlns:a16="http://schemas.microsoft.com/office/drawing/2014/main" id="{22E98679-DC6D-5342-AC0C-3C4BD3B1FA50}"/>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59444B4F-ACDE-A848-BB53-1A1594358ED2}"/>
              </a:ext>
            </a:extLst>
          </p:cNvPr>
          <p:cNvSpPr>
            <a:spLocks noGrp="1"/>
          </p:cNvSpPr>
          <p:nvPr>
            <p:ph type="subTitle" idx="13"/>
          </p:nvPr>
        </p:nvSpPr>
        <p:spPr>
          <a:xfrm>
            <a:off x="209034" y="1205606"/>
            <a:ext cx="8713090" cy="553116"/>
          </a:xfrm>
        </p:spPr>
        <p:txBody>
          <a:bodyPr/>
          <a:lstStyle/>
          <a:p>
            <a:r>
              <a:rPr lang="en-US" dirty="0"/>
              <a:t>Children &lt;2 years of age are extremely vulnerable to:</a:t>
            </a:r>
          </a:p>
        </p:txBody>
      </p:sp>
    </p:spTree>
    <p:extLst>
      <p:ext uri="{BB962C8B-B14F-4D97-AF65-F5344CB8AC3E}">
        <p14:creationId xmlns:p14="http://schemas.microsoft.com/office/powerpoint/2010/main" val="2369869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4A1528-D140-8D4B-8743-AB613A980AE6}"/>
              </a:ext>
            </a:extLst>
          </p:cNvPr>
          <p:cNvSpPr>
            <a:spLocks noGrp="1"/>
          </p:cNvSpPr>
          <p:nvPr>
            <p:ph type="title"/>
          </p:nvPr>
        </p:nvSpPr>
        <p:spPr>
          <a:xfrm>
            <a:off x="209034" y="204348"/>
            <a:ext cx="8713090" cy="968351"/>
          </a:xfrm>
        </p:spPr>
        <p:txBody>
          <a:bodyPr/>
          <a:lstStyle/>
          <a:p>
            <a:pPr lvl="0"/>
            <a:r>
              <a:rPr lang="en-US" dirty="0"/>
              <a:t>Recap and Close</a:t>
            </a:r>
          </a:p>
        </p:txBody>
      </p:sp>
      <p:sp>
        <p:nvSpPr>
          <p:cNvPr id="5" name="Content Placeholder 4">
            <a:extLst>
              <a:ext uri="{FF2B5EF4-FFF2-40B4-BE49-F238E27FC236}">
                <a16:creationId xmlns:a16="http://schemas.microsoft.com/office/drawing/2014/main" id="{351131F2-9347-0E49-9D75-ECBEBDC8B790}"/>
              </a:ext>
            </a:extLst>
          </p:cNvPr>
          <p:cNvSpPr>
            <a:spLocks noGrp="1"/>
          </p:cNvSpPr>
          <p:nvPr>
            <p:ph idx="1"/>
          </p:nvPr>
        </p:nvSpPr>
        <p:spPr>
          <a:xfrm>
            <a:off x="209034" y="1791629"/>
            <a:ext cx="8713090" cy="2528984"/>
          </a:xfrm>
        </p:spPr>
        <p:txBody>
          <a:bodyPr>
            <a:normAutofit fontScale="92500" lnSpcReduction="10000"/>
          </a:bodyPr>
          <a:lstStyle/>
          <a:p>
            <a:r>
              <a:rPr lang="en-US" dirty="0"/>
              <a:t>Do you think you:</a:t>
            </a:r>
          </a:p>
          <a:p>
            <a:r>
              <a:rPr lang="en-US" dirty="0"/>
              <a:t>Understand why IYCF(E) is important?</a:t>
            </a:r>
          </a:p>
          <a:p>
            <a:r>
              <a:rPr lang="en-US" dirty="0"/>
              <a:t>Know the recommended IYCF practices?</a:t>
            </a:r>
          </a:p>
          <a:p>
            <a:r>
              <a:rPr lang="en-US" dirty="0"/>
              <a:t>Understand that integration of IYCF in different sectors is crucial due to multisectoral causes of malnutrition?</a:t>
            </a:r>
          </a:p>
          <a:p>
            <a:r>
              <a:rPr lang="en-US" dirty="0"/>
              <a:t>Understand how you can support IYCF and take action as an IYCF champion?</a:t>
            </a:r>
          </a:p>
        </p:txBody>
      </p:sp>
      <p:sp>
        <p:nvSpPr>
          <p:cNvPr id="2" name="Footer Placeholder 1">
            <a:extLst>
              <a:ext uri="{FF2B5EF4-FFF2-40B4-BE49-F238E27FC236}">
                <a16:creationId xmlns:a16="http://schemas.microsoft.com/office/drawing/2014/main" id="{45254978-F89F-EA48-BF3E-A1DBC200C42D}"/>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EA4757DD-6E0F-9F46-89DB-A7634BCF89F4}"/>
              </a:ext>
            </a:extLst>
          </p:cNvPr>
          <p:cNvSpPr>
            <a:spLocks noGrp="1"/>
          </p:cNvSpPr>
          <p:nvPr>
            <p:ph type="subTitle" idx="13"/>
          </p:nvPr>
        </p:nvSpPr>
        <p:spPr>
          <a:xfrm>
            <a:off x="209034" y="1205606"/>
            <a:ext cx="8713090" cy="553116"/>
          </a:xfrm>
        </p:spPr>
        <p:txBody>
          <a:bodyPr/>
          <a:lstStyle/>
          <a:p>
            <a:pPr lvl="0"/>
            <a:r>
              <a:rPr lang="en-US" dirty="0"/>
              <a:t>Training Objectives</a:t>
            </a:r>
          </a:p>
        </p:txBody>
      </p:sp>
    </p:spTree>
    <p:extLst>
      <p:ext uri="{BB962C8B-B14F-4D97-AF65-F5344CB8AC3E}">
        <p14:creationId xmlns:p14="http://schemas.microsoft.com/office/powerpoint/2010/main" val="2967727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69888-8727-3147-BEA9-4D81331DBE95}"/>
              </a:ext>
            </a:extLst>
          </p:cNvPr>
          <p:cNvSpPr>
            <a:spLocks noGrp="1"/>
          </p:cNvSpPr>
          <p:nvPr>
            <p:ph type="ctrTitle"/>
          </p:nvPr>
        </p:nvSpPr>
        <p:spPr>
          <a:xfrm>
            <a:off x="196190" y="424151"/>
            <a:ext cx="8746707" cy="2277042"/>
          </a:xfrm>
        </p:spPr>
        <p:txBody>
          <a:bodyPr/>
          <a:lstStyle/>
          <a:p>
            <a:r>
              <a:rPr lang="en-US"/>
              <a:t>THANK YOU</a:t>
            </a:r>
          </a:p>
        </p:txBody>
      </p:sp>
    </p:spTree>
    <p:extLst>
      <p:ext uri="{BB962C8B-B14F-4D97-AF65-F5344CB8AC3E}">
        <p14:creationId xmlns:p14="http://schemas.microsoft.com/office/powerpoint/2010/main" val="3678783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A0DC77-C400-CE49-A6B5-00B1DFB8F719}"/>
              </a:ext>
            </a:extLst>
          </p:cNvPr>
          <p:cNvSpPr>
            <a:spLocks noGrp="1"/>
          </p:cNvSpPr>
          <p:nvPr>
            <p:ph type="title"/>
          </p:nvPr>
        </p:nvSpPr>
        <p:spPr/>
        <p:txBody>
          <a:bodyPr/>
          <a:lstStyle/>
          <a:p>
            <a:r>
              <a:rPr lang="en-US" dirty="0">
                <a:ea typeface="ＭＳ Ｐゴシック" charset="0"/>
                <a:cs typeface="Gill Sans MT" charset="0"/>
              </a:rPr>
              <a:t>Why focus on IYCF?</a:t>
            </a:r>
            <a:endParaRPr lang="en-US" dirty="0"/>
          </a:p>
        </p:txBody>
      </p:sp>
      <p:sp>
        <p:nvSpPr>
          <p:cNvPr id="7" name="Subtitle 6">
            <a:extLst>
              <a:ext uri="{FF2B5EF4-FFF2-40B4-BE49-F238E27FC236}">
                <a16:creationId xmlns:a16="http://schemas.microsoft.com/office/drawing/2014/main" id="{C04B932E-0F3B-E642-AE80-1A2B2635DBDA}"/>
              </a:ext>
            </a:extLst>
          </p:cNvPr>
          <p:cNvSpPr>
            <a:spLocks noGrp="1"/>
          </p:cNvSpPr>
          <p:nvPr>
            <p:ph type="subTitle" idx="13"/>
          </p:nvPr>
        </p:nvSpPr>
        <p:spPr/>
        <p:txBody>
          <a:bodyPr/>
          <a:lstStyle/>
          <a:p>
            <a:r>
              <a:rPr lang="en-US" dirty="0">
                <a:solidFill>
                  <a:schemeClr val="accent1"/>
                </a:solidFill>
                <a:ea typeface="ＭＳ Ｐゴシック"/>
              </a:rPr>
              <a:t>Period of rapid growth</a:t>
            </a:r>
          </a:p>
        </p:txBody>
      </p:sp>
      <p:graphicFrame>
        <p:nvGraphicFramePr>
          <p:cNvPr id="8" name="Content Placeholder 7">
            <a:extLst>
              <a:ext uri="{FF2B5EF4-FFF2-40B4-BE49-F238E27FC236}">
                <a16:creationId xmlns:a16="http://schemas.microsoft.com/office/drawing/2014/main" id="{29FA1E7B-2221-E24B-AAAE-208C495B6009}"/>
              </a:ext>
            </a:extLst>
          </p:cNvPr>
          <p:cNvGraphicFramePr>
            <a:graphicFrameLocks noGrp="1" noChangeAspect="1"/>
          </p:cNvGraphicFramePr>
          <p:nvPr>
            <p:ph idx="1"/>
            <p:extLst>
              <p:ext uri="{D42A27DB-BD31-4B8C-83A1-F6EECF244321}">
                <p14:modId xmlns:p14="http://schemas.microsoft.com/office/powerpoint/2010/main" val="3503551751"/>
              </p:ext>
            </p:extLst>
          </p:nvPr>
        </p:nvGraphicFramePr>
        <p:xfrm>
          <a:off x="1890171" y="1791629"/>
          <a:ext cx="6582128" cy="2704170"/>
        </p:xfrm>
        <a:graphic>
          <a:graphicData uri="http://schemas.openxmlformats.org/presentationml/2006/ole">
            <mc:AlternateContent xmlns:mc="http://schemas.openxmlformats.org/markup-compatibility/2006">
              <mc:Choice xmlns:v="urn:schemas-microsoft-com:vml" Requires="v">
                <p:oleObj spid="_x0000_s1148" name="Document" r:id="rId4" imgW="5626100" imgH="2311400" progId="Word.Document.12">
                  <p:embed/>
                </p:oleObj>
              </mc:Choice>
              <mc:Fallback>
                <p:oleObj name="Document" r:id="rId4" imgW="5626100" imgH="2311400" progId="Word.Document.12">
                  <p:embed/>
                  <p:pic>
                    <p:nvPicPr>
                      <p:cNvPr id="7" name="Object 6"/>
                      <p:cNvPicPr/>
                      <p:nvPr/>
                    </p:nvPicPr>
                    <p:blipFill>
                      <a:blip r:embed="rId5"/>
                      <a:stretch>
                        <a:fillRect/>
                      </a:stretch>
                    </p:blipFill>
                    <p:spPr>
                      <a:xfrm>
                        <a:off x="1890171" y="1791629"/>
                        <a:ext cx="6582128" cy="2704170"/>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2042C90A-E87A-C64B-853D-50EBC4C911CA}"/>
              </a:ext>
            </a:extLst>
          </p:cNvPr>
          <p:cNvSpPr>
            <a:spLocks noGrp="1"/>
          </p:cNvSpPr>
          <p:nvPr>
            <p:ph type="ftr" sz="quarter" idx="11"/>
          </p:nvPr>
        </p:nvSpPr>
        <p:spPr/>
        <p:txBody>
          <a:bodyPr/>
          <a:lstStyle/>
          <a:p>
            <a:r>
              <a:rPr lang="en-GB" altLang="en-US"/>
              <a:t>IYCF Multi-sectoral Training</a:t>
            </a:r>
            <a:endParaRPr lang="en-US" dirty="0"/>
          </a:p>
        </p:txBody>
      </p:sp>
    </p:spTree>
    <p:extLst>
      <p:ext uri="{BB962C8B-B14F-4D97-AF65-F5344CB8AC3E}">
        <p14:creationId xmlns:p14="http://schemas.microsoft.com/office/powerpoint/2010/main" val="2023420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C4D5E2-345C-DD49-B03C-1B4B6EE7535C}"/>
              </a:ext>
            </a:extLst>
          </p:cNvPr>
          <p:cNvSpPr>
            <a:spLocks noGrp="1"/>
          </p:cNvSpPr>
          <p:nvPr>
            <p:ph type="title"/>
          </p:nvPr>
        </p:nvSpPr>
        <p:spPr>
          <a:xfrm>
            <a:off x="209034" y="204348"/>
            <a:ext cx="8713090" cy="968351"/>
          </a:xfrm>
        </p:spPr>
        <p:txBody>
          <a:bodyPr/>
          <a:lstStyle/>
          <a:p>
            <a:r>
              <a:rPr lang="en-US"/>
              <a:t>Why focus on IYCF?</a:t>
            </a:r>
            <a:endParaRPr lang="en-US" dirty="0"/>
          </a:p>
        </p:txBody>
      </p:sp>
      <p:pic>
        <p:nvPicPr>
          <p:cNvPr id="7" name="Content Placeholder 11">
            <a:extLst>
              <a:ext uri="{FF2B5EF4-FFF2-40B4-BE49-F238E27FC236}">
                <a16:creationId xmlns:a16="http://schemas.microsoft.com/office/drawing/2014/main" id="{D893D80D-C049-0B4C-96DF-6A65A69D73ED}"/>
              </a:ext>
            </a:extLst>
          </p:cNvPr>
          <p:cNvPicPr>
            <a:picLocks noGrp="1" noChangeAspect="1"/>
          </p:cNvPicPr>
          <p:nvPr>
            <p:ph idx="1"/>
          </p:nvPr>
        </p:nvPicPr>
        <p:blipFill>
          <a:blip r:embed="rId3"/>
          <a:stretch>
            <a:fillRect/>
          </a:stretch>
        </p:blipFill>
        <p:spPr>
          <a:xfrm>
            <a:off x="2169592" y="1573962"/>
            <a:ext cx="4650847" cy="2901325"/>
          </a:xfrm>
        </p:spPr>
      </p:pic>
      <p:sp>
        <p:nvSpPr>
          <p:cNvPr id="8" name="Footer Placeholder 7">
            <a:extLst>
              <a:ext uri="{FF2B5EF4-FFF2-40B4-BE49-F238E27FC236}">
                <a16:creationId xmlns:a16="http://schemas.microsoft.com/office/drawing/2014/main" id="{B4ECAC6C-8A32-5640-ADE6-1B65FA75B722}"/>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6" name="Subtitle 5">
            <a:extLst>
              <a:ext uri="{FF2B5EF4-FFF2-40B4-BE49-F238E27FC236}">
                <a16:creationId xmlns:a16="http://schemas.microsoft.com/office/drawing/2014/main" id="{57033569-CC46-B84B-9D4E-FA69F4061431}"/>
              </a:ext>
            </a:extLst>
          </p:cNvPr>
          <p:cNvSpPr>
            <a:spLocks noGrp="1"/>
          </p:cNvSpPr>
          <p:nvPr>
            <p:ph type="subTitle" idx="13"/>
          </p:nvPr>
        </p:nvSpPr>
        <p:spPr>
          <a:xfrm>
            <a:off x="138399" y="1173500"/>
            <a:ext cx="8713090" cy="553116"/>
          </a:xfrm>
        </p:spPr>
        <p:txBody>
          <a:bodyPr/>
          <a:lstStyle/>
          <a:p>
            <a:r>
              <a:rPr lang="en-US" dirty="0"/>
              <a:t>Malnutrition happens early</a:t>
            </a:r>
          </a:p>
        </p:txBody>
      </p:sp>
    </p:spTree>
    <p:extLst>
      <p:ext uri="{BB962C8B-B14F-4D97-AF65-F5344CB8AC3E}">
        <p14:creationId xmlns:p14="http://schemas.microsoft.com/office/powerpoint/2010/main" val="373550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C65DF6-64DB-0542-88CF-194D20A6018D}"/>
              </a:ext>
            </a:extLst>
          </p:cNvPr>
          <p:cNvSpPr>
            <a:spLocks noGrp="1"/>
          </p:cNvSpPr>
          <p:nvPr>
            <p:ph type="title"/>
          </p:nvPr>
        </p:nvSpPr>
        <p:spPr>
          <a:xfrm>
            <a:off x="209034" y="204348"/>
            <a:ext cx="8713090" cy="968351"/>
          </a:xfrm>
        </p:spPr>
        <p:txBody>
          <a:bodyPr/>
          <a:lstStyle/>
          <a:p>
            <a:r>
              <a:rPr lang="en-US" dirty="0"/>
              <a:t>Why focus on IYCF?</a:t>
            </a:r>
          </a:p>
        </p:txBody>
      </p:sp>
      <p:sp>
        <p:nvSpPr>
          <p:cNvPr id="6" name="Content Placeholder 5">
            <a:extLst>
              <a:ext uri="{FF2B5EF4-FFF2-40B4-BE49-F238E27FC236}">
                <a16:creationId xmlns:a16="http://schemas.microsoft.com/office/drawing/2014/main" id="{0A90E3C7-0B5E-1D47-B346-8F00BF5F282B}"/>
              </a:ext>
            </a:extLst>
          </p:cNvPr>
          <p:cNvSpPr>
            <a:spLocks noGrp="1"/>
          </p:cNvSpPr>
          <p:nvPr>
            <p:ph idx="1"/>
          </p:nvPr>
        </p:nvSpPr>
        <p:spPr>
          <a:xfrm>
            <a:off x="209034" y="1791629"/>
            <a:ext cx="8713090" cy="2528984"/>
          </a:xfrm>
        </p:spPr>
        <p:txBody>
          <a:bodyPr>
            <a:normAutofit lnSpcReduction="10000"/>
          </a:bodyPr>
          <a:lstStyle/>
          <a:p>
            <a:r>
              <a:rPr lang="en-US" dirty="0"/>
              <a:t>Adequate nutrition during the first 1,000 days:</a:t>
            </a:r>
          </a:p>
          <a:p>
            <a:pPr lvl="1"/>
            <a:r>
              <a:rPr lang="en-US" dirty="0"/>
              <a:t>Prevents illness and premature death</a:t>
            </a:r>
          </a:p>
          <a:p>
            <a:pPr lvl="1"/>
            <a:r>
              <a:rPr lang="en-US" dirty="0"/>
              <a:t>Associated with better performance in school later in childhood.</a:t>
            </a:r>
          </a:p>
          <a:p>
            <a:r>
              <a:rPr lang="en-US" dirty="0"/>
              <a:t>Inadequate and nutrition and growth during the first 1,000 days is associated with:</a:t>
            </a:r>
          </a:p>
          <a:p>
            <a:pPr lvl="1"/>
            <a:r>
              <a:rPr lang="en-US" dirty="0"/>
              <a:t>Obesity, diabetes, and other noncommunicable diseases later in life</a:t>
            </a:r>
          </a:p>
          <a:p>
            <a:pPr lvl="1"/>
            <a:r>
              <a:rPr lang="en-US" dirty="0"/>
              <a:t>Lower future economic productivity.</a:t>
            </a:r>
          </a:p>
        </p:txBody>
      </p:sp>
      <p:sp>
        <p:nvSpPr>
          <p:cNvPr id="2" name="Footer Placeholder 1">
            <a:extLst>
              <a:ext uri="{FF2B5EF4-FFF2-40B4-BE49-F238E27FC236}">
                <a16:creationId xmlns:a16="http://schemas.microsoft.com/office/drawing/2014/main" id="{96BF1594-ECD1-3E41-BD23-7F0D8B1DBE35}"/>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sp>
        <p:nvSpPr>
          <p:cNvPr id="7" name="Subtitle 6">
            <a:extLst>
              <a:ext uri="{FF2B5EF4-FFF2-40B4-BE49-F238E27FC236}">
                <a16:creationId xmlns:a16="http://schemas.microsoft.com/office/drawing/2014/main" id="{05543957-A5F2-5B47-B269-63EB03F6A1A5}"/>
              </a:ext>
            </a:extLst>
          </p:cNvPr>
          <p:cNvSpPr>
            <a:spLocks noGrp="1"/>
          </p:cNvSpPr>
          <p:nvPr>
            <p:ph type="subTitle" idx="13"/>
          </p:nvPr>
        </p:nvSpPr>
        <p:spPr>
          <a:xfrm>
            <a:off x="209034" y="1205606"/>
            <a:ext cx="8713090" cy="553116"/>
          </a:xfrm>
        </p:spPr>
        <p:txBody>
          <a:bodyPr/>
          <a:lstStyle/>
          <a:p>
            <a:r>
              <a:rPr lang="en-US" dirty="0"/>
              <a:t>There are long-term consequences</a:t>
            </a:r>
          </a:p>
        </p:txBody>
      </p:sp>
    </p:spTree>
    <p:extLst>
      <p:ext uri="{BB962C8B-B14F-4D97-AF65-F5344CB8AC3E}">
        <p14:creationId xmlns:p14="http://schemas.microsoft.com/office/powerpoint/2010/main" val="4194461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E09A8B-808D-2D45-8BE2-3A766C0B35F7}"/>
              </a:ext>
            </a:extLst>
          </p:cNvPr>
          <p:cNvSpPr>
            <a:spLocks noGrp="1"/>
          </p:cNvSpPr>
          <p:nvPr>
            <p:ph type="title"/>
          </p:nvPr>
        </p:nvSpPr>
        <p:spPr>
          <a:xfrm>
            <a:off x="209034" y="204348"/>
            <a:ext cx="8713090" cy="968351"/>
          </a:xfrm>
        </p:spPr>
        <p:txBody>
          <a:bodyPr/>
          <a:lstStyle/>
          <a:p>
            <a:r>
              <a:rPr lang="en-US" dirty="0"/>
              <a:t>Why focus on IYCF?</a:t>
            </a:r>
          </a:p>
        </p:txBody>
      </p:sp>
      <p:sp>
        <p:nvSpPr>
          <p:cNvPr id="13" name="Content Placeholder 12">
            <a:extLst>
              <a:ext uri="{FF2B5EF4-FFF2-40B4-BE49-F238E27FC236}">
                <a16:creationId xmlns:a16="http://schemas.microsoft.com/office/drawing/2014/main" id="{FDFEB515-0706-4347-9B3B-56A68121371F}"/>
              </a:ext>
            </a:extLst>
          </p:cNvPr>
          <p:cNvSpPr>
            <a:spLocks noGrp="1"/>
          </p:cNvSpPr>
          <p:nvPr>
            <p:ph idx="1"/>
          </p:nvPr>
        </p:nvSpPr>
        <p:spPr>
          <a:xfrm>
            <a:off x="1403405" y="1684385"/>
            <a:ext cx="3820023" cy="3021510"/>
          </a:xfrm>
        </p:spPr>
        <p:txBody>
          <a:bodyPr vert="horz" lIns="91440" tIns="45720" rIns="91440" bIns="0" rtlCol="0" anchor="t">
            <a:normAutofit/>
          </a:bodyPr>
          <a:lstStyle/>
          <a:p>
            <a:pPr marL="0" indent="0">
              <a:buNone/>
            </a:pPr>
            <a:r>
              <a:rPr lang="en-US" dirty="0"/>
              <a:t>Poor nutrition causes 45% of deaths in children </a:t>
            </a:r>
            <a:br>
              <a:rPr lang="en-US" dirty="0"/>
            </a:br>
            <a:r>
              <a:rPr lang="en-US" dirty="0"/>
              <a:t>under 5. That’s 3.1 million children each year.</a:t>
            </a:r>
            <a:endParaRPr lang="en-US"/>
          </a:p>
        </p:txBody>
      </p:sp>
      <p:sp>
        <p:nvSpPr>
          <p:cNvPr id="2" name="Footer Placeholder 1">
            <a:extLst>
              <a:ext uri="{FF2B5EF4-FFF2-40B4-BE49-F238E27FC236}">
                <a16:creationId xmlns:a16="http://schemas.microsoft.com/office/drawing/2014/main" id="{0D67467B-3161-B545-80B3-49414ABCFC80}"/>
              </a:ext>
            </a:extLst>
          </p:cNvPr>
          <p:cNvSpPr>
            <a:spLocks noGrp="1"/>
          </p:cNvSpPr>
          <p:nvPr>
            <p:ph type="ftr" sz="quarter" idx="11"/>
          </p:nvPr>
        </p:nvSpPr>
        <p:spPr>
          <a:xfrm>
            <a:off x="209034" y="4594235"/>
            <a:ext cx="4221550" cy="227697"/>
          </a:xfrm>
        </p:spPr>
        <p:txBody>
          <a:bodyPr/>
          <a:lstStyle/>
          <a:p>
            <a:r>
              <a:rPr lang="en-GB" altLang="en-US"/>
              <a:t>IYCF Multi-sectoral Training</a:t>
            </a:r>
            <a:endParaRPr lang="en-US" dirty="0"/>
          </a:p>
        </p:txBody>
      </p:sp>
      <p:pic>
        <p:nvPicPr>
          <p:cNvPr id="12" name="Picture 8">
            <a:extLst>
              <a:ext uri="{FF2B5EF4-FFF2-40B4-BE49-F238E27FC236}">
                <a16:creationId xmlns:a16="http://schemas.microsoft.com/office/drawing/2014/main" id="{08189955-C126-3648-84CB-A61B2774DD72}"/>
              </a:ext>
            </a:extLst>
          </p:cNvPr>
          <p:cNvPicPr>
            <a:picLocks noChangeAspect="1"/>
          </p:cNvPicPr>
          <p:nvPr/>
        </p:nvPicPr>
        <p:blipFill rotWithShape="1">
          <a:blip r:embed="rId3"/>
          <a:srcRect l="66961" r="5763" b="-2109"/>
          <a:stretch/>
        </p:blipFill>
        <p:spPr>
          <a:xfrm>
            <a:off x="5833199" y="828739"/>
            <a:ext cx="1920240" cy="3383280"/>
          </a:xfrm>
          <a:prstGeom prst="rect">
            <a:avLst/>
          </a:prstGeom>
        </p:spPr>
      </p:pic>
    </p:spTree>
    <p:extLst>
      <p:ext uri="{BB962C8B-B14F-4D97-AF65-F5344CB8AC3E}">
        <p14:creationId xmlns:p14="http://schemas.microsoft.com/office/powerpoint/2010/main" val="2443500045"/>
      </p:ext>
    </p:extLst>
  </p:cSld>
  <p:clrMapOvr>
    <a:masterClrMapping/>
  </p:clrMapOvr>
</p:sld>
</file>

<file path=ppt/theme/theme1.xml><?xml version="1.0" encoding="utf-8"?>
<a:theme xmlns:a="http://schemas.openxmlformats.org/drawingml/2006/main" name="UNHCR2016">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2.0 with changes v2" id="{A808CB3D-CBBC-441E-917E-FD886B5A3312}" vid="{F98D2C1E-11AA-4951-B23B-3CA09D13E4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9B2CD1B46F96448DBF11EC4B1526F1" ma:contentTypeVersion="13" ma:contentTypeDescription="Create a new document." ma:contentTypeScope="" ma:versionID="903ac5eed88ae58ced7a51a3cd9a972d">
  <xsd:schema xmlns:xsd="http://www.w3.org/2001/XMLSchema" xmlns:xs="http://www.w3.org/2001/XMLSchema" xmlns:p="http://schemas.microsoft.com/office/2006/metadata/properties" xmlns:ns2="ff000d6c-50d7-44b2-8dbd-59db44c411b6" xmlns:ns3="2f48e1d0-7cb8-41d9-828b-ed81fdeb0972" targetNamespace="http://schemas.microsoft.com/office/2006/metadata/properties" ma:root="true" ma:fieldsID="84ea504d58f449a8c9c2a0bf41e04a08" ns2:_="" ns3:_="">
    <xsd:import namespace="ff000d6c-50d7-44b2-8dbd-59db44c411b6"/>
    <xsd:import namespace="2f48e1d0-7cb8-41d9-828b-ed81fdeb09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000d6c-50d7-44b2-8dbd-59db44c411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48e1d0-7cb8-41d9-828b-ed81fdeb097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20D66A-9BFF-4B45-844B-0FA64AE71D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000d6c-50d7-44b2-8dbd-59db44c411b6"/>
    <ds:schemaRef ds:uri="2f48e1d0-7cb8-41d9-828b-ed81fdeb09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5C3034-5080-4EBC-BF6A-CF481852BF87}">
  <ds:schemaRefs>
    <ds:schemaRef ds:uri="http://purl.org/dc/terms/"/>
    <ds:schemaRef ds:uri="458d262f-0782-4c02-ae99-38d6040ade62"/>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673553b-e85d-4085-989b-b167054402de"/>
    <ds:schemaRef ds:uri="http://www.w3.org/XML/1998/namespace"/>
    <ds:schemaRef ds:uri="http://purl.org/dc/dcmitype/"/>
  </ds:schemaRefs>
</ds:datastoreItem>
</file>

<file path=customXml/itemProps3.xml><?xml version="1.0" encoding="utf-8"?>
<ds:datastoreItem xmlns:ds="http://schemas.openxmlformats.org/officeDocument/2006/customXml" ds:itemID="{737843C3-027B-4FEE-A9C6-027C9CC7B6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UNHCR PowerPoint 2.0</Template>
  <TotalTime>1123</TotalTime>
  <Words>8682</Words>
  <Application>Microsoft Office PowerPoint</Application>
  <PresentationFormat>On-screen Show (16:9)</PresentationFormat>
  <Paragraphs>775</Paragraphs>
  <Slides>51</Slides>
  <Notes>48</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UNHCR2016</vt:lpstr>
      <vt:lpstr>IYCF Multi-sectoral Training</vt:lpstr>
      <vt:lpstr>Training Plan</vt:lpstr>
      <vt:lpstr>Session Objectives</vt:lpstr>
      <vt:lpstr>What is IYCF?</vt:lpstr>
      <vt:lpstr>Why focus on IYCF?</vt:lpstr>
      <vt:lpstr>Why focus on IYCF?</vt:lpstr>
      <vt:lpstr>Why focus on IYCF?</vt:lpstr>
      <vt:lpstr>Why focus on IYCF?</vt:lpstr>
      <vt:lpstr>Why focus on IYCF?</vt:lpstr>
      <vt:lpstr>Why focus on IYCF?</vt:lpstr>
      <vt:lpstr>Why focus on IYCF?</vt:lpstr>
      <vt:lpstr>Why focus on IYCF?</vt:lpstr>
      <vt:lpstr>Why focus on IYCF?</vt:lpstr>
      <vt:lpstr>Recommended IYCF Practices</vt:lpstr>
      <vt:lpstr>Recommended IYCF Practices</vt:lpstr>
      <vt:lpstr>Artificial feeding is always risky</vt:lpstr>
      <vt:lpstr>Artificial feeding RISKIER in emergencies</vt:lpstr>
      <vt:lpstr>Recommended IYCF Practices</vt:lpstr>
      <vt:lpstr>Activity: Myths and Misconceptions </vt:lpstr>
      <vt:lpstr>PowerPoint Presentation</vt:lpstr>
      <vt:lpstr>PowerPoint Presentation</vt:lpstr>
      <vt:lpstr>STRESSED MOTHERS CAN BREASTFEED</vt:lpstr>
      <vt:lpstr>STRESSED MOTHERS CAN BREASTFEED</vt:lpstr>
      <vt:lpstr>PowerPoint Presentation</vt:lpstr>
      <vt:lpstr>BREASTMILK PROVIDES ALL THE FLUIDS THAT INFANTS UNDER 6 MONTHS NEED, EVEN IN VERY HOT WEATHER. </vt:lpstr>
      <vt:lpstr>What can We Do?</vt:lpstr>
      <vt:lpstr>Key IYCF actions</vt:lpstr>
      <vt:lpstr>Non-technical supportive actions</vt:lpstr>
      <vt:lpstr>Non-technical supportive actions</vt:lpstr>
      <vt:lpstr>Non-technical supportive actions</vt:lpstr>
      <vt:lpstr>Non-technical supportive actions</vt:lpstr>
      <vt:lpstr>Non-technical supportive actions</vt:lpstr>
      <vt:lpstr>Non-technical supportive actions</vt:lpstr>
      <vt:lpstr>Why is a Multisectoral Approach Important?</vt:lpstr>
      <vt:lpstr>What can We Do?</vt:lpstr>
      <vt:lpstr>SOUTH SUDAN CONFLICT – January 2014</vt:lpstr>
      <vt:lpstr>NEPAL EARTHQUAKE – April 2015</vt:lpstr>
      <vt:lpstr>How can We Do It?</vt:lpstr>
      <vt:lpstr>How can We Do It?</vt:lpstr>
      <vt:lpstr>IYCF Framework: A Multi-Sectoral Framework for Action by UNHCR and Save the Children</vt:lpstr>
      <vt:lpstr>IYCF Framework: A Multi-sectoral Framework for Action</vt:lpstr>
      <vt:lpstr>How can We Do It?</vt:lpstr>
      <vt:lpstr>How can We Do It?</vt:lpstr>
      <vt:lpstr>How can We Do It?</vt:lpstr>
      <vt:lpstr>How can We Do It?</vt:lpstr>
      <vt:lpstr>How can We Do It?</vt:lpstr>
      <vt:lpstr>How can We Do It?</vt:lpstr>
      <vt:lpstr>How can We Do It?</vt:lpstr>
      <vt:lpstr>How can We Do It?</vt:lpstr>
      <vt:lpstr>Recap and Close</vt:lpstr>
      <vt:lpstr>THANK YOU</vt:lpstr>
    </vt:vector>
  </TitlesOfParts>
  <Company>UNHCR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Burton</dc:creator>
  <cp:lastModifiedBy>tessa magnuson</cp:lastModifiedBy>
  <cp:revision>119</cp:revision>
  <dcterms:created xsi:type="dcterms:W3CDTF">2021-11-05T09:27:48Z</dcterms:created>
  <dcterms:modified xsi:type="dcterms:W3CDTF">2022-02-07T12:03:52Z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0x010100199B2CD1B46F96448DBF11EC4B1526F1</vt:lpwstr>
  </property>
</Properties>
</file>